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sldIdLst>
    <p:sldId id="286" r:id="rId2"/>
    <p:sldId id="288" r:id="rId3"/>
    <p:sldId id="315" r:id="rId4"/>
    <p:sldId id="287" r:id="rId5"/>
    <p:sldId id="290" r:id="rId6"/>
    <p:sldId id="291" r:id="rId7"/>
    <p:sldId id="292" r:id="rId8"/>
    <p:sldId id="301" r:id="rId9"/>
    <p:sldId id="303" r:id="rId10"/>
    <p:sldId id="299" r:id="rId11"/>
    <p:sldId id="304" r:id="rId12"/>
    <p:sldId id="300" r:id="rId13"/>
    <p:sldId id="326" r:id="rId14"/>
    <p:sldId id="305" r:id="rId15"/>
    <p:sldId id="297" r:id="rId16"/>
    <p:sldId id="296" r:id="rId17"/>
    <p:sldId id="321" r:id="rId18"/>
    <p:sldId id="310" r:id="rId19"/>
    <p:sldId id="307" r:id="rId20"/>
    <p:sldId id="289" r:id="rId21"/>
    <p:sldId id="293" r:id="rId22"/>
    <p:sldId id="295" r:id="rId23"/>
    <p:sldId id="311" r:id="rId24"/>
    <p:sldId id="312" r:id="rId25"/>
    <p:sldId id="313" r:id="rId26"/>
    <p:sldId id="316" r:id="rId27"/>
    <p:sldId id="317" r:id="rId28"/>
    <p:sldId id="318" r:id="rId29"/>
    <p:sldId id="320" r:id="rId30"/>
    <p:sldId id="319" r:id="rId31"/>
    <p:sldId id="323" r:id="rId32"/>
    <p:sldId id="298" r:id="rId33"/>
    <p:sldId id="370" r:id="rId34"/>
    <p:sldId id="389" r:id="rId35"/>
    <p:sldId id="331" r:id="rId36"/>
    <p:sldId id="393" r:id="rId37"/>
    <p:sldId id="395" r:id="rId38"/>
    <p:sldId id="392" r:id="rId39"/>
    <p:sldId id="376" r:id="rId40"/>
    <p:sldId id="394" r:id="rId41"/>
    <p:sldId id="390" r:id="rId42"/>
    <p:sldId id="340" r:id="rId43"/>
    <p:sldId id="363" r:id="rId44"/>
    <p:sldId id="380" r:id="rId45"/>
    <p:sldId id="348" r:id="rId46"/>
    <p:sldId id="361" r:id="rId47"/>
    <p:sldId id="356" r:id="rId48"/>
    <p:sldId id="381" r:id="rId49"/>
    <p:sldId id="353" r:id="rId50"/>
    <p:sldId id="358" r:id="rId51"/>
    <p:sldId id="388" r:id="rId52"/>
    <p:sldId id="371" r:id="rId53"/>
    <p:sldId id="345" r:id="rId54"/>
    <p:sldId id="377" r:id="rId55"/>
    <p:sldId id="378" r:id="rId56"/>
    <p:sldId id="335" r:id="rId57"/>
    <p:sldId id="336" r:id="rId58"/>
    <p:sldId id="314" r:id="rId59"/>
    <p:sldId id="324" r:id="rId60"/>
    <p:sldId id="328" r:id="rId61"/>
    <p:sldId id="379" r:id="rId62"/>
    <p:sldId id="362" r:id="rId63"/>
    <p:sldId id="396" r:id="rId64"/>
    <p:sldId id="373" r:id="rId65"/>
    <p:sldId id="397" r:id="rId66"/>
    <p:sldId id="382" r:id="rId67"/>
    <p:sldId id="385" r:id="rId68"/>
    <p:sldId id="391" r:id="rId69"/>
    <p:sldId id="386" r:id="rId70"/>
    <p:sldId id="387" r:id="rId71"/>
    <p:sldId id="398" r:id="rId72"/>
    <p:sldId id="360" r:id="rId73"/>
    <p:sldId id="40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3"/>
    <p:restoredTop sz="90620"/>
  </p:normalViewPr>
  <p:slideViewPr>
    <p:cSldViewPr snapToGrid="0">
      <p:cViewPr varScale="1">
        <p:scale>
          <a:sx n="94" d="100"/>
          <a:sy n="94" d="100"/>
        </p:scale>
        <p:origin x="232"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7/2/24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rontiersin.org/articles/10.3389/ftox.2021.636640/full#B106"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f.panda.org/discover/our_focus/markets/?348375/Plastic-ingestion-by-humans-could-equate-to-eating-a-credit-card-a-week"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www.goodtrips.org</a:t>
            </a:r>
            <a:r>
              <a:rPr lang="en-US" dirty="0"/>
              <a:t>/?p=2343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48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gfaa.asn.au</a:t>
            </a:r>
            <a:r>
              <a:rPr lang="en-US" dirty="0"/>
              <a:t>/ciguatera/</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1156547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a:t>
            </a:r>
            <a:r>
              <a:rPr lang="en-AU" b="0" i="0" dirty="0" err="1">
                <a:solidFill>
                  <a:srgbClr val="282828"/>
                </a:solidFill>
                <a:effectLst/>
                <a:latin typeface="MuseoSans"/>
              </a:rPr>
              <a:t>Borgå</a:t>
            </a:r>
            <a:r>
              <a:rPr lang="en-AU" b="0" i="0" dirty="0">
                <a:solidFill>
                  <a:srgbClr val="282828"/>
                </a:solidFill>
                <a:effectLst/>
                <a:latin typeface="MuseoSans"/>
              </a:rPr>
              <a:t>, K., Kidd, K. A., Muir, D. C. G., Berglund, O., Conder, J. M., </a:t>
            </a:r>
            <a:r>
              <a:rPr lang="en-AU" b="0" i="0" dirty="0" err="1">
                <a:solidFill>
                  <a:srgbClr val="282828"/>
                </a:solidFill>
                <a:effectLst/>
                <a:latin typeface="MuseoSans"/>
              </a:rPr>
              <a:t>Gobas</a:t>
            </a:r>
            <a:r>
              <a:rPr lang="en-AU" b="0" i="0" dirty="0">
                <a:solidFill>
                  <a:srgbClr val="282828"/>
                </a:solidFill>
                <a:effectLst/>
                <a:latin typeface="MuseoSans"/>
              </a:rPr>
              <a:t>, F. A. P. C., et al. (2012). Trophic magnification factors: Considerations of ecology, ecosystems, and study design. </a:t>
            </a:r>
            <a:r>
              <a:rPr lang="en-AU" b="0" i="1" dirty="0" err="1">
                <a:solidFill>
                  <a:srgbClr val="282828"/>
                </a:solidFill>
                <a:effectLst/>
                <a:latin typeface="MuseoSans"/>
              </a:rPr>
              <a:t>Integr</a:t>
            </a:r>
            <a:r>
              <a:rPr lang="en-AU" b="0" i="1" dirty="0">
                <a:solidFill>
                  <a:srgbClr val="282828"/>
                </a:solidFill>
                <a:effectLst/>
                <a:latin typeface="MuseoSans"/>
              </a:rPr>
              <a:t>. Environ. Assess. </a:t>
            </a:r>
            <a:r>
              <a:rPr lang="en-AU" b="0" i="1" dirty="0" err="1">
                <a:solidFill>
                  <a:srgbClr val="282828"/>
                </a:solidFill>
                <a:effectLst/>
                <a:latin typeface="MuseoSans"/>
              </a:rPr>
              <a:t>Manag</a:t>
            </a:r>
            <a:r>
              <a:rPr lang="en-AU" b="0" i="1" dirty="0">
                <a:solidFill>
                  <a:srgbClr val="282828"/>
                </a:solidFill>
                <a:effectLst/>
                <a:latin typeface="MuseoSans"/>
              </a:rPr>
              <a:t>.</a:t>
            </a:r>
            <a:r>
              <a:rPr lang="en-AU" b="0" i="0" dirty="0">
                <a:solidFill>
                  <a:srgbClr val="282828"/>
                </a:solidFill>
                <a:effectLst/>
                <a:latin typeface="MuseoSans"/>
              </a:rPr>
              <a:t> 8, 64–84.</a:t>
            </a:r>
          </a:p>
          <a:p>
            <a:r>
              <a:rPr lang="en-AU" b="0" i="0" dirty="0">
                <a:solidFill>
                  <a:srgbClr val="282828"/>
                </a:solidFill>
                <a:effectLst/>
                <a:latin typeface="MuseoSans"/>
              </a:rPr>
              <a:t>Cited in: https://</a:t>
            </a:r>
            <a:r>
              <a:rPr lang="en-AU" b="0" i="0" dirty="0" err="1">
                <a:solidFill>
                  <a:srgbClr val="282828"/>
                </a:solidFill>
                <a:effectLst/>
                <a:latin typeface="MuseoSans"/>
              </a:rPr>
              <a:t>www.frontiersin.org</a:t>
            </a:r>
            <a:r>
              <a:rPr lang="en-AU" b="0" i="0" dirty="0">
                <a:solidFill>
                  <a:srgbClr val="282828"/>
                </a:solidFill>
                <a:effectLst/>
                <a:latin typeface="MuseoSans"/>
              </a:rPr>
              <a:t>/articles/10.3389/fenvs.2022.937124/full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120351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hab.whoi.edu</a:t>
            </a:r>
            <a:r>
              <a:rPr lang="en-US" dirty="0"/>
              <a:t>/regions-resources/gallery/photos-cp/</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2062746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link.springer.com</a:t>
            </a:r>
            <a:r>
              <a:rPr lang="en-US" dirty="0"/>
              <a:t>/</a:t>
            </a:r>
            <a:r>
              <a:rPr lang="en-US" dirty="0" err="1"/>
              <a:t>referenceworkentry</a:t>
            </a:r>
            <a:r>
              <a:rPr lang="en-US" dirty="0"/>
              <a:t>/10.1007/978-94-007-6650-1_13-1</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1048630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www.simrad-yachting.com</a:t>
            </a:r>
            <a:r>
              <a:rPr lang="en-US" dirty="0"/>
              <a:t>/</a:t>
            </a:r>
            <a:r>
              <a:rPr lang="en-US" dirty="0" err="1"/>
              <a:t>en-nz</a:t>
            </a:r>
            <a:r>
              <a:rPr lang="en-US" dirty="0"/>
              <a:t>/news/blog-posts/how-to-fish-for-coral-trout/</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178438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nt.gov.au</a:t>
            </a:r>
            <a:r>
              <a:rPr lang="en-US" dirty="0"/>
              <a:t>/marine/recreational-fishing/types-of-fish/fish-species/giant-queenfish</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1336904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fishesofaustralia.net.au</a:t>
            </a:r>
            <a:r>
              <a:rPr lang="en-US" dirty="0"/>
              <a:t>/home/species/2753</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464545"/>
                </a:solidFill>
                <a:effectLst/>
                <a:latin typeface="proxima-nova"/>
              </a:rPr>
              <a:t>A </a:t>
            </a:r>
            <a:r>
              <a:rPr lang="en-AU" b="0" i="0" dirty="0" err="1">
                <a:solidFill>
                  <a:srgbClr val="464545"/>
                </a:solidFill>
                <a:effectLst/>
                <a:latin typeface="proxima-nova"/>
              </a:rPr>
              <a:t>Redthroat</a:t>
            </a:r>
            <a:r>
              <a:rPr lang="en-AU" b="0" i="0" dirty="0">
                <a:solidFill>
                  <a:srgbClr val="464545"/>
                </a:solidFill>
                <a:effectLst/>
                <a:latin typeface="proxima-nova"/>
              </a:rPr>
              <a:t> Emperor, </a:t>
            </a:r>
            <a:r>
              <a:rPr lang="en-AU" b="0" i="0" dirty="0" err="1">
                <a:solidFill>
                  <a:srgbClr val="464545"/>
                </a:solidFill>
                <a:effectLst/>
                <a:latin typeface="proxima-nova"/>
              </a:rPr>
              <a:t>Lethrinus</a:t>
            </a:r>
            <a:r>
              <a:rPr lang="en-AU" b="0" i="0" dirty="0">
                <a:solidFill>
                  <a:srgbClr val="464545"/>
                </a:solidFill>
                <a:effectLst/>
                <a:latin typeface="proxima-nova"/>
              </a:rPr>
              <a:t> </a:t>
            </a:r>
            <a:r>
              <a:rPr lang="en-AU" b="0" i="0" dirty="0" err="1">
                <a:solidFill>
                  <a:srgbClr val="464545"/>
                </a:solidFill>
                <a:effectLst/>
                <a:latin typeface="proxima-nova"/>
              </a:rPr>
              <a:t>miniatus</a:t>
            </a:r>
            <a:r>
              <a:rPr lang="en-AU" b="0" i="0" dirty="0">
                <a:solidFill>
                  <a:srgbClr val="464545"/>
                </a:solidFill>
                <a:effectLst/>
                <a:latin typeface="proxima-nova"/>
              </a:rPr>
              <a:t>, in a depth of 22 metres at North Solitary Island, New South Wales. Source: Ian V. Shaw / Reef Life Survey. License: CC By Attribution</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01019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marinewise.com.au</a:t>
            </a:r>
            <a:r>
              <a:rPr lang="en-US" dirty="0"/>
              <a:t>/fish-species/coronation-trout/</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3199435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goodtopssm.life</a:t>
            </a:r>
            <a:r>
              <a:rPr lang="en-US" dirty="0"/>
              <a:t>/</a:t>
            </a:r>
            <a:r>
              <a:rPr lang="en-US" dirty="0" err="1"/>
              <a:t>product_details</a:t>
            </a:r>
            <a:r>
              <a:rPr lang="en-US" dirty="0"/>
              <a:t>/14034332.html</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4004650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a:t>
            </a:r>
            <a:r>
              <a:rPr lang="en-US" dirty="0" err="1"/>
              <a:t>www.oceanproperty.co.th</a:t>
            </a:r>
            <a:r>
              <a:rPr lang="en-US" dirty="0"/>
              <a:t>/?q=mercury-in-fish-wikipedia-ee-Yq65deuv</a:t>
            </a:r>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115466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gfaa.asn.au</a:t>
            </a:r>
            <a:r>
              <a:rPr lang="en-US" dirty="0"/>
              <a:t>/ciguatera/</a:t>
            </a:r>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2057568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https://</a:t>
            </a:r>
            <a:r>
              <a:rPr lang="en-US" dirty="0" err="1"/>
              <a:t>www.nrdc.org</a:t>
            </a:r>
            <a:r>
              <a:rPr lang="en-US" dirty="0"/>
              <a:t>/stories/</a:t>
            </a:r>
            <a:r>
              <a:rPr lang="en-US" dirty="0" err="1"/>
              <a:t>mercurys</a:t>
            </a:r>
            <a:r>
              <a:rPr lang="en-US" dirty="0"/>
              <a:t>-journey-coal-burning-power-plants-your-plate</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1303906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webcam.srs.fs.usda.gov</a:t>
            </a:r>
            <a:r>
              <a:rPr lang="en-US" dirty="0"/>
              <a:t>/impacts/mercury/</a:t>
            </a:r>
            <a:r>
              <a:rPr lang="en-US" dirty="0" err="1"/>
              <a:t>index.shtml</a:t>
            </a:r>
            <a:endParaRPr lang="en-US" dirty="0"/>
          </a:p>
          <a:p>
            <a:r>
              <a:rPr lang="en-US" dirty="0"/>
              <a:t>Info: https://</a:t>
            </a:r>
            <a:r>
              <a:rPr lang="en-US" dirty="0" err="1"/>
              <a:t>www.nrdc.org</a:t>
            </a:r>
            <a:r>
              <a:rPr lang="en-US" dirty="0"/>
              <a:t>/stories/</a:t>
            </a:r>
            <a:r>
              <a:rPr lang="en-US" dirty="0" err="1"/>
              <a:t>mercurys</a:t>
            </a:r>
            <a:r>
              <a:rPr lang="en-US" dirty="0"/>
              <a:t>-journey-coal-burning-power-plants-your-plate</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2080526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a:t>
            </a:r>
            <a:r>
              <a:rPr lang="en-US" dirty="0" err="1"/>
              <a:t>www.hseblog.com</a:t>
            </a:r>
            <a:r>
              <a:rPr lang="en-US" dirty="0"/>
              <a:t>/health-effects-of-mercury-waste-anesthetic-gases/</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1346156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www.weforum.org</a:t>
            </a:r>
            <a:r>
              <a:rPr lang="en-US" dirty="0"/>
              <a:t>/agenda/2018/11/chart-of-the-day-this-is-how-long-everyday-plastic-items-last-in-the-ocean/</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3291578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/publication/354518939_Microplastics_through_the_Lens_of_Colloid_Science</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14175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edisciplinas.usp.br</a:t>
            </a:r>
            <a:r>
              <a:rPr lang="en-US" dirty="0"/>
              <a:t>/</a:t>
            </a:r>
            <a:r>
              <a:rPr lang="en-US" dirty="0" err="1"/>
              <a:t>pluginfile.php</a:t>
            </a:r>
            <a:r>
              <a:rPr lang="en-US" dirty="0"/>
              <a:t>/6591302/</a:t>
            </a:r>
            <a:r>
              <a:rPr lang="en-US" dirty="0" err="1"/>
              <a:t>mod_resource</a:t>
            </a:r>
            <a:r>
              <a:rPr lang="en-US" dirty="0"/>
              <a:t>/content/1/Nature%202021.pdf</a:t>
            </a:r>
          </a:p>
          <a:p>
            <a:r>
              <a:rPr lang="en-US" dirty="0"/>
              <a:t>Info: https://</a:t>
            </a:r>
            <a:r>
              <a:rPr lang="en-US" dirty="0" err="1"/>
              <a:t>pubs.acs.org</a:t>
            </a:r>
            <a:r>
              <a:rPr lang="en-US" dirty="0"/>
              <a:t>/</a:t>
            </a:r>
            <a:r>
              <a:rPr lang="en-US" dirty="0" err="1"/>
              <a:t>doi</a:t>
            </a:r>
            <a:r>
              <a:rPr lang="en-US" dirty="0"/>
              <a:t>/pdf/10.1021/acs.est.8b05297</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2847869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3843055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1594795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1428266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cap="all" dirty="0">
                <a:solidFill>
                  <a:srgbClr val="282828"/>
                </a:solidFill>
                <a:effectLst/>
                <a:latin typeface="MuseoSans"/>
              </a:rPr>
              <a:t>Image: https://</a:t>
            </a:r>
            <a:r>
              <a:rPr lang="en-AU" b="0" i="0" cap="all" dirty="0" err="1">
                <a:solidFill>
                  <a:srgbClr val="282828"/>
                </a:solidFill>
                <a:effectLst/>
                <a:latin typeface="MuseoSans"/>
              </a:rPr>
              <a:t>www.mooreanalytical.com</a:t>
            </a:r>
            <a:r>
              <a:rPr lang="en-AU" b="0" i="0" cap="all" dirty="0">
                <a:solidFill>
                  <a:srgbClr val="282828"/>
                </a:solidFill>
                <a:effectLst/>
                <a:latin typeface="MuseoSans"/>
              </a:rPr>
              <a:t>/</a:t>
            </a:r>
            <a:r>
              <a:rPr lang="en-AU" b="0" i="0" cap="all" dirty="0" err="1">
                <a:solidFill>
                  <a:srgbClr val="282828"/>
                </a:solidFill>
                <a:effectLst/>
                <a:latin typeface="MuseoSans"/>
              </a:rPr>
              <a:t>gc-ms</a:t>
            </a:r>
            <a:r>
              <a:rPr lang="en-AU" b="0" i="0" cap="all" dirty="0">
                <a:solidFill>
                  <a:srgbClr val="282828"/>
                </a:solidFill>
                <a:effectLst/>
                <a:latin typeface="MuseoSans"/>
              </a:rPr>
              <a:t>/    </a:t>
            </a:r>
            <a:r>
              <a:rPr lang="en-AU" b="0" i="0" dirty="0">
                <a:solidFill>
                  <a:srgbClr val="202020"/>
                </a:solidFill>
                <a:effectLst/>
                <a:latin typeface="Helvetica" pitchFamily="2" charset="0"/>
              </a:rPr>
              <a:t> Gas chromatography–mass spectrometry (GC-MS)</a:t>
            </a:r>
            <a:endParaRPr lang="en-AU" b="0" i="0" cap="all" dirty="0">
              <a:solidFill>
                <a:srgbClr val="282828"/>
              </a:solidFill>
              <a:effectLst/>
              <a:latin typeface="MuseoSans"/>
            </a:endParaRPr>
          </a:p>
          <a:p>
            <a:endParaRPr lang="en-AU" b="0" i="0" cap="all" dirty="0">
              <a:solidFill>
                <a:srgbClr val="282828"/>
              </a:solidFill>
              <a:effectLst/>
              <a:latin typeface="MuseoSans"/>
            </a:endParaRPr>
          </a:p>
          <a:p>
            <a:r>
              <a:rPr lang="en-AU" b="0" i="0" cap="all" dirty="0">
                <a:solidFill>
                  <a:srgbClr val="282828"/>
                </a:solidFill>
                <a:effectLst/>
                <a:latin typeface="MuseoSans"/>
              </a:rPr>
              <a:t>Great image (not here): </a:t>
            </a:r>
            <a:r>
              <a:rPr lang="en-AU" b="0" i="0" dirty="0">
                <a:solidFill>
                  <a:srgbClr val="282828"/>
                </a:solidFill>
                <a:effectLst/>
                <a:latin typeface="MuseoSans"/>
              </a:rPr>
              <a:t>The dye adsorbs onto plastic surfaces and renders them fluorescent when irradiated with blue light. Representative confocal fluorescence microscopy images of MPs dispersed in water and stained with Nile Red dye. From left to right: low-density polyethylene (LDPE), polystyrene (PS), polyethylene terephthalate (PET), and polyamide (nylon). Fluorescence emission signals are acquired in the range of 520–720 nm at </a:t>
            </a:r>
            <a:r>
              <a:rPr lang="el-GR" b="0" i="0" dirty="0">
                <a:solidFill>
                  <a:srgbClr val="282828"/>
                </a:solidFill>
                <a:effectLst/>
                <a:latin typeface="MuseoSans"/>
              </a:rPr>
              <a:t>λ</a:t>
            </a:r>
            <a:r>
              <a:rPr lang="en-AU" b="0" i="0" dirty="0">
                <a:solidFill>
                  <a:srgbClr val="282828"/>
                </a:solidFill>
                <a:effectLst/>
                <a:latin typeface="MuseoSans"/>
              </a:rPr>
              <a:t>ex = 500 nm. The scale bar is 200 </a:t>
            </a:r>
            <a:r>
              <a:rPr lang="el-GR" b="0" i="0" dirty="0">
                <a:solidFill>
                  <a:srgbClr val="282828"/>
                </a:solidFill>
                <a:effectLst/>
                <a:latin typeface="MuseoSans"/>
              </a:rPr>
              <a:t>μ</a:t>
            </a:r>
            <a:r>
              <a:rPr lang="en-AU" b="0" i="0" dirty="0">
                <a:solidFill>
                  <a:srgbClr val="282828"/>
                </a:solidFill>
                <a:effectLst/>
                <a:latin typeface="MuseoSans"/>
              </a:rPr>
              <a:t>m. This figure is reproduced from </a:t>
            </a:r>
            <a:r>
              <a:rPr lang="en-AU" b="0" i="0" u="none" strike="noStrike" dirty="0">
                <a:effectLst/>
                <a:latin typeface="MuseoSans"/>
                <a:hlinkClick r:id="rId3"/>
              </a:rPr>
              <a:t>Sancataldo et al. (2020)</a:t>
            </a:r>
            <a:r>
              <a:rPr lang="en-AU" b="0" i="0" dirty="0">
                <a:solidFill>
                  <a:srgbClr val="282828"/>
                </a:solidFill>
                <a:effectLst/>
                <a:latin typeface="MuseoSans"/>
              </a:rPr>
              <a:t> with permission of Royal Society of Chemistry (RSC). Source: https://</a:t>
            </a:r>
            <a:r>
              <a:rPr lang="en-AU" b="0" i="0" dirty="0" err="1">
                <a:solidFill>
                  <a:srgbClr val="282828"/>
                </a:solidFill>
                <a:effectLst/>
                <a:latin typeface="MuseoSans"/>
              </a:rPr>
              <a:t>www.frontiersin.org</a:t>
            </a:r>
            <a:r>
              <a:rPr lang="en-AU" b="0" i="0" dirty="0">
                <a:solidFill>
                  <a:srgbClr val="282828"/>
                </a:solidFill>
                <a:effectLst/>
                <a:latin typeface="MuseoSans"/>
              </a:rPr>
              <a:t>/articles/10.3389/ftox.2021.636640/full</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312688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www.si.edu</a:t>
            </a:r>
            <a:r>
              <a:rPr lang="en-US" dirty="0"/>
              <a:t>/object/nmnhbotany_11257199?width=85%25&amp;height=85%25&amp;iframe=</a:t>
            </a:r>
            <a:r>
              <a:rPr lang="en-US" dirty="0" err="1"/>
              <a:t>true&amp;destination</a:t>
            </a:r>
            <a:r>
              <a:rPr lang="en-US" dirty="0"/>
              <a:t>=</a:t>
            </a:r>
            <a:r>
              <a:rPr lang="en-US" dirty="0" err="1"/>
              <a:t>sisearch</a:t>
            </a:r>
            <a:r>
              <a:rPr lang="en-US" dirty="0"/>
              <a:t>/collection-images%3Fpage%3D78991%26edan_q%3D</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3751857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edisciplinas.usp.br</a:t>
            </a:r>
            <a:r>
              <a:rPr lang="en-US" dirty="0"/>
              <a:t>/</a:t>
            </a:r>
            <a:r>
              <a:rPr lang="en-US" dirty="0" err="1"/>
              <a:t>pluginfile.php</a:t>
            </a:r>
            <a:r>
              <a:rPr lang="en-US" dirty="0"/>
              <a:t>/6591302/</a:t>
            </a:r>
            <a:r>
              <a:rPr lang="en-US" dirty="0" err="1"/>
              <a:t>mod_resource</a:t>
            </a:r>
            <a:r>
              <a:rPr lang="en-US" dirty="0"/>
              <a:t>/content/1/Nature%202021.pdf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3381155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/figure/Characterization-of-micro-and-nanoplastic-particles-by-scanning-electron-microscopy_fig1_358190252</a:t>
            </a:r>
          </a:p>
          <a:p>
            <a:r>
              <a:rPr lang="en-US" dirty="0"/>
              <a:t>Info: https://</a:t>
            </a:r>
            <a:r>
              <a:rPr lang="en-US" dirty="0" err="1"/>
              <a:t>www.frontiersin.org</a:t>
            </a:r>
            <a:r>
              <a:rPr lang="en-US" dirty="0"/>
              <a:t>/journals/endocrinology/articles/10.3389/fendo.2022.1084236/full</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682298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www.plasticsoupfoundation.org</a:t>
            </a:r>
            <a:r>
              <a:rPr lang="en-US" dirty="0"/>
              <a:t>/wp-content/uploads/2023/05/FLYER_PHS2023_A4.pdf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3605491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www.plasticsoupfoundation.org</a:t>
            </a:r>
            <a:r>
              <a:rPr lang="en-US" dirty="0"/>
              <a:t>/wp-content/uploads/2023/05/FLYER_PHS2023_A4.pdf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45</a:t>
            </a:fld>
            <a:endParaRPr lang="en-US"/>
          </a:p>
        </p:txBody>
      </p:sp>
    </p:spTree>
    <p:extLst>
      <p:ext uri="{BB962C8B-B14F-4D97-AF65-F5344CB8AC3E}">
        <p14:creationId xmlns:p14="http://schemas.microsoft.com/office/powerpoint/2010/main" val="2264571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www.grida.no</a:t>
            </a:r>
            <a:r>
              <a:rPr lang="en-US" dirty="0"/>
              <a:t>/resources/14864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https://</a:t>
            </a:r>
            <a:r>
              <a:rPr lang="en-US" dirty="0" err="1"/>
              <a:t>pubs.acs.org</a:t>
            </a:r>
            <a:r>
              <a:rPr lang="en-US" dirty="0"/>
              <a:t>/</a:t>
            </a:r>
            <a:r>
              <a:rPr lang="en-US" dirty="0" err="1"/>
              <a:t>doi</a:t>
            </a:r>
            <a:r>
              <a:rPr lang="en-US" dirty="0"/>
              <a:t>/pdf/10.1021/acs.est.8b05297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of plasticizer: https://</a:t>
            </a:r>
            <a:r>
              <a:rPr lang="en-US" dirty="0" err="1"/>
              <a:t>www.researchgate.net</a:t>
            </a:r>
            <a:r>
              <a:rPr lang="en-US" dirty="0"/>
              <a:t>/publication/341876572_Title_A_Review_on_Plasticizers_and_Eco-Friendly_Bioplasticizers_Biomass_Sources_and_Market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3151714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www.eco-novice.com</a:t>
            </a:r>
            <a:r>
              <a:rPr lang="en-US" dirty="0"/>
              <a:t>/2014/12/5-ways-to-avoid-toxic-styrofoam.html</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3124760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/publication/354518939_Microplastics_through_the_Lens_of_Colloid_Science</a:t>
            </a:r>
          </a:p>
          <a:p>
            <a:r>
              <a:rPr lang="en-US" dirty="0"/>
              <a:t>More Info: https://</a:t>
            </a:r>
            <a:r>
              <a:rPr lang="en-US" dirty="0" err="1"/>
              <a:t>www.nature.com</a:t>
            </a:r>
            <a:r>
              <a:rPr lang="en-US" dirty="0"/>
              <a:t>/articles/s41598-020-64464-9</a:t>
            </a:r>
          </a:p>
        </p:txBody>
      </p:sp>
      <p:sp>
        <p:nvSpPr>
          <p:cNvPr id="4" name="Slide Number Placeholder 3"/>
          <p:cNvSpPr>
            <a:spLocks noGrp="1"/>
          </p:cNvSpPr>
          <p:nvPr>
            <p:ph type="sldNum" sz="quarter" idx="5"/>
          </p:nvPr>
        </p:nvSpPr>
        <p:spPr/>
        <p:txBody>
          <a:bodyPr/>
          <a:lstStyle/>
          <a:p>
            <a:fld id="{1E9A60AA-0504-9D43-9C67-9C1121590EC0}" type="slidenum">
              <a:rPr lang="en-US" smtClean="0"/>
              <a:t>49</a:t>
            </a:fld>
            <a:endParaRPr lang="en-US"/>
          </a:p>
        </p:txBody>
      </p:sp>
    </p:spTree>
    <p:extLst>
      <p:ext uri="{BB962C8B-B14F-4D97-AF65-F5344CB8AC3E}">
        <p14:creationId xmlns:p14="http://schemas.microsoft.com/office/powerpoint/2010/main" val="2100643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www.frontiersin.org</a:t>
            </a:r>
            <a:r>
              <a:rPr lang="en-US" dirty="0"/>
              <a:t>/journals/endocrinology/articles/10.3389/fendo.2022.1084236/full</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4041130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a:t>
            </a:r>
            <a:r>
              <a:rPr lang="en-US" dirty="0" err="1"/>
              <a:t>www.sciencedirect.com</a:t>
            </a:r>
            <a:r>
              <a:rPr lang="en-US" dirty="0"/>
              <a:t>/science/article/</a:t>
            </a:r>
            <a:r>
              <a:rPr lang="en-US" dirty="0" err="1"/>
              <a:t>pii</a:t>
            </a:r>
            <a:r>
              <a:rPr lang="en-US" dirty="0"/>
              <a:t>/S0147651322002342</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54</a:t>
            </a:fld>
            <a:endParaRPr lang="en-US"/>
          </a:p>
        </p:txBody>
      </p:sp>
    </p:spTree>
    <p:extLst>
      <p:ext uri="{BB962C8B-B14F-4D97-AF65-F5344CB8AC3E}">
        <p14:creationId xmlns:p14="http://schemas.microsoft.com/office/powerpoint/2010/main" val="2651387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www.sciencedirect.com</a:t>
            </a:r>
            <a:r>
              <a:rPr lang="en-US" dirty="0"/>
              <a:t>/science/article/abs/</a:t>
            </a:r>
            <a:r>
              <a:rPr lang="en-US" dirty="0" err="1"/>
              <a:t>pii</a:t>
            </a:r>
            <a:r>
              <a:rPr lang="en-US" dirty="0"/>
              <a:t>/S0025326X21005671</a:t>
            </a:r>
          </a:p>
          <a:p>
            <a:r>
              <a:rPr lang="en-US" dirty="0"/>
              <a:t>Paper: ack Greenshields, Paula </a:t>
            </a:r>
            <a:r>
              <a:rPr lang="en-US" dirty="0" err="1"/>
              <a:t>Schirrmacher</a:t>
            </a:r>
            <a:r>
              <a:rPr lang="en-US" dirty="0"/>
              <a:t>, </a:t>
            </a:r>
            <a:r>
              <a:rPr lang="en-US" dirty="0" err="1"/>
              <a:t>Jörg</a:t>
            </a:r>
            <a:r>
              <a:rPr lang="en-US" dirty="0"/>
              <a:t> D. </a:t>
            </a:r>
            <a:r>
              <a:rPr lang="en-US" dirty="0" err="1"/>
              <a:t>Hardege</a:t>
            </a:r>
            <a:r>
              <a:rPr lang="en-US" dirty="0"/>
              <a:t> (2021). Plastic additive oleamide elicits hyperactivity in hermit crabs, Marine Pollution Bulletin, Volume 169, 112533, ISSN 0025-326X.</a:t>
            </a:r>
          </a:p>
          <a:p>
            <a:r>
              <a:rPr lang="en-US" dirty="0"/>
              <a:t>Image (hermit crab): https://</a:t>
            </a:r>
            <a:r>
              <a:rPr lang="en-US" dirty="0" err="1"/>
              <a:t>en.wikipedia.org</a:t>
            </a:r>
            <a:r>
              <a:rPr lang="en-US" dirty="0"/>
              <a:t>/wiki/</a:t>
            </a:r>
            <a:r>
              <a:rPr lang="en-US" dirty="0" err="1"/>
              <a:t>Pagurus_bernhardus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55</a:t>
            </a:fld>
            <a:endParaRPr lang="en-US"/>
          </a:p>
        </p:txBody>
      </p:sp>
    </p:spTree>
    <p:extLst>
      <p:ext uri="{BB962C8B-B14F-4D97-AF65-F5344CB8AC3E}">
        <p14:creationId xmlns:p14="http://schemas.microsoft.com/office/powerpoint/2010/main" val="181936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hab.whoi.edu</a:t>
            </a:r>
            <a:r>
              <a:rPr lang="en-US" dirty="0"/>
              <a:t>/regions-resources/gallery/photos-cp/</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2374070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www.ncbi.nlm.nih.gov</a:t>
            </a:r>
            <a:r>
              <a:rPr lang="en-US" dirty="0"/>
              <a:t>/</a:t>
            </a:r>
            <a:r>
              <a:rPr lang="en-US" dirty="0" err="1"/>
              <a:t>pmc</a:t>
            </a:r>
            <a:r>
              <a:rPr lang="en-US" dirty="0"/>
              <a:t>/articles/PMC7567360/</a:t>
            </a:r>
          </a:p>
          <a:p>
            <a:r>
              <a:rPr lang="en-US" dirty="0"/>
              <a:t>Image (left): https://</a:t>
            </a:r>
            <a:r>
              <a:rPr lang="en-US" dirty="0" err="1"/>
              <a:t>www.sciencelearn.org.nz</a:t>
            </a:r>
            <a:r>
              <a:rPr lang="en-US" dirty="0"/>
              <a:t>/resources/2809-how-harmful-are-microplastics</a:t>
            </a:r>
          </a:p>
          <a:p>
            <a:r>
              <a:rPr lang="en-US" dirty="0"/>
              <a:t>Image</a:t>
            </a:r>
            <a:r>
              <a:rPr lang="en-US" dirty="0">
                <a:sym typeface="Wingdings" pitchFamily="2" charset="2"/>
              </a:rPr>
              <a:t> (right): https://</a:t>
            </a:r>
            <a:r>
              <a:rPr lang="en-US" dirty="0" err="1">
                <a:sym typeface="Wingdings" pitchFamily="2" charset="2"/>
              </a:rPr>
              <a:t>www.researchgate.net</a:t>
            </a:r>
            <a:r>
              <a:rPr lang="en-US" dirty="0">
                <a:sym typeface="Wingdings" pitchFamily="2" charset="2"/>
              </a:rPr>
              <a:t>/publication/280640353_Marine_Litter_in_Nordic_waters</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56</a:t>
            </a:fld>
            <a:endParaRPr lang="en-US"/>
          </a:p>
        </p:txBody>
      </p:sp>
    </p:spTree>
    <p:extLst>
      <p:ext uri="{BB962C8B-B14F-4D97-AF65-F5344CB8AC3E}">
        <p14:creationId xmlns:p14="http://schemas.microsoft.com/office/powerpoint/2010/main" val="2892792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plasticoceans.org</a:t>
            </a:r>
            <a:r>
              <a:rPr lang="en-US" dirty="0"/>
              <a:t>/humans-eating-plastic-over-40-pounds-in-a-lifetime/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424040"/>
                </a:solidFill>
                <a:effectLst/>
              </a:rPr>
              <a:t>A </a:t>
            </a:r>
            <a:r>
              <a:rPr lang="en-AU" b="1" i="0" u="none" strike="noStrike" dirty="0">
                <a:solidFill>
                  <a:srgbClr val="003F60"/>
                </a:solidFill>
                <a:effectLst/>
                <a:hlinkClick r:id="rId3"/>
              </a:rPr>
              <a:t>2019 joint study</a:t>
            </a:r>
            <a:r>
              <a:rPr lang="en-AU" b="1" i="0" dirty="0">
                <a:solidFill>
                  <a:srgbClr val="424040"/>
                </a:solidFill>
                <a:effectLst/>
              </a:rPr>
              <a:t> </a:t>
            </a:r>
            <a:r>
              <a:rPr lang="en-AU" b="0" i="0" dirty="0">
                <a:solidFill>
                  <a:srgbClr val="424040"/>
                </a:solidFill>
                <a:effectLst/>
              </a:rPr>
              <a:t>by Dalberg and the University of Newcastle in Australia has revealed the extent of humans eating plastic: every week we eat – on average – one </a:t>
            </a:r>
            <a:r>
              <a:rPr lang="en-AU" b="0" i="0" dirty="0" err="1">
                <a:solidFill>
                  <a:srgbClr val="424040"/>
                </a:solidFill>
                <a:effectLst/>
              </a:rPr>
              <a:t>lego</a:t>
            </a:r>
            <a:r>
              <a:rPr lang="en-AU" b="0" i="0" dirty="0">
                <a:solidFill>
                  <a:srgbClr val="424040"/>
                </a:solidFill>
                <a:effectLst/>
              </a:rPr>
              <a:t> brick; every year a dinner plate (100,000 tiny pieces of plastic); every decade a lifebuoy.</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1996960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campaignbriefasia.com</a:t>
            </a:r>
            <a:r>
              <a:rPr lang="en-US" dirty="0"/>
              <a:t>/2019/06/12/grey-malaysia-launches-wwf-campaign-that-reveals-plastic-ingestion-by-people-could-be-equating-to-a-credit-card-a-week/</a:t>
            </a:r>
          </a:p>
          <a:p>
            <a:r>
              <a:rPr lang="en-US" dirty="0" err="1"/>
              <a:t>Pletz</a:t>
            </a:r>
            <a:r>
              <a:rPr lang="en-US" dirty="0"/>
              <a:t> paper: https://</a:t>
            </a:r>
            <a:r>
              <a:rPr lang="en-US" dirty="0" err="1"/>
              <a:t>www.sciencedirect.com</a:t>
            </a:r>
            <a:r>
              <a:rPr lang="en-US" dirty="0"/>
              <a:t>/science/article/</a:t>
            </a:r>
            <a:r>
              <a:rPr lang="en-US" dirty="0" err="1"/>
              <a:t>pii</a:t>
            </a:r>
            <a:r>
              <a:rPr lang="en-US" dirty="0"/>
              <a:t>/S2666911022000247</a:t>
            </a:r>
          </a:p>
        </p:txBody>
      </p:sp>
      <p:sp>
        <p:nvSpPr>
          <p:cNvPr id="4" name="Slide Number Placeholder 3"/>
          <p:cNvSpPr>
            <a:spLocks noGrp="1"/>
          </p:cNvSpPr>
          <p:nvPr>
            <p:ph type="sldNum" sz="quarter" idx="5"/>
          </p:nvPr>
        </p:nvSpPr>
        <p:spPr/>
        <p:txBody>
          <a:bodyPr/>
          <a:lstStyle/>
          <a:p>
            <a:fld id="{1E9A60AA-0504-9D43-9C67-9C1121590EC0}" type="slidenum">
              <a:rPr lang="en-US" smtClean="0"/>
              <a:t>59</a:t>
            </a:fld>
            <a:endParaRPr lang="en-US"/>
          </a:p>
        </p:txBody>
      </p:sp>
    </p:spTree>
    <p:extLst>
      <p:ext uri="{BB962C8B-B14F-4D97-AF65-F5344CB8AC3E}">
        <p14:creationId xmlns:p14="http://schemas.microsoft.com/office/powerpoint/2010/main" val="193771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www.sciencedirect.com</a:t>
            </a:r>
            <a:r>
              <a:rPr lang="en-US" dirty="0"/>
              <a:t>/science/article/</a:t>
            </a:r>
            <a:r>
              <a:rPr lang="en-US" dirty="0" err="1"/>
              <a:t>pii</a:t>
            </a:r>
            <a:r>
              <a:rPr lang="en-US" dirty="0"/>
              <a:t>/S2666911022000247</a:t>
            </a:r>
          </a:p>
        </p:txBody>
      </p:sp>
      <p:sp>
        <p:nvSpPr>
          <p:cNvPr id="4" name="Slide Number Placeholder 3"/>
          <p:cNvSpPr>
            <a:spLocks noGrp="1"/>
          </p:cNvSpPr>
          <p:nvPr>
            <p:ph type="sldNum" sz="quarter" idx="5"/>
          </p:nvPr>
        </p:nvSpPr>
        <p:spPr/>
        <p:txBody>
          <a:bodyPr/>
          <a:lstStyle/>
          <a:p>
            <a:fld id="{1E9A60AA-0504-9D43-9C67-9C1121590EC0}" type="slidenum">
              <a:rPr lang="en-US" smtClean="0"/>
              <a:t>60</a:t>
            </a:fld>
            <a:endParaRPr lang="en-US"/>
          </a:p>
        </p:txBody>
      </p:sp>
    </p:spTree>
    <p:extLst>
      <p:ext uri="{BB962C8B-B14F-4D97-AF65-F5344CB8AC3E}">
        <p14:creationId xmlns:p14="http://schemas.microsoft.com/office/powerpoint/2010/main" val="3145475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61</a:t>
            </a:fld>
            <a:endParaRPr lang="en-US"/>
          </a:p>
        </p:txBody>
      </p:sp>
    </p:spTree>
    <p:extLst>
      <p:ext uri="{BB962C8B-B14F-4D97-AF65-F5344CB8AC3E}">
        <p14:creationId xmlns:p14="http://schemas.microsoft.com/office/powerpoint/2010/main" val="996392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ycl.it</a:t>
            </a:r>
            <a:r>
              <a:rPr lang="en-US" dirty="0"/>
              <a:t>/wp-content/uploads/2017/10/3_The-plastic-ocean-Editorial-Nature-2016-1.pdf</a:t>
            </a:r>
          </a:p>
          <a:p>
            <a:r>
              <a:rPr lang="en-US" dirty="0"/>
              <a:t>GFW: https://</a:t>
            </a:r>
            <a:r>
              <a:rPr lang="en-US" dirty="0" err="1"/>
              <a:t>globalfishingwatch.org</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62</a:t>
            </a:fld>
            <a:endParaRPr lang="en-US"/>
          </a:p>
        </p:txBody>
      </p:sp>
    </p:spTree>
    <p:extLst>
      <p:ext uri="{BB962C8B-B14F-4D97-AF65-F5344CB8AC3E}">
        <p14:creationId xmlns:p14="http://schemas.microsoft.com/office/powerpoint/2010/main" val="787584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Gail Riches</a:t>
            </a:r>
          </a:p>
        </p:txBody>
      </p:sp>
      <p:sp>
        <p:nvSpPr>
          <p:cNvPr id="4" name="Slide Number Placeholder 3"/>
          <p:cNvSpPr>
            <a:spLocks noGrp="1"/>
          </p:cNvSpPr>
          <p:nvPr>
            <p:ph type="sldNum" sz="quarter" idx="5"/>
          </p:nvPr>
        </p:nvSpPr>
        <p:spPr/>
        <p:txBody>
          <a:bodyPr/>
          <a:lstStyle/>
          <a:p>
            <a:fld id="{1E9A60AA-0504-9D43-9C67-9C1121590EC0}" type="slidenum">
              <a:rPr lang="en-US" smtClean="0"/>
              <a:t>63</a:t>
            </a:fld>
            <a:endParaRPr lang="en-US"/>
          </a:p>
        </p:txBody>
      </p:sp>
    </p:spTree>
    <p:extLst>
      <p:ext uri="{BB962C8B-B14F-4D97-AF65-F5344CB8AC3E}">
        <p14:creationId xmlns:p14="http://schemas.microsoft.com/office/powerpoint/2010/main" val="1954529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https://</a:t>
            </a:r>
            <a:r>
              <a:rPr lang="en-US" dirty="0" err="1"/>
              <a:t>www.cqu.edu.au</a:t>
            </a:r>
            <a:r>
              <a:rPr lang="en-US" dirty="0"/>
              <a:t>/news/1051382/researcher-builds-wave-maker-to-understand-microplastics-trapped-in-coastal-marine-ecosystems</a:t>
            </a:r>
          </a:p>
        </p:txBody>
      </p:sp>
      <p:sp>
        <p:nvSpPr>
          <p:cNvPr id="4" name="Slide Number Placeholder 3"/>
          <p:cNvSpPr>
            <a:spLocks noGrp="1"/>
          </p:cNvSpPr>
          <p:nvPr>
            <p:ph type="sldNum" sz="quarter" idx="5"/>
          </p:nvPr>
        </p:nvSpPr>
        <p:spPr/>
        <p:txBody>
          <a:bodyPr/>
          <a:lstStyle/>
          <a:p>
            <a:fld id="{1E9A60AA-0504-9D43-9C67-9C1121590EC0}" type="slidenum">
              <a:rPr lang="en-US" smtClean="0"/>
              <a:t>64</a:t>
            </a:fld>
            <a:endParaRPr lang="en-US"/>
          </a:p>
        </p:txBody>
      </p:sp>
    </p:spTree>
    <p:extLst>
      <p:ext uri="{BB962C8B-B14F-4D97-AF65-F5344CB8AC3E}">
        <p14:creationId xmlns:p14="http://schemas.microsoft.com/office/powerpoint/2010/main" val="3805806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Gail Riches</a:t>
            </a:r>
          </a:p>
        </p:txBody>
      </p:sp>
      <p:sp>
        <p:nvSpPr>
          <p:cNvPr id="4" name="Slide Number Placeholder 3"/>
          <p:cNvSpPr>
            <a:spLocks noGrp="1"/>
          </p:cNvSpPr>
          <p:nvPr>
            <p:ph type="sldNum" sz="quarter" idx="5"/>
          </p:nvPr>
        </p:nvSpPr>
        <p:spPr/>
        <p:txBody>
          <a:bodyPr/>
          <a:lstStyle/>
          <a:p>
            <a:fld id="{1E9A60AA-0504-9D43-9C67-9C1121590EC0}" type="slidenum">
              <a:rPr lang="en-US" smtClean="0"/>
              <a:t>65</a:t>
            </a:fld>
            <a:endParaRPr lang="en-US"/>
          </a:p>
        </p:txBody>
      </p:sp>
    </p:spTree>
    <p:extLst>
      <p:ext uri="{BB962C8B-B14F-4D97-AF65-F5344CB8AC3E}">
        <p14:creationId xmlns:p14="http://schemas.microsoft.com/office/powerpoint/2010/main" val="40285453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12121"/>
                </a:solidFill>
                <a:effectLst/>
                <a:latin typeface="Roboto" panose="02000000000000000000" pitchFamily="2" charset="0"/>
              </a:rPr>
              <a:t>Miller ME, Hamann M, Kroon FJ. Bioaccumulation and biomagnification of microplastics in marine organisms: A review and meta-analysis of current data. </a:t>
            </a:r>
            <a:r>
              <a:rPr lang="en-AU" b="0" i="0" dirty="0" err="1">
                <a:solidFill>
                  <a:srgbClr val="212121"/>
                </a:solidFill>
                <a:effectLst/>
                <a:latin typeface="Roboto" panose="02000000000000000000" pitchFamily="2" charset="0"/>
              </a:rPr>
              <a:t>PLoS</a:t>
            </a:r>
            <a:r>
              <a:rPr lang="en-AU" b="0" i="0" dirty="0">
                <a:solidFill>
                  <a:srgbClr val="212121"/>
                </a:solidFill>
                <a:effectLst/>
                <a:latin typeface="Roboto" panose="02000000000000000000" pitchFamily="2" charset="0"/>
              </a:rPr>
              <a:t> One. 2020 Oct 16;15(10):e0240792. </a:t>
            </a:r>
            <a:r>
              <a:rPr lang="en-AU" b="0" i="0" dirty="0" err="1">
                <a:solidFill>
                  <a:srgbClr val="212121"/>
                </a:solidFill>
                <a:effectLst/>
                <a:latin typeface="Roboto" panose="02000000000000000000" pitchFamily="2" charset="0"/>
              </a:rPr>
              <a:t>doi</a:t>
            </a:r>
            <a:r>
              <a:rPr lang="en-AU" b="0" i="0" dirty="0">
                <a:solidFill>
                  <a:srgbClr val="212121"/>
                </a:solidFill>
                <a:effectLst/>
                <a:latin typeface="Roboto" panose="02000000000000000000" pitchFamily="2" charset="0"/>
              </a:rPr>
              <a:t>: 10.1371/journal.pone.0240792. PMID: 33064755; PMCID: PMC7567360.</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69</a:t>
            </a:fld>
            <a:endParaRPr lang="en-US"/>
          </a:p>
        </p:txBody>
      </p:sp>
    </p:spTree>
    <p:extLst>
      <p:ext uri="{BB962C8B-B14F-4D97-AF65-F5344CB8AC3E}">
        <p14:creationId xmlns:p14="http://schemas.microsoft.com/office/powerpoint/2010/main" val="68649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splashyfishstore.com</a:t>
            </a:r>
            <a:r>
              <a:rPr lang="en-US" dirty="0"/>
              <a:t>/blogs/fish-keeping-101/care-guide-for-</a:t>
            </a:r>
            <a:r>
              <a:rPr lang="en-US" dirty="0" err="1"/>
              <a:t>amano</a:t>
            </a:r>
            <a:r>
              <a:rPr lang="en-US" dirty="0"/>
              <a:t>-shrimp</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2840159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82828"/>
                </a:solidFill>
                <a:effectLst/>
                <a:latin typeface="MuseoSans"/>
              </a:rPr>
              <a:t>Image (Right): https://</a:t>
            </a:r>
            <a:r>
              <a:rPr lang="en-AU" b="0" i="0" dirty="0" err="1">
                <a:solidFill>
                  <a:srgbClr val="282828"/>
                </a:solidFill>
                <a:effectLst/>
                <a:latin typeface="MuseoSans"/>
              </a:rPr>
              <a:t>www.researchgate.net</a:t>
            </a:r>
            <a:r>
              <a:rPr lang="en-AU" b="0" i="0" dirty="0">
                <a:solidFill>
                  <a:srgbClr val="282828"/>
                </a:solidFill>
                <a:effectLst/>
                <a:latin typeface="MuseoSans"/>
              </a:rPr>
              <a:t>/publication/308878476_A_novel_method_for_preparing_microplastic_fibers</a:t>
            </a:r>
          </a:p>
          <a:p>
            <a:r>
              <a:rPr lang="en-AU" b="0" i="0" dirty="0">
                <a:solidFill>
                  <a:srgbClr val="282828"/>
                </a:solidFill>
                <a:effectLst/>
                <a:latin typeface="MuseoSans"/>
              </a:rPr>
              <a:t>Quote: </a:t>
            </a:r>
            <a:r>
              <a:rPr lang="en-AU" b="0" i="0" dirty="0">
                <a:solidFill>
                  <a:srgbClr val="212121"/>
                </a:solidFill>
                <a:effectLst/>
                <a:latin typeface="Roboto" panose="02000000000000000000" pitchFamily="2" charset="0"/>
              </a:rPr>
              <a:t>Miller ME, Hamann M, Kroon FJ. Bioaccumulation and biomagnification of microplastics in marine organisms: A review and meta-analysis of current data. </a:t>
            </a:r>
            <a:r>
              <a:rPr lang="en-AU" b="0" i="0" dirty="0" err="1">
                <a:solidFill>
                  <a:srgbClr val="212121"/>
                </a:solidFill>
                <a:effectLst/>
                <a:latin typeface="Roboto" panose="02000000000000000000" pitchFamily="2" charset="0"/>
              </a:rPr>
              <a:t>PLoS</a:t>
            </a:r>
            <a:r>
              <a:rPr lang="en-AU" b="0" i="0" dirty="0">
                <a:solidFill>
                  <a:srgbClr val="212121"/>
                </a:solidFill>
                <a:effectLst/>
                <a:latin typeface="Roboto" panose="02000000000000000000" pitchFamily="2" charset="0"/>
              </a:rPr>
              <a:t> One. 2020 Oct 16;15(10):e0240792. </a:t>
            </a:r>
            <a:r>
              <a:rPr lang="en-AU" b="0" i="0" dirty="0" err="1">
                <a:solidFill>
                  <a:srgbClr val="212121"/>
                </a:solidFill>
                <a:effectLst/>
                <a:latin typeface="Roboto" panose="02000000000000000000" pitchFamily="2" charset="0"/>
              </a:rPr>
              <a:t>doi</a:t>
            </a:r>
            <a:r>
              <a:rPr lang="en-AU" b="0" i="0" dirty="0">
                <a:solidFill>
                  <a:srgbClr val="212121"/>
                </a:solidFill>
                <a:effectLst/>
                <a:latin typeface="Roboto" panose="02000000000000000000" pitchFamily="2" charset="0"/>
              </a:rPr>
              <a:t>: 10.1371/journal.pone.0240792. PMID: 33064755; PMCID: PMC7567360.</a:t>
            </a:r>
          </a:p>
          <a:p>
            <a:r>
              <a:rPr lang="en-AU" b="0" i="0" dirty="0">
                <a:solidFill>
                  <a:srgbClr val="212121"/>
                </a:solidFill>
                <a:effectLst/>
                <a:latin typeface="Roboto" panose="02000000000000000000" pitchFamily="2" charset="0"/>
              </a:rPr>
              <a:t>Source: https://</a:t>
            </a:r>
            <a:r>
              <a:rPr lang="en-AU" b="0" i="0" dirty="0" err="1">
                <a:solidFill>
                  <a:srgbClr val="212121"/>
                </a:solidFill>
                <a:effectLst/>
                <a:latin typeface="Roboto" panose="02000000000000000000" pitchFamily="2" charset="0"/>
              </a:rPr>
              <a:t>www.ncbi.nlm.nih.gov</a:t>
            </a:r>
            <a:r>
              <a:rPr lang="en-AU" b="0" i="0" dirty="0">
                <a:solidFill>
                  <a:srgbClr val="212121"/>
                </a:solidFill>
                <a:effectLst/>
                <a:latin typeface="Roboto" panose="02000000000000000000" pitchFamily="2" charset="0"/>
              </a:rPr>
              <a:t>/</a:t>
            </a:r>
            <a:r>
              <a:rPr lang="en-AU" b="0" i="0" dirty="0" err="1">
                <a:solidFill>
                  <a:srgbClr val="212121"/>
                </a:solidFill>
                <a:effectLst/>
                <a:latin typeface="Roboto" panose="02000000000000000000" pitchFamily="2" charset="0"/>
              </a:rPr>
              <a:t>pmc</a:t>
            </a:r>
            <a:r>
              <a:rPr lang="en-AU" b="0" i="0" dirty="0">
                <a:solidFill>
                  <a:srgbClr val="212121"/>
                </a:solidFill>
                <a:effectLst/>
                <a:latin typeface="Roboto" panose="02000000000000000000" pitchFamily="2" charset="0"/>
              </a:rPr>
              <a:t>/articles/PMC7567360/</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71</a:t>
            </a:fld>
            <a:endParaRPr lang="en-US"/>
          </a:p>
        </p:txBody>
      </p:sp>
    </p:spTree>
    <p:extLst>
      <p:ext uri="{BB962C8B-B14F-4D97-AF65-F5344CB8AC3E}">
        <p14:creationId xmlns:p14="http://schemas.microsoft.com/office/powerpoint/2010/main" val="12985120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www.goodtrips.org</a:t>
            </a:r>
            <a:r>
              <a:rPr lang="en-US" dirty="0"/>
              <a:t>/?p=2343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1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www.tetiaroasociety.org</a:t>
            </a:r>
            <a:r>
              <a:rPr lang="en-US" dirty="0"/>
              <a:t>/nature-notes/herbivorous-fish-and-the-coral-reef</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3018312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www.wired.com</a:t>
            </a:r>
            <a:r>
              <a:rPr lang="en-US" dirty="0"/>
              <a:t>/2014/08/absurd-creature-of-the-week-parrotfish/</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811317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marinesanctuary.org</a:t>
            </a:r>
            <a:r>
              <a:rPr lang="en-US" dirty="0"/>
              <a:t>/blog/sea-wonder-</a:t>
            </a:r>
            <a:r>
              <a:rPr lang="en-US" dirty="0" err="1"/>
              <a:t>humphead</a:t>
            </a:r>
            <a:r>
              <a:rPr lang="en-US" dirty="0"/>
              <a:t>-wrasse/</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348953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https://</a:t>
            </a:r>
            <a:r>
              <a:rPr lang="en-US" dirty="0" err="1"/>
              <a:t>gfaa.asn.au</a:t>
            </a:r>
            <a:r>
              <a:rPr lang="en-US" dirty="0"/>
              <a:t>/ciguatera/</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260238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BEDBC-0C6C-30B9-B829-5031D6EBCBED}"/>
              </a:ext>
            </a:extLst>
          </p:cNvPr>
          <p:cNvSpPr txBox="1"/>
          <p:nvPr/>
        </p:nvSpPr>
        <p:spPr>
          <a:xfrm>
            <a:off x="1048974" y="1074509"/>
            <a:ext cx="4234089"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Describe how matter cycles through food webs, and the process of bioaccumulation e.g. ciguatera and mackerel (Scomberomorus spp.); mercury and blacktip sharks (Carcharhinus spp.); and toxin accumulation on microplastics.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br>
              <a:rPr lang="en-US" sz="2000" dirty="0">
                <a:solidFill>
                  <a:schemeClr val="bg1"/>
                </a:solidFill>
                <a:latin typeface="Arial Narrow" panose="020B0604020202020204" pitchFamily="34" charset="0"/>
                <a:cs typeface="Arial Narrow" panose="020B0604020202020204" pitchFamily="34" charset="0"/>
              </a:rPr>
            </a:br>
            <a:r>
              <a:rPr lang="en-US" sz="2000" i="1" dirty="0">
                <a:solidFill>
                  <a:schemeClr val="bg1"/>
                </a:solidFill>
                <a:latin typeface="Arial Narrow" panose="020B0604020202020204" pitchFamily="34" charset="0"/>
                <a:cs typeface="Arial Narrow" panose="020B0604020202020204" pitchFamily="34" charset="0"/>
              </a:rPr>
              <a:t>'3.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Toxic Catch’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026" name="Picture 2" descr="Ciguatera Poisoning - GoodTrips">
            <a:extLst>
              <a:ext uri="{FF2B5EF4-FFF2-40B4-BE49-F238E27FC236}">
                <a16:creationId xmlns:a16="http://schemas.microsoft.com/office/drawing/2014/main" id="{F8700FC2-16C6-80FE-6480-91EF84D1D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656" y="1263649"/>
            <a:ext cx="6502400" cy="4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19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accumulation and Biomagnification • Bioaccumulation and Biomagnification  • MyLearning">
            <a:extLst>
              <a:ext uri="{FF2B5EF4-FFF2-40B4-BE49-F238E27FC236}">
                <a16:creationId xmlns:a16="http://schemas.microsoft.com/office/drawing/2014/main" id="{8E022E21-E5B6-4E99-6630-99DC5C6E14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F4E88B-1146-1561-6CCF-A33C321AC959}"/>
              </a:ext>
            </a:extLst>
          </p:cNvPr>
          <p:cNvSpPr txBox="1"/>
          <p:nvPr/>
        </p:nvSpPr>
        <p:spPr>
          <a:xfrm>
            <a:off x="10071462" y="2810415"/>
            <a:ext cx="1972492" cy="1569660"/>
          </a:xfrm>
          <a:prstGeom prst="rect">
            <a:avLst/>
          </a:prstGeom>
          <a:noFill/>
        </p:spPr>
        <p:txBody>
          <a:bodyPr wrap="square">
            <a:spAutoFit/>
          </a:bodyPr>
          <a:lstStyle/>
          <a:p>
            <a:pPr algn="ctr"/>
            <a:r>
              <a:rPr lang="en-AU" sz="2400" dirty="0">
                <a:solidFill>
                  <a:schemeClr val="bg1"/>
                </a:solidFill>
              </a:rPr>
              <a:t>Accumulating more toxins with every meal</a:t>
            </a:r>
            <a:endParaRPr lang="en-US" sz="2400" dirty="0">
              <a:solidFill>
                <a:schemeClr val="bg1"/>
              </a:solidFill>
            </a:endParaRPr>
          </a:p>
        </p:txBody>
      </p:sp>
    </p:spTree>
    <p:extLst>
      <p:ext uri="{BB962C8B-B14F-4D97-AF65-F5344CB8AC3E}">
        <p14:creationId xmlns:p14="http://schemas.microsoft.com/office/powerpoint/2010/main" val="159867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837ABC-EA26-6294-7462-FDC42181B0C1}"/>
              </a:ext>
            </a:extLst>
          </p:cNvPr>
          <p:cNvSpPr txBox="1"/>
          <p:nvPr/>
        </p:nvSpPr>
        <p:spPr>
          <a:xfrm>
            <a:off x="9357360" y="2289687"/>
            <a:ext cx="2743200" cy="2308324"/>
          </a:xfrm>
          <a:prstGeom prst="rect">
            <a:avLst/>
          </a:prstGeom>
          <a:noFill/>
        </p:spPr>
        <p:txBody>
          <a:bodyPr wrap="square">
            <a:spAutoFit/>
          </a:bodyPr>
          <a:lstStyle/>
          <a:p>
            <a:pPr algn="ctr"/>
            <a:r>
              <a:rPr lang="en-AU" sz="2400" dirty="0">
                <a:solidFill>
                  <a:schemeClr val="bg1"/>
                </a:solidFill>
              </a:rPr>
              <a:t>The bigger the fish, the older the fish, the more it eats, </a:t>
            </a:r>
          </a:p>
          <a:p>
            <a:pPr algn="ctr"/>
            <a:r>
              <a:rPr lang="en-AU" sz="2400" dirty="0">
                <a:solidFill>
                  <a:schemeClr val="bg1"/>
                </a:solidFill>
              </a:rPr>
              <a:t>the more (potential) bioaccumulation of CTX.</a:t>
            </a:r>
            <a:endParaRPr lang="en-US" sz="2400" dirty="0">
              <a:solidFill>
                <a:schemeClr val="bg1"/>
              </a:solidFill>
            </a:endParaRPr>
          </a:p>
        </p:txBody>
      </p:sp>
      <p:pic>
        <p:nvPicPr>
          <p:cNvPr id="3" name="Picture 2" descr="Sea Wonder: Humphead Wrasse | National Marine Sanctuary Foundation">
            <a:extLst>
              <a:ext uri="{FF2B5EF4-FFF2-40B4-BE49-F238E27FC236}">
                <a16:creationId xmlns:a16="http://schemas.microsoft.com/office/drawing/2014/main" id="{E903F0CA-19BD-6A0A-72B8-E07D01A833B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248503"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AB3A36-6AEC-7826-D4D2-FC99E66DA9D3}"/>
              </a:ext>
            </a:extLst>
          </p:cNvPr>
          <p:cNvSpPr txBox="1"/>
          <p:nvPr/>
        </p:nvSpPr>
        <p:spPr>
          <a:xfrm>
            <a:off x="94706" y="6425140"/>
            <a:ext cx="6198326" cy="338554"/>
          </a:xfrm>
          <a:prstGeom prst="rect">
            <a:avLst/>
          </a:prstGeom>
          <a:noFill/>
        </p:spPr>
        <p:txBody>
          <a:bodyPr wrap="square">
            <a:spAutoFit/>
          </a:bodyPr>
          <a:lstStyle/>
          <a:p>
            <a:r>
              <a:rPr lang="en-AU" sz="1600" b="0" i="0" dirty="0" err="1">
                <a:solidFill>
                  <a:schemeClr val="bg1"/>
                </a:solidFill>
                <a:effectLst/>
              </a:rPr>
              <a:t>Humphead</a:t>
            </a:r>
            <a:r>
              <a:rPr lang="en-AU" sz="1600" b="0" i="0" dirty="0">
                <a:solidFill>
                  <a:schemeClr val="bg1"/>
                </a:solidFill>
                <a:effectLst/>
              </a:rPr>
              <a:t> wrasse (</a:t>
            </a:r>
            <a:r>
              <a:rPr lang="en-AU" sz="1600" b="0" i="1" dirty="0" err="1">
                <a:solidFill>
                  <a:schemeClr val="bg1"/>
                </a:solidFill>
                <a:effectLst/>
              </a:rPr>
              <a:t>Cheilinus</a:t>
            </a:r>
            <a:r>
              <a:rPr lang="en-AU" sz="1600" b="0" i="1" dirty="0">
                <a:solidFill>
                  <a:schemeClr val="bg1"/>
                </a:solidFill>
                <a:effectLst/>
              </a:rPr>
              <a:t> undulatus</a:t>
            </a:r>
            <a:r>
              <a:rPr lang="en-AU" sz="1600" b="0" i="0" dirty="0">
                <a:solidFill>
                  <a:schemeClr val="bg1"/>
                </a:solidFill>
                <a:effectLst/>
              </a:rPr>
              <a:t>) Photo credit: Larry Koester</a:t>
            </a:r>
            <a:endParaRPr lang="en-US" sz="1600" dirty="0">
              <a:solidFill>
                <a:schemeClr val="bg1"/>
              </a:solidFill>
            </a:endParaRPr>
          </a:p>
        </p:txBody>
      </p:sp>
    </p:spTree>
    <p:extLst>
      <p:ext uri="{BB962C8B-B14F-4D97-AF65-F5344CB8AC3E}">
        <p14:creationId xmlns:p14="http://schemas.microsoft.com/office/powerpoint/2010/main" val="352862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F6C0DD-F955-40DB-A8DD-9DFED0AB5F0B}"/>
              </a:ext>
            </a:extLst>
          </p:cNvPr>
          <p:cNvSpPr txBox="1"/>
          <p:nvPr/>
        </p:nvSpPr>
        <p:spPr>
          <a:xfrm>
            <a:off x="9444445" y="674400"/>
            <a:ext cx="2390504" cy="5509200"/>
          </a:xfrm>
          <a:prstGeom prst="rect">
            <a:avLst/>
          </a:prstGeom>
          <a:noFill/>
        </p:spPr>
        <p:txBody>
          <a:bodyPr wrap="square">
            <a:spAutoFit/>
          </a:bodyPr>
          <a:lstStyle/>
          <a:p>
            <a:pPr algn="ctr"/>
            <a:r>
              <a:rPr lang="en-AU" sz="2800" b="0" i="0" dirty="0">
                <a:solidFill>
                  <a:schemeClr val="bg1"/>
                </a:solidFill>
                <a:effectLst/>
              </a:rPr>
              <a:t>Not </a:t>
            </a:r>
            <a:r>
              <a:rPr lang="en-AU" sz="2800" dirty="0">
                <a:solidFill>
                  <a:schemeClr val="bg1"/>
                </a:solidFill>
              </a:rPr>
              <a:t>much </a:t>
            </a:r>
            <a:r>
              <a:rPr lang="en-AU" sz="2800" b="0" i="0" dirty="0">
                <a:solidFill>
                  <a:schemeClr val="bg1"/>
                </a:solidFill>
                <a:effectLst/>
              </a:rPr>
              <a:t>CTX is needed to cause poisoning. </a:t>
            </a:r>
          </a:p>
          <a:p>
            <a:pPr algn="ctr"/>
            <a:endParaRPr lang="en-AU" sz="2800" dirty="0">
              <a:solidFill>
                <a:schemeClr val="bg1"/>
              </a:solidFill>
            </a:endParaRPr>
          </a:p>
          <a:p>
            <a:pPr algn="ctr"/>
            <a:r>
              <a:rPr lang="en-AU" sz="2800" b="0" i="0" dirty="0">
                <a:solidFill>
                  <a:schemeClr val="bg1"/>
                </a:solidFill>
                <a:effectLst/>
              </a:rPr>
              <a:t>Concentrations around or below </a:t>
            </a:r>
          </a:p>
          <a:p>
            <a:pPr algn="ctr"/>
            <a:r>
              <a:rPr lang="en-AU" sz="3600" b="0" i="0" dirty="0">
                <a:solidFill>
                  <a:schemeClr val="bg1"/>
                </a:solidFill>
                <a:effectLst/>
              </a:rPr>
              <a:t>one part per billion </a:t>
            </a:r>
            <a:r>
              <a:rPr lang="en-AU" sz="2800" b="0" i="0" dirty="0">
                <a:solidFill>
                  <a:schemeClr val="bg1"/>
                </a:solidFill>
                <a:effectLst/>
              </a:rPr>
              <a:t>can trigger symptoms.</a:t>
            </a:r>
            <a:endParaRPr lang="en-US" sz="2800" dirty="0">
              <a:solidFill>
                <a:schemeClr val="bg1"/>
              </a:solidFill>
            </a:endParaRPr>
          </a:p>
        </p:txBody>
      </p:sp>
      <p:pic>
        <p:nvPicPr>
          <p:cNvPr id="13318" name="Picture 6" descr="Thai Green Curry with Red Snapper, Jumbo Prawns and Coconut Rice Recipe |  Jeff Mauro | Food Network">
            <a:extLst>
              <a:ext uri="{FF2B5EF4-FFF2-40B4-BE49-F238E27FC236}">
                <a16:creationId xmlns:a16="http://schemas.microsoft.com/office/drawing/2014/main" id="{90F11F92-0E67-1E90-1583-94949988D4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15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D8FDA-8628-4701-60A2-5D1C9231B1D2}"/>
              </a:ext>
            </a:extLst>
          </p:cNvPr>
          <p:cNvSpPr txBox="1"/>
          <p:nvPr/>
        </p:nvSpPr>
        <p:spPr>
          <a:xfrm>
            <a:off x="613181" y="818781"/>
            <a:ext cx="8087065" cy="4955203"/>
          </a:xfrm>
          <a:prstGeom prst="rect">
            <a:avLst/>
          </a:prstGeom>
          <a:noFill/>
        </p:spPr>
        <p:txBody>
          <a:bodyPr wrap="square">
            <a:spAutoFit/>
          </a:bodyPr>
          <a:lstStyle/>
          <a:p>
            <a:pPr algn="ctr"/>
            <a:r>
              <a:rPr lang="en-AU" sz="3200" dirty="0">
                <a:solidFill>
                  <a:schemeClr val="bg1"/>
                </a:solidFill>
              </a:rPr>
              <a:t>Symptoms</a:t>
            </a:r>
          </a:p>
          <a:p>
            <a:pPr algn="ctr"/>
            <a:endParaRPr lang="en-AU" sz="3200" dirty="0">
              <a:solidFill>
                <a:schemeClr val="bg1"/>
              </a:solidFill>
            </a:endParaRPr>
          </a:p>
          <a:p>
            <a:pPr marL="457200" indent="-457200" algn="l">
              <a:buFont typeface="Arial" panose="020B0604020202020204" pitchFamily="34" charset="0"/>
              <a:buChar char="•"/>
            </a:pPr>
            <a:r>
              <a:rPr lang="en-AU" sz="2800" b="0" i="0" dirty="0">
                <a:solidFill>
                  <a:schemeClr val="bg1"/>
                </a:solidFill>
                <a:effectLst/>
              </a:rPr>
              <a:t>tingling and numbness in your fingers and toes, and around the lips, tongue, mouth and throat.</a:t>
            </a:r>
          </a:p>
          <a:p>
            <a:pPr algn="l"/>
            <a:endParaRPr lang="en-AU" sz="2800" b="0" i="0" dirty="0">
              <a:solidFill>
                <a:schemeClr val="bg1"/>
              </a:solidFill>
              <a:effectLst/>
            </a:endParaRPr>
          </a:p>
          <a:p>
            <a:pPr marL="457200" indent="-457200" algn="l">
              <a:buFont typeface="Arial" panose="020B0604020202020204" pitchFamily="34" charset="0"/>
              <a:buChar char="•"/>
            </a:pPr>
            <a:r>
              <a:rPr lang="en-AU" sz="2800" b="0" i="0" dirty="0">
                <a:solidFill>
                  <a:schemeClr val="bg1"/>
                </a:solidFill>
                <a:effectLst/>
              </a:rPr>
              <a:t>reversal of temperature sensation — so hot water feels cold or a cold drink feels hot.</a:t>
            </a:r>
          </a:p>
          <a:p>
            <a:pPr algn="l"/>
            <a:endParaRPr lang="en-AU" sz="2800" b="0" i="0" dirty="0">
              <a:solidFill>
                <a:schemeClr val="bg1"/>
              </a:solidFill>
              <a:effectLst/>
            </a:endParaRPr>
          </a:p>
          <a:p>
            <a:pPr marL="457200" indent="-457200" algn="l">
              <a:buFont typeface="Arial" panose="020B0604020202020204" pitchFamily="34" charset="0"/>
              <a:buChar char="•"/>
            </a:pPr>
            <a:r>
              <a:rPr lang="en-AU" sz="2800" b="0" i="0" dirty="0">
                <a:solidFill>
                  <a:schemeClr val="bg1"/>
                </a:solidFill>
                <a:effectLst/>
              </a:rPr>
              <a:t>joint and muscle pains with muscular weakness.</a:t>
            </a:r>
          </a:p>
          <a:p>
            <a:pPr algn="l"/>
            <a:endParaRPr lang="en-AU" sz="2800" b="0" i="0" dirty="0">
              <a:solidFill>
                <a:schemeClr val="bg1"/>
              </a:solidFill>
              <a:effectLst/>
            </a:endParaRPr>
          </a:p>
          <a:p>
            <a:pPr marL="457200" indent="-457200" algn="l">
              <a:buFont typeface="Arial" panose="020B0604020202020204" pitchFamily="34" charset="0"/>
              <a:buChar char="•"/>
            </a:pPr>
            <a:r>
              <a:rPr lang="en-AU" sz="2800" b="0" i="0" dirty="0">
                <a:solidFill>
                  <a:schemeClr val="bg1"/>
                </a:solidFill>
                <a:effectLst/>
              </a:rPr>
              <a:t>nausea, vomiting, diarrhoea or abdominal cramps.</a:t>
            </a:r>
          </a:p>
        </p:txBody>
      </p:sp>
      <p:pic>
        <p:nvPicPr>
          <p:cNvPr id="14338" name="Picture 2" descr="9 Reasons You Have Stomach Cramps | Buoy Health">
            <a:extLst>
              <a:ext uri="{FF2B5EF4-FFF2-40B4-BE49-F238E27FC236}">
                <a16:creationId xmlns:a16="http://schemas.microsoft.com/office/drawing/2014/main" id="{48F0A7FB-59DA-CB8C-44FD-EDCC76FCAA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97759" y="1748832"/>
            <a:ext cx="5922088" cy="414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1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10F0AE-9A83-DB18-60EE-00BB2B4F2C47}"/>
              </a:ext>
            </a:extLst>
          </p:cNvPr>
          <p:cNvSpPr txBox="1"/>
          <p:nvPr/>
        </p:nvSpPr>
        <p:spPr>
          <a:xfrm>
            <a:off x="2447652" y="2515325"/>
            <a:ext cx="7296695" cy="1323439"/>
          </a:xfrm>
          <a:prstGeom prst="rect">
            <a:avLst/>
          </a:prstGeom>
          <a:noFill/>
        </p:spPr>
        <p:txBody>
          <a:bodyPr wrap="square">
            <a:spAutoFit/>
          </a:bodyPr>
          <a:lstStyle/>
          <a:p>
            <a:pPr algn="ctr"/>
            <a:r>
              <a:rPr lang="en-AU" sz="4000" dirty="0">
                <a:solidFill>
                  <a:schemeClr val="bg1"/>
                </a:solidFill>
              </a:rPr>
              <a:t>But, it’s not just herbivores we need to avoid eating….</a:t>
            </a:r>
            <a:endParaRPr lang="en-US" sz="4000" dirty="0">
              <a:solidFill>
                <a:schemeClr val="bg1"/>
              </a:solidFill>
            </a:endParaRPr>
          </a:p>
        </p:txBody>
      </p:sp>
    </p:spTree>
    <p:extLst>
      <p:ext uri="{BB962C8B-B14F-4D97-AF65-F5344CB8AC3E}">
        <p14:creationId xmlns:p14="http://schemas.microsoft.com/office/powerpoint/2010/main" val="1828052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eavy Metals And Bioaccumulation: What You Need to Know – SimpleLab Tap  Score">
            <a:extLst>
              <a:ext uri="{FF2B5EF4-FFF2-40B4-BE49-F238E27FC236}">
                <a16:creationId xmlns:a16="http://schemas.microsoft.com/office/drawing/2014/main" id="{88847CBD-C2E2-BFCD-9048-B1EBD6E5B03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9256"/>
            <a:ext cx="7720149" cy="6867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E2A3DF-B99A-D81F-AAE6-3B755CB4246A}"/>
              </a:ext>
            </a:extLst>
          </p:cNvPr>
          <p:cNvSpPr txBox="1"/>
          <p:nvPr/>
        </p:nvSpPr>
        <p:spPr>
          <a:xfrm>
            <a:off x="8752113" y="1751617"/>
            <a:ext cx="2690949" cy="3354765"/>
          </a:xfrm>
          <a:prstGeom prst="rect">
            <a:avLst/>
          </a:prstGeom>
          <a:noFill/>
        </p:spPr>
        <p:txBody>
          <a:bodyPr wrap="square">
            <a:spAutoFit/>
          </a:bodyPr>
          <a:lstStyle/>
          <a:p>
            <a:pPr algn="ctr"/>
            <a:r>
              <a:rPr lang="en-AU" sz="2800" dirty="0">
                <a:solidFill>
                  <a:schemeClr val="bg1"/>
                </a:solidFill>
              </a:rPr>
              <a:t>CTX concentrations </a:t>
            </a:r>
            <a:r>
              <a:rPr lang="en-AU" sz="3600" dirty="0">
                <a:solidFill>
                  <a:schemeClr val="bg1"/>
                </a:solidFill>
              </a:rPr>
              <a:t>increase</a:t>
            </a:r>
            <a:r>
              <a:rPr lang="en-AU" sz="2800" dirty="0">
                <a:solidFill>
                  <a:schemeClr val="bg1"/>
                </a:solidFill>
              </a:rPr>
              <a:t> with every trophic level of the </a:t>
            </a:r>
          </a:p>
          <a:p>
            <a:pPr algn="ctr"/>
            <a:r>
              <a:rPr lang="en-AU" sz="3600" dirty="0">
                <a:solidFill>
                  <a:schemeClr val="bg1"/>
                </a:solidFill>
              </a:rPr>
              <a:t>food chain </a:t>
            </a:r>
            <a:r>
              <a:rPr lang="en-AU" sz="2800" dirty="0">
                <a:solidFill>
                  <a:schemeClr val="bg1"/>
                </a:solidFill>
              </a:rPr>
              <a:t>via </a:t>
            </a:r>
            <a:r>
              <a:rPr lang="en-AU" sz="2800" i="1" dirty="0">
                <a:solidFill>
                  <a:schemeClr val="bg1"/>
                </a:solidFill>
              </a:rPr>
              <a:t>biomagnification</a:t>
            </a:r>
            <a:endParaRPr lang="en-US" sz="2800" i="1" dirty="0">
              <a:solidFill>
                <a:schemeClr val="bg1"/>
              </a:solidFill>
            </a:endParaRPr>
          </a:p>
        </p:txBody>
      </p:sp>
    </p:spTree>
    <p:extLst>
      <p:ext uri="{BB962C8B-B14F-4D97-AF65-F5344CB8AC3E}">
        <p14:creationId xmlns:p14="http://schemas.microsoft.com/office/powerpoint/2010/main" val="1584827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iguatera - How do the toxins enter into the food chain? – Game Fishing  Association of Australia">
            <a:extLst>
              <a:ext uri="{FF2B5EF4-FFF2-40B4-BE49-F238E27FC236}">
                <a16:creationId xmlns:a16="http://schemas.microsoft.com/office/drawing/2014/main" id="{AFF073E5-0D29-DCE9-AD39-E900B6B524F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000204"/>
            <a:ext cx="12192000" cy="25195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95F542-417E-6A4A-454D-1A0D8B9FE0BB}"/>
              </a:ext>
            </a:extLst>
          </p:cNvPr>
          <p:cNvSpPr txBox="1"/>
          <p:nvPr/>
        </p:nvSpPr>
        <p:spPr>
          <a:xfrm>
            <a:off x="1325877" y="738777"/>
            <a:ext cx="9855928" cy="584775"/>
          </a:xfrm>
          <a:prstGeom prst="rect">
            <a:avLst/>
          </a:prstGeom>
          <a:noFill/>
        </p:spPr>
        <p:txBody>
          <a:bodyPr wrap="square">
            <a:spAutoFit/>
          </a:bodyPr>
          <a:lstStyle/>
          <a:p>
            <a:pPr algn="ctr"/>
            <a:r>
              <a:rPr lang="en-AU" sz="3200" dirty="0">
                <a:solidFill>
                  <a:schemeClr val="bg1"/>
                </a:solidFill>
              </a:rPr>
              <a:t>Biomagnification</a:t>
            </a:r>
            <a:endParaRPr lang="en-US" sz="3200" dirty="0">
              <a:solidFill>
                <a:schemeClr val="bg1"/>
              </a:solidFill>
            </a:endParaRPr>
          </a:p>
        </p:txBody>
      </p:sp>
      <p:sp>
        <p:nvSpPr>
          <p:cNvPr id="9" name="TextBox 8">
            <a:extLst>
              <a:ext uri="{FF2B5EF4-FFF2-40B4-BE49-F238E27FC236}">
                <a16:creationId xmlns:a16="http://schemas.microsoft.com/office/drawing/2014/main" id="{4D1019B3-CD5A-6DD1-479B-D575F0B8D3CD}"/>
              </a:ext>
            </a:extLst>
          </p:cNvPr>
          <p:cNvSpPr txBox="1"/>
          <p:nvPr/>
        </p:nvSpPr>
        <p:spPr>
          <a:xfrm>
            <a:off x="845817" y="5039647"/>
            <a:ext cx="10335988" cy="954107"/>
          </a:xfrm>
          <a:prstGeom prst="rect">
            <a:avLst/>
          </a:prstGeom>
          <a:noFill/>
        </p:spPr>
        <p:txBody>
          <a:bodyPr wrap="square">
            <a:spAutoFit/>
          </a:bodyPr>
          <a:lstStyle/>
          <a:p>
            <a:pPr algn="ctr"/>
            <a:r>
              <a:rPr lang="en-AU" sz="2800" dirty="0">
                <a:solidFill>
                  <a:schemeClr val="bg1"/>
                </a:solidFill>
              </a:rPr>
              <a:t>is the magnification (in concentration) of a toxic chemical as it moves from one trophic level to the next</a:t>
            </a:r>
            <a:endParaRPr lang="en-US" sz="2800" dirty="0">
              <a:solidFill>
                <a:schemeClr val="bg1"/>
              </a:solidFill>
            </a:endParaRPr>
          </a:p>
        </p:txBody>
      </p:sp>
    </p:spTree>
    <p:extLst>
      <p:ext uri="{BB962C8B-B14F-4D97-AF65-F5344CB8AC3E}">
        <p14:creationId xmlns:p14="http://schemas.microsoft.com/office/powerpoint/2010/main" val="1837113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60C603-E737-3636-8786-FBD84E51E10C}"/>
              </a:ext>
            </a:extLst>
          </p:cNvPr>
          <p:cNvSpPr txBox="1"/>
          <p:nvPr/>
        </p:nvSpPr>
        <p:spPr>
          <a:xfrm>
            <a:off x="1888435" y="578347"/>
            <a:ext cx="8415130" cy="1077218"/>
          </a:xfrm>
          <a:prstGeom prst="rect">
            <a:avLst/>
          </a:prstGeom>
          <a:noFill/>
        </p:spPr>
        <p:txBody>
          <a:bodyPr wrap="square">
            <a:spAutoFit/>
          </a:bodyPr>
          <a:lstStyle/>
          <a:p>
            <a:pPr algn="ctr"/>
            <a:r>
              <a:rPr lang="en-AU" sz="2400" b="0" i="0" dirty="0">
                <a:solidFill>
                  <a:schemeClr val="bg1"/>
                </a:solidFill>
                <a:effectLst/>
              </a:rPr>
              <a:t>It’s when contaminant concentrations in </a:t>
            </a:r>
            <a:r>
              <a:rPr lang="en-AU" sz="3200" b="0" i="0" dirty="0">
                <a:solidFill>
                  <a:schemeClr val="bg1"/>
                </a:solidFill>
                <a:effectLst/>
              </a:rPr>
              <a:t>consumers </a:t>
            </a:r>
            <a:r>
              <a:rPr lang="en-AU" sz="2400" b="0" i="0" dirty="0">
                <a:solidFill>
                  <a:schemeClr val="bg1"/>
                </a:solidFill>
                <a:effectLst/>
              </a:rPr>
              <a:t>exceed the contaminant concentrations found in their </a:t>
            </a:r>
            <a:r>
              <a:rPr lang="en-AU" sz="3200" b="0" i="0" dirty="0">
                <a:solidFill>
                  <a:schemeClr val="bg1"/>
                </a:solidFill>
                <a:effectLst/>
              </a:rPr>
              <a:t>prey.</a:t>
            </a:r>
            <a:endParaRPr lang="en-US" sz="2400" dirty="0">
              <a:solidFill>
                <a:schemeClr val="bg1"/>
              </a:solidFill>
            </a:endParaRPr>
          </a:p>
        </p:txBody>
      </p:sp>
      <p:pic>
        <p:nvPicPr>
          <p:cNvPr id="8194" name="Picture 2" descr="Mercury, Seafood and You: A Documentary Short | Oceana - YouTube">
            <a:extLst>
              <a:ext uri="{FF2B5EF4-FFF2-40B4-BE49-F238E27FC236}">
                <a16:creationId xmlns:a16="http://schemas.microsoft.com/office/drawing/2014/main" id="{14E1B127-8E8F-046E-15BB-F6D7572852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6852" y="2022612"/>
            <a:ext cx="7898296" cy="444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54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B9EBC9-948A-4D97-70A9-95432BAA75DC}"/>
              </a:ext>
            </a:extLst>
          </p:cNvPr>
          <p:cNvSpPr/>
          <p:nvPr/>
        </p:nvSpPr>
        <p:spPr>
          <a:xfrm>
            <a:off x="0" y="1984458"/>
            <a:ext cx="12192000" cy="4873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2BE1CD-E7D6-5324-3C89-821B9A761457}"/>
              </a:ext>
            </a:extLst>
          </p:cNvPr>
          <p:cNvSpPr txBox="1"/>
          <p:nvPr/>
        </p:nvSpPr>
        <p:spPr>
          <a:xfrm>
            <a:off x="1404253" y="634274"/>
            <a:ext cx="9855928" cy="584775"/>
          </a:xfrm>
          <a:prstGeom prst="rect">
            <a:avLst/>
          </a:prstGeom>
          <a:noFill/>
        </p:spPr>
        <p:txBody>
          <a:bodyPr wrap="square">
            <a:spAutoFit/>
          </a:bodyPr>
          <a:lstStyle/>
          <a:p>
            <a:pPr algn="ctr"/>
            <a:r>
              <a:rPr lang="en-AU" sz="3200" dirty="0">
                <a:solidFill>
                  <a:schemeClr val="bg1"/>
                </a:solidFill>
              </a:rPr>
              <a:t>Concentrations magnify with every trophic level</a:t>
            </a:r>
            <a:endParaRPr lang="en-US" sz="3200" dirty="0">
              <a:solidFill>
                <a:schemeClr val="bg1"/>
              </a:solidFill>
            </a:endParaRPr>
          </a:p>
        </p:txBody>
      </p:sp>
      <p:pic>
        <p:nvPicPr>
          <p:cNvPr id="12" name="Picture 11" descr="A diagram of a pyramid&#10;&#10;Description automatically generated">
            <a:extLst>
              <a:ext uri="{FF2B5EF4-FFF2-40B4-BE49-F238E27FC236}">
                <a16:creationId xmlns:a16="http://schemas.microsoft.com/office/drawing/2014/main" id="{953B50F4-4CC6-2C7F-6456-B39CA23210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4337" y="2282597"/>
            <a:ext cx="7772400" cy="4277264"/>
          </a:xfrm>
          <a:prstGeom prst="rect">
            <a:avLst/>
          </a:prstGeom>
        </p:spPr>
      </p:pic>
      <p:sp>
        <p:nvSpPr>
          <p:cNvPr id="16" name="Rectangle 15">
            <a:extLst>
              <a:ext uri="{FF2B5EF4-FFF2-40B4-BE49-F238E27FC236}">
                <a16:creationId xmlns:a16="http://schemas.microsoft.com/office/drawing/2014/main" id="{64E36780-1E98-449A-DCC9-4C00D5B84EFD}"/>
              </a:ext>
            </a:extLst>
          </p:cNvPr>
          <p:cNvSpPr/>
          <p:nvPr/>
        </p:nvSpPr>
        <p:spPr>
          <a:xfrm>
            <a:off x="10213413" y="2534194"/>
            <a:ext cx="655320" cy="40256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ack arrow with white text&#10;&#10;Description automatically generated">
            <a:extLst>
              <a:ext uri="{FF2B5EF4-FFF2-40B4-BE49-F238E27FC236}">
                <a16:creationId xmlns:a16="http://schemas.microsoft.com/office/drawing/2014/main" id="{C5E75F76-2EE9-0A26-F767-132C98905A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15193" y="2446379"/>
            <a:ext cx="1384663" cy="3949700"/>
          </a:xfrm>
          <a:prstGeom prst="rect">
            <a:avLst/>
          </a:prstGeom>
        </p:spPr>
      </p:pic>
    </p:spTree>
    <p:extLst>
      <p:ext uri="{BB962C8B-B14F-4D97-AF65-F5344CB8AC3E}">
        <p14:creationId xmlns:p14="http://schemas.microsoft.com/office/powerpoint/2010/main" val="1251117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E243F-EEAA-C381-0A01-B3DED22DDFB7}"/>
              </a:ext>
            </a:extLst>
          </p:cNvPr>
          <p:cNvSpPr txBox="1"/>
          <p:nvPr/>
        </p:nvSpPr>
        <p:spPr>
          <a:xfrm>
            <a:off x="8856616" y="2233957"/>
            <a:ext cx="2690949" cy="2677656"/>
          </a:xfrm>
          <a:prstGeom prst="rect">
            <a:avLst/>
          </a:prstGeom>
          <a:noFill/>
        </p:spPr>
        <p:txBody>
          <a:bodyPr wrap="square">
            <a:spAutoFit/>
          </a:bodyPr>
          <a:lstStyle/>
          <a:p>
            <a:pPr algn="ctr"/>
            <a:r>
              <a:rPr lang="en-AU" sz="2800" dirty="0">
                <a:solidFill>
                  <a:schemeClr val="bg1"/>
                </a:solidFill>
              </a:rPr>
              <a:t>Hundreds of fish species have been reported as carriers of ciguatoxins worldwide</a:t>
            </a:r>
          </a:p>
        </p:txBody>
      </p:sp>
      <p:pic>
        <p:nvPicPr>
          <p:cNvPr id="3" name="Picture 2" descr="(Y. Fukuyo)">
            <a:extLst>
              <a:ext uri="{FF2B5EF4-FFF2-40B4-BE49-F238E27FC236}">
                <a16:creationId xmlns:a16="http://schemas.microsoft.com/office/drawing/2014/main" id="{62CFAF48-844F-A737-27BE-D56B1AEBED2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072"/>
            <a:ext cx="8451669" cy="6870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28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95F542-417E-6A4A-454D-1A0D8B9FE0BB}"/>
              </a:ext>
            </a:extLst>
          </p:cNvPr>
          <p:cNvSpPr txBox="1"/>
          <p:nvPr/>
        </p:nvSpPr>
        <p:spPr>
          <a:xfrm>
            <a:off x="1325877" y="494914"/>
            <a:ext cx="9855928" cy="584775"/>
          </a:xfrm>
          <a:prstGeom prst="rect">
            <a:avLst/>
          </a:prstGeom>
          <a:noFill/>
        </p:spPr>
        <p:txBody>
          <a:bodyPr wrap="square">
            <a:spAutoFit/>
          </a:bodyPr>
          <a:lstStyle/>
          <a:p>
            <a:pPr algn="ctr"/>
            <a:r>
              <a:rPr lang="en-AU" sz="3200" dirty="0">
                <a:solidFill>
                  <a:schemeClr val="bg1"/>
                </a:solidFill>
              </a:rPr>
              <a:t>Bioaccumulation</a:t>
            </a:r>
            <a:r>
              <a:rPr lang="en-AU" sz="3200" b="0" i="0" dirty="0">
                <a:solidFill>
                  <a:schemeClr val="bg1"/>
                </a:solidFill>
                <a:effectLst/>
              </a:rPr>
              <a:t>  </a:t>
            </a:r>
            <a:endParaRPr lang="en-US" sz="3200" dirty="0">
              <a:solidFill>
                <a:schemeClr val="bg1"/>
              </a:solidFill>
            </a:endParaRPr>
          </a:p>
        </p:txBody>
      </p:sp>
      <p:sp>
        <p:nvSpPr>
          <p:cNvPr id="9" name="TextBox 8">
            <a:extLst>
              <a:ext uri="{FF2B5EF4-FFF2-40B4-BE49-F238E27FC236}">
                <a16:creationId xmlns:a16="http://schemas.microsoft.com/office/drawing/2014/main" id="{4D1019B3-CD5A-6DD1-479B-D575F0B8D3CD}"/>
              </a:ext>
            </a:extLst>
          </p:cNvPr>
          <p:cNvSpPr txBox="1"/>
          <p:nvPr/>
        </p:nvSpPr>
        <p:spPr>
          <a:xfrm>
            <a:off x="845817" y="5039647"/>
            <a:ext cx="10335988" cy="1323439"/>
          </a:xfrm>
          <a:prstGeom prst="rect">
            <a:avLst/>
          </a:prstGeom>
          <a:noFill/>
        </p:spPr>
        <p:txBody>
          <a:bodyPr wrap="square">
            <a:spAutoFit/>
          </a:bodyPr>
          <a:lstStyle/>
          <a:p>
            <a:pPr algn="ctr"/>
            <a:r>
              <a:rPr lang="en-AU" sz="2800" dirty="0">
                <a:solidFill>
                  <a:schemeClr val="bg1"/>
                </a:solidFill>
              </a:rPr>
              <a:t>The </a:t>
            </a:r>
            <a:r>
              <a:rPr lang="en-AU" sz="2800" i="1" dirty="0">
                <a:solidFill>
                  <a:schemeClr val="bg1"/>
                </a:solidFill>
              </a:rPr>
              <a:t>accumulation</a:t>
            </a:r>
            <a:r>
              <a:rPr lang="en-AU" sz="2800" b="0" i="1" dirty="0">
                <a:solidFill>
                  <a:schemeClr val="bg1"/>
                </a:solidFill>
                <a:effectLst/>
              </a:rPr>
              <a:t> </a:t>
            </a:r>
            <a:r>
              <a:rPr lang="en-AU" sz="2800" b="0" dirty="0">
                <a:solidFill>
                  <a:schemeClr val="bg1"/>
                </a:solidFill>
                <a:effectLst/>
              </a:rPr>
              <a:t>of a toxic substance in one’s body</a:t>
            </a:r>
          </a:p>
          <a:p>
            <a:pPr algn="ctr"/>
            <a:endParaRPr lang="en-AU" sz="2800" dirty="0">
              <a:solidFill>
                <a:schemeClr val="bg1"/>
              </a:solidFill>
            </a:endParaRPr>
          </a:p>
          <a:p>
            <a:pPr algn="ctr"/>
            <a:r>
              <a:rPr lang="en-AU" sz="2000" dirty="0">
                <a:solidFill>
                  <a:schemeClr val="bg1"/>
                </a:solidFill>
              </a:rPr>
              <a:t>(rate of intake </a:t>
            </a:r>
            <a:r>
              <a:rPr lang="en-AU" sz="2400" dirty="0">
                <a:solidFill>
                  <a:schemeClr val="bg1"/>
                </a:solidFill>
              </a:rPr>
              <a:t>exceeds </a:t>
            </a:r>
            <a:r>
              <a:rPr lang="en-AU" sz="2000" dirty="0">
                <a:solidFill>
                  <a:schemeClr val="bg1"/>
                </a:solidFill>
              </a:rPr>
              <a:t>rate of excretion)</a:t>
            </a:r>
            <a:endParaRPr lang="en-US" sz="2000" dirty="0">
              <a:solidFill>
                <a:schemeClr val="bg1"/>
              </a:solidFill>
            </a:endParaRPr>
          </a:p>
        </p:txBody>
      </p:sp>
      <p:pic>
        <p:nvPicPr>
          <p:cNvPr id="1030" name="Picture 6" descr="Heavy Metals And Bioaccumulation: What You Need to Know – SimpleLab Tap  Score">
            <a:extLst>
              <a:ext uri="{FF2B5EF4-FFF2-40B4-BE49-F238E27FC236}">
                <a16:creationId xmlns:a16="http://schemas.microsoft.com/office/drawing/2014/main" id="{F5486B33-B511-EA7A-D0FF-F9ADC25D4E1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407050"/>
            <a:ext cx="12192000" cy="330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32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23C42-E98B-8D76-4643-3C7F28C0C0B4}"/>
              </a:ext>
            </a:extLst>
          </p:cNvPr>
          <p:cNvSpPr txBox="1"/>
          <p:nvPr/>
        </p:nvSpPr>
        <p:spPr>
          <a:xfrm>
            <a:off x="517070" y="271195"/>
            <a:ext cx="11461570" cy="1077218"/>
          </a:xfrm>
          <a:prstGeom prst="rect">
            <a:avLst/>
          </a:prstGeom>
          <a:noFill/>
        </p:spPr>
        <p:txBody>
          <a:bodyPr wrap="square">
            <a:spAutoFit/>
          </a:bodyPr>
          <a:lstStyle/>
          <a:p>
            <a:pPr algn="ctr"/>
            <a:r>
              <a:rPr lang="en-AU" sz="3200" b="0" i="0" dirty="0">
                <a:solidFill>
                  <a:schemeClr val="bg1"/>
                </a:solidFill>
                <a:effectLst/>
              </a:rPr>
              <a:t>Australia has, on average, </a:t>
            </a:r>
            <a:r>
              <a:rPr lang="en-AU" sz="4000" b="0" i="0" dirty="0">
                <a:solidFill>
                  <a:schemeClr val="bg1"/>
                </a:solidFill>
                <a:effectLst/>
              </a:rPr>
              <a:t>150</a:t>
            </a:r>
            <a:r>
              <a:rPr lang="en-AU" sz="3200" b="0" i="0" dirty="0">
                <a:solidFill>
                  <a:schemeClr val="bg1"/>
                </a:solidFill>
                <a:effectLst/>
              </a:rPr>
              <a:t> cases of ciguatera </a:t>
            </a:r>
            <a:r>
              <a:rPr lang="en-AU" sz="3200" dirty="0">
                <a:solidFill>
                  <a:schemeClr val="bg1"/>
                </a:solidFill>
              </a:rPr>
              <a:t>every</a:t>
            </a:r>
            <a:r>
              <a:rPr lang="en-AU" sz="3200" b="0" i="0" dirty="0">
                <a:solidFill>
                  <a:schemeClr val="bg1"/>
                </a:solidFill>
                <a:effectLst/>
              </a:rPr>
              <a:t> </a:t>
            </a:r>
            <a:r>
              <a:rPr lang="en-AU" sz="4000" b="0" i="0" dirty="0">
                <a:solidFill>
                  <a:schemeClr val="bg1"/>
                </a:solidFill>
                <a:effectLst/>
              </a:rPr>
              <a:t>year</a:t>
            </a:r>
          </a:p>
          <a:p>
            <a:pPr algn="ctr"/>
            <a:r>
              <a:rPr lang="en-AU" sz="2400" dirty="0">
                <a:solidFill>
                  <a:schemeClr val="bg1"/>
                </a:solidFill>
              </a:rPr>
              <a:t>(mostly in tropical regions</a:t>
            </a:r>
            <a:r>
              <a:rPr lang="en-US" dirty="0">
                <a:solidFill>
                  <a:schemeClr val="bg1"/>
                </a:solidFill>
              </a:rPr>
              <a:t>)</a:t>
            </a:r>
            <a:endParaRPr lang="en-AU" sz="2400" dirty="0">
              <a:solidFill>
                <a:schemeClr val="bg1"/>
              </a:solidFill>
            </a:endParaRPr>
          </a:p>
        </p:txBody>
      </p:sp>
      <p:pic>
        <p:nvPicPr>
          <p:cNvPr id="2050" name="Picture 2" descr="Ciguatoxin and Ciguatera | SpringerLink">
            <a:extLst>
              <a:ext uri="{FF2B5EF4-FFF2-40B4-BE49-F238E27FC236}">
                <a16:creationId xmlns:a16="http://schemas.microsoft.com/office/drawing/2014/main" id="{2B5B5DE5-9598-DB30-993B-40002A70CA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6145" y="1531091"/>
            <a:ext cx="7839710" cy="47917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EAC1BA-A9CD-7F51-5DD7-B1FF070ADDEC}"/>
              </a:ext>
            </a:extLst>
          </p:cNvPr>
          <p:cNvSpPr txBox="1"/>
          <p:nvPr/>
        </p:nvSpPr>
        <p:spPr>
          <a:xfrm>
            <a:off x="2159726" y="6322812"/>
            <a:ext cx="7839710" cy="430887"/>
          </a:xfrm>
          <a:prstGeom prst="rect">
            <a:avLst/>
          </a:prstGeom>
          <a:noFill/>
        </p:spPr>
        <p:txBody>
          <a:bodyPr wrap="square" rtlCol="0">
            <a:spAutoFit/>
          </a:bodyPr>
          <a:lstStyle/>
          <a:p>
            <a:r>
              <a:rPr lang="en-US" sz="1100" dirty="0">
                <a:solidFill>
                  <a:schemeClr val="bg1"/>
                </a:solidFill>
              </a:rPr>
              <a:t>Image: </a:t>
            </a:r>
            <a:r>
              <a:rPr lang="en-AU" sz="1100" b="0" i="0" dirty="0">
                <a:solidFill>
                  <a:schemeClr val="bg1"/>
                </a:solidFill>
                <a:effectLst/>
              </a:rPr>
              <a:t>Lewis, R.J., Vetter, I. (2015). Ciguatoxin and Ciguatera. In: </a:t>
            </a:r>
            <a:r>
              <a:rPr lang="en-AU" sz="1100" b="0" i="0" dirty="0" err="1">
                <a:solidFill>
                  <a:schemeClr val="bg1"/>
                </a:solidFill>
                <a:effectLst/>
              </a:rPr>
              <a:t>Gopalakrishnakone</a:t>
            </a:r>
            <a:r>
              <a:rPr lang="en-AU" sz="1100" b="0" i="0" dirty="0">
                <a:solidFill>
                  <a:schemeClr val="bg1"/>
                </a:solidFill>
                <a:effectLst/>
              </a:rPr>
              <a:t>, P., Haddad Jr., V., Kem, W., </a:t>
            </a:r>
            <a:r>
              <a:rPr lang="en-AU" sz="1100" b="0" i="0" dirty="0" err="1">
                <a:solidFill>
                  <a:schemeClr val="bg1"/>
                </a:solidFill>
                <a:effectLst/>
              </a:rPr>
              <a:t>Tubaro</a:t>
            </a:r>
            <a:r>
              <a:rPr lang="en-AU" sz="1100" b="0" i="0" dirty="0">
                <a:solidFill>
                  <a:schemeClr val="bg1"/>
                </a:solidFill>
                <a:effectLst/>
              </a:rPr>
              <a:t>, A., Kim, E. (eds) Marine and Freshwater Toxins. Springer, Dordrecht. https://</a:t>
            </a:r>
            <a:r>
              <a:rPr lang="en-AU" sz="1100" b="0" i="0" dirty="0" err="1">
                <a:solidFill>
                  <a:schemeClr val="bg1"/>
                </a:solidFill>
                <a:effectLst/>
              </a:rPr>
              <a:t>doi.org</a:t>
            </a:r>
            <a:r>
              <a:rPr lang="en-AU" sz="1100" b="0" i="0" dirty="0">
                <a:solidFill>
                  <a:schemeClr val="bg1"/>
                </a:solidFill>
                <a:effectLst/>
              </a:rPr>
              <a:t>/10.1007/978-94-007-6650-1_13-1</a:t>
            </a:r>
            <a:endParaRPr lang="en-US" sz="1100" dirty="0">
              <a:solidFill>
                <a:schemeClr val="bg1"/>
              </a:solidFill>
            </a:endParaRPr>
          </a:p>
        </p:txBody>
      </p:sp>
      <p:sp>
        <p:nvSpPr>
          <p:cNvPr id="4" name="TextBox 3">
            <a:extLst>
              <a:ext uri="{FF2B5EF4-FFF2-40B4-BE49-F238E27FC236}">
                <a16:creationId xmlns:a16="http://schemas.microsoft.com/office/drawing/2014/main" id="{B3FD2352-31E0-30F4-8FE4-1C10D499647B}"/>
              </a:ext>
            </a:extLst>
          </p:cNvPr>
          <p:cNvSpPr txBox="1"/>
          <p:nvPr/>
        </p:nvSpPr>
        <p:spPr>
          <a:xfrm>
            <a:off x="8562522" y="1531091"/>
            <a:ext cx="1436914" cy="738664"/>
          </a:xfrm>
          <a:prstGeom prst="rect">
            <a:avLst/>
          </a:prstGeom>
          <a:noFill/>
        </p:spPr>
        <p:txBody>
          <a:bodyPr wrap="square" rtlCol="0">
            <a:spAutoFit/>
          </a:bodyPr>
          <a:lstStyle/>
          <a:p>
            <a:pPr algn="r"/>
            <a:r>
              <a:rPr lang="en-US" sz="1400" dirty="0"/>
              <a:t>Approx. 50,000 cases worldwide per year</a:t>
            </a:r>
          </a:p>
        </p:txBody>
      </p:sp>
    </p:spTree>
    <p:extLst>
      <p:ext uri="{BB962C8B-B14F-4D97-AF65-F5344CB8AC3E}">
        <p14:creationId xmlns:p14="http://schemas.microsoft.com/office/powerpoint/2010/main" val="4291581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comberomorus - Wikipedia">
            <a:extLst>
              <a:ext uri="{FF2B5EF4-FFF2-40B4-BE49-F238E27FC236}">
                <a16:creationId xmlns:a16="http://schemas.microsoft.com/office/drawing/2014/main" id="{E9253F1E-89EF-AA93-9BAC-01478E127AC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05CBC0-170E-9D6A-674F-C6D13DD7A14A}"/>
              </a:ext>
            </a:extLst>
          </p:cNvPr>
          <p:cNvSpPr txBox="1"/>
          <p:nvPr/>
        </p:nvSpPr>
        <p:spPr>
          <a:xfrm>
            <a:off x="273732" y="6263675"/>
            <a:ext cx="6198326" cy="461665"/>
          </a:xfrm>
          <a:prstGeom prst="rect">
            <a:avLst/>
          </a:prstGeom>
          <a:noFill/>
        </p:spPr>
        <p:txBody>
          <a:bodyPr wrap="square">
            <a:spAutoFit/>
          </a:bodyPr>
          <a:lstStyle/>
          <a:p>
            <a:r>
              <a:rPr lang="en-AU" sz="2400" b="0" i="0" dirty="0">
                <a:solidFill>
                  <a:schemeClr val="bg1"/>
                </a:solidFill>
                <a:effectLst/>
              </a:rPr>
              <a:t>Mackerel fish (</a:t>
            </a:r>
            <a:r>
              <a:rPr lang="en-AU" sz="2400" b="0" i="1" dirty="0">
                <a:solidFill>
                  <a:schemeClr val="bg1"/>
                </a:solidFill>
                <a:effectLst/>
              </a:rPr>
              <a:t>Scomberomorus spp</a:t>
            </a:r>
            <a:r>
              <a:rPr lang="en-AU" sz="2400" b="0" i="0" dirty="0">
                <a:solidFill>
                  <a:schemeClr val="bg1"/>
                </a:solidFill>
                <a:effectLst/>
              </a:rPr>
              <a:t>.) </a:t>
            </a:r>
            <a:endParaRPr lang="en-US" sz="2400" dirty="0">
              <a:solidFill>
                <a:schemeClr val="bg1"/>
              </a:solidFill>
            </a:endParaRPr>
          </a:p>
        </p:txBody>
      </p:sp>
      <p:sp>
        <p:nvSpPr>
          <p:cNvPr id="2" name="TextBox 1">
            <a:extLst>
              <a:ext uri="{FF2B5EF4-FFF2-40B4-BE49-F238E27FC236}">
                <a16:creationId xmlns:a16="http://schemas.microsoft.com/office/drawing/2014/main" id="{9B140781-6035-EEA7-328F-25738A0B23D0}"/>
              </a:ext>
            </a:extLst>
          </p:cNvPr>
          <p:cNvSpPr txBox="1"/>
          <p:nvPr/>
        </p:nvSpPr>
        <p:spPr>
          <a:xfrm>
            <a:off x="517070" y="271195"/>
            <a:ext cx="11461570" cy="584775"/>
          </a:xfrm>
          <a:prstGeom prst="rect">
            <a:avLst/>
          </a:prstGeom>
          <a:noFill/>
        </p:spPr>
        <p:txBody>
          <a:bodyPr wrap="square">
            <a:spAutoFit/>
          </a:bodyPr>
          <a:lstStyle/>
          <a:p>
            <a:pPr algn="ctr"/>
            <a:r>
              <a:rPr lang="en-AU" sz="3200" dirty="0">
                <a:solidFill>
                  <a:schemeClr val="bg1"/>
                </a:solidFill>
              </a:rPr>
              <a:t>DO NOT EAT </a:t>
            </a:r>
            <a:r>
              <a:rPr lang="en-AU" sz="3200" b="0" i="0" dirty="0">
                <a:solidFill>
                  <a:schemeClr val="bg1"/>
                </a:solidFill>
                <a:effectLst/>
              </a:rPr>
              <a:t>extra large fish (well above legal size) such as:</a:t>
            </a:r>
            <a:endParaRPr lang="en-AU" sz="2400" dirty="0">
              <a:solidFill>
                <a:schemeClr val="bg1"/>
              </a:solidFill>
            </a:endParaRPr>
          </a:p>
        </p:txBody>
      </p:sp>
    </p:spTree>
    <p:extLst>
      <p:ext uri="{BB962C8B-B14F-4D97-AF65-F5344CB8AC3E}">
        <p14:creationId xmlns:p14="http://schemas.microsoft.com/office/powerpoint/2010/main" val="882811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ow to Fish for Coral Trout | Simrad">
            <a:extLst>
              <a:ext uri="{FF2B5EF4-FFF2-40B4-BE49-F238E27FC236}">
                <a16:creationId xmlns:a16="http://schemas.microsoft.com/office/drawing/2014/main" id="{FBB01285-A683-3825-686B-3276FF4BF0E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585AA1-31AF-24A1-0904-FA7BAF63FD8B}"/>
              </a:ext>
            </a:extLst>
          </p:cNvPr>
          <p:cNvSpPr txBox="1"/>
          <p:nvPr/>
        </p:nvSpPr>
        <p:spPr>
          <a:xfrm>
            <a:off x="0" y="6488668"/>
            <a:ext cx="6100354" cy="369332"/>
          </a:xfrm>
          <a:prstGeom prst="rect">
            <a:avLst/>
          </a:prstGeom>
          <a:noFill/>
        </p:spPr>
        <p:txBody>
          <a:bodyPr wrap="square">
            <a:spAutoFit/>
          </a:bodyPr>
          <a:lstStyle/>
          <a:p>
            <a:r>
              <a:rPr lang="en-AU" sz="1800" b="0" i="0" dirty="0">
                <a:solidFill>
                  <a:schemeClr val="bg1"/>
                </a:solidFill>
                <a:effectLst/>
              </a:rPr>
              <a:t>Coral Trout (</a:t>
            </a:r>
            <a:r>
              <a:rPr lang="en-AU" sz="1800" b="0" i="1" dirty="0" err="1">
                <a:solidFill>
                  <a:schemeClr val="bg1"/>
                </a:solidFill>
                <a:effectLst/>
              </a:rPr>
              <a:t>Plectropomus</a:t>
            </a:r>
            <a:r>
              <a:rPr lang="en-AU" sz="1800" b="0" i="1" dirty="0">
                <a:solidFill>
                  <a:schemeClr val="bg1"/>
                </a:solidFill>
                <a:effectLst/>
              </a:rPr>
              <a:t> spp.</a:t>
            </a:r>
            <a:r>
              <a:rPr lang="en-AU" sz="1800" b="0" dirty="0">
                <a:solidFill>
                  <a:schemeClr val="bg1"/>
                </a:solidFill>
                <a:effectLst/>
              </a:rPr>
              <a:t>)</a:t>
            </a:r>
            <a:r>
              <a:rPr lang="en-AU" sz="1800" b="0" i="1" dirty="0">
                <a:solidFill>
                  <a:schemeClr val="bg1"/>
                </a:solidFill>
                <a:effectLst/>
              </a:rPr>
              <a:t> </a:t>
            </a:r>
            <a:endParaRPr lang="en-US" i="1" dirty="0"/>
          </a:p>
        </p:txBody>
      </p:sp>
    </p:spTree>
    <p:extLst>
      <p:ext uri="{BB962C8B-B14F-4D97-AF65-F5344CB8AC3E}">
        <p14:creationId xmlns:p14="http://schemas.microsoft.com/office/powerpoint/2010/main" val="279677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iant queenfish | NT.GOV.AU">
            <a:extLst>
              <a:ext uri="{FF2B5EF4-FFF2-40B4-BE49-F238E27FC236}">
                <a16:creationId xmlns:a16="http://schemas.microsoft.com/office/drawing/2014/main" id="{DD15CF7A-FBFB-52D4-EBBD-80C4A0039D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887" y="1248500"/>
            <a:ext cx="11668225" cy="4360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0F2476-B722-B9D1-7FAD-9852AACCF1F7}"/>
              </a:ext>
            </a:extLst>
          </p:cNvPr>
          <p:cNvSpPr txBox="1"/>
          <p:nvPr/>
        </p:nvSpPr>
        <p:spPr>
          <a:xfrm>
            <a:off x="150223" y="96186"/>
            <a:ext cx="6100354" cy="369332"/>
          </a:xfrm>
          <a:prstGeom prst="rect">
            <a:avLst/>
          </a:prstGeom>
          <a:noFill/>
        </p:spPr>
        <p:txBody>
          <a:bodyPr wrap="square">
            <a:spAutoFit/>
          </a:bodyPr>
          <a:lstStyle/>
          <a:p>
            <a:r>
              <a:rPr lang="en-AU" b="0" i="0" dirty="0">
                <a:solidFill>
                  <a:schemeClr val="bg1"/>
                </a:solidFill>
                <a:effectLst/>
              </a:rPr>
              <a:t>Giant Queenfish (</a:t>
            </a:r>
            <a:r>
              <a:rPr lang="en-AU" b="0" i="1" dirty="0" err="1">
                <a:solidFill>
                  <a:schemeClr val="bg1"/>
                </a:solidFill>
                <a:effectLst/>
              </a:rPr>
              <a:t>Scomberoides</a:t>
            </a:r>
            <a:r>
              <a:rPr lang="en-AU" b="0" i="1" dirty="0">
                <a:solidFill>
                  <a:schemeClr val="bg1"/>
                </a:solidFill>
                <a:effectLst/>
              </a:rPr>
              <a:t> </a:t>
            </a:r>
            <a:r>
              <a:rPr lang="en-AU" b="0" i="1" dirty="0" err="1">
                <a:solidFill>
                  <a:schemeClr val="bg1"/>
                </a:solidFill>
                <a:effectLst/>
              </a:rPr>
              <a:t>commersonnianus</a:t>
            </a:r>
            <a:r>
              <a:rPr lang="en-AU" b="0" i="0" dirty="0">
                <a:solidFill>
                  <a:schemeClr val="bg1"/>
                </a:solidFill>
                <a:effectLst/>
              </a:rPr>
              <a:t>) </a:t>
            </a:r>
            <a:endParaRPr lang="en-US" dirty="0">
              <a:solidFill>
                <a:schemeClr val="bg1"/>
              </a:solidFill>
            </a:endParaRPr>
          </a:p>
        </p:txBody>
      </p:sp>
    </p:spTree>
    <p:extLst>
      <p:ext uri="{BB962C8B-B14F-4D97-AF65-F5344CB8AC3E}">
        <p14:creationId xmlns:p14="http://schemas.microsoft.com/office/powerpoint/2010/main" val="1447043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ethrinus miniatus">
            <a:extLst>
              <a:ext uri="{FF2B5EF4-FFF2-40B4-BE49-F238E27FC236}">
                <a16:creationId xmlns:a16="http://schemas.microsoft.com/office/drawing/2014/main" id="{E4016127-9A92-60C5-5744-205B8EA6E0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1441"/>
            <a:ext cx="12192000" cy="72760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77CDCA-228A-22E0-3D02-2A6F6E35A851}"/>
              </a:ext>
            </a:extLst>
          </p:cNvPr>
          <p:cNvSpPr txBox="1"/>
          <p:nvPr/>
        </p:nvSpPr>
        <p:spPr>
          <a:xfrm>
            <a:off x="133895" y="0"/>
            <a:ext cx="6198326" cy="369332"/>
          </a:xfrm>
          <a:prstGeom prst="rect">
            <a:avLst/>
          </a:prstGeom>
          <a:noFill/>
        </p:spPr>
        <p:txBody>
          <a:bodyPr wrap="square">
            <a:spAutoFit/>
          </a:bodyPr>
          <a:lstStyle/>
          <a:p>
            <a:pPr algn="l"/>
            <a:r>
              <a:rPr lang="en-AU" b="0" i="0" dirty="0" err="1">
                <a:solidFill>
                  <a:schemeClr val="bg1"/>
                </a:solidFill>
                <a:effectLst/>
              </a:rPr>
              <a:t>Redthroat</a:t>
            </a:r>
            <a:r>
              <a:rPr lang="en-AU" b="0" i="0" dirty="0">
                <a:solidFill>
                  <a:schemeClr val="bg1"/>
                </a:solidFill>
                <a:effectLst/>
              </a:rPr>
              <a:t> (</a:t>
            </a:r>
            <a:r>
              <a:rPr lang="en-AU" b="0" i="0" dirty="0" err="1">
                <a:solidFill>
                  <a:schemeClr val="bg1"/>
                </a:solidFill>
                <a:effectLst/>
              </a:rPr>
              <a:t>sweetlip</a:t>
            </a:r>
            <a:r>
              <a:rPr lang="en-AU" b="0" i="0" dirty="0">
                <a:solidFill>
                  <a:schemeClr val="bg1"/>
                </a:solidFill>
                <a:effectLst/>
              </a:rPr>
              <a:t>) Emperor, </a:t>
            </a:r>
            <a:r>
              <a:rPr lang="en-AU" b="0" i="1" dirty="0" err="1">
                <a:solidFill>
                  <a:schemeClr val="bg1"/>
                </a:solidFill>
                <a:effectLst/>
              </a:rPr>
              <a:t>Lethrinus</a:t>
            </a:r>
            <a:r>
              <a:rPr lang="en-AU" b="0" i="1" dirty="0">
                <a:solidFill>
                  <a:schemeClr val="bg1"/>
                </a:solidFill>
                <a:effectLst/>
              </a:rPr>
              <a:t> </a:t>
            </a:r>
            <a:r>
              <a:rPr lang="en-AU" b="0" i="1" dirty="0" err="1">
                <a:solidFill>
                  <a:schemeClr val="bg1"/>
                </a:solidFill>
                <a:effectLst/>
              </a:rPr>
              <a:t>miniatus</a:t>
            </a:r>
            <a:r>
              <a:rPr lang="en-AU" b="0" i="0" dirty="0">
                <a:solidFill>
                  <a:schemeClr val="bg1"/>
                </a:solidFill>
                <a:effectLst/>
              </a:rPr>
              <a:t> </a:t>
            </a:r>
          </a:p>
        </p:txBody>
      </p:sp>
    </p:spTree>
    <p:extLst>
      <p:ext uri="{BB962C8B-B14F-4D97-AF65-F5344CB8AC3E}">
        <p14:creationId xmlns:p14="http://schemas.microsoft.com/office/powerpoint/2010/main" val="166779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oronation Trout - Variola Louti | Marinewise">
            <a:extLst>
              <a:ext uri="{FF2B5EF4-FFF2-40B4-BE49-F238E27FC236}">
                <a16:creationId xmlns:a16="http://schemas.microsoft.com/office/drawing/2014/main" id="{2F48D624-0D2F-2AE3-EF49-7DA2500C77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117" y="1345474"/>
            <a:ext cx="11471765" cy="4684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3CFD8E-B768-38F8-FAAA-4A118E47BFDD}"/>
              </a:ext>
            </a:extLst>
          </p:cNvPr>
          <p:cNvSpPr txBox="1"/>
          <p:nvPr/>
        </p:nvSpPr>
        <p:spPr>
          <a:xfrm>
            <a:off x="120832" y="117565"/>
            <a:ext cx="6198326" cy="369332"/>
          </a:xfrm>
          <a:prstGeom prst="rect">
            <a:avLst/>
          </a:prstGeom>
          <a:noFill/>
        </p:spPr>
        <p:txBody>
          <a:bodyPr wrap="square">
            <a:spAutoFit/>
          </a:bodyPr>
          <a:lstStyle/>
          <a:p>
            <a:pPr algn="l"/>
            <a:r>
              <a:rPr lang="en-AU" b="0" i="0" dirty="0">
                <a:solidFill>
                  <a:schemeClr val="bg1"/>
                </a:solidFill>
                <a:effectLst/>
              </a:rPr>
              <a:t>Coronation Trout (</a:t>
            </a:r>
            <a:r>
              <a:rPr lang="en-AU" b="0" i="1" dirty="0">
                <a:solidFill>
                  <a:schemeClr val="bg1"/>
                </a:solidFill>
                <a:effectLst/>
              </a:rPr>
              <a:t>Variola spp.</a:t>
            </a:r>
            <a:r>
              <a:rPr lang="en-AU" b="0" dirty="0">
                <a:solidFill>
                  <a:schemeClr val="bg1"/>
                </a:solidFill>
                <a:effectLst/>
              </a:rPr>
              <a:t>)</a:t>
            </a:r>
          </a:p>
        </p:txBody>
      </p:sp>
    </p:spTree>
    <p:extLst>
      <p:ext uri="{BB962C8B-B14F-4D97-AF65-F5344CB8AC3E}">
        <p14:creationId xmlns:p14="http://schemas.microsoft.com/office/powerpoint/2010/main" val="231637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B2A08-D886-0481-4755-D2788D665276}"/>
              </a:ext>
            </a:extLst>
          </p:cNvPr>
          <p:cNvSpPr txBox="1"/>
          <p:nvPr/>
        </p:nvSpPr>
        <p:spPr>
          <a:xfrm>
            <a:off x="1168036" y="1715273"/>
            <a:ext cx="9855928" cy="707886"/>
          </a:xfrm>
          <a:prstGeom prst="rect">
            <a:avLst/>
          </a:prstGeom>
          <a:noFill/>
        </p:spPr>
        <p:txBody>
          <a:bodyPr wrap="square">
            <a:spAutoFit/>
          </a:bodyPr>
          <a:lstStyle/>
          <a:p>
            <a:pPr algn="ctr"/>
            <a:r>
              <a:rPr lang="en-AU" sz="4000" dirty="0">
                <a:solidFill>
                  <a:schemeClr val="bg1"/>
                </a:solidFill>
              </a:rPr>
              <a:t>Mercury Poisoning</a:t>
            </a:r>
            <a:endParaRPr lang="en-US" sz="4000" dirty="0">
              <a:solidFill>
                <a:schemeClr val="bg1"/>
              </a:solidFill>
            </a:endParaRPr>
          </a:p>
        </p:txBody>
      </p:sp>
      <p:pic>
        <p:nvPicPr>
          <p:cNvPr id="4098" name="Picture 2" descr="Mercury Element (Hg) [Liquid Metal] - Density, Boiling Point, Properties &amp;  Uses of Mercury Metal">
            <a:extLst>
              <a:ext uri="{FF2B5EF4-FFF2-40B4-BE49-F238E27FC236}">
                <a16:creationId xmlns:a16="http://schemas.microsoft.com/office/drawing/2014/main" id="{CA4B6B03-07B3-E4C6-0F46-8ECB7F0AFA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8092" y="3296479"/>
            <a:ext cx="1971260" cy="197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54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EC998C-5585-615A-434C-233EF4B18B4E}"/>
              </a:ext>
            </a:extLst>
          </p:cNvPr>
          <p:cNvSpPr/>
          <p:nvPr/>
        </p:nvSpPr>
        <p:spPr>
          <a:xfrm>
            <a:off x="0" y="0"/>
            <a:ext cx="5804452"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ercury in fish Wikipedia">
            <a:extLst>
              <a:ext uri="{FF2B5EF4-FFF2-40B4-BE49-F238E27FC236}">
                <a16:creationId xmlns:a16="http://schemas.microsoft.com/office/drawing/2014/main" id="{5C92B81D-2EE3-06FB-8D77-30C730FB3F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8355"/>
            <a:ext cx="5804452" cy="675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4642F7-E990-697A-AF2E-7829950502C0}"/>
              </a:ext>
            </a:extLst>
          </p:cNvPr>
          <p:cNvSpPr txBox="1"/>
          <p:nvPr/>
        </p:nvSpPr>
        <p:spPr>
          <a:xfrm>
            <a:off x="6758609" y="922310"/>
            <a:ext cx="4611757" cy="2554545"/>
          </a:xfrm>
          <a:prstGeom prst="rect">
            <a:avLst/>
          </a:prstGeom>
          <a:noFill/>
        </p:spPr>
        <p:txBody>
          <a:bodyPr wrap="square">
            <a:spAutoFit/>
          </a:bodyPr>
          <a:lstStyle/>
          <a:p>
            <a:pPr algn="ctr"/>
            <a:r>
              <a:rPr lang="en-AU" sz="4400" dirty="0">
                <a:solidFill>
                  <a:schemeClr val="bg1"/>
                </a:solidFill>
              </a:rPr>
              <a:t>Same processes</a:t>
            </a:r>
          </a:p>
          <a:p>
            <a:pPr algn="ctr"/>
            <a:r>
              <a:rPr lang="en-AU" sz="2400" dirty="0">
                <a:solidFill>
                  <a:schemeClr val="bg1"/>
                </a:solidFill>
              </a:rPr>
              <a:t>(bioaccumulation and biomagnification)</a:t>
            </a:r>
          </a:p>
          <a:p>
            <a:pPr algn="ctr"/>
            <a:r>
              <a:rPr lang="en-AU" sz="3600" dirty="0">
                <a:solidFill>
                  <a:schemeClr val="bg1"/>
                </a:solidFill>
              </a:rPr>
              <a:t> </a:t>
            </a:r>
            <a:r>
              <a:rPr lang="en-AU" sz="4400" dirty="0">
                <a:solidFill>
                  <a:schemeClr val="bg1"/>
                </a:solidFill>
              </a:rPr>
              <a:t>different toxin</a:t>
            </a:r>
          </a:p>
          <a:p>
            <a:pPr algn="ctr"/>
            <a:r>
              <a:rPr lang="en-AU" sz="2400" dirty="0">
                <a:solidFill>
                  <a:schemeClr val="bg1"/>
                </a:solidFill>
              </a:rPr>
              <a:t>(methylmercury CH</a:t>
            </a:r>
            <a:r>
              <a:rPr lang="en-AU" sz="2400" baseline="-25000" dirty="0">
                <a:solidFill>
                  <a:schemeClr val="bg1"/>
                </a:solidFill>
              </a:rPr>
              <a:t>3</a:t>
            </a:r>
            <a:r>
              <a:rPr lang="en-AU" sz="2400" dirty="0">
                <a:solidFill>
                  <a:schemeClr val="bg1"/>
                </a:solidFill>
              </a:rPr>
              <a:t>Hg</a:t>
            </a:r>
            <a:r>
              <a:rPr lang="en-AU" sz="2400" baseline="30000" dirty="0">
                <a:solidFill>
                  <a:schemeClr val="bg1"/>
                </a:solidFill>
              </a:rPr>
              <a:t>+</a:t>
            </a:r>
            <a:r>
              <a:rPr lang="en-AU" sz="2400" dirty="0">
                <a:solidFill>
                  <a:schemeClr val="bg1"/>
                </a:solidFill>
              </a:rPr>
              <a:t>)</a:t>
            </a:r>
            <a:endParaRPr lang="en-AU" dirty="0">
              <a:solidFill>
                <a:schemeClr val="bg1"/>
              </a:solidFill>
            </a:endParaRPr>
          </a:p>
        </p:txBody>
      </p:sp>
      <p:pic>
        <p:nvPicPr>
          <p:cNvPr id="5" name="Picture 6" descr="Elements, compounds and misleading mercury | the chronicle flask">
            <a:extLst>
              <a:ext uri="{FF2B5EF4-FFF2-40B4-BE49-F238E27FC236}">
                <a16:creationId xmlns:a16="http://schemas.microsoft.com/office/drawing/2014/main" id="{8F811A40-01E1-576E-1BB8-F39EC436538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36905" y="3975069"/>
            <a:ext cx="1908312" cy="2317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ey Difference - Ethylmercury vs Methylmercury">
            <a:extLst>
              <a:ext uri="{FF2B5EF4-FFF2-40B4-BE49-F238E27FC236}">
                <a16:creationId xmlns:a16="http://schemas.microsoft.com/office/drawing/2014/main" id="{78702ED6-CD5F-BC1E-253F-35209F4A410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82929" y="4296239"/>
            <a:ext cx="2425976" cy="17587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D2125D-5114-C2BA-F8F6-A625999A744E}"/>
              </a:ext>
            </a:extLst>
          </p:cNvPr>
          <p:cNvSpPr txBox="1"/>
          <p:nvPr/>
        </p:nvSpPr>
        <p:spPr>
          <a:xfrm>
            <a:off x="9897035" y="5935690"/>
            <a:ext cx="1344706" cy="369332"/>
          </a:xfrm>
          <a:prstGeom prst="rect">
            <a:avLst/>
          </a:prstGeom>
          <a:noFill/>
        </p:spPr>
        <p:txBody>
          <a:bodyPr wrap="square" rtlCol="0">
            <a:spAutoFit/>
          </a:bodyPr>
          <a:lstStyle/>
          <a:p>
            <a:r>
              <a:rPr lang="en-US" dirty="0">
                <a:solidFill>
                  <a:schemeClr val="bg1"/>
                </a:solidFill>
              </a:rPr>
              <a:t>CH</a:t>
            </a:r>
            <a:r>
              <a:rPr lang="en-US" baseline="-25000" dirty="0">
                <a:solidFill>
                  <a:schemeClr val="bg1"/>
                </a:solidFill>
              </a:rPr>
              <a:t>3</a:t>
            </a:r>
            <a:r>
              <a:rPr lang="en-US" dirty="0">
                <a:solidFill>
                  <a:schemeClr val="bg1"/>
                </a:solidFill>
              </a:rPr>
              <a:t>Hg</a:t>
            </a:r>
            <a:r>
              <a:rPr lang="en-US" baseline="30000" dirty="0">
                <a:solidFill>
                  <a:schemeClr val="bg1"/>
                </a:solidFill>
              </a:rPr>
              <a:t>+</a:t>
            </a:r>
          </a:p>
        </p:txBody>
      </p:sp>
    </p:spTree>
    <p:extLst>
      <p:ext uri="{BB962C8B-B14F-4D97-AF65-F5344CB8AC3E}">
        <p14:creationId xmlns:p14="http://schemas.microsoft.com/office/powerpoint/2010/main" val="2769489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7D6718E0-F9A5-8E03-D5DE-75C8FEF720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5891" y="307064"/>
            <a:ext cx="11100217" cy="624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694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ladstone Power Station - Wikipedia">
            <a:extLst>
              <a:ext uri="{FF2B5EF4-FFF2-40B4-BE49-F238E27FC236}">
                <a16:creationId xmlns:a16="http://schemas.microsoft.com/office/drawing/2014/main" id="{7AE4F83F-D6EA-CEE3-71CE-3CED296FF1BF}"/>
              </a:ext>
            </a:extLst>
          </p:cNvPr>
          <p:cNvPicPr>
            <a:picLocks noChangeAspect="1" noChangeArrowheads="1"/>
          </p:cNvPicPr>
          <p:nvPr/>
        </p:nvPicPr>
        <p:blipFill rotWithShape="1">
          <a:blip r:embed="rId3" cstate="email">
            <a:alphaModFix amt="35000"/>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4938EF-0B27-B1B2-1CA0-123804433E78}"/>
              </a:ext>
            </a:extLst>
          </p:cNvPr>
          <p:cNvSpPr txBox="1"/>
          <p:nvPr/>
        </p:nvSpPr>
        <p:spPr>
          <a:xfrm>
            <a:off x="3048000" y="2644170"/>
            <a:ext cx="6096000" cy="1969770"/>
          </a:xfrm>
          <a:prstGeom prst="rect">
            <a:avLst/>
          </a:prstGeom>
          <a:noFill/>
        </p:spPr>
        <p:txBody>
          <a:bodyPr wrap="square">
            <a:spAutoFit/>
          </a:bodyPr>
          <a:lstStyle/>
          <a:p>
            <a:pPr algn="ctr"/>
            <a:r>
              <a:rPr lang="en-AU" sz="3200" i="1" dirty="0">
                <a:solidFill>
                  <a:schemeClr val="bg1"/>
                </a:solidFill>
              </a:rPr>
              <a:t>“People</a:t>
            </a:r>
            <a:r>
              <a:rPr lang="en-AU" sz="3200" b="0" i="1" dirty="0">
                <a:solidFill>
                  <a:schemeClr val="bg1"/>
                </a:solidFill>
                <a:effectLst/>
              </a:rPr>
              <a:t> who live near coal-burning power plants need to be especially careful about mercury exposure” </a:t>
            </a:r>
          </a:p>
          <a:p>
            <a:pPr algn="ctr"/>
            <a:endParaRPr lang="en-AU" sz="1000" i="1" dirty="0">
              <a:solidFill>
                <a:schemeClr val="bg1"/>
              </a:solidFill>
            </a:endParaRPr>
          </a:p>
          <a:p>
            <a:pPr algn="ctr"/>
            <a:r>
              <a:rPr lang="en-AU" sz="1400" dirty="0">
                <a:solidFill>
                  <a:schemeClr val="bg1"/>
                </a:solidFill>
              </a:rPr>
              <a:t>Dr Gabrielle Michael </a:t>
            </a:r>
            <a:r>
              <a:rPr lang="en-AU" sz="1400" dirty="0" err="1">
                <a:solidFill>
                  <a:schemeClr val="bg1"/>
                </a:solidFill>
              </a:rPr>
              <a:t>Filippelli</a:t>
            </a:r>
            <a:r>
              <a:rPr lang="en-AU" sz="1400" dirty="0">
                <a:solidFill>
                  <a:schemeClr val="bg1"/>
                </a:solidFill>
              </a:rPr>
              <a:t>, Indiana University, May 2023</a:t>
            </a:r>
            <a:endParaRPr lang="en-US" sz="1400" dirty="0">
              <a:solidFill>
                <a:schemeClr val="bg1"/>
              </a:solidFill>
            </a:endParaRPr>
          </a:p>
        </p:txBody>
      </p:sp>
    </p:spTree>
    <p:extLst>
      <p:ext uri="{BB962C8B-B14F-4D97-AF65-F5344CB8AC3E}">
        <p14:creationId xmlns:p14="http://schemas.microsoft.com/office/powerpoint/2010/main" val="102660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B2A08-D886-0481-4755-D2788D665276}"/>
              </a:ext>
            </a:extLst>
          </p:cNvPr>
          <p:cNvSpPr txBox="1"/>
          <p:nvPr/>
        </p:nvSpPr>
        <p:spPr>
          <a:xfrm>
            <a:off x="1168036" y="2854960"/>
            <a:ext cx="9855928" cy="707886"/>
          </a:xfrm>
          <a:prstGeom prst="rect">
            <a:avLst/>
          </a:prstGeom>
          <a:noFill/>
        </p:spPr>
        <p:txBody>
          <a:bodyPr wrap="square">
            <a:spAutoFit/>
          </a:bodyPr>
          <a:lstStyle/>
          <a:p>
            <a:pPr algn="ctr"/>
            <a:r>
              <a:rPr lang="en-AU" sz="4000" dirty="0">
                <a:solidFill>
                  <a:schemeClr val="bg1"/>
                </a:solidFill>
              </a:rPr>
              <a:t>Ciguatera Poisoning</a:t>
            </a:r>
            <a:endParaRPr lang="en-US" sz="4000" dirty="0">
              <a:solidFill>
                <a:schemeClr val="bg1"/>
              </a:solidFill>
            </a:endParaRPr>
          </a:p>
        </p:txBody>
      </p:sp>
    </p:spTree>
    <p:extLst>
      <p:ext uri="{BB962C8B-B14F-4D97-AF65-F5344CB8AC3E}">
        <p14:creationId xmlns:p14="http://schemas.microsoft.com/office/powerpoint/2010/main" val="1212615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FCC565-FC24-E910-73EF-4263007AD543}"/>
              </a:ext>
            </a:extLst>
          </p:cNvPr>
          <p:cNvSpPr txBox="1"/>
          <p:nvPr/>
        </p:nvSpPr>
        <p:spPr>
          <a:xfrm>
            <a:off x="5100638" y="210532"/>
            <a:ext cx="6831946" cy="6186309"/>
          </a:xfrm>
          <a:prstGeom prst="rect">
            <a:avLst/>
          </a:prstGeom>
          <a:noFill/>
        </p:spPr>
        <p:txBody>
          <a:bodyPr wrap="square">
            <a:spAutoFit/>
          </a:bodyPr>
          <a:lstStyle/>
          <a:p>
            <a:pPr algn="ctr"/>
            <a:r>
              <a:rPr lang="en-AU" sz="3600" b="1" i="0" dirty="0">
                <a:solidFill>
                  <a:schemeClr val="bg1"/>
                </a:solidFill>
                <a:effectLst/>
              </a:rPr>
              <a:t>How does it get there?</a:t>
            </a:r>
          </a:p>
          <a:p>
            <a:endParaRPr lang="en-AU" sz="2800" b="0" i="0" dirty="0">
              <a:solidFill>
                <a:schemeClr val="bg1"/>
              </a:solidFill>
              <a:effectLst/>
            </a:endParaRPr>
          </a:p>
          <a:p>
            <a:r>
              <a:rPr lang="en-AU" sz="2800" b="0" i="0" dirty="0">
                <a:solidFill>
                  <a:schemeClr val="bg1"/>
                </a:solidFill>
                <a:effectLst/>
              </a:rPr>
              <a:t>Mercury is an element found in Earth’s crust. </a:t>
            </a:r>
          </a:p>
          <a:p>
            <a:endParaRPr lang="en-AU" dirty="0">
              <a:solidFill>
                <a:schemeClr val="bg1"/>
              </a:solidFill>
            </a:endParaRPr>
          </a:p>
          <a:p>
            <a:r>
              <a:rPr lang="en-AU" sz="2800" b="0" i="0" dirty="0">
                <a:solidFill>
                  <a:schemeClr val="bg1"/>
                </a:solidFill>
                <a:effectLst/>
              </a:rPr>
              <a:t>That is, until we burn fossil fuels and release it into the atmosphere </a:t>
            </a:r>
            <a:r>
              <a:rPr lang="en-AU" sz="2800" dirty="0">
                <a:solidFill>
                  <a:schemeClr val="bg1"/>
                </a:solidFill>
              </a:rPr>
              <a:t>during </a:t>
            </a:r>
            <a:r>
              <a:rPr lang="en-AU" sz="3600" dirty="0">
                <a:solidFill>
                  <a:schemeClr val="bg1"/>
                </a:solidFill>
              </a:rPr>
              <a:t>combustion</a:t>
            </a:r>
            <a:r>
              <a:rPr lang="en-AU" sz="2800" dirty="0">
                <a:solidFill>
                  <a:schemeClr val="bg1"/>
                </a:solidFill>
              </a:rPr>
              <a:t>.</a:t>
            </a:r>
          </a:p>
          <a:p>
            <a:endParaRPr lang="en-AU" dirty="0">
              <a:solidFill>
                <a:schemeClr val="bg1"/>
              </a:solidFill>
            </a:endParaRPr>
          </a:p>
          <a:p>
            <a:r>
              <a:rPr lang="en-AU" sz="2800" dirty="0">
                <a:solidFill>
                  <a:schemeClr val="bg1"/>
                </a:solidFill>
              </a:rPr>
              <a:t>I</a:t>
            </a:r>
            <a:r>
              <a:rPr lang="en-AU" sz="2800" b="0" i="0" dirty="0">
                <a:solidFill>
                  <a:schemeClr val="bg1"/>
                </a:solidFill>
                <a:effectLst/>
              </a:rPr>
              <a:t>t falls </a:t>
            </a:r>
            <a:r>
              <a:rPr lang="en-AU" sz="2800" dirty="0">
                <a:solidFill>
                  <a:schemeClr val="bg1"/>
                </a:solidFill>
              </a:rPr>
              <a:t>to the ground when it </a:t>
            </a:r>
            <a:r>
              <a:rPr lang="en-AU" sz="2800" b="0" i="0" dirty="0">
                <a:solidFill>
                  <a:schemeClr val="bg1"/>
                </a:solidFill>
                <a:effectLst/>
              </a:rPr>
              <a:t>rains. </a:t>
            </a:r>
          </a:p>
          <a:p>
            <a:endParaRPr lang="en-AU" sz="1200" dirty="0">
              <a:solidFill>
                <a:schemeClr val="bg1"/>
              </a:solidFill>
            </a:endParaRPr>
          </a:p>
          <a:p>
            <a:r>
              <a:rPr lang="en-AU" sz="2800" b="0" i="0" dirty="0">
                <a:solidFill>
                  <a:schemeClr val="bg1"/>
                </a:solidFill>
                <a:effectLst/>
              </a:rPr>
              <a:t>It enters rivers and streams where </a:t>
            </a:r>
            <a:r>
              <a:rPr lang="en-AU" sz="3600" b="0" i="0" dirty="0">
                <a:solidFill>
                  <a:schemeClr val="bg1"/>
                </a:solidFill>
                <a:effectLst/>
              </a:rPr>
              <a:t>bacteria</a:t>
            </a:r>
            <a:r>
              <a:rPr lang="en-AU" sz="2800" b="0" i="0" dirty="0">
                <a:solidFill>
                  <a:schemeClr val="bg1"/>
                </a:solidFill>
                <a:effectLst/>
              </a:rPr>
              <a:t> (in O</a:t>
            </a:r>
            <a:r>
              <a:rPr lang="en-AU" sz="2800" b="0" i="0" baseline="-25000" dirty="0">
                <a:solidFill>
                  <a:schemeClr val="bg1"/>
                </a:solidFill>
                <a:effectLst/>
              </a:rPr>
              <a:t>2</a:t>
            </a:r>
            <a:r>
              <a:rPr lang="en-AU" sz="2800" b="0" i="0" dirty="0">
                <a:solidFill>
                  <a:schemeClr val="bg1"/>
                </a:solidFill>
                <a:effectLst/>
              </a:rPr>
              <a:t> poor sediment) convert it to (organic) </a:t>
            </a:r>
            <a:r>
              <a:rPr lang="en-AU" sz="2800" b="0" i="1" dirty="0">
                <a:solidFill>
                  <a:schemeClr val="bg1"/>
                </a:solidFill>
                <a:effectLst/>
              </a:rPr>
              <a:t>methyl</a:t>
            </a:r>
            <a:r>
              <a:rPr lang="en-AU" sz="2800" b="0" dirty="0">
                <a:solidFill>
                  <a:schemeClr val="bg1"/>
                </a:solidFill>
                <a:effectLst/>
              </a:rPr>
              <a:t>mercury</a:t>
            </a:r>
            <a:r>
              <a:rPr lang="en-AU" sz="2800" b="0" i="0" dirty="0">
                <a:solidFill>
                  <a:schemeClr val="bg1"/>
                </a:solidFill>
                <a:effectLst/>
              </a:rPr>
              <a:t>. </a:t>
            </a:r>
          </a:p>
          <a:p>
            <a:endParaRPr lang="en-AU" dirty="0">
              <a:solidFill>
                <a:schemeClr val="bg1"/>
              </a:solidFill>
            </a:endParaRPr>
          </a:p>
          <a:p>
            <a:r>
              <a:rPr lang="en-AU" sz="2800" b="0" i="0" dirty="0">
                <a:solidFill>
                  <a:schemeClr val="bg1"/>
                </a:solidFill>
                <a:effectLst/>
              </a:rPr>
              <a:t>Thus, entering the food chain, starting with uptake by plankton. </a:t>
            </a:r>
            <a:endParaRPr lang="en-US" sz="2800" dirty="0">
              <a:solidFill>
                <a:schemeClr val="bg1"/>
              </a:solidFill>
            </a:endParaRPr>
          </a:p>
        </p:txBody>
      </p:sp>
      <p:pic>
        <p:nvPicPr>
          <p:cNvPr id="9218" name="Picture 2" descr="How coal-to-gas conversion is gathering pace in the US and Canada">
            <a:extLst>
              <a:ext uri="{FF2B5EF4-FFF2-40B4-BE49-F238E27FC236}">
                <a16:creationId xmlns:a16="http://schemas.microsoft.com/office/drawing/2014/main" id="{60D135AE-1F85-5C3C-0C2C-4E4F419A41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071939" cy="22883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ain Lake Stock Footage ~ Royalty Free Stock Videos | Pond5">
            <a:extLst>
              <a:ext uri="{FF2B5EF4-FFF2-40B4-BE49-F238E27FC236}">
                <a16:creationId xmlns:a16="http://schemas.microsoft.com/office/drawing/2014/main" id="{DE830F46-D94C-CAFF-3BEF-DC1CEE0D3F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339019"/>
            <a:ext cx="4071938" cy="227349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What Do Shrimps Eat? – Interesting Animal Facts">
            <a:extLst>
              <a:ext uri="{FF2B5EF4-FFF2-40B4-BE49-F238E27FC236}">
                <a16:creationId xmlns:a16="http://schemas.microsoft.com/office/drawing/2014/main" id="{AC2C27B1-F84D-15A2-78D2-82F2109DB90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4713866"/>
            <a:ext cx="4071937" cy="214413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a:extLst>
              <a:ext uri="{FF2B5EF4-FFF2-40B4-BE49-F238E27FC236}">
                <a16:creationId xmlns:a16="http://schemas.microsoft.com/office/drawing/2014/main" id="{0570EF41-13F9-EE2C-8869-B8C90F73CBFF}"/>
              </a:ext>
            </a:extLst>
          </p:cNvPr>
          <p:cNvSpPr/>
          <p:nvPr/>
        </p:nvSpPr>
        <p:spPr>
          <a:xfrm>
            <a:off x="4200525" y="1143000"/>
            <a:ext cx="464266" cy="1971675"/>
          </a:xfrm>
          <a:custGeom>
            <a:avLst/>
            <a:gdLst>
              <a:gd name="connsiteX0" fmla="*/ 42863 w 464266"/>
              <a:gd name="connsiteY0" fmla="*/ 0 h 1971675"/>
              <a:gd name="connsiteX1" fmla="*/ 157163 w 464266"/>
              <a:gd name="connsiteY1" fmla="*/ 28575 h 1971675"/>
              <a:gd name="connsiteX2" fmla="*/ 257175 w 464266"/>
              <a:gd name="connsiteY2" fmla="*/ 114300 h 1971675"/>
              <a:gd name="connsiteX3" fmla="*/ 314325 w 464266"/>
              <a:gd name="connsiteY3" fmla="*/ 185738 h 1971675"/>
              <a:gd name="connsiteX4" fmla="*/ 357188 w 464266"/>
              <a:gd name="connsiteY4" fmla="*/ 314325 h 1971675"/>
              <a:gd name="connsiteX5" fmla="*/ 371475 w 464266"/>
              <a:gd name="connsiteY5" fmla="*/ 357188 h 1971675"/>
              <a:gd name="connsiteX6" fmla="*/ 400050 w 464266"/>
              <a:gd name="connsiteY6" fmla="*/ 471488 h 1971675"/>
              <a:gd name="connsiteX7" fmla="*/ 414338 w 464266"/>
              <a:gd name="connsiteY7" fmla="*/ 571500 h 1971675"/>
              <a:gd name="connsiteX8" fmla="*/ 442913 w 464266"/>
              <a:gd name="connsiteY8" fmla="*/ 728663 h 1971675"/>
              <a:gd name="connsiteX9" fmla="*/ 442913 w 464266"/>
              <a:gd name="connsiteY9" fmla="*/ 1328738 h 1971675"/>
              <a:gd name="connsiteX10" fmla="*/ 428625 w 464266"/>
              <a:gd name="connsiteY10" fmla="*/ 1371600 h 1971675"/>
              <a:gd name="connsiteX11" fmla="*/ 371475 w 464266"/>
              <a:gd name="connsiteY11" fmla="*/ 1471613 h 1971675"/>
              <a:gd name="connsiteX12" fmla="*/ 314325 w 464266"/>
              <a:gd name="connsiteY12" fmla="*/ 1571625 h 1971675"/>
              <a:gd name="connsiteX13" fmla="*/ 228600 w 464266"/>
              <a:gd name="connsiteY13" fmla="*/ 1685925 h 1971675"/>
              <a:gd name="connsiteX14" fmla="*/ 185738 w 464266"/>
              <a:gd name="connsiteY14" fmla="*/ 1714500 h 1971675"/>
              <a:gd name="connsiteX15" fmla="*/ 142875 w 464266"/>
              <a:gd name="connsiteY15" fmla="*/ 1785938 h 1971675"/>
              <a:gd name="connsiteX16" fmla="*/ 85725 w 464266"/>
              <a:gd name="connsiteY16" fmla="*/ 1828800 h 1971675"/>
              <a:gd name="connsiteX17" fmla="*/ 42863 w 464266"/>
              <a:gd name="connsiteY17" fmla="*/ 1871663 h 1971675"/>
              <a:gd name="connsiteX18" fmla="*/ 28575 w 464266"/>
              <a:gd name="connsiteY18" fmla="*/ 1700213 h 1971675"/>
              <a:gd name="connsiteX19" fmla="*/ 42863 w 464266"/>
              <a:gd name="connsiteY19" fmla="*/ 1528763 h 1971675"/>
              <a:gd name="connsiteX20" fmla="*/ 28575 w 464266"/>
              <a:gd name="connsiteY20" fmla="*/ 1743075 h 1971675"/>
              <a:gd name="connsiteX21" fmla="*/ 14288 w 464266"/>
              <a:gd name="connsiteY21" fmla="*/ 1814513 h 1971675"/>
              <a:gd name="connsiteX22" fmla="*/ 0 w 464266"/>
              <a:gd name="connsiteY22" fmla="*/ 1928813 h 1971675"/>
              <a:gd name="connsiteX23" fmla="*/ 228600 w 464266"/>
              <a:gd name="connsiteY23" fmla="*/ 1957388 h 1971675"/>
              <a:gd name="connsiteX24" fmla="*/ 271463 w 464266"/>
              <a:gd name="connsiteY24" fmla="*/ 1971675 h 1971675"/>
              <a:gd name="connsiteX25" fmla="*/ 200025 w 464266"/>
              <a:gd name="connsiteY25" fmla="*/ 1957388 h 1971675"/>
              <a:gd name="connsiteX26" fmla="*/ 0 w 464266"/>
              <a:gd name="connsiteY26" fmla="*/ 1943100 h 19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4266" h="1971675">
                <a:moveTo>
                  <a:pt x="42863" y="0"/>
                </a:moveTo>
                <a:cubicBezTo>
                  <a:pt x="80963" y="9525"/>
                  <a:pt x="120911" y="13470"/>
                  <a:pt x="157163" y="28575"/>
                </a:cubicBezTo>
                <a:cubicBezTo>
                  <a:pt x="182983" y="39333"/>
                  <a:pt x="237775" y="92128"/>
                  <a:pt x="257175" y="114300"/>
                </a:cubicBezTo>
                <a:cubicBezTo>
                  <a:pt x="277256" y="137250"/>
                  <a:pt x="298635" y="159589"/>
                  <a:pt x="314325" y="185738"/>
                </a:cubicBezTo>
                <a:cubicBezTo>
                  <a:pt x="341193" y="230517"/>
                  <a:pt x="343571" y="266664"/>
                  <a:pt x="357188" y="314325"/>
                </a:cubicBezTo>
                <a:cubicBezTo>
                  <a:pt x="361325" y="328806"/>
                  <a:pt x="367822" y="342577"/>
                  <a:pt x="371475" y="357188"/>
                </a:cubicBezTo>
                <a:lnTo>
                  <a:pt x="400050" y="471488"/>
                </a:lnTo>
                <a:cubicBezTo>
                  <a:pt x="404813" y="504825"/>
                  <a:pt x="409887" y="538120"/>
                  <a:pt x="414338" y="571500"/>
                </a:cubicBezTo>
                <a:cubicBezTo>
                  <a:pt x="432289" y="706132"/>
                  <a:pt x="415778" y="647261"/>
                  <a:pt x="442913" y="728663"/>
                </a:cubicBezTo>
                <a:cubicBezTo>
                  <a:pt x="475155" y="986608"/>
                  <a:pt x="467346" y="876725"/>
                  <a:pt x="442913" y="1328738"/>
                </a:cubicBezTo>
                <a:cubicBezTo>
                  <a:pt x="442100" y="1343776"/>
                  <a:pt x="434558" y="1357757"/>
                  <a:pt x="428625" y="1371600"/>
                </a:cubicBezTo>
                <a:cubicBezTo>
                  <a:pt x="391616" y="1457953"/>
                  <a:pt x="412473" y="1399867"/>
                  <a:pt x="371475" y="1471613"/>
                </a:cubicBezTo>
                <a:cubicBezTo>
                  <a:pt x="327750" y="1548133"/>
                  <a:pt x="360738" y="1507808"/>
                  <a:pt x="314325" y="1571625"/>
                </a:cubicBezTo>
                <a:cubicBezTo>
                  <a:pt x="286313" y="1610141"/>
                  <a:pt x="268226" y="1659507"/>
                  <a:pt x="228600" y="1685925"/>
                </a:cubicBezTo>
                <a:lnTo>
                  <a:pt x="185738" y="1714500"/>
                </a:lnTo>
                <a:cubicBezTo>
                  <a:pt x="171450" y="1738313"/>
                  <a:pt x="161162" y="1765039"/>
                  <a:pt x="142875" y="1785938"/>
                </a:cubicBezTo>
                <a:cubicBezTo>
                  <a:pt x="127194" y="1803859"/>
                  <a:pt x="103805" y="1813303"/>
                  <a:pt x="85725" y="1828800"/>
                </a:cubicBezTo>
                <a:cubicBezTo>
                  <a:pt x="70384" y="1841950"/>
                  <a:pt x="57150" y="1857375"/>
                  <a:pt x="42863" y="1871663"/>
                </a:cubicBezTo>
                <a:cubicBezTo>
                  <a:pt x="-4448" y="1777040"/>
                  <a:pt x="14467" y="1841289"/>
                  <a:pt x="28575" y="1700213"/>
                </a:cubicBezTo>
                <a:cubicBezTo>
                  <a:pt x="34281" y="1643149"/>
                  <a:pt x="42863" y="1471415"/>
                  <a:pt x="42863" y="1528763"/>
                </a:cubicBezTo>
                <a:cubicBezTo>
                  <a:pt x="42863" y="1600359"/>
                  <a:pt x="35699" y="1671834"/>
                  <a:pt x="28575" y="1743075"/>
                </a:cubicBezTo>
                <a:cubicBezTo>
                  <a:pt x="26159" y="1767239"/>
                  <a:pt x="17981" y="1790511"/>
                  <a:pt x="14288" y="1814513"/>
                </a:cubicBezTo>
                <a:cubicBezTo>
                  <a:pt x="8450" y="1852463"/>
                  <a:pt x="4763" y="1890713"/>
                  <a:pt x="0" y="1928813"/>
                </a:cubicBezTo>
                <a:cubicBezTo>
                  <a:pt x="140817" y="1964016"/>
                  <a:pt x="-44284" y="1921004"/>
                  <a:pt x="228600" y="1957388"/>
                </a:cubicBezTo>
                <a:cubicBezTo>
                  <a:pt x="243528" y="1959378"/>
                  <a:pt x="286523" y="1971675"/>
                  <a:pt x="271463" y="1971675"/>
                </a:cubicBezTo>
                <a:cubicBezTo>
                  <a:pt x="247179" y="1971675"/>
                  <a:pt x="224122" y="1960400"/>
                  <a:pt x="200025" y="1957388"/>
                </a:cubicBezTo>
                <a:cubicBezTo>
                  <a:pt x="75372" y="1941806"/>
                  <a:pt x="82772" y="1943100"/>
                  <a:pt x="0" y="194310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6352EB53-5A25-7773-AEDD-0CC7524E038D}"/>
              </a:ext>
            </a:extLst>
          </p:cNvPr>
          <p:cNvSpPr/>
          <p:nvPr/>
        </p:nvSpPr>
        <p:spPr>
          <a:xfrm>
            <a:off x="4200525" y="4110038"/>
            <a:ext cx="464266" cy="1971675"/>
          </a:xfrm>
          <a:custGeom>
            <a:avLst/>
            <a:gdLst>
              <a:gd name="connsiteX0" fmla="*/ 42863 w 464266"/>
              <a:gd name="connsiteY0" fmla="*/ 0 h 1971675"/>
              <a:gd name="connsiteX1" fmla="*/ 157163 w 464266"/>
              <a:gd name="connsiteY1" fmla="*/ 28575 h 1971675"/>
              <a:gd name="connsiteX2" fmla="*/ 257175 w 464266"/>
              <a:gd name="connsiteY2" fmla="*/ 114300 h 1971675"/>
              <a:gd name="connsiteX3" fmla="*/ 314325 w 464266"/>
              <a:gd name="connsiteY3" fmla="*/ 185738 h 1971675"/>
              <a:gd name="connsiteX4" fmla="*/ 357188 w 464266"/>
              <a:gd name="connsiteY4" fmla="*/ 314325 h 1971675"/>
              <a:gd name="connsiteX5" fmla="*/ 371475 w 464266"/>
              <a:gd name="connsiteY5" fmla="*/ 357188 h 1971675"/>
              <a:gd name="connsiteX6" fmla="*/ 400050 w 464266"/>
              <a:gd name="connsiteY6" fmla="*/ 471488 h 1971675"/>
              <a:gd name="connsiteX7" fmla="*/ 414338 w 464266"/>
              <a:gd name="connsiteY7" fmla="*/ 571500 h 1971675"/>
              <a:gd name="connsiteX8" fmla="*/ 442913 w 464266"/>
              <a:gd name="connsiteY8" fmla="*/ 728663 h 1971675"/>
              <a:gd name="connsiteX9" fmla="*/ 442913 w 464266"/>
              <a:gd name="connsiteY9" fmla="*/ 1328738 h 1971675"/>
              <a:gd name="connsiteX10" fmla="*/ 428625 w 464266"/>
              <a:gd name="connsiteY10" fmla="*/ 1371600 h 1971675"/>
              <a:gd name="connsiteX11" fmla="*/ 371475 w 464266"/>
              <a:gd name="connsiteY11" fmla="*/ 1471613 h 1971675"/>
              <a:gd name="connsiteX12" fmla="*/ 314325 w 464266"/>
              <a:gd name="connsiteY12" fmla="*/ 1571625 h 1971675"/>
              <a:gd name="connsiteX13" fmla="*/ 228600 w 464266"/>
              <a:gd name="connsiteY13" fmla="*/ 1685925 h 1971675"/>
              <a:gd name="connsiteX14" fmla="*/ 185738 w 464266"/>
              <a:gd name="connsiteY14" fmla="*/ 1714500 h 1971675"/>
              <a:gd name="connsiteX15" fmla="*/ 142875 w 464266"/>
              <a:gd name="connsiteY15" fmla="*/ 1785938 h 1971675"/>
              <a:gd name="connsiteX16" fmla="*/ 85725 w 464266"/>
              <a:gd name="connsiteY16" fmla="*/ 1828800 h 1971675"/>
              <a:gd name="connsiteX17" fmla="*/ 42863 w 464266"/>
              <a:gd name="connsiteY17" fmla="*/ 1871663 h 1971675"/>
              <a:gd name="connsiteX18" fmla="*/ 28575 w 464266"/>
              <a:gd name="connsiteY18" fmla="*/ 1700213 h 1971675"/>
              <a:gd name="connsiteX19" fmla="*/ 42863 w 464266"/>
              <a:gd name="connsiteY19" fmla="*/ 1528763 h 1971675"/>
              <a:gd name="connsiteX20" fmla="*/ 28575 w 464266"/>
              <a:gd name="connsiteY20" fmla="*/ 1743075 h 1971675"/>
              <a:gd name="connsiteX21" fmla="*/ 14288 w 464266"/>
              <a:gd name="connsiteY21" fmla="*/ 1814513 h 1971675"/>
              <a:gd name="connsiteX22" fmla="*/ 0 w 464266"/>
              <a:gd name="connsiteY22" fmla="*/ 1928813 h 1971675"/>
              <a:gd name="connsiteX23" fmla="*/ 228600 w 464266"/>
              <a:gd name="connsiteY23" fmla="*/ 1957388 h 1971675"/>
              <a:gd name="connsiteX24" fmla="*/ 271463 w 464266"/>
              <a:gd name="connsiteY24" fmla="*/ 1971675 h 1971675"/>
              <a:gd name="connsiteX25" fmla="*/ 200025 w 464266"/>
              <a:gd name="connsiteY25" fmla="*/ 1957388 h 1971675"/>
              <a:gd name="connsiteX26" fmla="*/ 0 w 464266"/>
              <a:gd name="connsiteY26" fmla="*/ 1943100 h 19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4266" h="1971675">
                <a:moveTo>
                  <a:pt x="42863" y="0"/>
                </a:moveTo>
                <a:cubicBezTo>
                  <a:pt x="80963" y="9525"/>
                  <a:pt x="120911" y="13470"/>
                  <a:pt x="157163" y="28575"/>
                </a:cubicBezTo>
                <a:cubicBezTo>
                  <a:pt x="182983" y="39333"/>
                  <a:pt x="237775" y="92128"/>
                  <a:pt x="257175" y="114300"/>
                </a:cubicBezTo>
                <a:cubicBezTo>
                  <a:pt x="277256" y="137250"/>
                  <a:pt x="298635" y="159589"/>
                  <a:pt x="314325" y="185738"/>
                </a:cubicBezTo>
                <a:cubicBezTo>
                  <a:pt x="341193" y="230517"/>
                  <a:pt x="343571" y="266664"/>
                  <a:pt x="357188" y="314325"/>
                </a:cubicBezTo>
                <a:cubicBezTo>
                  <a:pt x="361325" y="328806"/>
                  <a:pt x="367822" y="342577"/>
                  <a:pt x="371475" y="357188"/>
                </a:cubicBezTo>
                <a:lnTo>
                  <a:pt x="400050" y="471488"/>
                </a:lnTo>
                <a:cubicBezTo>
                  <a:pt x="404813" y="504825"/>
                  <a:pt x="409887" y="538120"/>
                  <a:pt x="414338" y="571500"/>
                </a:cubicBezTo>
                <a:cubicBezTo>
                  <a:pt x="432289" y="706132"/>
                  <a:pt x="415778" y="647261"/>
                  <a:pt x="442913" y="728663"/>
                </a:cubicBezTo>
                <a:cubicBezTo>
                  <a:pt x="475155" y="986608"/>
                  <a:pt x="467346" y="876725"/>
                  <a:pt x="442913" y="1328738"/>
                </a:cubicBezTo>
                <a:cubicBezTo>
                  <a:pt x="442100" y="1343776"/>
                  <a:pt x="434558" y="1357757"/>
                  <a:pt x="428625" y="1371600"/>
                </a:cubicBezTo>
                <a:cubicBezTo>
                  <a:pt x="391616" y="1457953"/>
                  <a:pt x="412473" y="1399867"/>
                  <a:pt x="371475" y="1471613"/>
                </a:cubicBezTo>
                <a:cubicBezTo>
                  <a:pt x="327750" y="1548133"/>
                  <a:pt x="360738" y="1507808"/>
                  <a:pt x="314325" y="1571625"/>
                </a:cubicBezTo>
                <a:cubicBezTo>
                  <a:pt x="286313" y="1610141"/>
                  <a:pt x="268226" y="1659507"/>
                  <a:pt x="228600" y="1685925"/>
                </a:cubicBezTo>
                <a:lnTo>
                  <a:pt x="185738" y="1714500"/>
                </a:lnTo>
                <a:cubicBezTo>
                  <a:pt x="171450" y="1738313"/>
                  <a:pt x="161162" y="1765039"/>
                  <a:pt x="142875" y="1785938"/>
                </a:cubicBezTo>
                <a:cubicBezTo>
                  <a:pt x="127194" y="1803859"/>
                  <a:pt x="103805" y="1813303"/>
                  <a:pt x="85725" y="1828800"/>
                </a:cubicBezTo>
                <a:cubicBezTo>
                  <a:pt x="70384" y="1841950"/>
                  <a:pt x="57150" y="1857375"/>
                  <a:pt x="42863" y="1871663"/>
                </a:cubicBezTo>
                <a:cubicBezTo>
                  <a:pt x="-4448" y="1777040"/>
                  <a:pt x="14467" y="1841289"/>
                  <a:pt x="28575" y="1700213"/>
                </a:cubicBezTo>
                <a:cubicBezTo>
                  <a:pt x="34281" y="1643149"/>
                  <a:pt x="42863" y="1471415"/>
                  <a:pt x="42863" y="1528763"/>
                </a:cubicBezTo>
                <a:cubicBezTo>
                  <a:pt x="42863" y="1600359"/>
                  <a:pt x="35699" y="1671834"/>
                  <a:pt x="28575" y="1743075"/>
                </a:cubicBezTo>
                <a:cubicBezTo>
                  <a:pt x="26159" y="1767239"/>
                  <a:pt x="17981" y="1790511"/>
                  <a:pt x="14288" y="1814513"/>
                </a:cubicBezTo>
                <a:cubicBezTo>
                  <a:pt x="8450" y="1852463"/>
                  <a:pt x="4763" y="1890713"/>
                  <a:pt x="0" y="1928813"/>
                </a:cubicBezTo>
                <a:cubicBezTo>
                  <a:pt x="140817" y="1964016"/>
                  <a:pt x="-44284" y="1921004"/>
                  <a:pt x="228600" y="1957388"/>
                </a:cubicBezTo>
                <a:cubicBezTo>
                  <a:pt x="243528" y="1959378"/>
                  <a:pt x="286523" y="1971675"/>
                  <a:pt x="271463" y="1971675"/>
                </a:cubicBezTo>
                <a:cubicBezTo>
                  <a:pt x="247179" y="1971675"/>
                  <a:pt x="224122" y="1960400"/>
                  <a:pt x="200025" y="1957388"/>
                </a:cubicBezTo>
                <a:cubicBezTo>
                  <a:pt x="75372" y="1941806"/>
                  <a:pt x="82772" y="1943100"/>
                  <a:pt x="0" y="194310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473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Mercury Side Effects - Signs, Symptoms &amp; Effects On The Body">
            <a:extLst>
              <a:ext uri="{FF2B5EF4-FFF2-40B4-BE49-F238E27FC236}">
                <a16:creationId xmlns:a16="http://schemas.microsoft.com/office/drawing/2014/main" id="{F39D44AD-F2BC-ECC7-C3B7-30AE7D2EF8C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5086" y="-1"/>
            <a:ext cx="5906914" cy="35441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F4C411-0738-C0F8-3530-5B54156302D9}"/>
              </a:ext>
            </a:extLst>
          </p:cNvPr>
          <p:cNvSpPr txBox="1"/>
          <p:nvPr/>
        </p:nvSpPr>
        <p:spPr>
          <a:xfrm>
            <a:off x="378172" y="1069712"/>
            <a:ext cx="5906914" cy="4488280"/>
          </a:xfrm>
          <a:prstGeom prst="rect">
            <a:avLst/>
          </a:prstGeom>
          <a:noFill/>
        </p:spPr>
        <p:txBody>
          <a:bodyPr wrap="square" rtlCol="0">
            <a:spAutoFit/>
          </a:bodyPr>
          <a:lstStyle/>
          <a:p>
            <a:pPr algn="ctr"/>
            <a:r>
              <a:rPr lang="en-US" sz="3600" b="1" dirty="0">
                <a:solidFill>
                  <a:schemeClr val="bg1"/>
                </a:solidFill>
              </a:rPr>
              <a:t>Effects of methylmercury </a:t>
            </a:r>
            <a:r>
              <a:rPr lang="en-US" sz="2800" dirty="0">
                <a:solidFill>
                  <a:schemeClr val="bg1"/>
                </a:solidFill>
              </a:rPr>
              <a:t>(organic mercury) poisoning</a:t>
            </a:r>
          </a:p>
          <a:p>
            <a:pPr algn="ctr"/>
            <a:endParaRPr lang="en-US" sz="1600" dirty="0">
              <a:solidFill>
                <a:schemeClr val="bg1"/>
              </a:solidFill>
            </a:endParaRPr>
          </a:p>
          <a:p>
            <a:pPr marL="342900" indent="-342900">
              <a:lnSpc>
                <a:spcPct val="150000"/>
              </a:lnSpc>
              <a:buFont typeface="Arial" panose="020B0604020202020204" pitchFamily="34" charset="0"/>
              <a:buChar char="•"/>
            </a:pPr>
            <a:r>
              <a:rPr lang="en-US" sz="2800" dirty="0">
                <a:solidFill>
                  <a:schemeClr val="bg1"/>
                </a:solidFill>
              </a:rPr>
              <a:t>Peripheral vision impairment</a:t>
            </a:r>
          </a:p>
          <a:p>
            <a:pPr marL="342900" indent="-342900">
              <a:lnSpc>
                <a:spcPct val="150000"/>
              </a:lnSpc>
              <a:buFont typeface="Arial" panose="020B0604020202020204" pitchFamily="34" charset="0"/>
              <a:buChar char="•"/>
            </a:pPr>
            <a:r>
              <a:rPr lang="en-US" sz="2800" dirty="0">
                <a:solidFill>
                  <a:schemeClr val="bg1"/>
                </a:solidFill>
              </a:rPr>
              <a:t>Pins &amp; needles, numbness</a:t>
            </a:r>
          </a:p>
          <a:p>
            <a:pPr marL="342900" indent="-342900">
              <a:lnSpc>
                <a:spcPct val="150000"/>
              </a:lnSpc>
              <a:buFont typeface="Arial" panose="020B0604020202020204" pitchFamily="34" charset="0"/>
              <a:buChar char="•"/>
            </a:pPr>
            <a:r>
              <a:rPr lang="en-US" sz="2800" dirty="0">
                <a:solidFill>
                  <a:schemeClr val="bg1"/>
                </a:solidFill>
              </a:rPr>
              <a:t>Lack of coordination of movement</a:t>
            </a:r>
          </a:p>
          <a:p>
            <a:pPr marL="342900" indent="-342900">
              <a:lnSpc>
                <a:spcPct val="150000"/>
              </a:lnSpc>
              <a:buFont typeface="Arial" panose="020B0604020202020204" pitchFamily="34" charset="0"/>
              <a:buChar char="•"/>
            </a:pPr>
            <a:r>
              <a:rPr lang="en-US" sz="2800" dirty="0">
                <a:solidFill>
                  <a:schemeClr val="bg1"/>
                </a:solidFill>
              </a:rPr>
              <a:t>Impaired speech, hearing &amp; walking</a:t>
            </a:r>
          </a:p>
          <a:p>
            <a:pPr marL="342900" indent="-342900">
              <a:lnSpc>
                <a:spcPct val="150000"/>
              </a:lnSpc>
              <a:buFont typeface="Arial" panose="020B0604020202020204" pitchFamily="34" charset="0"/>
              <a:buChar char="•"/>
            </a:pPr>
            <a:r>
              <a:rPr lang="en-US" sz="2800" dirty="0">
                <a:solidFill>
                  <a:schemeClr val="bg1"/>
                </a:solidFill>
              </a:rPr>
              <a:t>Muscle weakness</a:t>
            </a:r>
          </a:p>
        </p:txBody>
      </p:sp>
      <p:pic>
        <p:nvPicPr>
          <p:cNvPr id="10242" name="Picture 2" descr="Grassy Narrows: Why is Japan still studying the mercury poisoning when  Canada isn't? | CBC News">
            <a:extLst>
              <a:ext uri="{FF2B5EF4-FFF2-40B4-BE49-F238E27FC236}">
                <a16:creationId xmlns:a16="http://schemas.microsoft.com/office/drawing/2014/main" id="{21069220-7945-DB55-A95E-75F055008A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5086" y="3544148"/>
            <a:ext cx="5906914" cy="332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102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icroplastics are in our water and food - but this trick can help">
            <a:extLst>
              <a:ext uri="{FF2B5EF4-FFF2-40B4-BE49-F238E27FC236}">
                <a16:creationId xmlns:a16="http://schemas.microsoft.com/office/drawing/2014/main" id="{997F5E33-9FD3-68F7-3652-A7CE312056F7}"/>
              </a:ext>
            </a:extLst>
          </p:cNvPr>
          <p:cNvPicPr>
            <a:picLocks noChangeAspect="1" noChangeArrowheads="1"/>
          </p:cNvPicPr>
          <p:nvPr/>
        </p:nvPicPr>
        <p:blipFill rotWithShape="1">
          <a:blip r:embed="rId2" cstate="email">
            <a:alphaModFix amt="50000"/>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5BC850-07DE-0412-852B-07E1C51E4B21}"/>
              </a:ext>
            </a:extLst>
          </p:cNvPr>
          <p:cNvSpPr txBox="1"/>
          <p:nvPr/>
        </p:nvSpPr>
        <p:spPr>
          <a:xfrm>
            <a:off x="1168035" y="1798737"/>
            <a:ext cx="9855928" cy="2185214"/>
          </a:xfrm>
          <a:prstGeom prst="rect">
            <a:avLst/>
          </a:prstGeom>
          <a:noFill/>
        </p:spPr>
        <p:txBody>
          <a:bodyPr wrap="square">
            <a:spAutoFit/>
          </a:bodyPr>
          <a:lstStyle/>
          <a:p>
            <a:pPr algn="ctr"/>
            <a:endParaRPr lang="en-AU" sz="4000" b="1" dirty="0"/>
          </a:p>
          <a:p>
            <a:pPr algn="ctr"/>
            <a:r>
              <a:rPr lang="en-AU" sz="9600" b="1" dirty="0"/>
              <a:t>Microplastics</a:t>
            </a:r>
          </a:p>
        </p:txBody>
      </p:sp>
    </p:spTree>
    <p:extLst>
      <p:ext uri="{BB962C8B-B14F-4D97-AF65-F5344CB8AC3E}">
        <p14:creationId xmlns:p14="http://schemas.microsoft.com/office/powerpoint/2010/main" val="1602860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0C5B6E-6F2A-ADD0-E5E6-D3B9EC9140AD}"/>
              </a:ext>
            </a:extLst>
          </p:cNvPr>
          <p:cNvSpPr txBox="1"/>
          <p:nvPr/>
        </p:nvSpPr>
        <p:spPr>
          <a:xfrm>
            <a:off x="9774030" y="2202217"/>
            <a:ext cx="2224220" cy="2062103"/>
          </a:xfrm>
          <a:prstGeom prst="rect">
            <a:avLst/>
          </a:prstGeom>
          <a:noFill/>
        </p:spPr>
        <p:txBody>
          <a:bodyPr wrap="square">
            <a:spAutoFit/>
          </a:bodyPr>
          <a:lstStyle/>
          <a:p>
            <a:pPr algn="ctr"/>
            <a:r>
              <a:rPr lang="en-AU" sz="3200" dirty="0">
                <a:solidFill>
                  <a:schemeClr val="bg1"/>
                </a:solidFill>
              </a:rPr>
              <a:t>Plastic takes 10s to 100s of years to biodegrade</a:t>
            </a:r>
          </a:p>
        </p:txBody>
      </p:sp>
      <p:pic>
        <p:nvPicPr>
          <p:cNvPr id="21506" name="Picture 2" descr="        ">
            <a:extLst>
              <a:ext uri="{FF2B5EF4-FFF2-40B4-BE49-F238E27FC236}">
                <a16:creationId xmlns:a16="http://schemas.microsoft.com/office/drawing/2014/main" id="{9890BC52-F96A-AA09-A74C-BB2B835BFA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6091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89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1476A-2FE0-CE37-4A16-F409BD808F77}"/>
              </a:ext>
            </a:extLst>
          </p:cNvPr>
          <p:cNvSpPr txBox="1"/>
          <p:nvPr/>
        </p:nvSpPr>
        <p:spPr>
          <a:xfrm>
            <a:off x="358642" y="629429"/>
            <a:ext cx="11474716" cy="584775"/>
          </a:xfrm>
          <a:prstGeom prst="rect">
            <a:avLst/>
          </a:prstGeom>
          <a:noFill/>
        </p:spPr>
        <p:txBody>
          <a:bodyPr wrap="square">
            <a:spAutoFit/>
          </a:bodyPr>
          <a:lstStyle/>
          <a:p>
            <a:pPr algn="ctr"/>
            <a:r>
              <a:rPr lang="en-AU" sz="3200" dirty="0">
                <a:solidFill>
                  <a:schemeClr val="bg1"/>
                </a:solidFill>
              </a:rPr>
              <a:t>But they don’t stay in-tact for that long. They break into pieces. </a:t>
            </a:r>
          </a:p>
        </p:txBody>
      </p:sp>
      <p:sp>
        <p:nvSpPr>
          <p:cNvPr id="4" name="Rectangle 3">
            <a:extLst>
              <a:ext uri="{FF2B5EF4-FFF2-40B4-BE49-F238E27FC236}">
                <a16:creationId xmlns:a16="http://schemas.microsoft.com/office/drawing/2014/main" id="{A1CA6AAC-067E-F9DF-9A9D-63619BEE9EDE}"/>
              </a:ext>
            </a:extLst>
          </p:cNvPr>
          <p:cNvSpPr/>
          <p:nvPr/>
        </p:nvSpPr>
        <p:spPr>
          <a:xfrm>
            <a:off x="0" y="1738859"/>
            <a:ext cx="12192000" cy="5119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63808D-C963-2A70-E9DD-071AE446F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42" y="2788169"/>
            <a:ext cx="11919475" cy="3927423"/>
          </a:xfrm>
          <a:prstGeom prst="rect">
            <a:avLst/>
          </a:prstGeom>
        </p:spPr>
      </p:pic>
      <p:sp>
        <p:nvSpPr>
          <p:cNvPr id="6" name="Rectangle 5">
            <a:extLst>
              <a:ext uri="{FF2B5EF4-FFF2-40B4-BE49-F238E27FC236}">
                <a16:creationId xmlns:a16="http://schemas.microsoft.com/office/drawing/2014/main" id="{D61D29E9-A027-C40C-1BFF-9433E4DFE1DB}"/>
              </a:ext>
            </a:extLst>
          </p:cNvPr>
          <p:cNvSpPr/>
          <p:nvPr/>
        </p:nvSpPr>
        <p:spPr>
          <a:xfrm>
            <a:off x="166242" y="2788169"/>
            <a:ext cx="763148" cy="640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433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939F9F-5D83-8D14-3E74-81B14C991549}"/>
              </a:ext>
            </a:extLst>
          </p:cNvPr>
          <p:cNvSpPr/>
          <p:nvPr/>
        </p:nvSpPr>
        <p:spPr>
          <a:xfrm>
            <a:off x="0" y="0"/>
            <a:ext cx="99583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petri dish&#10;&#10;Description automatically generated">
            <a:extLst>
              <a:ext uri="{FF2B5EF4-FFF2-40B4-BE49-F238E27FC236}">
                <a16:creationId xmlns:a16="http://schemas.microsoft.com/office/drawing/2014/main" id="{2C44DF47-F641-B010-B226-98D5CA21EC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659" y="246376"/>
            <a:ext cx="9507070" cy="6365248"/>
          </a:xfrm>
          <a:prstGeom prst="rect">
            <a:avLst/>
          </a:prstGeom>
        </p:spPr>
      </p:pic>
      <p:sp>
        <p:nvSpPr>
          <p:cNvPr id="5" name="TextBox 4">
            <a:extLst>
              <a:ext uri="{FF2B5EF4-FFF2-40B4-BE49-F238E27FC236}">
                <a16:creationId xmlns:a16="http://schemas.microsoft.com/office/drawing/2014/main" id="{15F7402A-3648-7A48-19C1-A0D5FD677702}"/>
              </a:ext>
            </a:extLst>
          </p:cNvPr>
          <p:cNvSpPr txBox="1"/>
          <p:nvPr/>
        </p:nvSpPr>
        <p:spPr>
          <a:xfrm>
            <a:off x="10184047" y="858054"/>
            <a:ext cx="1630875" cy="5386090"/>
          </a:xfrm>
          <a:prstGeom prst="rect">
            <a:avLst/>
          </a:prstGeom>
          <a:noFill/>
        </p:spPr>
        <p:txBody>
          <a:bodyPr wrap="square">
            <a:spAutoFit/>
          </a:bodyPr>
          <a:lstStyle/>
          <a:p>
            <a:pPr algn="ctr"/>
            <a:r>
              <a:rPr lang="en-AU" sz="2800" dirty="0">
                <a:solidFill>
                  <a:schemeClr val="bg1"/>
                </a:solidFill>
              </a:rPr>
              <a:t>Micro plastics (MPs) </a:t>
            </a:r>
          </a:p>
          <a:p>
            <a:pPr algn="ctr"/>
            <a:endParaRPr lang="en-AU" sz="2800" dirty="0">
              <a:solidFill>
                <a:schemeClr val="bg1"/>
              </a:solidFill>
            </a:endParaRPr>
          </a:p>
          <a:p>
            <a:pPr algn="ctr"/>
            <a:r>
              <a:rPr lang="en-US" sz="2800" dirty="0">
                <a:solidFill>
                  <a:schemeClr val="bg1"/>
                </a:solidFill>
              </a:rPr>
              <a:t>are  pieces of plastic </a:t>
            </a:r>
          </a:p>
          <a:p>
            <a:pPr algn="ctr"/>
            <a:endParaRPr lang="en-US" sz="2800" dirty="0">
              <a:solidFill>
                <a:schemeClr val="bg1"/>
              </a:solidFill>
            </a:endParaRPr>
          </a:p>
          <a:p>
            <a:pPr algn="ctr"/>
            <a:r>
              <a:rPr lang="en-US" sz="3600" dirty="0">
                <a:solidFill>
                  <a:schemeClr val="bg1"/>
                </a:solidFill>
              </a:rPr>
              <a:t>&lt;5mm </a:t>
            </a:r>
          </a:p>
          <a:p>
            <a:pPr algn="ctr"/>
            <a:endParaRPr lang="en-US" sz="2800" dirty="0">
              <a:solidFill>
                <a:schemeClr val="bg1"/>
              </a:solidFill>
            </a:endParaRPr>
          </a:p>
          <a:p>
            <a:pPr algn="ctr"/>
            <a:r>
              <a:rPr lang="en-US" sz="2800" dirty="0">
                <a:solidFill>
                  <a:schemeClr val="bg1"/>
                </a:solidFill>
              </a:rPr>
              <a:t>in diameter </a:t>
            </a:r>
          </a:p>
        </p:txBody>
      </p:sp>
    </p:spTree>
    <p:extLst>
      <p:ext uri="{BB962C8B-B14F-4D97-AF65-F5344CB8AC3E}">
        <p14:creationId xmlns:p14="http://schemas.microsoft.com/office/powerpoint/2010/main" val="3920324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E9CCC-184F-630F-3FD2-54783FD90E58}"/>
              </a:ext>
            </a:extLst>
          </p:cNvPr>
          <p:cNvSpPr txBox="1"/>
          <p:nvPr/>
        </p:nvSpPr>
        <p:spPr>
          <a:xfrm>
            <a:off x="305188" y="377788"/>
            <a:ext cx="11474716" cy="707886"/>
          </a:xfrm>
          <a:prstGeom prst="rect">
            <a:avLst/>
          </a:prstGeom>
          <a:noFill/>
        </p:spPr>
        <p:txBody>
          <a:bodyPr wrap="square">
            <a:spAutoFit/>
          </a:bodyPr>
          <a:lstStyle/>
          <a:p>
            <a:pPr algn="ctr"/>
            <a:r>
              <a:rPr lang="en-AU" sz="3200" dirty="0">
                <a:solidFill>
                  <a:schemeClr val="bg1"/>
                </a:solidFill>
              </a:rPr>
              <a:t>When it breaks down into</a:t>
            </a:r>
            <a:r>
              <a:rPr lang="en-AU" sz="3200" i="1" dirty="0">
                <a:solidFill>
                  <a:schemeClr val="bg1"/>
                </a:solidFill>
              </a:rPr>
              <a:t> </a:t>
            </a:r>
            <a:r>
              <a:rPr lang="en-AU" sz="4000" i="1" dirty="0">
                <a:solidFill>
                  <a:schemeClr val="bg1"/>
                </a:solidFill>
              </a:rPr>
              <a:t>micro</a:t>
            </a:r>
            <a:r>
              <a:rPr lang="en-AU" sz="3200" i="1" dirty="0">
                <a:solidFill>
                  <a:schemeClr val="bg1"/>
                </a:solidFill>
              </a:rPr>
              <a:t> </a:t>
            </a:r>
            <a:r>
              <a:rPr lang="en-AU" sz="3200" dirty="0">
                <a:solidFill>
                  <a:schemeClr val="bg1"/>
                </a:solidFill>
              </a:rPr>
              <a:t>pieces, it’s harder to </a:t>
            </a:r>
            <a:r>
              <a:rPr lang="en-AU" sz="4000" dirty="0">
                <a:solidFill>
                  <a:schemeClr val="bg1"/>
                </a:solidFill>
              </a:rPr>
              <a:t>see </a:t>
            </a:r>
          </a:p>
        </p:txBody>
      </p:sp>
      <p:pic>
        <p:nvPicPr>
          <p:cNvPr id="4100" name="Picture 4" descr="What Are Microplastics and How Did They Get Into Our Food?">
            <a:extLst>
              <a:ext uri="{FF2B5EF4-FFF2-40B4-BE49-F238E27FC236}">
                <a16:creationId xmlns:a16="http://schemas.microsoft.com/office/drawing/2014/main" id="{D9E7F913-0F51-C9CD-0F7B-187FE8BD482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75" y="1602835"/>
            <a:ext cx="12188825" cy="525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468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D3C2A4-CEA3-AFD8-2A49-59C52CAF898B}"/>
              </a:ext>
            </a:extLst>
          </p:cNvPr>
          <p:cNvSpPr txBox="1"/>
          <p:nvPr/>
        </p:nvSpPr>
        <p:spPr>
          <a:xfrm>
            <a:off x="305188" y="703677"/>
            <a:ext cx="11474716" cy="584775"/>
          </a:xfrm>
          <a:prstGeom prst="rect">
            <a:avLst/>
          </a:prstGeom>
          <a:noFill/>
        </p:spPr>
        <p:txBody>
          <a:bodyPr wrap="square">
            <a:spAutoFit/>
          </a:bodyPr>
          <a:lstStyle/>
          <a:p>
            <a:pPr algn="ctr"/>
            <a:r>
              <a:rPr lang="en-AU" sz="3200" dirty="0">
                <a:solidFill>
                  <a:schemeClr val="bg1"/>
                </a:solidFill>
              </a:rPr>
              <a:t>it’s harder to clean up</a:t>
            </a:r>
            <a:endParaRPr lang="en-AU" sz="1600" dirty="0">
              <a:solidFill>
                <a:schemeClr val="bg1"/>
              </a:solidFill>
            </a:endParaRPr>
          </a:p>
        </p:txBody>
      </p:sp>
      <p:pic>
        <p:nvPicPr>
          <p:cNvPr id="4" name="Picture 3" descr="A couple of men wearing hats and gloves&#10;&#10;Description automatically generated">
            <a:extLst>
              <a:ext uri="{FF2B5EF4-FFF2-40B4-BE49-F238E27FC236}">
                <a16:creationId xmlns:a16="http://schemas.microsoft.com/office/drawing/2014/main" id="{D6AE1266-53DE-07A0-B9AA-2E6041CE7B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111" y="2158583"/>
            <a:ext cx="6265889" cy="4699417"/>
          </a:xfrm>
          <a:prstGeom prst="rect">
            <a:avLst/>
          </a:prstGeom>
        </p:spPr>
      </p:pic>
      <p:pic>
        <p:nvPicPr>
          <p:cNvPr id="6" name="Picture 5" descr="A couple of people holding a net on a beach&#10;&#10;Description automatically generated">
            <a:extLst>
              <a:ext uri="{FF2B5EF4-FFF2-40B4-BE49-F238E27FC236}">
                <a16:creationId xmlns:a16="http://schemas.microsoft.com/office/drawing/2014/main" id="{B8288E85-2A0E-2BBF-3C2C-FC6BC0515D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58582"/>
            <a:ext cx="6265891" cy="4699418"/>
          </a:xfrm>
          <a:prstGeom prst="rect">
            <a:avLst/>
          </a:prstGeom>
        </p:spPr>
      </p:pic>
      <p:sp>
        <p:nvSpPr>
          <p:cNvPr id="7" name="TextBox 6">
            <a:extLst>
              <a:ext uri="{FF2B5EF4-FFF2-40B4-BE49-F238E27FC236}">
                <a16:creationId xmlns:a16="http://schemas.microsoft.com/office/drawing/2014/main" id="{307DD5D7-5520-0928-9CD6-9CC7FFFA44E0}"/>
              </a:ext>
            </a:extLst>
          </p:cNvPr>
          <p:cNvSpPr txBox="1"/>
          <p:nvPr/>
        </p:nvSpPr>
        <p:spPr>
          <a:xfrm>
            <a:off x="305188" y="2307782"/>
            <a:ext cx="3207896" cy="369332"/>
          </a:xfrm>
          <a:prstGeom prst="rect">
            <a:avLst/>
          </a:prstGeom>
          <a:noFill/>
        </p:spPr>
        <p:txBody>
          <a:bodyPr wrap="square" rtlCol="0">
            <a:spAutoFit/>
          </a:bodyPr>
          <a:lstStyle/>
          <a:p>
            <a:r>
              <a:rPr lang="en-US" dirty="0"/>
              <a:t>Flyscreen zip tied to wood sticks</a:t>
            </a:r>
          </a:p>
        </p:txBody>
      </p:sp>
    </p:spTree>
    <p:extLst>
      <p:ext uri="{BB962C8B-B14F-4D97-AF65-F5344CB8AC3E}">
        <p14:creationId xmlns:p14="http://schemas.microsoft.com/office/powerpoint/2010/main" val="1359215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ooping Plastic Out of the Ocean Is a Losing Game | Hakai Magazine">
            <a:extLst>
              <a:ext uri="{FF2B5EF4-FFF2-40B4-BE49-F238E27FC236}">
                <a16:creationId xmlns:a16="http://schemas.microsoft.com/office/drawing/2014/main" id="{A00319F7-4D6F-F0C1-6F8D-99CDFD9AFE8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C40D71-5FE7-6D71-F965-01AAE2F959F4}"/>
              </a:ext>
            </a:extLst>
          </p:cNvPr>
          <p:cNvSpPr txBox="1"/>
          <p:nvPr/>
        </p:nvSpPr>
        <p:spPr>
          <a:xfrm>
            <a:off x="9144000" y="429521"/>
            <a:ext cx="2498359" cy="1569660"/>
          </a:xfrm>
          <a:prstGeom prst="rect">
            <a:avLst/>
          </a:prstGeom>
          <a:noFill/>
        </p:spPr>
        <p:txBody>
          <a:bodyPr wrap="square" rtlCol="0">
            <a:spAutoFit/>
          </a:bodyPr>
          <a:lstStyle/>
          <a:p>
            <a:pPr algn="r"/>
            <a:r>
              <a:rPr lang="en-US" sz="2400" dirty="0">
                <a:solidFill>
                  <a:schemeClr val="bg1"/>
                </a:solidFill>
              </a:rPr>
              <a:t>Thus, pick up the big pieces </a:t>
            </a:r>
            <a:r>
              <a:rPr lang="en-US" sz="2400" i="1" dirty="0">
                <a:solidFill>
                  <a:schemeClr val="bg1"/>
                </a:solidFill>
              </a:rPr>
              <a:t>before</a:t>
            </a:r>
            <a:r>
              <a:rPr lang="en-US" sz="2400" dirty="0">
                <a:solidFill>
                  <a:schemeClr val="bg1"/>
                </a:solidFill>
              </a:rPr>
              <a:t> they become lots of small pieces</a:t>
            </a:r>
          </a:p>
        </p:txBody>
      </p:sp>
    </p:spTree>
    <p:extLst>
      <p:ext uri="{BB962C8B-B14F-4D97-AF65-F5344CB8AC3E}">
        <p14:creationId xmlns:p14="http://schemas.microsoft.com/office/powerpoint/2010/main" val="3939086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E9CCC-184F-630F-3FD2-54783FD90E58}"/>
              </a:ext>
            </a:extLst>
          </p:cNvPr>
          <p:cNvSpPr txBox="1"/>
          <p:nvPr/>
        </p:nvSpPr>
        <p:spPr>
          <a:xfrm>
            <a:off x="305188" y="501638"/>
            <a:ext cx="11474716" cy="707886"/>
          </a:xfrm>
          <a:prstGeom prst="rect">
            <a:avLst/>
          </a:prstGeom>
          <a:noFill/>
        </p:spPr>
        <p:txBody>
          <a:bodyPr wrap="square">
            <a:spAutoFit/>
          </a:bodyPr>
          <a:lstStyle/>
          <a:p>
            <a:pPr algn="ctr"/>
            <a:r>
              <a:rPr lang="en-AU" sz="3200" dirty="0">
                <a:solidFill>
                  <a:schemeClr val="bg1"/>
                </a:solidFill>
              </a:rPr>
              <a:t>it’s even harder to</a:t>
            </a:r>
            <a:r>
              <a:rPr lang="en-AU" sz="4000" dirty="0">
                <a:solidFill>
                  <a:schemeClr val="bg1"/>
                </a:solidFill>
              </a:rPr>
              <a:t> identify</a:t>
            </a:r>
            <a:endParaRPr lang="en-AU" sz="3200" dirty="0">
              <a:solidFill>
                <a:schemeClr val="bg1"/>
              </a:solidFill>
            </a:endParaRPr>
          </a:p>
        </p:txBody>
      </p:sp>
      <p:sp>
        <p:nvSpPr>
          <p:cNvPr id="5" name="Rectangle 4">
            <a:extLst>
              <a:ext uri="{FF2B5EF4-FFF2-40B4-BE49-F238E27FC236}">
                <a16:creationId xmlns:a16="http://schemas.microsoft.com/office/drawing/2014/main" id="{2B4E92A8-034E-489E-8A35-9C0CC3D5A4FA}"/>
              </a:ext>
            </a:extLst>
          </p:cNvPr>
          <p:cNvSpPr/>
          <p:nvPr/>
        </p:nvSpPr>
        <p:spPr>
          <a:xfrm>
            <a:off x="0" y="1783830"/>
            <a:ext cx="12192000" cy="50741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Microplastics are everywhere. What does that mean for our immune systems? |  MIT Technology Review">
            <a:extLst>
              <a:ext uri="{FF2B5EF4-FFF2-40B4-BE49-F238E27FC236}">
                <a16:creationId xmlns:a16="http://schemas.microsoft.com/office/drawing/2014/main" id="{DF92B352-F8CB-0F6F-1113-49507E7B51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764658"/>
            <a:ext cx="9052471" cy="5093341"/>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a:extLst>
              <a:ext uri="{FF2B5EF4-FFF2-40B4-BE49-F238E27FC236}">
                <a16:creationId xmlns:a16="http://schemas.microsoft.com/office/drawing/2014/main" id="{E758FFF8-A5E1-4CAB-B333-AEA06270E535}"/>
              </a:ext>
            </a:extLst>
          </p:cNvPr>
          <p:cNvSpPr/>
          <p:nvPr/>
        </p:nvSpPr>
        <p:spPr>
          <a:xfrm>
            <a:off x="6640643" y="2278505"/>
            <a:ext cx="4661941" cy="1622473"/>
          </a:xfrm>
          <a:custGeom>
            <a:avLst/>
            <a:gdLst>
              <a:gd name="connsiteX0" fmla="*/ 0 w 4661941"/>
              <a:gd name="connsiteY0" fmla="*/ 734518 h 1622473"/>
              <a:gd name="connsiteX1" fmla="*/ 149901 w 4661941"/>
              <a:gd name="connsiteY1" fmla="*/ 749508 h 1622473"/>
              <a:gd name="connsiteX2" fmla="*/ 4302177 w 4661941"/>
              <a:gd name="connsiteY2" fmla="*/ 764498 h 1622473"/>
              <a:gd name="connsiteX3" fmla="*/ 4527029 w 4661941"/>
              <a:gd name="connsiteY3" fmla="*/ 809469 h 1622473"/>
              <a:gd name="connsiteX4" fmla="*/ 4616970 w 4661941"/>
              <a:gd name="connsiteY4" fmla="*/ 854439 h 1622473"/>
              <a:gd name="connsiteX5" fmla="*/ 4661941 w 4661941"/>
              <a:gd name="connsiteY5" fmla="*/ 884420 h 1622473"/>
              <a:gd name="connsiteX6" fmla="*/ 4616970 w 4661941"/>
              <a:gd name="connsiteY6" fmla="*/ 869429 h 1622473"/>
              <a:gd name="connsiteX7" fmla="*/ 4422098 w 4661941"/>
              <a:gd name="connsiteY7" fmla="*/ 839449 h 1622473"/>
              <a:gd name="connsiteX8" fmla="*/ 3342806 w 4661941"/>
              <a:gd name="connsiteY8" fmla="*/ 854439 h 1622473"/>
              <a:gd name="connsiteX9" fmla="*/ 3177914 w 4661941"/>
              <a:gd name="connsiteY9" fmla="*/ 869429 h 1622473"/>
              <a:gd name="connsiteX10" fmla="*/ 2788170 w 4661941"/>
              <a:gd name="connsiteY10" fmla="*/ 929390 h 1622473"/>
              <a:gd name="connsiteX11" fmla="*/ 1019331 w 4661941"/>
              <a:gd name="connsiteY11" fmla="*/ 914400 h 1622473"/>
              <a:gd name="connsiteX12" fmla="*/ 914400 w 4661941"/>
              <a:gd name="connsiteY12" fmla="*/ 899410 h 1622473"/>
              <a:gd name="connsiteX13" fmla="*/ 119921 w 4661941"/>
              <a:gd name="connsiteY13" fmla="*/ 884420 h 1622473"/>
              <a:gd name="connsiteX14" fmla="*/ 29980 w 4661941"/>
              <a:gd name="connsiteY14" fmla="*/ 869429 h 1622473"/>
              <a:gd name="connsiteX15" fmla="*/ 44970 w 4661941"/>
              <a:gd name="connsiteY15" fmla="*/ 809469 h 1622473"/>
              <a:gd name="connsiteX16" fmla="*/ 119921 w 4661941"/>
              <a:gd name="connsiteY16" fmla="*/ 749508 h 1622473"/>
              <a:gd name="connsiteX17" fmla="*/ 194872 w 4661941"/>
              <a:gd name="connsiteY17" fmla="*/ 674557 h 1622473"/>
              <a:gd name="connsiteX18" fmla="*/ 269823 w 4661941"/>
              <a:gd name="connsiteY18" fmla="*/ 614597 h 1622473"/>
              <a:gd name="connsiteX19" fmla="*/ 419724 w 4661941"/>
              <a:gd name="connsiteY19" fmla="*/ 464695 h 1622473"/>
              <a:gd name="connsiteX20" fmla="*/ 509665 w 4661941"/>
              <a:gd name="connsiteY20" fmla="*/ 389744 h 1622473"/>
              <a:gd name="connsiteX21" fmla="*/ 599606 w 4661941"/>
              <a:gd name="connsiteY21" fmla="*/ 299803 h 1622473"/>
              <a:gd name="connsiteX22" fmla="*/ 689547 w 4661941"/>
              <a:gd name="connsiteY22" fmla="*/ 239843 h 1622473"/>
              <a:gd name="connsiteX23" fmla="*/ 749508 w 4661941"/>
              <a:gd name="connsiteY23" fmla="*/ 194872 h 1622473"/>
              <a:gd name="connsiteX24" fmla="*/ 794478 w 4661941"/>
              <a:gd name="connsiteY24" fmla="*/ 164892 h 1622473"/>
              <a:gd name="connsiteX25" fmla="*/ 824459 w 4661941"/>
              <a:gd name="connsiteY25" fmla="*/ 134911 h 1622473"/>
              <a:gd name="connsiteX26" fmla="*/ 869429 w 4661941"/>
              <a:gd name="connsiteY26" fmla="*/ 104931 h 1622473"/>
              <a:gd name="connsiteX27" fmla="*/ 689547 w 4661941"/>
              <a:gd name="connsiteY27" fmla="*/ 269823 h 1622473"/>
              <a:gd name="connsiteX28" fmla="*/ 299803 w 4661941"/>
              <a:gd name="connsiteY28" fmla="*/ 584616 h 1622473"/>
              <a:gd name="connsiteX29" fmla="*/ 224852 w 4661941"/>
              <a:gd name="connsiteY29" fmla="*/ 659567 h 1622473"/>
              <a:gd name="connsiteX30" fmla="*/ 149901 w 4661941"/>
              <a:gd name="connsiteY30" fmla="*/ 704538 h 1622473"/>
              <a:gd name="connsiteX31" fmla="*/ 89941 w 4661941"/>
              <a:gd name="connsiteY31" fmla="*/ 749508 h 1622473"/>
              <a:gd name="connsiteX32" fmla="*/ 0 w 4661941"/>
              <a:gd name="connsiteY32" fmla="*/ 809469 h 1622473"/>
              <a:gd name="connsiteX33" fmla="*/ 269823 w 4661941"/>
              <a:gd name="connsiteY33" fmla="*/ 974361 h 1622473"/>
              <a:gd name="connsiteX34" fmla="*/ 764498 w 4661941"/>
              <a:gd name="connsiteY34" fmla="*/ 1274164 h 1622473"/>
              <a:gd name="connsiteX35" fmla="*/ 974360 w 4661941"/>
              <a:gd name="connsiteY35" fmla="*/ 1439056 h 1622473"/>
              <a:gd name="connsiteX36" fmla="*/ 1019331 w 4661941"/>
              <a:gd name="connsiteY36" fmla="*/ 1499016 h 1622473"/>
              <a:gd name="connsiteX37" fmla="*/ 1064301 w 4661941"/>
              <a:gd name="connsiteY37" fmla="*/ 1588957 h 1622473"/>
              <a:gd name="connsiteX38" fmla="*/ 1094282 w 4661941"/>
              <a:gd name="connsiteY38" fmla="*/ 1618938 h 1622473"/>
              <a:gd name="connsiteX39" fmla="*/ 1064301 w 4661941"/>
              <a:gd name="connsiteY39" fmla="*/ 1558977 h 1622473"/>
              <a:gd name="connsiteX40" fmla="*/ 1004341 w 4661941"/>
              <a:gd name="connsiteY40" fmla="*/ 1469036 h 1622473"/>
              <a:gd name="connsiteX41" fmla="*/ 974360 w 4661941"/>
              <a:gd name="connsiteY41" fmla="*/ 1424065 h 1622473"/>
              <a:gd name="connsiteX42" fmla="*/ 884419 w 4661941"/>
              <a:gd name="connsiteY42" fmla="*/ 1304144 h 1622473"/>
              <a:gd name="connsiteX43" fmla="*/ 794478 w 4661941"/>
              <a:gd name="connsiteY43" fmla="*/ 1199213 h 1622473"/>
              <a:gd name="connsiteX44" fmla="*/ 704537 w 4661941"/>
              <a:gd name="connsiteY44" fmla="*/ 1139252 h 1622473"/>
              <a:gd name="connsiteX45" fmla="*/ 614596 w 4661941"/>
              <a:gd name="connsiteY45" fmla="*/ 1109272 h 1622473"/>
              <a:gd name="connsiteX46" fmla="*/ 569626 w 4661941"/>
              <a:gd name="connsiteY46" fmla="*/ 1079292 h 1622473"/>
              <a:gd name="connsiteX47" fmla="*/ 479685 w 4661941"/>
              <a:gd name="connsiteY47" fmla="*/ 1049311 h 1622473"/>
              <a:gd name="connsiteX48" fmla="*/ 389744 w 4661941"/>
              <a:gd name="connsiteY48" fmla="*/ 989351 h 1622473"/>
              <a:gd name="connsiteX49" fmla="*/ 359764 w 4661941"/>
              <a:gd name="connsiteY49" fmla="*/ 944380 h 1622473"/>
              <a:gd name="connsiteX50" fmla="*/ 329783 w 4661941"/>
              <a:gd name="connsiteY50" fmla="*/ 914400 h 1622473"/>
              <a:gd name="connsiteX51" fmla="*/ 269823 w 4661941"/>
              <a:gd name="connsiteY51" fmla="*/ 824459 h 1622473"/>
              <a:gd name="connsiteX52" fmla="*/ 179882 w 4661941"/>
              <a:gd name="connsiteY52" fmla="*/ 794479 h 1622473"/>
              <a:gd name="connsiteX53" fmla="*/ 209862 w 4661941"/>
              <a:gd name="connsiteY53" fmla="*/ 704538 h 1622473"/>
              <a:gd name="connsiteX54" fmla="*/ 254832 w 4661941"/>
              <a:gd name="connsiteY54" fmla="*/ 659567 h 1622473"/>
              <a:gd name="connsiteX55" fmla="*/ 314793 w 4661941"/>
              <a:gd name="connsiteY55" fmla="*/ 614597 h 1622473"/>
              <a:gd name="connsiteX56" fmla="*/ 389744 w 4661941"/>
              <a:gd name="connsiteY56" fmla="*/ 569626 h 1622473"/>
              <a:gd name="connsiteX57" fmla="*/ 509665 w 4661941"/>
              <a:gd name="connsiteY57" fmla="*/ 449705 h 1622473"/>
              <a:gd name="connsiteX58" fmla="*/ 584616 w 4661941"/>
              <a:gd name="connsiteY58" fmla="*/ 374754 h 1622473"/>
              <a:gd name="connsiteX59" fmla="*/ 644577 w 4661941"/>
              <a:gd name="connsiteY59" fmla="*/ 284813 h 1622473"/>
              <a:gd name="connsiteX60" fmla="*/ 704537 w 4661941"/>
              <a:gd name="connsiteY60" fmla="*/ 209862 h 1622473"/>
              <a:gd name="connsiteX61" fmla="*/ 734518 w 4661941"/>
              <a:gd name="connsiteY61" fmla="*/ 164892 h 1622473"/>
              <a:gd name="connsiteX62" fmla="*/ 764498 w 4661941"/>
              <a:gd name="connsiteY62" fmla="*/ 134911 h 1622473"/>
              <a:gd name="connsiteX63" fmla="*/ 794478 w 4661941"/>
              <a:gd name="connsiteY63" fmla="*/ 89941 h 1622473"/>
              <a:gd name="connsiteX64" fmla="*/ 824459 w 4661941"/>
              <a:gd name="connsiteY64" fmla="*/ 59961 h 1622473"/>
              <a:gd name="connsiteX65" fmla="*/ 914400 w 4661941"/>
              <a:gd name="connsiteY65" fmla="*/ 0 h 1622473"/>
              <a:gd name="connsiteX66" fmla="*/ 899409 w 4661941"/>
              <a:gd name="connsiteY66" fmla="*/ 89941 h 1622473"/>
              <a:gd name="connsiteX67" fmla="*/ 854439 w 4661941"/>
              <a:gd name="connsiteY67" fmla="*/ 194872 h 1622473"/>
              <a:gd name="connsiteX68" fmla="*/ 824459 w 4661941"/>
              <a:gd name="connsiteY68" fmla="*/ 239843 h 1622473"/>
              <a:gd name="connsiteX69" fmla="*/ 749508 w 4661941"/>
              <a:gd name="connsiteY69" fmla="*/ 314793 h 1622473"/>
              <a:gd name="connsiteX70" fmla="*/ 719527 w 4661941"/>
              <a:gd name="connsiteY70" fmla="*/ 344774 h 1622473"/>
              <a:gd name="connsiteX71" fmla="*/ 569626 w 4661941"/>
              <a:gd name="connsiteY71" fmla="*/ 494675 h 1622473"/>
              <a:gd name="connsiteX72" fmla="*/ 539646 w 4661941"/>
              <a:gd name="connsiteY72" fmla="*/ 524656 h 1622473"/>
              <a:gd name="connsiteX73" fmla="*/ 509665 w 4661941"/>
              <a:gd name="connsiteY73" fmla="*/ 554636 h 1622473"/>
              <a:gd name="connsiteX74" fmla="*/ 479685 w 4661941"/>
              <a:gd name="connsiteY74" fmla="*/ 599606 h 1622473"/>
              <a:gd name="connsiteX75" fmla="*/ 419724 w 4661941"/>
              <a:gd name="connsiteY75" fmla="*/ 659567 h 1622473"/>
              <a:gd name="connsiteX76" fmla="*/ 359764 w 4661941"/>
              <a:gd name="connsiteY76" fmla="*/ 749508 h 1622473"/>
              <a:gd name="connsiteX77" fmla="*/ 329783 w 4661941"/>
              <a:gd name="connsiteY77" fmla="*/ 794479 h 1622473"/>
              <a:gd name="connsiteX78" fmla="*/ 299803 w 4661941"/>
              <a:gd name="connsiteY78" fmla="*/ 854439 h 1622473"/>
              <a:gd name="connsiteX79" fmla="*/ 269823 w 4661941"/>
              <a:gd name="connsiteY79" fmla="*/ 884420 h 1622473"/>
              <a:gd name="connsiteX80" fmla="*/ 329783 w 4661941"/>
              <a:gd name="connsiteY80" fmla="*/ 869429 h 1622473"/>
              <a:gd name="connsiteX81" fmla="*/ 449705 w 4661941"/>
              <a:gd name="connsiteY81" fmla="*/ 809469 h 1622473"/>
              <a:gd name="connsiteX82" fmla="*/ 659567 w 4661941"/>
              <a:gd name="connsiteY82" fmla="*/ 779488 h 1622473"/>
              <a:gd name="connsiteX83" fmla="*/ 1064301 w 4661941"/>
              <a:gd name="connsiteY83" fmla="*/ 794479 h 1622473"/>
              <a:gd name="connsiteX84" fmla="*/ 1633927 w 4661941"/>
              <a:gd name="connsiteY84" fmla="*/ 764498 h 1622473"/>
              <a:gd name="connsiteX85" fmla="*/ 1873770 w 4661941"/>
              <a:gd name="connsiteY85" fmla="*/ 734518 h 1622473"/>
              <a:gd name="connsiteX86" fmla="*/ 1993691 w 4661941"/>
              <a:gd name="connsiteY86" fmla="*/ 719528 h 1622473"/>
              <a:gd name="connsiteX87" fmla="*/ 2728209 w 4661941"/>
              <a:gd name="connsiteY87" fmla="*/ 689547 h 1622473"/>
              <a:gd name="connsiteX88" fmla="*/ 3043003 w 4661941"/>
              <a:gd name="connsiteY88" fmla="*/ 644577 h 1622473"/>
              <a:gd name="connsiteX89" fmla="*/ 3372787 w 4661941"/>
              <a:gd name="connsiteY89" fmla="*/ 659567 h 1622473"/>
              <a:gd name="connsiteX90" fmla="*/ 3417757 w 4661941"/>
              <a:gd name="connsiteY90" fmla="*/ 674557 h 1622473"/>
              <a:gd name="connsiteX91" fmla="*/ 3522688 w 4661941"/>
              <a:gd name="connsiteY91" fmla="*/ 689547 h 1622473"/>
              <a:gd name="connsiteX92" fmla="*/ 3762531 w 4661941"/>
              <a:gd name="connsiteY92" fmla="*/ 734518 h 1622473"/>
              <a:gd name="connsiteX93" fmla="*/ 3912432 w 4661941"/>
              <a:gd name="connsiteY93" fmla="*/ 764498 h 1622473"/>
              <a:gd name="connsiteX94" fmla="*/ 4107305 w 4661941"/>
              <a:gd name="connsiteY94" fmla="*/ 794479 h 1622473"/>
              <a:gd name="connsiteX95" fmla="*/ 4197246 w 4661941"/>
              <a:gd name="connsiteY95" fmla="*/ 824459 h 1622473"/>
              <a:gd name="connsiteX96" fmla="*/ 4242216 w 4661941"/>
              <a:gd name="connsiteY96" fmla="*/ 839449 h 1622473"/>
              <a:gd name="connsiteX97" fmla="*/ 4392118 w 4661941"/>
              <a:gd name="connsiteY97" fmla="*/ 869429 h 1622473"/>
              <a:gd name="connsiteX98" fmla="*/ 4467068 w 4661941"/>
              <a:gd name="connsiteY98" fmla="*/ 869429 h 162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661941" h="1622473">
                <a:moveTo>
                  <a:pt x="0" y="734518"/>
                </a:moveTo>
                <a:cubicBezTo>
                  <a:pt x="49967" y="739515"/>
                  <a:pt x="99686" y="749158"/>
                  <a:pt x="149901" y="749508"/>
                </a:cubicBezTo>
                <a:lnTo>
                  <a:pt x="4302177" y="764498"/>
                </a:lnTo>
                <a:cubicBezTo>
                  <a:pt x="4378605" y="765545"/>
                  <a:pt x="4527029" y="809469"/>
                  <a:pt x="4527029" y="809469"/>
                </a:cubicBezTo>
                <a:cubicBezTo>
                  <a:pt x="4655920" y="895395"/>
                  <a:pt x="4492837" y="792372"/>
                  <a:pt x="4616970" y="854439"/>
                </a:cubicBezTo>
                <a:cubicBezTo>
                  <a:pt x="4633084" y="862496"/>
                  <a:pt x="4661941" y="866404"/>
                  <a:pt x="4661941" y="884420"/>
                </a:cubicBezTo>
                <a:cubicBezTo>
                  <a:pt x="4661941" y="900221"/>
                  <a:pt x="4632299" y="873261"/>
                  <a:pt x="4616970" y="869429"/>
                </a:cubicBezTo>
                <a:cubicBezTo>
                  <a:pt x="4548302" y="852262"/>
                  <a:pt x="4494907" y="848550"/>
                  <a:pt x="4422098" y="839449"/>
                </a:cubicBezTo>
                <a:lnTo>
                  <a:pt x="3342806" y="854439"/>
                </a:lnTo>
                <a:cubicBezTo>
                  <a:pt x="3287631" y="855768"/>
                  <a:pt x="3232608" y="862038"/>
                  <a:pt x="3177914" y="869429"/>
                </a:cubicBezTo>
                <a:cubicBezTo>
                  <a:pt x="3047655" y="887032"/>
                  <a:pt x="2788170" y="929390"/>
                  <a:pt x="2788170" y="929390"/>
                </a:cubicBezTo>
                <a:lnTo>
                  <a:pt x="1019331" y="914400"/>
                </a:lnTo>
                <a:cubicBezTo>
                  <a:pt x="984003" y="913835"/>
                  <a:pt x="949712" y="900587"/>
                  <a:pt x="914400" y="899410"/>
                </a:cubicBezTo>
                <a:cubicBezTo>
                  <a:pt x="649674" y="890586"/>
                  <a:pt x="384747" y="889417"/>
                  <a:pt x="119921" y="884420"/>
                </a:cubicBezTo>
                <a:cubicBezTo>
                  <a:pt x="89941" y="879423"/>
                  <a:pt x="51472" y="890921"/>
                  <a:pt x="29980" y="869429"/>
                </a:cubicBezTo>
                <a:cubicBezTo>
                  <a:pt x="15412" y="854861"/>
                  <a:pt x="32609" y="825950"/>
                  <a:pt x="44970" y="809469"/>
                </a:cubicBezTo>
                <a:cubicBezTo>
                  <a:pt x="64167" y="783873"/>
                  <a:pt x="96140" y="770911"/>
                  <a:pt x="119921" y="749508"/>
                </a:cubicBezTo>
                <a:cubicBezTo>
                  <a:pt x="146183" y="725872"/>
                  <a:pt x="168610" y="698193"/>
                  <a:pt x="194872" y="674557"/>
                </a:cubicBezTo>
                <a:cubicBezTo>
                  <a:pt x="218653" y="653154"/>
                  <a:pt x="246433" y="636427"/>
                  <a:pt x="269823" y="614597"/>
                </a:cubicBezTo>
                <a:cubicBezTo>
                  <a:pt x="321482" y="566381"/>
                  <a:pt x="365438" y="509933"/>
                  <a:pt x="419724" y="464695"/>
                </a:cubicBezTo>
                <a:cubicBezTo>
                  <a:pt x="449704" y="439711"/>
                  <a:pt x="480897" y="416115"/>
                  <a:pt x="509665" y="389744"/>
                </a:cubicBezTo>
                <a:cubicBezTo>
                  <a:pt x="540919" y="361094"/>
                  <a:pt x="567034" y="326946"/>
                  <a:pt x="599606" y="299803"/>
                </a:cubicBezTo>
                <a:cubicBezTo>
                  <a:pt x="627286" y="276736"/>
                  <a:pt x="660029" y="260506"/>
                  <a:pt x="689547" y="239843"/>
                </a:cubicBezTo>
                <a:cubicBezTo>
                  <a:pt x="710015" y="225516"/>
                  <a:pt x="729178" y="209394"/>
                  <a:pt x="749508" y="194872"/>
                </a:cubicBezTo>
                <a:cubicBezTo>
                  <a:pt x="764168" y="184401"/>
                  <a:pt x="780410" y="176146"/>
                  <a:pt x="794478" y="164892"/>
                </a:cubicBezTo>
                <a:cubicBezTo>
                  <a:pt x="805514" y="156063"/>
                  <a:pt x="813423" y="143740"/>
                  <a:pt x="824459" y="134911"/>
                </a:cubicBezTo>
                <a:cubicBezTo>
                  <a:pt x="838527" y="123657"/>
                  <a:pt x="882168" y="92192"/>
                  <a:pt x="869429" y="104931"/>
                </a:cubicBezTo>
                <a:cubicBezTo>
                  <a:pt x="811912" y="162448"/>
                  <a:pt x="751830" y="217505"/>
                  <a:pt x="689547" y="269823"/>
                </a:cubicBezTo>
                <a:cubicBezTo>
                  <a:pt x="549615" y="387366"/>
                  <a:pt x="430164" y="454255"/>
                  <a:pt x="299803" y="584616"/>
                </a:cubicBezTo>
                <a:cubicBezTo>
                  <a:pt x="274819" y="609600"/>
                  <a:pt x="252442" y="637495"/>
                  <a:pt x="224852" y="659567"/>
                </a:cubicBezTo>
                <a:cubicBezTo>
                  <a:pt x="202101" y="677768"/>
                  <a:pt x="174143" y="688376"/>
                  <a:pt x="149901" y="704538"/>
                </a:cubicBezTo>
                <a:cubicBezTo>
                  <a:pt x="129114" y="718396"/>
                  <a:pt x="110408" y="735181"/>
                  <a:pt x="89941" y="749508"/>
                </a:cubicBezTo>
                <a:cubicBezTo>
                  <a:pt x="60423" y="770171"/>
                  <a:pt x="0" y="809469"/>
                  <a:pt x="0" y="809469"/>
                </a:cubicBezTo>
                <a:cubicBezTo>
                  <a:pt x="79561" y="928811"/>
                  <a:pt x="13867" y="846383"/>
                  <a:pt x="269823" y="974361"/>
                </a:cubicBezTo>
                <a:cubicBezTo>
                  <a:pt x="480062" y="1079481"/>
                  <a:pt x="526144" y="1095398"/>
                  <a:pt x="764498" y="1274164"/>
                </a:cubicBezTo>
                <a:cubicBezTo>
                  <a:pt x="806105" y="1305369"/>
                  <a:pt x="931583" y="1396279"/>
                  <a:pt x="974360" y="1439056"/>
                </a:cubicBezTo>
                <a:cubicBezTo>
                  <a:pt x="992026" y="1456722"/>
                  <a:pt x="1004810" y="1478686"/>
                  <a:pt x="1019331" y="1499016"/>
                </a:cubicBezTo>
                <a:cubicBezTo>
                  <a:pt x="1161483" y="1698027"/>
                  <a:pt x="952921" y="1403326"/>
                  <a:pt x="1064301" y="1588957"/>
                </a:cubicBezTo>
                <a:cubicBezTo>
                  <a:pt x="1071573" y="1601076"/>
                  <a:pt x="1094282" y="1633071"/>
                  <a:pt x="1094282" y="1618938"/>
                </a:cubicBezTo>
                <a:cubicBezTo>
                  <a:pt x="1094282" y="1596592"/>
                  <a:pt x="1075798" y="1578139"/>
                  <a:pt x="1064301" y="1558977"/>
                </a:cubicBezTo>
                <a:cubicBezTo>
                  <a:pt x="1045763" y="1528080"/>
                  <a:pt x="1024328" y="1499016"/>
                  <a:pt x="1004341" y="1469036"/>
                </a:cubicBezTo>
                <a:cubicBezTo>
                  <a:pt x="994347" y="1454046"/>
                  <a:pt x="985170" y="1438478"/>
                  <a:pt x="974360" y="1424065"/>
                </a:cubicBezTo>
                <a:cubicBezTo>
                  <a:pt x="944380" y="1384091"/>
                  <a:pt x="912136" y="1345719"/>
                  <a:pt x="884419" y="1304144"/>
                </a:cubicBezTo>
                <a:cubicBezTo>
                  <a:pt x="857294" y="1263457"/>
                  <a:pt x="838098" y="1228293"/>
                  <a:pt x="794478" y="1199213"/>
                </a:cubicBezTo>
                <a:cubicBezTo>
                  <a:pt x="764498" y="1179226"/>
                  <a:pt x="738720" y="1150646"/>
                  <a:pt x="704537" y="1139252"/>
                </a:cubicBezTo>
                <a:lnTo>
                  <a:pt x="614596" y="1109272"/>
                </a:lnTo>
                <a:cubicBezTo>
                  <a:pt x="599606" y="1099279"/>
                  <a:pt x="586089" y="1086609"/>
                  <a:pt x="569626" y="1079292"/>
                </a:cubicBezTo>
                <a:cubicBezTo>
                  <a:pt x="540748" y="1066457"/>
                  <a:pt x="505980" y="1066841"/>
                  <a:pt x="479685" y="1049311"/>
                </a:cubicBezTo>
                <a:lnTo>
                  <a:pt x="389744" y="989351"/>
                </a:lnTo>
                <a:cubicBezTo>
                  <a:pt x="379751" y="974361"/>
                  <a:pt x="371019" y="958448"/>
                  <a:pt x="359764" y="944380"/>
                </a:cubicBezTo>
                <a:cubicBezTo>
                  <a:pt x="350935" y="933344"/>
                  <a:pt x="338263" y="925706"/>
                  <a:pt x="329783" y="914400"/>
                </a:cubicBezTo>
                <a:cubicBezTo>
                  <a:pt x="308164" y="885575"/>
                  <a:pt x="304006" y="835853"/>
                  <a:pt x="269823" y="824459"/>
                </a:cubicBezTo>
                <a:lnTo>
                  <a:pt x="179882" y="794479"/>
                </a:lnTo>
                <a:cubicBezTo>
                  <a:pt x="189875" y="764499"/>
                  <a:pt x="194515" y="732163"/>
                  <a:pt x="209862" y="704538"/>
                </a:cubicBezTo>
                <a:cubicBezTo>
                  <a:pt x="220157" y="686006"/>
                  <a:pt x="238736" y="673363"/>
                  <a:pt x="254832" y="659567"/>
                </a:cubicBezTo>
                <a:cubicBezTo>
                  <a:pt x="273801" y="643308"/>
                  <a:pt x="294005" y="628455"/>
                  <a:pt x="314793" y="614597"/>
                </a:cubicBezTo>
                <a:cubicBezTo>
                  <a:pt x="339035" y="598435"/>
                  <a:pt x="367502" y="588446"/>
                  <a:pt x="389744" y="569626"/>
                </a:cubicBezTo>
                <a:cubicBezTo>
                  <a:pt x="432899" y="533110"/>
                  <a:pt x="469691" y="489679"/>
                  <a:pt x="509665" y="449705"/>
                </a:cubicBezTo>
                <a:cubicBezTo>
                  <a:pt x="534649" y="424721"/>
                  <a:pt x="565017" y="404152"/>
                  <a:pt x="584616" y="374754"/>
                </a:cubicBezTo>
                <a:cubicBezTo>
                  <a:pt x="604603" y="344774"/>
                  <a:pt x="623384" y="313953"/>
                  <a:pt x="644577" y="284813"/>
                </a:cubicBezTo>
                <a:cubicBezTo>
                  <a:pt x="663395" y="258938"/>
                  <a:pt x="685340" y="235458"/>
                  <a:pt x="704537" y="209862"/>
                </a:cubicBezTo>
                <a:cubicBezTo>
                  <a:pt x="715347" y="195449"/>
                  <a:pt x="723264" y="178960"/>
                  <a:pt x="734518" y="164892"/>
                </a:cubicBezTo>
                <a:cubicBezTo>
                  <a:pt x="743347" y="153856"/>
                  <a:pt x="755669" y="145947"/>
                  <a:pt x="764498" y="134911"/>
                </a:cubicBezTo>
                <a:cubicBezTo>
                  <a:pt x="775752" y="120843"/>
                  <a:pt x="783224" y="104009"/>
                  <a:pt x="794478" y="89941"/>
                </a:cubicBezTo>
                <a:cubicBezTo>
                  <a:pt x="803307" y="78905"/>
                  <a:pt x="813153" y="68441"/>
                  <a:pt x="824459" y="59961"/>
                </a:cubicBezTo>
                <a:cubicBezTo>
                  <a:pt x="853285" y="38342"/>
                  <a:pt x="914400" y="0"/>
                  <a:pt x="914400" y="0"/>
                </a:cubicBezTo>
                <a:cubicBezTo>
                  <a:pt x="909403" y="29980"/>
                  <a:pt x="906003" y="60271"/>
                  <a:pt x="899409" y="89941"/>
                </a:cubicBezTo>
                <a:cubicBezTo>
                  <a:pt x="891765" y="124340"/>
                  <a:pt x="871103" y="165709"/>
                  <a:pt x="854439" y="194872"/>
                </a:cubicBezTo>
                <a:cubicBezTo>
                  <a:pt x="845501" y="210514"/>
                  <a:pt x="836323" y="226285"/>
                  <a:pt x="824459" y="239843"/>
                </a:cubicBezTo>
                <a:cubicBezTo>
                  <a:pt x="801193" y="266433"/>
                  <a:pt x="774492" y="289810"/>
                  <a:pt x="749508" y="314793"/>
                </a:cubicBezTo>
                <a:lnTo>
                  <a:pt x="719527" y="344774"/>
                </a:lnTo>
                <a:lnTo>
                  <a:pt x="569626" y="494675"/>
                </a:lnTo>
                <a:lnTo>
                  <a:pt x="539646" y="524656"/>
                </a:lnTo>
                <a:cubicBezTo>
                  <a:pt x="529652" y="534650"/>
                  <a:pt x="517505" y="542877"/>
                  <a:pt x="509665" y="554636"/>
                </a:cubicBezTo>
                <a:cubicBezTo>
                  <a:pt x="499672" y="569626"/>
                  <a:pt x="491409" y="585927"/>
                  <a:pt x="479685" y="599606"/>
                </a:cubicBezTo>
                <a:cubicBezTo>
                  <a:pt x="461290" y="621067"/>
                  <a:pt x="435403" y="636048"/>
                  <a:pt x="419724" y="659567"/>
                </a:cubicBezTo>
                <a:lnTo>
                  <a:pt x="359764" y="749508"/>
                </a:lnTo>
                <a:cubicBezTo>
                  <a:pt x="349770" y="764498"/>
                  <a:pt x="337840" y="778365"/>
                  <a:pt x="329783" y="794479"/>
                </a:cubicBezTo>
                <a:cubicBezTo>
                  <a:pt x="319790" y="814466"/>
                  <a:pt x="312198" y="835846"/>
                  <a:pt x="299803" y="854439"/>
                </a:cubicBezTo>
                <a:cubicBezTo>
                  <a:pt x="291964" y="866198"/>
                  <a:pt x="257182" y="878100"/>
                  <a:pt x="269823" y="884420"/>
                </a:cubicBezTo>
                <a:cubicBezTo>
                  <a:pt x="288250" y="893633"/>
                  <a:pt x="310766" y="877353"/>
                  <a:pt x="329783" y="869429"/>
                </a:cubicBezTo>
                <a:cubicBezTo>
                  <a:pt x="371037" y="852240"/>
                  <a:pt x="405462" y="815790"/>
                  <a:pt x="449705" y="809469"/>
                </a:cubicBezTo>
                <a:lnTo>
                  <a:pt x="659567" y="779488"/>
                </a:lnTo>
                <a:cubicBezTo>
                  <a:pt x="794478" y="784485"/>
                  <a:pt x="929297" y="794479"/>
                  <a:pt x="1064301" y="794479"/>
                </a:cubicBezTo>
                <a:cubicBezTo>
                  <a:pt x="1112098" y="794479"/>
                  <a:pt x="1559339" y="770235"/>
                  <a:pt x="1633927" y="764498"/>
                </a:cubicBezTo>
                <a:cubicBezTo>
                  <a:pt x="1733281" y="756855"/>
                  <a:pt x="1779233" y="747123"/>
                  <a:pt x="1873770" y="734518"/>
                </a:cubicBezTo>
                <a:cubicBezTo>
                  <a:pt x="1913701" y="729194"/>
                  <a:pt x="1953462" y="721645"/>
                  <a:pt x="1993691" y="719528"/>
                </a:cubicBezTo>
                <a:cubicBezTo>
                  <a:pt x="2238396" y="706649"/>
                  <a:pt x="2728209" y="689547"/>
                  <a:pt x="2728209" y="689547"/>
                </a:cubicBezTo>
                <a:cubicBezTo>
                  <a:pt x="2952723" y="652128"/>
                  <a:pt x="2847675" y="666280"/>
                  <a:pt x="3043003" y="644577"/>
                </a:cubicBezTo>
                <a:cubicBezTo>
                  <a:pt x="3152931" y="649574"/>
                  <a:pt x="3263096" y="650792"/>
                  <a:pt x="3372787" y="659567"/>
                </a:cubicBezTo>
                <a:cubicBezTo>
                  <a:pt x="3388538" y="660827"/>
                  <a:pt x="3402263" y="671458"/>
                  <a:pt x="3417757" y="674557"/>
                </a:cubicBezTo>
                <a:cubicBezTo>
                  <a:pt x="3452403" y="681486"/>
                  <a:pt x="3488042" y="682618"/>
                  <a:pt x="3522688" y="689547"/>
                </a:cubicBezTo>
                <a:cubicBezTo>
                  <a:pt x="3787694" y="742549"/>
                  <a:pt x="3498084" y="701463"/>
                  <a:pt x="3762531" y="734518"/>
                </a:cubicBezTo>
                <a:cubicBezTo>
                  <a:pt x="3842012" y="754388"/>
                  <a:pt x="3816871" y="749797"/>
                  <a:pt x="3912432" y="764498"/>
                </a:cubicBezTo>
                <a:cubicBezTo>
                  <a:pt x="3937173" y="768304"/>
                  <a:pt x="4077378" y="786997"/>
                  <a:pt x="4107305" y="794479"/>
                </a:cubicBezTo>
                <a:cubicBezTo>
                  <a:pt x="4137963" y="802144"/>
                  <a:pt x="4167266" y="814466"/>
                  <a:pt x="4197246" y="824459"/>
                </a:cubicBezTo>
                <a:cubicBezTo>
                  <a:pt x="4212236" y="829456"/>
                  <a:pt x="4226887" y="835617"/>
                  <a:pt x="4242216" y="839449"/>
                </a:cubicBezTo>
                <a:cubicBezTo>
                  <a:pt x="4296073" y="852913"/>
                  <a:pt x="4334362" y="864178"/>
                  <a:pt x="4392118" y="869429"/>
                </a:cubicBezTo>
                <a:cubicBezTo>
                  <a:pt x="4416999" y="871691"/>
                  <a:pt x="4442085" y="869429"/>
                  <a:pt x="4467068" y="869429"/>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27D5DFD-80BE-6882-CFCA-5EA86A23FA52}"/>
              </a:ext>
            </a:extLst>
          </p:cNvPr>
          <p:cNvSpPr txBox="1"/>
          <p:nvPr/>
        </p:nvSpPr>
        <p:spPr>
          <a:xfrm>
            <a:off x="9518754" y="3312826"/>
            <a:ext cx="2038662" cy="830997"/>
          </a:xfrm>
          <a:prstGeom prst="rect">
            <a:avLst/>
          </a:prstGeom>
          <a:noFill/>
        </p:spPr>
        <p:txBody>
          <a:bodyPr wrap="square" rtlCol="0">
            <a:spAutoFit/>
          </a:bodyPr>
          <a:lstStyle/>
          <a:p>
            <a:pPr algn="ctr"/>
            <a:r>
              <a:rPr lang="en-US" sz="2400" dirty="0">
                <a:latin typeface="AkayaTelivigala" pitchFamily="2" charset="77"/>
                <a:cs typeface="AkayaTelivigala" pitchFamily="2" charset="77"/>
              </a:rPr>
              <a:t>what’s this piece from?</a:t>
            </a:r>
          </a:p>
        </p:txBody>
      </p:sp>
      <p:pic>
        <p:nvPicPr>
          <p:cNvPr id="1034" name="Picture 10" descr="Confused person Stock Photos, Royalty Free Confused person Images |  Depositphotos">
            <a:extLst>
              <a:ext uri="{FF2B5EF4-FFF2-40B4-BE49-F238E27FC236}">
                <a16:creationId xmlns:a16="http://schemas.microsoft.com/office/drawing/2014/main" id="{CED50E3D-D1DA-6C7A-6334-5433D03FC84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54059" y="4385658"/>
            <a:ext cx="3102033" cy="206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2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45072E-3C27-DB93-DF6C-CEDEA98E0C98}"/>
              </a:ext>
            </a:extLst>
          </p:cNvPr>
          <p:cNvSpPr txBox="1"/>
          <p:nvPr/>
        </p:nvSpPr>
        <p:spPr>
          <a:xfrm>
            <a:off x="3729446" y="6118163"/>
            <a:ext cx="6100354"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dOmIoFYJxGw</a:t>
            </a:r>
            <a:endParaRPr lang="en-US" dirty="0">
              <a:solidFill>
                <a:schemeClr val="bg1"/>
              </a:solidFill>
            </a:endParaRPr>
          </a:p>
        </p:txBody>
      </p:sp>
      <p:pic>
        <p:nvPicPr>
          <p:cNvPr id="5" name="Picture 4" descr="A person in a suit and tie&#10;&#10;Description automatically generated">
            <a:extLst>
              <a:ext uri="{FF2B5EF4-FFF2-40B4-BE49-F238E27FC236}">
                <a16:creationId xmlns:a16="http://schemas.microsoft.com/office/drawing/2014/main" id="{ED76B937-E561-A7B3-1E60-6FCC2F3C2C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4505" y="370505"/>
            <a:ext cx="7772400" cy="5727031"/>
          </a:xfrm>
          <a:prstGeom prst="rect">
            <a:avLst/>
          </a:prstGeom>
        </p:spPr>
      </p:pic>
    </p:spTree>
    <p:extLst>
      <p:ext uri="{BB962C8B-B14F-4D97-AF65-F5344CB8AC3E}">
        <p14:creationId xmlns:p14="http://schemas.microsoft.com/office/powerpoint/2010/main" val="2608488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E9CCC-184F-630F-3FD2-54783FD90E58}"/>
              </a:ext>
            </a:extLst>
          </p:cNvPr>
          <p:cNvSpPr txBox="1"/>
          <p:nvPr/>
        </p:nvSpPr>
        <p:spPr>
          <a:xfrm>
            <a:off x="305188" y="523794"/>
            <a:ext cx="11474716" cy="584775"/>
          </a:xfrm>
          <a:prstGeom prst="rect">
            <a:avLst/>
          </a:prstGeom>
          <a:noFill/>
        </p:spPr>
        <p:txBody>
          <a:bodyPr wrap="square">
            <a:spAutoFit/>
          </a:bodyPr>
          <a:lstStyle/>
          <a:p>
            <a:pPr algn="ctr"/>
            <a:r>
              <a:rPr lang="en-AU" sz="3200" dirty="0">
                <a:solidFill>
                  <a:schemeClr val="bg1"/>
                </a:solidFill>
              </a:rPr>
              <a:t>You need expensive equipment to find out exactly what it is</a:t>
            </a:r>
            <a:endParaRPr lang="en-AU" sz="1600" dirty="0">
              <a:solidFill>
                <a:schemeClr val="bg1"/>
              </a:solidFill>
            </a:endParaRPr>
          </a:p>
        </p:txBody>
      </p:sp>
      <p:sp>
        <p:nvSpPr>
          <p:cNvPr id="2" name="Rectangle 1">
            <a:extLst>
              <a:ext uri="{FF2B5EF4-FFF2-40B4-BE49-F238E27FC236}">
                <a16:creationId xmlns:a16="http://schemas.microsoft.com/office/drawing/2014/main" id="{CC82C72E-9B42-DD86-7401-CC4E3AEBC6E7}"/>
              </a:ext>
            </a:extLst>
          </p:cNvPr>
          <p:cNvSpPr/>
          <p:nvPr/>
        </p:nvSpPr>
        <p:spPr>
          <a:xfrm>
            <a:off x="0" y="1783830"/>
            <a:ext cx="12192000" cy="50741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Gas Chromatography with Mass Spectrometry (GC/MS) - MooreAnalytical">
            <a:extLst>
              <a:ext uri="{FF2B5EF4-FFF2-40B4-BE49-F238E27FC236}">
                <a16:creationId xmlns:a16="http://schemas.microsoft.com/office/drawing/2014/main" id="{7FCD12AA-D8F1-3233-3389-59EEC40287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7496" y="1957078"/>
            <a:ext cx="7910099" cy="472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860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E9CCC-184F-630F-3FD2-54783FD90E58}"/>
              </a:ext>
            </a:extLst>
          </p:cNvPr>
          <p:cNvSpPr txBox="1"/>
          <p:nvPr/>
        </p:nvSpPr>
        <p:spPr>
          <a:xfrm>
            <a:off x="9523202" y="1693410"/>
            <a:ext cx="2279054" cy="3046988"/>
          </a:xfrm>
          <a:prstGeom prst="rect">
            <a:avLst/>
          </a:prstGeom>
          <a:noFill/>
        </p:spPr>
        <p:txBody>
          <a:bodyPr wrap="square">
            <a:spAutoFit/>
          </a:bodyPr>
          <a:lstStyle/>
          <a:p>
            <a:pPr algn="ctr"/>
            <a:r>
              <a:rPr lang="en-AU" sz="3200" dirty="0">
                <a:solidFill>
                  <a:schemeClr val="bg1"/>
                </a:solidFill>
              </a:rPr>
              <a:t>Instruments cost hundreds and thousands of dollars</a:t>
            </a:r>
          </a:p>
        </p:txBody>
      </p:sp>
      <p:pic>
        <p:nvPicPr>
          <p:cNvPr id="14" name="Picture 13" descr="A diagram of microplastics&#10;&#10;Description automatically generated">
            <a:extLst>
              <a:ext uri="{FF2B5EF4-FFF2-40B4-BE49-F238E27FC236}">
                <a16:creationId xmlns:a16="http://schemas.microsoft.com/office/drawing/2014/main" id="{EE9DEE8B-8913-53D7-7DD3-4253D003B2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744" y="239806"/>
            <a:ext cx="8963569" cy="6378388"/>
          </a:xfrm>
          <a:prstGeom prst="rect">
            <a:avLst/>
          </a:prstGeom>
        </p:spPr>
      </p:pic>
    </p:spTree>
    <p:extLst>
      <p:ext uri="{BB962C8B-B14F-4D97-AF65-F5344CB8AC3E}">
        <p14:creationId xmlns:p14="http://schemas.microsoft.com/office/powerpoint/2010/main" val="361146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haracterization of micro- and nanoplastic particles by scanning electron microscopy (SEM). Representative images of polystyrene (PS) spheres of 0.05, 0.1, 1 and 10 μm, high density polyethylene (HDPE) fragments, the nylon fiber of 10 × 30 μm, car tire and ocean cleanup fragments">
            <a:extLst>
              <a:ext uri="{FF2B5EF4-FFF2-40B4-BE49-F238E27FC236}">
                <a16:creationId xmlns:a16="http://schemas.microsoft.com/office/drawing/2014/main" id="{04601915-1CBB-D598-5FD0-DC3B12C661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39691" cy="68487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661E4E-CA4E-9734-94B0-F385F1E29A54}"/>
              </a:ext>
            </a:extLst>
          </p:cNvPr>
          <p:cNvSpPr txBox="1"/>
          <p:nvPr/>
        </p:nvSpPr>
        <p:spPr>
          <a:xfrm>
            <a:off x="9257180" y="4703366"/>
            <a:ext cx="2934820" cy="2031325"/>
          </a:xfrm>
          <a:prstGeom prst="rect">
            <a:avLst/>
          </a:prstGeom>
          <a:noFill/>
        </p:spPr>
        <p:txBody>
          <a:bodyPr wrap="square">
            <a:spAutoFit/>
          </a:bodyPr>
          <a:lstStyle/>
          <a:p>
            <a:pPr algn="l"/>
            <a:r>
              <a:rPr lang="en-AU" sz="1400" b="0" i="0" dirty="0">
                <a:solidFill>
                  <a:schemeClr val="bg1"/>
                </a:solidFill>
                <a:effectLst/>
                <a:latin typeface="Roboto" panose="02000000000000000000" pitchFamily="2" charset="0"/>
              </a:rPr>
              <a:t>Characterization of </a:t>
            </a:r>
            <a:r>
              <a:rPr lang="en-AU" sz="1400" b="0" i="0" dirty="0" err="1">
                <a:solidFill>
                  <a:schemeClr val="bg1"/>
                </a:solidFill>
                <a:effectLst/>
                <a:latin typeface="Roboto" panose="02000000000000000000" pitchFamily="2" charset="0"/>
              </a:rPr>
              <a:t>nanoplastic</a:t>
            </a:r>
            <a:r>
              <a:rPr lang="en-AU" sz="1400" b="0" i="0" dirty="0">
                <a:solidFill>
                  <a:schemeClr val="bg1"/>
                </a:solidFill>
                <a:effectLst/>
                <a:latin typeface="Roboto" panose="02000000000000000000" pitchFamily="2" charset="0"/>
              </a:rPr>
              <a:t> particles by scanning electron microscopy (SEM). Representative images of polystyrene (PS) spheres of 0.05, 0.1, 1 and 10 </a:t>
            </a:r>
            <a:r>
              <a:rPr lang="el-GR" sz="1400" b="0" i="0" dirty="0">
                <a:solidFill>
                  <a:schemeClr val="bg1"/>
                </a:solidFill>
                <a:effectLst/>
                <a:latin typeface="Roboto" panose="02000000000000000000" pitchFamily="2" charset="0"/>
              </a:rPr>
              <a:t>μ</a:t>
            </a:r>
            <a:r>
              <a:rPr lang="en-AU" sz="1400" b="0" i="0" dirty="0">
                <a:solidFill>
                  <a:schemeClr val="bg1"/>
                </a:solidFill>
                <a:effectLst/>
                <a:latin typeface="Roboto" panose="02000000000000000000" pitchFamily="2" charset="0"/>
              </a:rPr>
              <a:t>m, high density polyethylene (HDPE) fragments, the nylon fibre of 10 × 30 </a:t>
            </a:r>
            <a:r>
              <a:rPr lang="el-GR" sz="1400" b="0" i="0" dirty="0">
                <a:solidFill>
                  <a:schemeClr val="bg1"/>
                </a:solidFill>
                <a:effectLst/>
                <a:latin typeface="Roboto" panose="02000000000000000000" pitchFamily="2" charset="0"/>
              </a:rPr>
              <a:t>μ</a:t>
            </a:r>
            <a:r>
              <a:rPr lang="en-AU" sz="1400" b="0" i="0" dirty="0">
                <a:solidFill>
                  <a:schemeClr val="bg1"/>
                </a:solidFill>
                <a:effectLst/>
                <a:latin typeface="Roboto" panose="02000000000000000000" pitchFamily="2" charset="0"/>
              </a:rPr>
              <a:t>m, car tire and ocean clean-up fragments.</a:t>
            </a:r>
          </a:p>
        </p:txBody>
      </p:sp>
      <p:sp>
        <p:nvSpPr>
          <p:cNvPr id="2" name="TextBox 1">
            <a:extLst>
              <a:ext uri="{FF2B5EF4-FFF2-40B4-BE49-F238E27FC236}">
                <a16:creationId xmlns:a16="http://schemas.microsoft.com/office/drawing/2014/main" id="{9A4CA1FE-E8AD-0EF5-D9A0-03D96E94917A}"/>
              </a:ext>
            </a:extLst>
          </p:cNvPr>
          <p:cNvSpPr txBox="1"/>
          <p:nvPr/>
        </p:nvSpPr>
        <p:spPr>
          <a:xfrm>
            <a:off x="9257180" y="1043393"/>
            <a:ext cx="2605368" cy="2616101"/>
          </a:xfrm>
          <a:prstGeom prst="rect">
            <a:avLst/>
          </a:prstGeom>
          <a:noFill/>
        </p:spPr>
        <p:txBody>
          <a:bodyPr wrap="square">
            <a:spAutoFit/>
          </a:bodyPr>
          <a:lstStyle/>
          <a:p>
            <a:pPr algn="ctr"/>
            <a:r>
              <a:rPr lang="en-AU" sz="3600" i="1" dirty="0" err="1">
                <a:solidFill>
                  <a:schemeClr val="bg1"/>
                </a:solidFill>
              </a:rPr>
              <a:t>Nan</a:t>
            </a:r>
            <a:r>
              <a:rPr lang="en-AU" sz="3600" i="1" dirty="0" err="1">
                <a:solidFill>
                  <a:schemeClr val="bg1"/>
                </a:solidFill>
                <a:effectLst/>
              </a:rPr>
              <a:t>o</a:t>
            </a:r>
            <a:r>
              <a:rPr lang="en-AU" sz="3600" i="0" dirty="0" err="1">
                <a:solidFill>
                  <a:schemeClr val="bg1"/>
                </a:solidFill>
                <a:effectLst/>
              </a:rPr>
              <a:t>plastic</a:t>
            </a:r>
            <a:r>
              <a:rPr lang="en-AU" sz="3600" dirty="0" err="1">
                <a:solidFill>
                  <a:schemeClr val="bg1"/>
                </a:solidFill>
              </a:rPr>
              <a:t>s</a:t>
            </a:r>
            <a:r>
              <a:rPr lang="en-AU" sz="2800" dirty="0">
                <a:solidFill>
                  <a:schemeClr val="bg1"/>
                </a:solidFill>
              </a:rPr>
              <a:t> </a:t>
            </a:r>
            <a:r>
              <a:rPr lang="en-AU" sz="2800" b="0" i="0" dirty="0">
                <a:solidFill>
                  <a:schemeClr val="bg1"/>
                </a:solidFill>
                <a:effectLst/>
              </a:rPr>
              <a:t>are even </a:t>
            </a:r>
          </a:p>
          <a:p>
            <a:pPr algn="ctr"/>
            <a:r>
              <a:rPr lang="en-AU" sz="3600" i="1" dirty="0">
                <a:solidFill>
                  <a:schemeClr val="bg1"/>
                </a:solidFill>
              </a:rPr>
              <a:t>s</a:t>
            </a:r>
            <a:r>
              <a:rPr lang="en-AU" sz="3600" b="0" i="1" dirty="0">
                <a:solidFill>
                  <a:schemeClr val="bg1"/>
                </a:solidFill>
                <a:effectLst/>
              </a:rPr>
              <a:t>maller </a:t>
            </a:r>
          </a:p>
          <a:p>
            <a:pPr algn="ctr"/>
            <a:r>
              <a:rPr lang="en-AU" sz="3200" b="0" dirty="0">
                <a:solidFill>
                  <a:schemeClr val="bg1"/>
                </a:solidFill>
                <a:effectLst/>
              </a:rPr>
              <a:t>than microplastics</a:t>
            </a:r>
            <a:endParaRPr lang="en-AU" sz="4400" b="0" dirty="0">
              <a:solidFill>
                <a:schemeClr val="bg1"/>
              </a:solidFill>
              <a:effectLst/>
            </a:endParaRPr>
          </a:p>
        </p:txBody>
      </p:sp>
    </p:spTree>
    <p:extLst>
      <p:ext uri="{BB962C8B-B14F-4D97-AF65-F5344CB8AC3E}">
        <p14:creationId xmlns:p14="http://schemas.microsoft.com/office/powerpoint/2010/main" val="2352997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LASTIC SOUPS">
            <a:extLst>
              <a:ext uri="{FF2B5EF4-FFF2-40B4-BE49-F238E27FC236}">
                <a16:creationId xmlns:a16="http://schemas.microsoft.com/office/drawing/2014/main" id="{AB74A2CF-FA12-B681-DB22-2B4CB2FA40B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6200000">
            <a:off x="673765" y="-673766"/>
            <a:ext cx="6882069"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D9CF3E-F5E9-D2AB-6751-316B6823CD08}"/>
              </a:ext>
            </a:extLst>
          </p:cNvPr>
          <p:cNvSpPr txBox="1"/>
          <p:nvPr/>
        </p:nvSpPr>
        <p:spPr>
          <a:xfrm>
            <a:off x="8985717" y="1807855"/>
            <a:ext cx="2605368" cy="3539430"/>
          </a:xfrm>
          <a:prstGeom prst="rect">
            <a:avLst/>
          </a:prstGeom>
          <a:noFill/>
        </p:spPr>
        <p:txBody>
          <a:bodyPr wrap="square">
            <a:spAutoFit/>
          </a:bodyPr>
          <a:lstStyle/>
          <a:p>
            <a:pPr algn="ctr"/>
            <a:r>
              <a:rPr lang="en-AU" sz="2800" dirty="0" err="1">
                <a:solidFill>
                  <a:schemeClr val="bg1"/>
                </a:solidFill>
              </a:rPr>
              <a:t>Nanoplastics</a:t>
            </a:r>
            <a:r>
              <a:rPr lang="en-AU" sz="2800" dirty="0">
                <a:solidFill>
                  <a:schemeClr val="bg1"/>
                </a:solidFill>
              </a:rPr>
              <a:t> are so small they</a:t>
            </a:r>
            <a:r>
              <a:rPr lang="en-AU" sz="2800" b="0" i="0" dirty="0">
                <a:solidFill>
                  <a:schemeClr val="bg1"/>
                </a:solidFill>
                <a:effectLst/>
              </a:rPr>
              <a:t> can cross over into human cells, the blood-brain barrier and even the placenta.</a:t>
            </a:r>
            <a:endParaRPr lang="en-US" sz="2800" dirty="0">
              <a:solidFill>
                <a:schemeClr val="bg1"/>
              </a:solidFill>
            </a:endParaRPr>
          </a:p>
        </p:txBody>
      </p:sp>
    </p:spTree>
    <p:extLst>
      <p:ext uri="{BB962C8B-B14F-4D97-AF65-F5344CB8AC3E}">
        <p14:creationId xmlns:p14="http://schemas.microsoft.com/office/powerpoint/2010/main" val="4215375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2252E7-BBAF-A438-604A-3E15F053146C}"/>
              </a:ext>
            </a:extLst>
          </p:cNvPr>
          <p:cNvSpPr txBox="1"/>
          <p:nvPr/>
        </p:nvSpPr>
        <p:spPr>
          <a:xfrm>
            <a:off x="34792" y="3136612"/>
            <a:ext cx="12157208" cy="707886"/>
          </a:xfrm>
          <a:prstGeom prst="rect">
            <a:avLst/>
          </a:prstGeom>
          <a:noFill/>
        </p:spPr>
        <p:txBody>
          <a:bodyPr wrap="square">
            <a:spAutoFit/>
          </a:bodyPr>
          <a:lstStyle/>
          <a:p>
            <a:pPr algn="ctr"/>
            <a:r>
              <a:rPr lang="en-AU" sz="4000" dirty="0">
                <a:solidFill>
                  <a:schemeClr val="bg1"/>
                </a:solidFill>
              </a:rPr>
              <a:t>Plastic additives</a:t>
            </a:r>
          </a:p>
        </p:txBody>
      </p:sp>
      <p:pic>
        <p:nvPicPr>
          <p:cNvPr id="15364" name="Picture 4" descr="Muppets Now! review: An entertaining but inconsistent return for the  beloved troupe | The Independent | The Independent">
            <a:extLst>
              <a:ext uri="{FF2B5EF4-FFF2-40B4-BE49-F238E27FC236}">
                <a16:creationId xmlns:a16="http://schemas.microsoft.com/office/drawing/2014/main" id="{F7C98CFF-3FF7-3686-3F84-20C937ABD3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792" y="0"/>
            <a:ext cx="2249774" cy="224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170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2C2811-9E3B-D7A8-4792-05C2351431E9}"/>
              </a:ext>
            </a:extLst>
          </p:cNvPr>
          <p:cNvSpPr txBox="1"/>
          <p:nvPr/>
        </p:nvSpPr>
        <p:spPr>
          <a:xfrm>
            <a:off x="8127724" y="232686"/>
            <a:ext cx="3838989" cy="6386364"/>
          </a:xfrm>
          <a:prstGeom prst="rect">
            <a:avLst/>
          </a:prstGeom>
          <a:noFill/>
        </p:spPr>
        <p:txBody>
          <a:bodyPr wrap="square">
            <a:spAutoFit/>
          </a:bodyPr>
          <a:lstStyle/>
          <a:p>
            <a:pPr algn="ctr"/>
            <a:r>
              <a:rPr lang="en-AU" sz="2400" dirty="0">
                <a:solidFill>
                  <a:schemeClr val="bg1"/>
                </a:solidFill>
              </a:rPr>
              <a:t>Plastic</a:t>
            </a:r>
            <a:r>
              <a:rPr lang="en-AU" sz="4000" b="1" dirty="0">
                <a:solidFill>
                  <a:schemeClr val="bg1"/>
                </a:solidFill>
              </a:rPr>
              <a:t> </a:t>
            </a:r>
          </a:p>
          <a:p>
            <a:pPr algn="ctr"/>
            <a:r>
              <a:rPr lang="en-AU" sz="4400" b="1" dirty="0">
                <a:solidFill>
                  <a:schemeClr val="bg1"/>
                </a:solidFill>
              </a:rPr>
              <a:t>additives</a:t>
            </a:r>
            <a:r>
              <a:rPr lang="en-AU" sz="4000" b="1" dirty="0">
                <a:solidFill>
                  <a:schemeClr val="bg1"/>
                </a:solidFill>
              </a:rPr>
              <a:t> </a:t>
            </a:r>
          </a:p>
          <a:p>
            <a:pPr algn="ctr"/>
            <a:endParaRPr lang="en-AU" sz="500" b="1" dirty="0">
              <a:solidFill>
                <a:schemeClr val="bg1"/>
              </a:solidFill>
            </a:endParaRPr>
          </a:p>
          <a:p>
            <a:pPr algn="ctr"/>
            <a:r>
              <a:rPr lang="en-AU" sz="2400" dirty="0">
                <a:solidFill>
                  <a:schemeClr val="bg1"/>
                </a:solidFill>
              </a:rPr>
              <a:t>are added to</a:t>
            </a:r>
            <a:r>
              <a:rPr lang="en-AU" dirty="0">
                <a:solidFill>
                  <a:schemeClr val="bg1"/>
                </a:solidFill>
              </a:rPr>
              <a:t> </a:t>
            </a:r>
            <a:r>
              <a:rPr lang="en-AU" sz="2400" dirty="0">
                <a:solidFill>
                  <a:schemeClr val="bg1"/>
                </a:solidFill>
              </a:rPr>
              <a:t>plastic to improve its processability, properties, and performance.  </a:t>
            </a:r>
          </a:p>
          <a:p>
            <a:pPr algn="ctr"/>
            <a:endParaRPr lang="en-AU" sz="2400" dirty="0">
              <a:solidFill>
                <a:schemeClr val="bg1"/>
              </a:solidFill>
            </a:endParaRPr>
          </a:p>
          <a:p>
            <a:pPr algn="ctr"/>
            <a:r>
              <a:rPr lang="en-AU" sz="2800" dirty="0">
                <a:solidFill>
                  <a:schemeClr val="bg1"/>
                </a:solidFill>
              </a:rPr>
              <a:t>They</a:t>
            </a:r>
            <a:r>
              <a:rPr lang="en-AU" sz="4000" b="1" dirty="0">
                <a:solidFill>
                  <a:schemeClr val="bg1"/>
                </a:solidFill>
              </a:rPr>
              <a:t> leach out </a:t>
            </a:r>
            <a:r>
              <a:rPr lang="en-AU" sz="2800" dirty="0">
                <a:solidFill>
                  <a:schemeClr val="bg1"/>
                </a:solidFill>
              </a:rPr>
              <a:t>from plastic and microplastic </a:t>
            </a:r>
          </a:p>
          <a:p>
            <a:pPr algn="ctr"/>
            <a:r>
              <a:rPr lang="en-AU" sz="2800" dirty="0">
                <a:solidFill>
                  <a:schemeClr val="bg1"/>
                </a:solidFill>
              </a:rPr>
              <a:t>contaminating the surrounding environment with </a:t>
            </a:r>
          </a:p>
          <a:p>
            <a:pPr algn="ctr"/>
            <a:r>
              <a:rPr lang="en-AU" sz="3600" b="1" dirty="0">
                <a:solidFill>
                  <a:schemeClr val="bg1"/>
                </a:solidFill>
              </a:rPr>
              <a:t>a</a:t>
            </a:r>
            <a:r>
              <a:rPr lang="en-AU" sz="2800" dirty="0">
                <a:solidFill>
                  <a:schemeClr val="bg1"/>
                </a:solidFill>
              </a:rPr>
              <a:t> </a:t>
            </a:r>
            <a:r>
              <a:rPr lang="en-AU" sz="3600" b="1" dirty="0">
                <a:solidFill>
                  <a:schemeClr val="bg1"/>
                </a:solidFill>
              </a:rPr>
              <a:t>cocktail of toxic chemicals.</a:t>
            </a:r>
            <a:endParaRPr lang="en-US" sz="2800" b="1" dirty="0">
              <a:solidFill>
                <a:schemeClr val="bg1"/>
              </a:solidFill>
            </a:endParaRPr>
          </a:p>
        </p:txBody>
      </p:sp>
      <p:pic>
        <p:nvPicPr>
          <p:cNvPr id="6" name="Picture 2" descr="The Role of Polymers and Additives in Plastic Mfg. | Phoenix ...">
            <a:extLst>
              <a:ext uri="{FF2B5EF4-FFF2-40B4-BE49-F238E27FC236}">
                <a16:creationId xmlns:a16="http://schemas.microsoft.com/office/drawing/2014/main" id="{DEEA40CA-2133-3622-71E9-53C3A3D1948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7829550" cy="3425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lobal Plastic Additives Market Forecast: $50 Billion by 2020! -  Plastivision">
            <a:extLst>
              <a:ext uri="{FF2B5EF4-FFF2-40B4-BE49-F238E27FC236}">
                <a16:creationId xmlns:a16="http://schemas.microsoft.com/office/drawing/2014/main" id="{4549EFC2-B6F3-7531-BB76-25B62DA274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425869"/>
            <a:ext cx="7829550" cy="3432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466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2C2811-9E3B-D7A8-4792-05C2351431E9}"/>
              </a:ext>
            </a:extLst>
          </p:cNvPr>
          <p:cNvSpPr txBox="1"/>
          <p:nvPr/>
        </p:nvSpPr>
        <p:spPr>
          <a:xfrm>
            <a:off x="323850" y="407521"/>
            <a:ext cx="11501437" cy="1077218"/>
          </a:xfrm>
          <a:prstGeom prst="rect">
            <a:avLst/>
          </a:prstGeom>
          <a:noFill/>
        </p:spPr>
        <p:txBody>
          <a:bodyPr wrap="square">
            <a:spAutoFit/>
          </a:bodyPr>
          <a:lstStyle/>
          <a:p>
            <a:pPr algn="ctr"/>
            <a:r>
              <a:rPr lang="en-AU" sz="2800" dirty="0">
                <a:solidFill>
                  <a:schemeClr val="bg1"/>
                </a:solidFill>
              </a:rPr>
              <a:t>Examples of </a:t>
            </a:r>
            <a:r>
              <a:rPr lang="en-AU" sz="3600" b="1" dirty="0">
                <a:solidFill>
                  <a:schemeClr val="bg1"/>
                </a:solidFill>
              </a:rPr>
              <a:t>additives</a:t>
            </a:r>
            <a:r>
              <a:rPr lang="en-AU" sz="2800" dirty="0">
                <a:solidFill>
                  <a:schemeClr val="bg1"/>
                </a:solidFill>
              </a:rPr>
              <a:t> include plasticizers, flame retardants, colorants, antioxidants, stabilizers and antistatic agents.</a:t>
            </a:r>
            <a:endParaRPr lang="en-US" sz="2800" dirty="0">
              <a:solidFill>
                <a:schemeClr val="bg1"/>
              </a:solidFill>
            </a:endParaRPr>
          </a:p>
        </p:txBody>
      </p:sp>
      <p:sp>
        <p:nvSpPr>
          <p:cNvPr id="4" name="Rectangle 3">
            <a:extLst>
              <a:ext uri="{FF2B5EF4-FFF2-40B4-BE49-F238E27FC236}">
                <a16:creationId xmlns:a16="http://schemas.microsoft.com/office/drawing/2014/main" id="{801D64D1-5CE8-5239-A76D-F24E453D1A08}"/>
              </a:ext>
            </a:extLst>
          </p:cNvPr>
          <p:cNvSpPr/>
          <p:nvPr/>
        </p:nvSpPr>
        <p:spPr>
          <a:xfrm>
            <a:off x="0" y="1971675"/>
            <a:ext cx="12192000" cy="4886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different types of materials&#10;&#10;Description automatically generated">
            <a:extLst>
              <a:ext uri="{FF2B5EF4-FFF2-40B4-BE49-F238E27FC236}">
                <a16:creationId xmlns:a16="http://schemas.microsoft.com/office/drawing/2014/main" id="{5BB5AFE5-C460-F18A-D927-1157A51C33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443" y="2637967"/>
            <a:ext cx="11144250" cy="3553739"/>
          </a:xfrm>
          <a:prstGeom prst="rect">
            <a:avLst/>
          </a:prstGeom>
        </p:spPr>
      </p:pic>
    </p:spTree>
    <p:extLst>
      <p:ext uri="{BB962C8B-B14F-4D97-AF65-F5344CB8AC3E}">
        <p14:creationId xmlns:p14="http://schemas.microsoft.com/office/powerpoint/2010/main" val="60452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97A1B0-5C3B-9B5E-9E7B-F0DF65F3B766}"/>
              </a:ext>
            </a:extLst>
          </p:cNvPr>
          <p:cNvSpPr txBox="1"/>
          <p:nvPr/>
        </p:nvSpPr>
        <p:spPr>
          <a:xfrm>
            <a:off x="5282010" y="2148573"/>
            <a:ext cx="5976540" cy="2185214"/>
          </a:xfrm>
          <a:prstGeom prst="rect">
            <a:avLst/>
          </a:prstGeom>
          <a:noFill/>
        </p:spPr>
        <p:txBody>
          <a:bodyPr wrap="square">
            <a:spAutoFit/>
          </a:bodyPr>
          <a:lstStyle/>
          <a:p>
            <a:pPr algn="ctr"/>
            <a:endParaRPr lang="en-AU" sz="4000" b="1" i="0" dirty="0">
              <a:solidFill>
                <a:schemeClr val="bg1"/>
              </a:solidFill>
              <a:effectLst/>
            </a:endParaRPr>
          </a:p>
          <a:p>
            <a:pPr algn="ctr"/>
            <a:r>
              <a:rPr lang="en-AU" sz="3200" b="0" i="0" dirty="0">
                <a:solidFill>
                  <a:schemeClr val="bg1"/>
                </a:solidFill>
                <a:effectLst/>
              </a:rPr>
              <a:t>Some additives are carcinogenic, mutagenic and endocrine disruptors.</a:t>
            </a:r>
          </a:p>
        </p:txBody>
      </p:sp>
      <p:pic>
        <p:nvPicPr>
          <p:cNvPr id="5134" name="Picture 14" descr="Eco-novice: 5 Ways to Avoid Toxic Styrofoam">
            <a:extLst>
              <a:ext uri="{FF2B5EF4-FFF2-40B4-BE49-F238E27FC236}">
                <a16:creationId xmlns:a16="http://schemas.microsoft.com/office/drawing/2014/main" id="{6739E8EF-50F5-BA5D-78AD-0C6898E435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84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980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2252E7-BBAF-A438-604A-3E15F053146C}"/>
              </a:ext>
            </a:extLst>
          </p:cNvPr>
          <p:cNvSpPr txBox="1"/>
          <p:nvPr/>
        </p:nvSpPr>
        <p:spPr>
          <a:xfrm>
            <a:off x="34792" y="3136612"/>
            <a:ext cx="12157208" cy="707886"/>
          </a:xfrm>
          <a:prstGeom prst="rect">
            <a:avLst/>
          </a:prstGeom>
          <a:noFill/>
        </p:spPr>
        <p:txBody>
          <a:bodyPr wrap="square">
            <a:spAutoFit/>
          </a:bodyPr>
          <a:lstStyle/>
          <a:p>
            <a:pPr algn="ctr"/>
            <a:r>
              <a:rPr lang="en-AU" sz="4000" dirty="0">
                <a:solidFill>
                  <a:schemeClr val="bg1"/>
                </a:solidFill>
              </a:rPr>
              <a:t>Microplastic hitch-hikers</a:t>
            </a:r>
          </a:p>
        </p:txBody>
      </p:sp>
    </p:spTree>
    <p:extLst>
      <p:ext uri="{BB962C8B-B14F-4D97-AF65-F5344CB8AC3E}">
        <p14:creationId xmlns:p14="http://schemas.microsoft.com/office/powerpoint/2010/main" val="1824732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3A465F-ABE2-8CCE-BAFA-9878D0B52FAE}"/>
              </a:ext>
            </a:extLst>
          </p:cNvPr>
          <p:cNvSpPr txBox="1"/>
          <p:nvPr/>
        </p:nvSpPr>
        <p:spPr>
          <a:xfrm>
            <a:off x="265507" y="412788"/>
            <a:ext cx="11660981" cy="1631216"/>
          </a:xfrm>
          <a:prstGeom prst="rect">
            <a:avLst/>
          </a:prstGeom>
          <a:noFill/>
        </p:spPr>
        <p:txBody>
          <a:bodyPr wrap="square">
            <a:spAutoFit/>
          </a:bodyPr>
          <a:lstStyle/>
          <a:p>
            <a:pPr algn="ctr"/>
            <a:r>
              <a:rPr lang="en-AU" sz="3200" dirty="0">
                <a:solidFill>
                  <a:schemeClr val="bg1"/>
                </a:solidFill>
              </a:rPr>
              <a:t>In addition, </a:t>
            </a:r>
            <a:r>
              <a:rPr lang="en-AU" sz="4000" b="1" dirty="0">
                <a:solidFill>
                  <a:schemeClr val="bg1"/>
                </a:solidFill>
              </a:rPr>
              <a:t>toxins </a:t>
            </a:r>
            <a:r>
              <a:rPr lang="en-AU" sz="3200" dirty="0">
                <a:solidFill>
                  <a:schemeClr val="bg1"/>
                </a:solidFill>
              </a:rPr>
              <a:t>accumulate </a:t>
            </a:r>
            <a:r>
              <a:rPr lang="en-AU" sz="3200" i="1" dirty="0">
                <a:solidFill>
                  <a:schemeClr val="bg1"/>
                </a:solidFill>
              </a:rPr>
              <a:t>on</a:t>
            </a:r>
            <a:r>
              <a:rPr lang="en-AU" sz="3200" dirty="0">
                <a:solidFill>
                  <a:schemeClr val="bg1"/>
                </a:solidFill>
              </a:rPr>
              <a:t> microplastic. </a:t>
            </a:r>
          </a:p>
          <a:p>
            <a:pPr algn="ctr"/>
            <a:endParaRPr lang="en-AU" sz="1600" dirty="0">
              <a:solidFill>
                <a:schemeClr val="bg1"/>
              </a:solidFill>
            </a:endParaRPr>
          </a:p>
          <a:p>
            <a:pPr algn="ctr"/>
            <a:r>
              <a:rPr lang="en-AU" sz="2800" dirty="0">
                <a:solidFill>
                  <a:schemeClr val="bg1"/>
                </a:solidFill>
              </a:rPr>
              <a:t>They </a:t>
            </a:r>
            <a:r>
              <a:rPr lang="en-AU" sz="4000" b="1" dirty="0">
                <a:solidFill>
                  <a:schemeClr val="bg1"/>
                </a:solidFill>
              </a:rPr>
              <a:t>hitch a ride </a:t>
            </a:r>
            <a:r>
              <a:rPr lang="en-AU" sz="3200" dirty="0">
                <a:solidFill>
                  <a:schemeClr val="bg1"/>
                </a:solidFill>
              </a:rPr>
              <a:t>on the microplastic. </a:t>
            </a:r>
          </a:p>
        </p:txBody>
      </p:sp>
      <p:pic>
        <p:nvPicPr>
          <p:cNvPr id="19458" name="Picture 2" descr="figure 2">
            <a:extLst>
              <a:ext uri="{FF2B5EF4-FFF2-40B4-BE49-F238E27FC236}">
                <a16:creationId xmlns:a16="http://schemas.microsoft.com/office/drawing/2014/main" id="{B74D93E9-8C8E-6D91-2E43-F17BB1C6257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82786" y="2662921"/>
            <a:ext cx="8226425" cy="4037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160E48-7D8B-E587-39A7-E86A8217CF07}"/>
              </a:ext>
            </a:extLst>
          </p:cNvPr>
          <p:cNvSpPr/>
          <p:nvPr/>
        </p:nvSpPr>
        <p:spPr>
          <a:xfrm>
            <a:off x="0" y="2427043"/>
            <a:ext cx="12192000" cy="4457433"/>
          </a:xfrm>
          <a:prstGeom prst="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464" name="Picture 8" descr="400+ Hitchhiker Icon Stock Illustrations, Royalty-Free ...">
            <a:extLst>
              <a:ext uri="{FF2B5EF4-FFF2-40B4-BE49-F238E27FC236}">
                <a16:creationId xmlns:a16="http://schemas.microsoft.com/office/drawing/2014/main" id="{B67E8840-AC0C-9B0B-0936-1A90CE1ADC2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673186" y="3429000"/>
            <a:ext cx="2617543" cy="2200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CA5A880-7194-E65C-C539-83BF73E1DD3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2654" y="2596956"/>
            <a:ext cx="7192783" cy="3908776"/>
          </a:xfrm>
          <a:prstGeom prst="rect">
            <a:avLst/>
          </a:prstGeom>
        </p:spPr>
      </p:pic>
    </p:spTree>
    <p:extLst>
      <p:ext uri="{BB962C8B-B14F-4D97-AF65-F5344CB8AC3E}">
        <p14:creationId xmlns:p14="http://schemas.microsoft.com/office/powerpoint/2010/main" val="2160411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mbierdiscus sp. | Smithsonian Institution">
            <a:extLst>
              <a:ext uri="{FF2B5EF4-FFF2-40B4-BE49-F238E27FC236}">
                <a16:creationId xmlns:a16="http://schemas.microsoft.com/office/drawing/2014/main" id="{1A4A1FBE-E07F-4184-8896-7F1722F6A95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8553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A204D5-1643-7DCB-6258-B60CB8A10EFE}"/>
              </a:ext>
            </a:extLst>
          </p:cNvPr>
          <p:cNvSpPr txBox="1"/>
          <p:nvPr/>
        </p:nvSpPr>
        <p:spPr>
          <a:xfrm>
            <a:off x="8553359" y="2160116"/>
            <a:ext cx="3429635" cy="3046988"/>
          </a:xfrm>
          <a:prstGeom prst="rect">
            <a:avLst/>
          </a:prstGeom>
          <a:noFill/>
        </p:spPr>
        <p:txBody>
          <a:bodyPr wrap="square">
            <a:spAutoFit/>
          </a:bodyPr>
          <a:lstStyle/>
          <a:p>
            <a:pPr algn="ctr"/>
            <a:r>
              <a:rPr lang="en-AU" sz="3200" b="0" i="0" dirty="0">
                <a:solidFill>
                  <a:schemeClr val="bg1"/>
                </a:solidFill>
                <a:effectLst/>
              </a:rPr>
              <a:t>micro-algae </a:t>
            </a:r>
            <a:r>
              <a:rPr lang="en-AU" sz="3200" b="0" i="1" dirty="0" err="1">
                <a:solidFill>
                  <a:schemeClr val="bg1"/>
                </a:solidFill>
                <a:effectLst/>
              </a:rPr>
              <a:t>Gambierdiscus</a:t>
            </a:r>
            <a:r>
              <a:rPr lang="en-AU" sz="3200" i="1" dirty="0">
                <a:solidFill>
                  <a:schemeClr val="bg1"/>
                </a:solidFill>
              </a:rPr>
              <a:t> sp. </a:t>
            </a:r>
            <a:r>
              <a:rPr lang="en-AU" sz="3200" dirty="0">
                <a:solidFill>
                  <a:schemeClr val="bg1"/>
                </a:solidFill>
              </a:rPr>
              <a:t>produces the ciguatoxin, CTX.</a:t>
            </a:r>
          </a:p>
          <a:p>
            <a:endParaRPr lang="en-AU" sz="3200" i="1" dirty="0">
              <a:solidFill>
                <a:schemeClr val="bg1"/>
              </a:solidFill>
            </a:endParaRPr>
          </a:p>
          <a:p>
            <a:endParaRPr lang="en-US" sz="3200" dirty="0"/>
          </a:p>
        </p:txBody>
      </p:sp>
      <p:sp>
        <p:nvSpPr>
          <p:cNvPr id="6" name="Oval 5">
            <a:extLst>
              <a:ext uri="{FF2B5EF4-FFF2-40B4-BE49-F238E27FC236}">
                <a16:creationId xmlns:a16="http://schemas.microsoft.com/office/drawing/2014/main" id="{BF22AE67-FBB7-55B4-725A-880917FB0EDF}"/>
              </a:ext>
            </a:extLst>
          </p:cNvPr>
          <p:cNvSpPr/>
          <p:nvPr/>
        </p:nvSpPr>
        <p:spPr>
          <a:xfrm>
            <a:off x="5603965" y="2455816"/>
            <a:ext cx="744583" cy="5747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CTX</a:t>
            </a:r>
          </a:p>
        </p:txBody>
      </p:sp>
    </p:spTree>
    <p:extLst>
      <p:ext uri="{BB962C8B-B14F-4D97-AF65-F5344CB8AC3E}">
        <p14:creationId xmlns:p14="http://schemas.microsoft.com/office/powerpoint/2010/main" val="3066310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D57C22-853F-C19D-6278-AC0878352174}"/>
              </a:ext>
            </a:extLst>
          </p:cNvPr>
          <p:cNvSpPr/>
          <p:nvPr/>
        </p:nvSpPr>
        <p:spPr>
          <a:xfrm>
            <a:off x="0" y="0"/>
            <a:ext cx="70580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EE364148-CF46-A638-32B3-8F73DB1E2B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475" y="271464"/>
            <a:ext cx="6315075" cy="60868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DD268E-3968-E100-35A7-F00AF780A7BE}"/>
              </a:ext>
            </a:extLst>
          </p:cNvPr>
          <p:cNvSpPr txBox="1"/>
          <p:nvPr/>
        </p:nvSpPr>
        <p:spPr>
          <a:xfrm>
            <a:off x="7429500" y="1052715"/>
            <a:ext cx="4266820" cy="4524315"/>
          </a:xfrm>
          <a:prstGeom prst="rect">
            <a:avLst/>
          </a:prstGeom>
          <a:noFill/>
        </p:spPr>
        <p:txBody>
          <a:bodyPr wrap="square">
            <a:spAutoFit/>
          </a:bodyPr>
          <a:lstStyle/>
          <a:p>
            <a:pPr algn="ctr"/>
            <a:endParaRPr lang="en-AU" sz="3200" dirty="0">
              <a:solidFill>
                <a:schemeClr val="bg1"/>
              </a:solidFill>
            </a:endParaRPr>
          </a:p>
          <a:p>
            <a:pPr algn="ctr"/>
            <a:r>
              <a:rPr lang="en-AU" sz="3200" dirty="0">
                <a:solidFill>
                  <a:schemeClr val="bg1"/>
                </a:solidFill>
              </a:rPr>
              <a:t>Hg and Pb (heavy metals) BPA (additive) and DDT (insecticide) all stick to microplastic.</a:t>
            </a:r>
          </a:p>
          <a:p>
            <a:pPr algn="ctr"/>
            <a:endParaRPr lang="en-AU" sz="3200" dirty="0">
              <a:solidFill>
                <a:schemeClr val="bg1"/>
              </a:solidFill>
            </a:endParaRPr>
          </a:p>
          <a:p>
            <a:pPr algn="ctr"/>
            <a:r>
              <a:rPr lang="en-AU" sz="3200" dirty="0">
                <a:solidFill>
                  <a:schemeClr val="bg1"/>
                </a:solidFill>
              </a:rPr>
              <a:t>These chemicals are known to affect the endocrine system.</a:t>
            </a:r>
            <a:endParaRPr lang="en-US" sz="3200" dirty="0">
              <a:solidFill>
                <a:schemeClr val="bg1"/>
              </a:solidFill>
            </a:endParaRPr>
          </a:p>
        </p:txBody>
      </p:sp>
    </p:spTree>
    <p:extLst>
      <p:ext uri="{BB962C8B-B14F-4D97-AF65-F5344CB8AC3E}">
        <p14:creationId xmlns:p14="http://schemas.microsoft.com/office/powerpoint/2010/main" val="1032715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2252E7-BBAF-A438-604A-3E15F053146C}"/>
              </a:ext>
            </a:extLst>
          </p:cNvPr>
          <p:cNvSpPr txBox="1"/>
          <p:nvPr/>
        </p:nvSpPr>
        <p:spPr>
          <a:xfrm>
            <a:off x="34792" y="3136612"/>
            <a:ext cx="12157208" cy="707886"/>
          </a:xfrm>
          <a:prstGeom prst="rect">
            <a:avLst/>
          </a:prstGeom>
          <a:noFill/>
        </p:spPr>
        <p:txBody>
          <a:bodyPr wrap="square">
            <a:spAutoFit/>
          </a:bodyPr>
          <a:lstStyle/>
          <a:p>
            <a:pPr algn="ctr"/>
            <a:r>
              <a:rPr lang="en-AU" sz="4000" dirty="0">
                <a:solidFill>
                  <a:schemeClr val="bg1"/>
                </a:solidFill>
              </a:rPr>
              <a:t>Plastic bioaccumulation</a:t>
            </a:r>
          </a:p>
        </p:txBody>
      </p:sp>
    </p:spTree>
    <p:extLst>
      <p:ext uri="{BB962C8B-B14F-4D97-AF65-F5344CB8AC3E}">
        <p14:creationId xmlns:p14="http://schemas.microsoft.com/office/powerpoint/2010/main" val="2306686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Microplastic Pollution: A Problem We Should Care About - The HK HUB">
            <a:extLst>
              <a:ext uri="{FF2B5EF4-FFF2-40B4-BE49-F238E27FC236}">
                <a16:creationId xmlns:a16="http://schemas.microsoft.com/office/drawing/2014/main" id="{B6B09E19-F018-984B-6AE9-CE8D808B08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B2DCC2-7AA8-A47F-DA33-6CB5A2AFDF89}"/>
              </a:ext>
            </a:extLst>
          </p:cNvPr>
          <p:cNvSpPr txBox="1"/>
          <p:nvPr/>
        </p:nvSpPr>
        <p:spPr>
          <a:xfrm>
            <a:off x="609898" y="369296"/>
            <a:ext cx="10972204" cy="584775"/>
          </a:xfrm>
          <a:prstGeom prst="rect">
            <a:avLst/>
          </a:prstGeom>
          <a:noFill/>
        </p:spPr>
        <p:txBody>
          <a:bodyPr wrap="square">
            <a:spAutoFit/>
          </a:bodyPr>
          <a:lstStyle/>
          <a:p>
            <a:pPr algn="ctr"/>
            <a:r>
              <a:rPr lang="en-AU" sz="3200" dirty="0"/>
              <a:t>Microplastics are often mistaken for food   </a:t>
            </a:r>
            <a:endParaRPr lang="en-US" sz="3200" dirty="0"/>
          </a:p>
        </p:txBody>
      </p:sp>
    </p:spTree>
    <p:extLst>
      <p:ext uri="{BB962C8B-B14F-4D97-AF65-F5344CB8AC3E}">
        <p14:creationId xmlns:p14="http://schemas.microsoft.com/office/powerpoint/2010/main" val="2358963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on a beach&#10;&#10;Description automatically generated">
            <a:extLst>
              <a:ext uri="{FF2B5EF4-FFF2-40B4-BE49-F238E27FC236}">
                <a16:creationId xmlns:a16="http://schemas.microsoft.com/office/drawing/2014/main" id="{F761BF16-B550-8A11-748A-846119D7E6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8194" y="266327"/>
            <a:ext cx="8910172" cy="6053744"/>
          </a:xfrm>
          <a:prstGeom prst="rect">
            <a:avLst/>
          </a:prstGeom>
        </p:spPr>
      </p:pic>
      <p:sp>
        <p:nvSpPr>
          <p:cNvPr id="5" name="TextBox 4">
            <a:extLst>
              <a:ext uri="{FF2B5EF4-FFF2-40B4-BE49-F238E27FC236}">
                <a16:creationId xmlns:a16="http://schemas.microsoft.com/office/drawing/2014/main" id="{90083A7D-6CA7-8B3E-D2A3-AC55A3208E33}"/>
              </a:ext>
            </a:extLst>
          </p:cNvPr>
          <p:cNvSpPr txBox="1"/>
          <p:nvPr/>
        </p:nvSpPr>
        <p:spPr>
          <a:xfrm>
            <a:off x="3613898" y="6407007"/>
            <a:ext cx="609824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GxNXYBYRAIM</a:t>
            </a:r>
            <a:endParaRPr lang="en-US" dirty="0">
              <a:solidFill>
                <a:schemeClr val="bg1"/>
              </a:solidFill>
            </a:endParaRPr>
          </a:p>
        </p:txBody>
      </p:sp>
    </p:spTree>
    <p:extLst>
      <p:ext uri="{BB962C8B-B14F-4D97-AF65-F5344CB8AC3E}">
        <p14:creationId xmlns:p14="http://schemas.microsoft.com/office/powerpoint/2010/main" val="295597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E9CCC-184F-630F-3FD2-54783FD90E58}"/>
              </a:ext>
            </a:extLst>
          </p:cNvPr>
          <p:cNvSpPr txBox="1"/>
          <p:nvPr/>
        </p:nvSpPr>
        <p:spPr>
          <a:xfrm>
            <a:off x="358642" y="248517"/>
            <a:ext cx="11474716" cy="584775"/>
          </a:xfrm>
          <a:prstGeom prst="rect">
            <a:avLst/>
          </a:prstGeom>
          <a:noFill/>
        </p:spPr>
        <p:txBody>
          <a:bodyPr wrap="square">
            <a:spAutoFit/>
          </a:bodyPr>
          <a:lstStyle/>
          <a:p>
            <a:pPr algn="ctr"/>
            <a:r>
              <a:rPr lang="en-AU" sz="3200" dirty="0">
                <a:solidFill>
                  <a:schemeClr val="bg1"/>
                </a:solidFill>
              </a:rPr>
              <a:t>It </a:t>
            </a:r>
            <a:r>
              <a:rPr lang="en-AU" sz="3200" i="1" dirty="0">
                <a:solidFill>
                  <a:schemeClr val="bg1"/>
                </a:solidFill>
              </a:rPr>
              <a:t>looks </a:t>
            </a:r>
            <a:r>
              <a:rPr lang="en-AU" sz="3200" dirty="0">
                <a:solidFill>
                  <a:schemeClr val="bg1"/>
                </a:solidFill>
              </a:rPr>
              <a:t>like food</a:t>
            </a:r>
          </a:p>
        </p:txBody>
      </p:sp>
      <p:sp>
        <p:nvSpPr>
          <p:cNvPr id="2" name="Rectangle 1">
            <a:extLst>
              <a:ext uri="{FF2B5EF4-FFF2-40B4-BE49-F238E27FC236}">
                <a16:creationId xmlns:a16="http://schemas.microsoft.com/office/drawing/2014/main" id="{7178C121-A8F5-52C4-3FE2-1DB18128D6C6}"/>
              </a:ext>
            </a:extLst>
          </p:cNvPr>
          <p:cNvSpPr/>
          <p:nvPr/>
        </p:nvSpPr>
        <p:spPr>
          <a:xfrm>
            <a:off x="0" y="1379095"/>
            <a:ext cx="12192000" cy="547890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3D76FC-33EF-FBDD-65A8-CAA7A552782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4413" y="2052958"/>
            <a:ext cx="5311587" cy="3975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alaemonetes varians (Leach, 1814). Identification and photograph –... |  Download Scientific Diagram">
            <a:extLst>
              <a:ext uri="{FF2B5EF4-FFF2-40B4-BE49-F238E27FC236}">
                <a16:creationId xmlns:a16="http://schemas.microsoft.com/office/drawing/2014/main" id="{27EF1EA4-0722-89A3-2DE6-80D277AAB2B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25613" y="2290395"/>
            <a:ext cx="5507745" cy="2593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08FE97-669D-68E2-3694-5F67EEDE9DD7}"/>
              </a:ext>
            </a:extLst>
          </p:cNvPr>
          <p:cNvSpPr txBox="1"/>
          <p:nvPr/>
        </p:nvSpPr>
        <p:spPr>
          <a:xfrm>
            <a:off x="6636062" y="5104857"/>
            <a:ext cx="5311587" cy="923330"/>
          </a:xfrm>
          <a:prstGeom prst="rect">
            <a:avLst/>
          </a:prstGeom>
          <a:noFill/>
        </p:spPr>
        <p:txBody>
          <a:bodyPr wrap="square">
            <a:spAutoFit/>
          </a:bodyPr>
          <a:lstStyle/>
          <a:p>
            <a:r>
              <a:rPr lang="en-US" i="1" dirty="0" err="1">
                <a:solidFill>
                  <a:schemeClr val="bg1"/>
                </a:solidFill>
              </a:rPr>
              <a:t>Palaemon</a:t>
            </a:r>
            <a:r>
              <a:rPr lang="en-US" i="1" dirty="0">
                <a:solidFill>
                  <a:schemeClr val="bg1"/>
                </a:solidFill>
              </a:rPr>
              <a:t> </a:t>
            </a:r>
            <a:r>
              <a:rPr lang="en-US" i="1" dirty="0" err="1">
                <a:solidFill>
                  <a:schemeClr val="bg1"/>
                </a:solidFill>
              </a:rPr>
              <a:t>varians</a:t>
            </a:r>
            <a:r>
              <a:rPr lang="en-US" i="1" dirty="0">
                <a:solidFill>
                  <a:schemeClr val="bg1"/>
                </a:solidFill>
              </a:rPr>
              <a:t> </a:t>
            </a:r>
            <a:r>
              <a:rPr lang="en-US" dirty="0">
                <a:solidFill>
                  <a:schemeClr val="bg1"/>
                </a:solidFill>
              </a:rPr>
              <a:t>with ingested fluorogenic microbeads of 9.9 µm (green), 2.1 µm (blue), and 0.1 µm (red) in diameter.</a:t>
            </a:r>
          </a:p>
        </p:txBody>
      </p:sp>
    </p:spTree>
    <p:extLst>
      <p:ext uri="{BB962C8B-B14F-4D97-AF65-F5344CB8AC3E}">
        <p14:creationId xmlns:p14="http://schemas.microsoft.com/office/powerpoint/2010/main" val="529008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E9CCC-184F-630F-3FD2-54783FD90E58}"/>
              </a:ext>
            </a:extLst>
          </p:cNvPr>
          <p:cNvSpPr txBox="1"/>
          <p:nvPr/>
        </p:nvSpPr>
        <p:spPr>
          <a:xfrm>
            <a:off x="358642" y="248517"/>
            <a:ext cx="11474716" cy="584775"/>
          </a:xfrm>
          <a:prstGeom prst="rect">
            <a:avLst/>
          </a:prstGeom>
          <a:noFill/>
        </p:spPr>
        <p:txBody>
          <a:bodyPr wrap="square">
            <a:spAutoFit/>
          </a:bodyPr>
          <a:lstStyle/>
          <a:p>
            <a:pPr algn="ctr"/>
            <a:r>
              <a:rPr lang="en-AU" sz="3200" dirty="0">
                <a:solidFill>
                  <a:schemeClr val="bg1"/>
                </a:solidFill>
              </a:rPr>
              <a:t>It </a:t>
            </a:r>
            <a:r>
              <a:rPr lang="en-AU" sz="3200" i="1" dirty="0">
                <a:solidFill>
                  <a:schemeClr val="bg1"/>
                </a:solidFill>
              </a:rPr>
              <a:t>smells</a:t>
            </a:r>
            <a:r>
              <a:rPr lang="en-AU" sz="3200" dirty="0">
                <a:solidFill>
                  <a:schemeClr val="bg1"/>
                </a:solidFill>
              </a:rPr>
              <a:t> like food</a:t>
            </a:r>
          </a:p>
        </p:txBody>
      </p:sp>
      <p:sp>
        <p:nvSpPr>
          <p:cNvPr id="2" name="Rectangle 1">
            <a:extLst>
              <a:ext uri="{FF2B5EF4-FFF2-40B4-BE49-F238E27FC236}">
                <a16:creationId xmlns:a16="http://schemas.microsoft.com/office/drawing/2014/main" id="{1BC4C826-E717-10AE-8D65-D498F2F3EA5A}"/>
              </a:ext>
            </a:extLst>
          </p:cNvPr>
          <p:cNvSpPr/>
          <p:nvPr/>
        </p:nvSpPr>
        <p:spPr>
          <a:xfrm>
            <a:off x="0" y="1500188"/>
            <a:ext cx="12192000" cy="535781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br>
              <a:rPr lang="en-AU" sz="2400" dirty="0">
                <a:solidFill>
                  <a:schemeClr val="bg1"/>
                </a:solidFill>
              </a:rPr>
            </a:br>
            <a:r>
              <a:rPr lang="en-AU" b="0" i="0" dirty="0">
                <a:solidFill>
                  <a:srgbClr val="1F1F1F"/>
                </a:solidFill>
                <a:effectLst/>
                <a:latin typeface="ElsevierGulliver"/>
              </a:rPr>
              <a:t>.</a:t>
            </a:r>
            <a:endParaRPr lang="en-US" dirty="0"/>
          </a:p>
        </p:txBody>
      </p:sp>
      <p:pic>
        <p:nvPicPr>
          <p:cNvPr id="4" name="Picture 3" descr="A screenshot of a website&#10;&#10;Description automatically generated">
            <a:extLst>
              <a:ext uri="{FF2B5EF4-FFF2-40B4-BE49-F238E27FC236}">
                <a16:creationId xmlns:a16="http://schemas.microsoft.com/office/drawing/2014/main" id="{3B4287A2-62FC-CF53-2615-83782B84EF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52" y="1808629"/>
            <a:ext cx="6064252" cy="3549183"/>
          </a:xfrm>
          <a:prstGeom prst="rect">
            <a:avLst/>
          </a:prstGeom>
        </p:spPr>
      </p:pic>
      <p:sp>
        <p:nvSpPr>
          <p:cNvPr id="5" name="TextBox 4">
            <a:extLst>
              <a:ext uri="{FF2B5EF4-FFF2-40B4-BE49-F238E27FC236}">
                <a16:creationId xmlns:a16="http://schemas.microsoft.com/office/drawing/2014/main" id="{97C8B5D1-CD64-09DF-2D96-F292DD015C2A}"/>
              </a:ext>
            </a:extLst>
          </p:cNvPr>
          <p:cNvSpPr txBox="1"/>
          <p:nvPr/>
        </p:nvSpPr>
        <p:spPr>
          <a:xfrm>
            <a:off x="814064" y="5584156"/>
            <a:ext cx="10563871" cy="954107"/>
          </a:xfrm>
          <a:prstGeom prst="rect">
            <a:avLst/>
          </a:prstGeom>
          <a:noFill/>
        </p:spPr>
        <p:txBody>
          <a:bodyPr wrap="square" rtlCol="0">
            <a:spAutoFit/>
          </a:bodyPr>
          <a:lstStyle/>
          <a:p>
            <a:pPr algn="ctr"/>
            <a:r>
              <a:rPr lang="en-AU" sz="2800" b="0" i="1" dirty="0">
                <a:solidFill>
                  <a:schemeClr val="bg1"/>
                </a:solidFill>
                <a:effectLst/>
              </a:rPr>
              <a:t>“Plastic additive Oleamide may be perceived as a feeding cue by marine species potentially increasing the consumption of microplastics”</a:t>
            </a:r>
            <a:endParaRPr lang="en-US" sz="2800" i="1" dirty="0"/>
          </a:p>
        </p:txBody>
      </p:sp>
      <p:pic>
        <p:nvPicPr>
          <p:cNvPr id="6" name="Picture 2" descr="Pagurus bernhardus - Wikipedia">
            <a:extLst>
              <a:ext uri="{FF2B5EF4-FFF2-40B4-BE49-F238E27FC236}">
                <a16:creationId xmlns:a16="http://schemas.microsoft.com/office/drawing/2014/main" id="{B1A16877-7937-074E-6FB5-6E98FAF9226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3356" y="1804988"/>
            <a:ext cx="4623228" cy="366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27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89BDC3-85E0-9CE0-D3F6-1ABEBDC64362}"/>
              </a:ext>
            </a:extLst>
          </p:cNvPr>
          <p:cNvSpPr txBox="1"/>
          <p:nvPr/>
        </p:nvSpPr>
        <p:spPr>
          <a:xfrm>
            <a:off x="358642" y="238505"/>
            <a:ext cx="11474716" cy="1938992"/>
          </a:xfrm>
          <a:prstGeom prst="rect">
            <a:avLst/>
          </a:prstGeom>
          <a:noFill/>
        </p:spPr>
        <p:txBody>
          <a:bodyPr wrap="square">
            <a:spAutoFit/>
          </a:bodyPr>
          <a:lstStyle/>
          <a:p>
            <a:pPr algn="ctr"/>
            <a:r>
              <a:rPr lang="en-AU" sz="3200" dirty="0">
                <a:solidFill>
                  <a:schemeClr val="bg1"/>
                </a:solidFill>
              </a:rPr>
              <a:t>87 studies investigating microplastic contamination found </a:t>
            </a:r>
          </a:p>
          <a:p>
            <a:pPr algn="ctr"/>
            <a:r>
              <a:rPr lang="en-AU" sz="3200" dirty="0">
                <a:solidFill>
                  <a:schemeClr val="bg1"/>
                </a:solidFill>
              </a:rPr>
              <a:t>22,512 out of 23,049 marine individuals </a:t>
            </a:r>
          </a:p>
          <a:p>
            <a:pPr algn="ctr"/>
            <a:r>
              <a:rPr lang="en-AU" sz="2000" dirty="0">
                <a:solidFill>
                  <a:schemeClr val="bg1"/>
                </a:solidFill>
              </a:rPr>
              <a:t>(including representatives across </a:t>
            </a:r>
            <a:r>
              <a:rPr lang="en-AU" sz="2000" i="1" dirty="0">
                <a:solidFill>
                  <a:schemeClr val="bg1"/>
                </a:solidFill>
              </a:rPr>
              <a:t>all </a:t>
            </a:r>
            <a:r>
              <a:rPr lang="en-AU" sz="2000" dirty="0">
                <a:solidFill>
                  <a:schemeClr val="bg1"/>
                </a:solidFill>
              </a:rPr>
              <a:t>trophic levels) </a:t>
            </a:r>
          </a:p>
          <a:p>
            <a:pPr algn="ctr"/>
            <a:r>
              <a:rPr lang="en-AU" sz="3200" dirty="0">
                <a:solidFill>
                  <a:schemeClr val="bg1"/>
                </a:solidFill>
              </a:rPr>
              <a:t>were contaminated with microplastics.</a:t>
            </a:r>
          </a:p>
        </p:txBody>
      </p:sp>
      <p:pic>
        <p:nvPicPr>
          <p:cNvPr id="12292" name="Picture 4" descr="How harmful are microplastics? — Science Learning Hub">
            <a:extLst>
              <a:ext uri="{FF2B5EF4-FFF2-40B4-BE49-F238E27FC236}">
                <a16:creationId xmlns:a16="http://schemas.microsoft.com/office/drawing/2014/main" id="{E593CFC7-BD1B-67A1-37BD-FFFB985A9A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83913"/>
            <a:ext cx="6415088" cy="427408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1. Examples of different types of microplastic particle, i.e. granules, flakes, spherules and fibres, found in sediments from Danish waters ">
            <a:extLst>
              <a:ext uri="{FF2B5EF4-FFF2-40B4-BE49-F238E27FC236}">
                <a16:creationId xmlns:a16="http://schemas.microsoft.com/office/drawing/2014/main" id="{E319106A-9C59-FE9D-4670-72EA772E3A4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7166502" y="1832502"/>
            <a:ext cx="4274086" cy="577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84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D3EB1-DDA9-67F2-4921-CED2D7D84C21}"/>
              </a:ext>
            </a:extLst>
          </p:cNvPr>
          <p:cNvSpPr txBox="1"/>
          <p:nvPr/>
        </p:nvSpPr>
        <p:spPr>
          <a:xfrm>
            <a:off x="358642" y="304902"/>
            <a:ext cx="11474716" cy="1200329"/>
          </a:xfrm>
          <a:prstGeom prst="rect">
            <a:avLst/>
          </a:prstGeom>
          <a:noFill/>
        </p:spPr>
        <p:txBody>
          <a:bodyPr wrap="square">
            <a:spAutoFit/>
          </a:bodyPr>
          <a:lstStyle/>
          <a:p>
            <a:pPr algn="ctr"/>
            <a:r>
              <a:rPr lang="en-AU" sz="3200" dirty="0">
                <a:solidFill>
                  <a:schemeClr val="bg1"/>
                </a:solidFill>
              </a:rPr>
              <a:t>Not surprisingly, </a:t>
            </a:r>
            <a:r>
              <a:rPr lang="en-AU" sz="4000" dirty="0">
                <a:solidFill>
                  <a:schemeClr val="bg1"/>
                </a:solidFill>
              </a:rPr>
              <a:t>filter feeders </a:t>
            </a:r>
            <a:r>
              <a:rPr lang="en-AU" sz="3200" dirty="0">
                <a:solidFill>
                  <a:schemeClr val="bg1"/>
                </a:solidFill>
              </a:rPr>
              <a:t>had, on average, higher levels of microplastic contamination than any other feeding strategy.</a:t>
            </a:r>
          </a:p>
        </p:txBody>
      </p:sp>
      <p:sp>
        <p:nvSpPr>
          <p:cNvPr id="3" name="Rectangle 2">
            <a:extLst>
              <a:ext uri="{FF2B5EF4-FFF2-40B4-BE49-F238E27FC236}">
                <a16:creationId xmlns:a16="http://schemas.microsoft.com/office/drawing/2014/main" id="{CC7B61C9-6448-FBC4-12D8-DBBE3B1E98B6}"/>
              </a:ext>
            </a:extLst>
          </p:cNvPr>
          <p:cNvSpPr/>
          <p:nvPr/>
        </p:nvSpPr>
        <p:spPr>
          <a:xfrm>
            <a:off x="0" y="1814513"/>
            <a:ext cx="12192000" cy="504348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2" descr="Perna perna - Wikipedia">
            <a:extLst>
              <a:ext uri="{FF2B5EF4-FFF2-40B4-BE49-F238E27FC236}">
                <a16:creationId xmlns:a16="http://schemas.microsoft.com/office/drawing/2014/main" id="{3E078475-6B9E-7D9D-D836-1FD0573418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76403" y="2003612"/>
            <a:ext cx="6062246" cy="454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063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descr="Humans Eating Plastic - 40 Pounds In A Lifetime | PlasticOceans.org">
            <a:extLst>
              <a:ext uri="{FF2B5EF4-FFF2-40B4-BE49-F238E27FC236}">
                <a16:creationId xmlns:a16="http://schemas.microsoft.com/office/drawing/2014/main" id="{B1005425-1AC4-1FD7-C124-AD09CB12F4E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5721" y="0"/>
            <a:ext cx="7274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EA207A-304C-4B03-68A8-4545C85A7D51}"/>
              </a:ext>
            </a:extLst>
          </p:cNvPr>
          <p:cNvSpPr txBox="1"/>
          <p:nvPr/>
        </p:nvSpPr>
        <p:spPr>
          <a:xfrm>
            <a:off x="9024077" y="2305615"/>
            <a:ext cx="2458387" cy="2246769"/>
          </a:xfrm>
          <a:prstGeom prst="rect">
            <a:avLst/>
          </a:prstGeom>
          <a:noFill/>
        </p:spPr>
        <p:txBody>
          <a:bodyPr wrap="square" rtlCol="0">
            <a:spAutoFit/>
          </a:bodyPr>
          <a:lstStyle/>
          <a:p>
            <a:pPr algn="ctr"/>
            <a:r>
              <a:rPr lang="en-US" sz="2800" dirty="0"/>
              <a:t>It’s so small, consumers don’t even </a:t>
            </a:r>
            <a:r>
              <a:rPr lang="en-US" sz="2800" dirty="0" err="1"/>
              <a:t>realise</a:t>
            </a:r>
            <a:r>
              <a:rPr lang="en-US" sz="2800" dirty="0"/>
              <a:t> they’re eating it</a:t>
            </a:r>
          </a:p>
        </p:txBody>
      </p:sp>
    </p:spTree>
    <p:extLst>
      <p:ext uri="{BB962C8B-B14F-4D97-AF65-F5344CB8AC3E}">
        <p14:creationId xmlns:p14="http://schemas.microsoft.com/office/powerpoint/2010/main" val="544132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Grey Malaysia launches WWF campaign that reveals plastic ingestion by  people could be equating to a credit card a week – Campaign Brief Asia">
            <a:extLst>
              <a:ext uri="{FF2B5EF4-FFF2-40B4-BE49-F238E27FC236}">
                <a16:creationId xmlns:a16="http://schemas.microsoft.com/office/drawing/2014/main" id="{DCFD9A2D-6C87-70E5-CB4B-A7F5F92625E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Team / Environmental Plastic and Innovation Cluster / Institutes and  centres / Research / The University of Newcastle, Australia">
            <a:extLst>
              <a:ext uri="{FF2B5EF4-FFF2-40B4-BE49-F238E27FC236}">
                <a16:creationId xmlns:a16="http://schemas.microsoft.com/office/drawing/2014/main" id="{1B9C7119-09C2-FE66-B4A5-1FAF0528FC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4132728"/>
            <a:ext cx="1044388" cy="104438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r Thava Palanisami / Staff Profile / The University of Newcastle, Australia">
            <a:extLst>
              <a:ext uri="{FF2B5EF4-FFF2-40B4-BE49-F238E27FC236}">
                <a16:creationId xmlns:a16="http://schemas.microsoft.com/office/drawing/2014/main" id="{C306642B-50A4-2CA1-44A1-A11E013C2B7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91235" y="4132728"/>
            <a:ext cx="1044388" cy="1044388"/>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World Wide Fund for Nature - Wikipedia">
            <a:extLst>
              <a:ext uri="{FF2B5EF4-FFF2-40B4-BE49-F238E27FC236}">
                <a16:creationId xmlns:a16="http://schemas.microsoft.com/office/drawing/2014/main" id="{6AAF87B7-19C2-57A7-93DB-84053588BC4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10028" y="5278824"/>
            <a:ext cx="756034" cy="112081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he University of Newcastle - Course Seeker">
            <a:extLst>
              <a:ext uri="{FF2B5EF4-FFF2-40B4-BE49-F238E27FC236}">
                <a16:creationId xmlns:a16="http://schemas.microsoft.com/office/drawing/2014/main" id="{19E1092B-5FE6-FB83-C10F-523F2E5A66A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7623" y="5202393"/>
            <a:ext cx="1342466" cy="13424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4B6A79-8B4C-DC0E-AD8D-8FE65E09FB58}"/>
              </a:ext>
            </a:extLst>
          </p:cNvPr>
          <p:cNvSpPr txBox="1"/>
          <p:nvPr/>
        </p:nvSpPr>
        <p:spPr>
          <a:xfrm>
            <a:off x="2874446" y="3986162"/>
            <a:ext cx="2687732" cy="2585323"/>
          </a:xfrm>
          <a:prstGeom prst="rect">
            <a:avLst/>
          </a:prstGeom>
          <a:noFill/>
        </p:spPr>
        <p:txBody>
          <a:bodyPr wrap="square" rtlCol="0">
            <a:spAutoFit/>
          </a:bodyPr>
          <a:lstStyle/>
          <a:p>
            <a:pPr algn="just"/>
            <a:r>
              <a:rPr lang="en-US" dirty="0" err="1"/>
              <a:t>Senathirajah</a:t>
            </a:r>
            <a:r>
              <a:rPr lang="en-US" dirty="0"/>
              <a:t> &amp; </a:t>
            </a:r>
            <a:r>
              <a:rPr lang="en-US" dirty="0" err="1"/>
              <a:t>Palanisami</a:t>
            </a:r>
            <a:r>
              <a:rPr lang="en-US" dirty="0"/>
              <a:t> (pictured left) from University of Newcastle published a paper in 2019 that stated we eat approximately 1 credit card of plastic every week (5 grams). The statement went global.</a:t>
            </a:r>
          </a:p>
        </p:txBody>
      </p:sp>
      <p:sp>
        <p:nvSpPr>
          <p:cNvPr id="9" name="TextBox 8">
            <a:extLst>
              <a:ext uri="{FF2B5EF4-FFF2-40B4-BE49-F238E27FC236}">
                <a16:creationId xmlns:a16="http://schemas.microsoft.com/office/drawing/2014/main" id="{432798B5-F4CF-9A73-BBEA-64BF96BAABBB}"/>
              </a:ext>
            </a:extLst>
          </p:cNvPr>
          <p:cNvSpPr txBox="1"/>
          <p:nvPr/>
        </p:nvSpPr>
        <p:spPr>
          <a:xfrm>
            <a:off x="7987553" y="5873626"/>
            <a:ext cx="2218764" cy="369332"/>
          </a:xfrm>
          <a:prstGeom prst="rect">
            <a:avLst/>
          </a:prstGeom>
          <a:noFill/>
        </p:spPr>
        <p:txBody>
          <a:bodyPr wrap="square" rtlCol="0">
            <a:spAutoFit/>
          </a:bodyPr>
          <a:lstStyle/>
          <a:p>
            <a:r>
              <a:rPr lang="en-US" dirty="0"/>
              <a:t>(5 grams)</a:t>
            </a:r>
          </a:p>
        </p:txBody>
      </p:sp>
      <p:sp>
        <p:nvSpPr>
          <p:cNvPr id="2" name="TextBox 1">
            <a:extLst>
              <a:ext uri="{FF2B5EF4-FFF2-40B4-BE49-F238E27FC236}">
                <a16:creationId xmlns:a16="http://schemas.microsoft.com/office/drawing/2014/main" id="{49793FD8-DB00-51BB-6C81-30F5E5E13CAA}"/>
              </a:ext>
            </a:extLst>
          </p:cNvPr>
          <p:cNvSpPr txBox="1"/>
          <p:nvPr/>
        </p:nvSpPr>
        <p:spPr>
          <a:xfrm>
            <a:off x="8436624" y="5017727"/>
            <a:ext cx="2218764" cy="369332"/>
          </a:xfrm>
          <a:prstGeom prst="rect">
            <a:avLst/>
          </a:prstGeom>
          <a:noFill/>
        </p:spPr>
        <p:txBody>
          <a:bodyPr wrap="square" rtlCol="0">
            <a:spAutoFit/>
          </a:bodyPr>
          <a:lstStyle/>
          <a:p>
            <a:r>
              <a:rPr lang="en-US" dirty="0"/>
              <a:t>we eat equivalent to</a:t>
            </a:r>
          </a:p>
        </p:txBody>
      </p:sp>
    </p:spTree>
    <p:extLst>
      <p:ext uri="{BB962C8B-B14F-4D97-AF65-F5344CB8AC3E}">
        <p14:creationId xmlns:p14="http://schemas.microsoft.com/office/powerpoint/2010/main" val="3785868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 – Harmful Algal Blooms">
            <a:extLst>
              <a:ext uri="{FF2B5EF4-FFF2-40B4-BE49-F238E27FC236}">
                <a16:creationId xmlns:a16="http://schemas.microsoft.com/office/drawing/2014/main" id="{F13A1B1D-F85E-3AD3-03ED-5A699DDB45E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588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767A22-B68A-8AF1-EC56-D1568774DCBE}"/>
              </a:ext>
            </a:extLst>
          </p:cNvPr>
          <p:cNvSpPr txBox="1"/>
          <p:nvPr/>
        </p:nvSpPr>
        <p:spPr>
          <a:xfrm>
            <a:off x="9588138" y="2274838"/>
            <a:ext cx="2481941" cy="2308324"/>
          </a:xfrm>
          <a:prstGeom prst="rect">
            <a:avLst/>
          </a:prstGeom>
          <a:noFill/>
        </p:spPr>
        <p:txBody>
          <a:bodyPr wrap="square">
            <a:spAutoFit/>
          </a:bodyPr>
          <a:lstStyle/>
          <a:p>
            <a:pPr algn="ctr"/>
            <a:r>
              <a:rPr lang="en-AU" sz="2400" i="1" dirty="0" err="1">
                <a:solidFill>
                  <a:schemeClr val="bg1"/>
                </a:solidFill>
              </a:rPr>
              <a:t>Gambierdiscus</a:t>
            </a:r>
            <a:r>
              <a:rPr lang="en-AU" sz="2400" i="1" dirty="0">
                <a:solidFill>
                  <a:schemeClr val="bg1"/>
                </a:solidFill>
              </a:rPr>
              <a:t> sp.</a:t>
            </a:r>
            <a:r>
              <a:rPr lang="en-AU" sz="2400" b="0" i="1" dirty="0">
                <a:solidFill>
                  <a:schemeClr val="bg1"/>
                </a:solidFill>
                <a:effectLst/>
              </a:rPr>
              <a:t> </a:t>
            </a:r>
            <a:r>
              <a:rPr lang="en-AU" sz="2400" dirty="0">
                <a:solidFill>
                  <a:schemeClr val="bg1"/>
                </a:solidFill>
              </a:rPr>
              <a:t>l</a:t>
            </a:r>
            <a:r>
              <a:rPr lang="en-AU" sz="2400" b="0" i="0" dirty="0">
                <a:solidFill>
                  <a:schemeClr val="bg1"/>
                </a:solidFill>
                <a:effectLst/>
              </a:rPr>
              <a:t>ive attached to certain corals, seaweeds and seagrasses </a:t>
            </a:r>
          </a:p>
          <a:p>
            <a:pPr algn="ctr"/>
            <a:r>
              <a:rPr lang="en-AU" sz="2400" b="0" i="0" dirty="0">
                <a:solidFill>
                  <a:schemeClr val="bg1"/>
                </a:solidFill>
                <a:effectLst/>
              </a:rPr>
              <a:t>in the tropics  </a:t>
            </a:r>
            <a:endParaRPr lang="en-US" sz="2400" dirty="0">
              <a:solidFill>
                <a:schemeClr val="bg1"/>
              </a:solidFill>
            </a:endParaRPr>
          </a:p>
        </p:txBody>
      </p:sp>
    </p:spTree>
    <p:extLst>
      <p:ext uri="{BB962C8B-B14F-4D97-AF65-F5344CB8AC3E}">
        <p14:creationId xmlns:p14="http://schemas.microsoft.com/office/powerpoint/2010/main" val="2076974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A674C7-2F40-21AA-B277-02EB24A10120}"/>
              </a:ext>
            </a:extLst>
          </p:cNvPr>
          <p:cNvSpPr/>
          <p:nvPr/>
        </p:nvSpPr>
        <p:spPr>
          <a:xfrm>
            <a:off x="0" y="2800350"/>
            <a:ext cx="12192000" cy="4057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DB393B-8070-B4B5-37C0-C36E863C051D}"/>
              </a:ext>
            </a:extLst>
          </p:cNvPr>
          <p:cNvSpPr txBox="1"/>
          <p:nvPr/>
        </p:nvSpPr>
        <p:spPr>
          <a:xfrm>
            <a:off x="34792" y="550844"/>
            <a:ext cx="12157208" cy="1569660"/>
          </a:xfrm>
          <a:prstGeom prst="rect">
            <a:avLst/>
          </a:prstGeom>
          <a:noFill/>
        </p:spPr>
        <p:txBody>
          <a:bodyPr wrap="square">
            <a:spAutoFit/>
          </a:bodyPr>
          <a:lstStyle/>
          <a:p>
            <a:pPr algn="ctr"/>
            <a:r>
              <a:rPr lang="en-AU" sz="3200" dirty="0">
                <a:solidFill>
                  <a:schemeClr val="bg1"/>
                </a:solidFill>
              </a:rPr>
              <a:t>Some argue the credit card analogy is a gross over-estimation. </a:t>
            </a:r>
          </a:p>
          <a:p>
            <a:pPr algn="ctr"/>
            <a:endParaRPr lang="en-AU" sz="3200" dirty="0">
              <a:solidFill>
                <a:schemeClr val="bg1"/>
              </a:solidFill>
            </a:endParaRPr>
          </a:p>
          <a:p>
            <a:pPr algn="ctr"/>
            <a:r>
              <a:rPr lang="en-AU" sz="3200" dirty="0">
                <a:solidFill>
                  <a:schemeClr val="bg1"/>
                </a:solidFill>
              </a:rPr>
              <a:t>Others argue the credit card analogy is a gross </a:t>
            </a:r>
            <a:r>
              <a:rPr lang="en-AU" sz="3200" i="1" dirty="0">
                <a:solidFill>
                  <a:schemeClr val="bg1"/>
                </a:solidFill>
              </a:rPr>
              <a:t>under-</a:t>
            </a:r>
            <a:r>
              <a:rPr lang="en-AU" sz="3200" dirty="0">
                <a:solidFill>
                  <a:schemeClr val="bg1"/>
                </a:solidFill>
              </a:rPr>
              <a:t>estimation.</a:t>
            </a:r>
          </a:p>
        </p:txBody>
      </p:sp>
      <p:sp>
        <p:nvSpPr>
          <p:cNvPr id="10" name="TextBox 9">
            <a:extLst>
              <a:ext uri="{FF2B5EF4-FFF2-40B4-BE49-F238E27FC236}">
                <a16:creationId xmlns:a16="http://schemas.microsoft.com/office/drawing/2014/main" id="{0D225ED2-C07D-B897-1C94-B9B7F16EB345}"/>
              </a:ext>
            </a:extLst>
          </p:cNvPr>
          <p:cNvSpPr txBox="1"/>
          <p:nvPr/>
        </p:nvSpPr>
        <p:spPr>
          <a:xfrm>
            <a:off x="5729123" y="3751955"/>
            <a:ext cx="2237811" cy="2031325"/>
          </a:xfrm>
          <a:prstGeom prst="rect">
            <a:avLst/>
          </a:prstGeom>
          <a:solidFill>
            <a:schemeClr val="accent6">
              <a:lumMod val="20000"/>
              <a:lumOff val="80000"/>
            </a:schemeClr>
          </a:solidFill>
        </p:spPr>
        <p:txBody>
          <a:bodyPr wrap="square" rtlCol="0">
            <a:spAutoFit/>
          </a:bodyPr>
          <a:lstStyle/>
          <a:p>
            <a:r>
              <a:rPr lang="en-US" dirty="0"/>
              <a:t>Estimates of particle size and abundance in shellfish, salt, beer, and bottled water were used to estimate particle </a:t>
            </a:r>
            <a:r>
              <a:rPr lang="en-US" i="1" dirty="0"/>
              <a:t>mass.</a:t>
            </a:r>
          </a:p>
        </p:txBody>
      </p:sp>
      <p:sp>
        <p:nvSpPr>
          <p:cNvPr id="11" name="TextBox 10">
            <a:extLst>
              <a:ext uri="{FF2B5EF4-FFF2-40B4-BE49-F238E27FC236}">
                <a16:creationId xmlns:a16="http://schemas.microsoft.com/office/drawing/2014/main" id="{A8A6C939-1F6F-B4D7-65F4-E79D98F086C3}"/>
              </a:ext>
            </a:extLst>
          </p:cNvPr>
          <p:cNvSpPr txBox="1"/>
          <p:nvPr/>
        </p:nvSpPr>
        <p:spPr>
          <a:xfrm>
            <a:off x="8551824" y="3751955"/>
            <a:ext cx="1438395" cy="2031325"/>
          </a:xfrm>
          <a:prstGeom prst="rect">
            <a:avLst/>
          </a:prstGeom>
          <a:solidFill>
            <a:schemeClr val="bg2"/>
          </a:solidFill>
        </p:spPr>
        <p:txBody>
          <a:bodyPr wrap="square" rtlCol="0">
            <a:spAutoFit/>
          </a:bodyPr>
          <a:lstStyle/>
          <a:p>
            <a:r>
              <a:rPr lang="en-US" dirty="0"/>
              <a:t>Multiplied by the estimated weekly consumption of these products</a:t>
            </a:r>
          </a:p>
        </p:txBody>
      </p:sp>
      <p:pic>
        <p:nvPicPr>
          <p:cNvPr id="13" name="Picture 12" descr="A screenshot of a news paper&#10;&#10;Description automatically generated">
            <a:extLst>
              <a:ext uri="{FF2B5EF4-FFF2-40B4-BE49-F238E27FC236}">
                <a16:creationId xmlns:a16="http://schemas.microsoft.com/office/drawing/2014/main" id="{0DBB28E5-77E2-F764-E779-99F1C5D096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102" y="3051798"/>
            <a:ext cx="5338027" cy="357338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3629DDEE-84B7-1D5B-941A-89A2ED580E55}"/>
              </a:ext>
            </a:extLst>
          </p:cNvPr>
          <p:cNvSpPr txBox="1"/>
          <p:nvPr/>
        </p:nvSpPr>
        <p:spPr>
          <a:xfrm>
            <a:off x="8045852" y="4223238"/>
            <a:ext cx="427054" cy="707886"/>
          </a:xfrm>
          <a:prstGeom prst="rect">
            <a:avLst/>
          </a:prstGeom>
          <a:noFill/>
        </p:spPr>
        <p:txBody>
          <a:bodyPr wrap="square" rtlCol="0">
            <a:spAutoFit/>
          </a:bodyPr>
          <a:lstStyle/>
          <a:p>
            <a:r>
              <a:rPr lang="en-US" sz="4000" dirty="0"/>
              <a:t>x</a:t>
            </a:r>
          </a:p>
        </p:txBody>
      </p:sp>
      <p:sp>
        <p:nvSpPr>
          <p:cNvPr id="15" name="TextBox 14">
            <a:extLst>
              <a:ext uri="{FF2B5EF4-FFF2-40B4-BE49-F238E27FC236}">
                <a16:creationId xmlns:a16="http://schemas.microsoft.com/office/drawing/2014/main" id="{6698C5C9-AEBD-FDE4-EA02-9B9BC5806052}"/>
              </a:ext>
            </a:extLst>
          </p:cNvPr>
          <p:cNvSpPr txBox="1"/>
          <p:nvPr/>
        </p:nvSpPr>
        <p:spPr>
          <a:xfrm>
            <a:off x="10015692" y="4230753"/>
            <a:ext cx="427054" cy="707886"/>
          </a:xfrm>
          <a:prstGeom prst="rect">
            <a:avLst/>
          </a:prstGeom>
          <a:noFill/>
        </p:spPr>
        <p:txBody>
          <a:bodyPr wrap="square" rtlCol="0">
            <a:spAutoFit/>
          </a:bodyPr>
          <a:lstStyle/>
          <a:p>
            <a:r>
              <a:rPr lang="en-US" sz="4000" dirty="0"/>
              <a:t>=</a:t>
            </a:r>
          </a:p>
        </p:txBody>
      </p:sp>
      <p:pic>
        <p:nvPicPr>
          <p:cNvPr id="17" name="Picture 16" descr="A close up of a credit card&#10;&#10;Description automatically generated">
            <a:extLst>
              <a:ext uri="{FF2B5EF4-FFF2-40B4-BE49-F238E27FC236}">
                <a16:creationId xmlns:a16="http://schemas.microsoft.com/office/drawing/2014/main" id="{99DF13F8-C0A3-8DE9-21BA-2BC56B921E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2746" y="4128075"/>
            <a:ext cx="1600712" cy="886838"/>
          </a:xfrm>
          <a:prstGeom prst="rect">
            <a:avLst/>
          </a:prstGeom>
        </p:spPr>
      </p:pic>
      <p:sp>
        <p:nvSpPr>
          <p:cNvPr id="18" name="TextBox 17">
            <a:extLst>
              <a:ext uri="{FF2B5EF4-FFF2-40B4-BE49-F238E27FC236}">
                <a16:creationId xmlns:a16="http://schemas.microsoft.com/office/drawing/2014/main" id="{BBCD336B-80F1-F879-8BC9-5A70884C1A23}"/>
              </a:ext>
            </a:extLst>
          </p:cNvPr>
          <p:cNvSpPr txBox="1"/>
          <p:nvPr/>
        </p:nvSpPr>
        <p:spPr>
          <a:xfrm>
            <a:off x="10897942" y="5116863"/>
            <a:ext cx="709169" cy="338554"/>
          </a:xfrm>
          <a:prstGeom prst="rect">
            <a:avLst/>
          </a:prstGeom>
          <a:noFill/>
        </p:spPr>
        <p:txBody>
          <a:bodyPr wrap="square" rtlCol="0">
            <a:spAutoFit/>
          </a:bodyPr>
          <a:lstStyle/>
          <a:p>
            <a:r>
              <a:rPr lang="en-US" sz="1600" dirty="0"/>
              <a:t>5g/</a:t>
            </a:r>
            <a:r>
              <a:rPr lang="en-US" sz="1600" dirty="0" err="1"/>
              <a:t>wk</a:t>
            </a:r>
            <a:endParaRPr lang="en-US" sz="1400" dirty="0"/>
          </a:p>
        </p:txBody>
      </p:sp>
      <p:sp>
        <p:nvSpPr>
          <p:cNvPr id="2" name="TextBox 1">
            <a:extLst>
              <a:ext uri="{FF2B5EF4-FFF2-40B4-BE49-F238E27FC236}">
                <a16:creationId xmlns:a16="http://schemas.microsoft.com/office/drawing/2014/main" id="{57BC3965-7AEB-9361-C05B-D07BA912C968}"/>
              </a:ext>
            </a:extLst>
          </p:cNvPr>
          <p:cNvSpPr txBox="1"/>
          <p:nvPr/>
        </p:nvSpPr>
        <p:spPr>
          <a:xfrm>
            <a:off x="6096000" y="3081825"/>
            <a:ext cx="4003756" cy="377202"/>
          </a:xfrm>
          <a:prstGeom prst="rect">
            <a:avLst/>
          </a:prstGeom>
          <a:noFill/>
        </p:spPr>
        <p:txBody>
          <a:bodyPr wrap="square" rtlCol="0">
            <a:spAutoFit/>
          </a:bodyPr>
          <a:lstStyle/>
          <a:p>
            <a:r>
              <a:rPr lang="en-US" dirty="0"/>
              <a:t>How it was calculated….</a:t>
            </a:r>
          </a:p>
        </p:txBody>
      </p:sp>
    </p:spTree>
    <p:extLst>
      <p:ext uri="{BB962C8B-B14F-4D97-AF65-F5344CB8AC3E}">
        <p14:creationId xmlns:p14="http://schemas.microsoft.com/office/powerpoint/2010/main" val="3684220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Dirty Truth About Plastic Cookware - bambu">
            <a:extLst>
              <a:ext uri="{FF2B5EF4-FFF2-40B4-BE49-F238E27FC236}">
                <a16:creationId xmlns:a16="http://schemas.microsoft.com/office/drawing/2014/main" id="{795F6486-A3CD-39E9-98B5-B1EF1B6DBD9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902CE9-B52E-6814-55D5-C5FC081774ED}"/>
              </a:ext>
            </a:extLst>
          </p:cNvPr>
          <p:cNvSpPr txBox="1"/>
          <p:nvPr/>
        </p:nvSpPr>
        <p:spPr>
          <a:xfrm>
            <a:off x="389745" y="290554"/>
            <a:ext cx="3447737" cy="1754326"/>
          </a:xfrm>
          <a:prstGeom prst="rect">
            <a:avLst/>
          </a:prstGeom>
          <a:noFill/>
        </p:spPr>
        <p:txBody>
          <a:bodyPr wrap="square">
            <a:spAutoFit/>
          </a:bodyPr>
          <a:lstStyle/>
          <a:p>
            <a:pPr algn="ctr"/>
            <a:r>
              <a:rPr lang="en-AU" sz="4400" b="1" dirty="0"/>
              <a:t>Where </a:t>
            </a:r>
            <a:r>
              <a:rPr lang="en-AU" sz="3200" dirty="0"/>
              <a:t>are the microplastic hotspots?</a:t>
            </a:r>
          </a:p>
        </p:txBody>
      </p:sp>
    </p:spTree>
    <p:extLst>
      <p:ext uri="{BB962C8B-B14F-4D97-AF65-F5344CB8AC3E}">
        <p14:creationId xmlns:p14="http://schemas.microsoft.com/office/powerpoint/2010/main" val="3990039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graph&#10;&#10;Description automatically generated">
            <a:extLst>
              <a:ext uri="{FF2B5EF4-FFF2-40B4-BE49-F238E27FC236}">
                <a16:creationId xmlns:a16="http://schemas.microsoft.com/office/drawing/2014/main" id="{2C7446B8-3D62-A105-723D-52876CBDBE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493679" cy="6858000"/>
          </a:xfrm>
          <a:prstGeom prst="rect">
            <a:avLst/>
          </a:prstGeom>
        </p:spPr>
      </p:pic>
      <p:sp>
        <p:nvSpPr>
          <p:cNvPr id="2" name="TextBox 1">
            <a:extLst>
              <a:ext uri="{FF2B5EF4-FFF2-40B4-BE49-F238E27FC236}">
                <a16:creationId xmlns:a16="http://schemas.microsoft.com/office/drawing/2014/main" id="{E3417227-AE56-FC5F-EC2C-2EF4585C11A4}"/>
              </a:ext>
            </a:extLst>
          </p:cNvPr>
          <p:cNvSpPr txBox="1"/>
          <p:nvPr/>
        </p:nvSpPr>
        <p:spPr>
          <a:xfrm>
            <a:off x="6543675" y="2971800"/>
            <a:ext cx="1071563" cy="338554"/>
          </a:xfrm>
          <a:prstGeom prst="rect">
            <a:avLst/>
          </a:prstGeom>
          <a:noFill/>
        </p:spPr>
        <p:txBody>
          <a:bodyPr wrap="square" rtlCol="0">
            <a:spAutoFit/>
          </a:bodyPr>
          <a:lstStyle/>
          <a:p>
            <a:r>
              <a:rPr lang="en-US" sz="1600" dirty="0">
                <a:solidFill>
                  <a:schemeClr val="bg1"/>
                </a:solidFill>
              </a:rPr>
              <a:t>kilometer</a:t>
            </a:r>
          </a:p>
        </p:txBody>
      </p:sp>
      <p:pic>
        <p:nvPicPr>
          <p:cNvPr id="16388" name="Picture 4" descr="gfw_screen">
            <a:extLst>
              <a:ext uri="{FF2B5EF4-FFF2-40B4-BE49-F238E27FC236}">
                <a16:creationId xmlns:a16="http://schemas.microsoft.com/office/drawing/2014/main" id="{B6964728-4F54-DFBD-AAA5-055BFCF4FF5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15238" y="114300"/>
            <a:ext cx="4466908"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B4A1FD-1AA0-0F95-82CF-9E88A0E1332A}"/>
              </a:ext>
            </a:extLst>
          </p:cNvPr>
          <p:cNvSpPr txBox="1"/>
          <p:nvPr/>
        </p:nvSpPr>
        <p:spPr>
          <a:xfrm>
            <a:off x="7786687" y="2628900"/>
            <a:ext cx="4100513" cy="646331"/>
          </a:xfrm>
          <a:prstGeom prst="rect">
            <a:avLst/>
          </a:prstGeom>
          <a:noFill/>
        </p:spPr>
        <p:txBody>
          <a:bodyPr wrap="square" rtlCol="0">
            <a:spAutoFit/>
          </a:bodyPr>
          <a:lstStyle/>
          <a:p>
            <a:pPr algn="ctr"/>
            <a:r>
              <a:rPr lang="en-US" dirty="0">
                <a:solidFill>
                  <a:schemeClr val="bg1"/>
                </a:solidFill>
              </a:rPr>
              <a:t>Global Fishing Watch: Fishing hotspots around the globe</a:t>
            </a:r>
          </a:p>
        </p:txBody>
      </p:sp>
      <p:pic>
        <p:nvPicPr>
          <p:cNvPr id="16394" name="Picture 10" descr="380,305 Raw Fish Plate Images, Stock Photos, 3D objects, &amp; Vectors |  Shutterstock">
            <a:extLst>
              <a:ext uri="{FF2B5EF4-FFF2-40B4-BE49-F238E27FC236}">
                <a16:creationId xmlns:a16="http://schemas.microsoft.com/office/drawing/2014/main" id="{E05AE816-4F8F-4BBC-21AA-ECC6822A0FC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714925" y="4071937"/>
            <a:ext cx="4267533" cy="2514601"/>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a:extLst>
              <a:ext uri="{FF2B5EF4-FFF2-40B4-BE49-F238E27FC236}">
                <a16:creationId xmlns:a16="http://schemas.microsoft.com/office/drawing/2014/main" id="{89EA3401-449B-40FC-EA6D-D99612026CFE}"/>
              </a:ext>
            </a:extLst>
          </p:cNvPr>
          <p:cNvSpPr/>
          <p:nvPr/>
        </p:nvSpPr>
        <p:spPr>
          <a:xfrm>
            <a:off x="9444036" y="3352115"/>
            <a:ext cx="785813" cy="6429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5446A3-BB1B-C3DA-EC8A-D06B15CC0220}"/>
              </a:ext>
            </a:extLst>
          </p:cNvPr>
          <p:cNvSpPr txBox="1"/>
          <p:nvPr/>
        </p:nvSpPr>
        <p:spPr>
          <a:xfrm>
            <a:off x="9836942" y="4071936"/>
            <a:ext cx="2252670" cy="369332"/>
          </a:xfrm>
          <a:prstGeom prst="rect">
            <a:avLst/>
          </a:prstGeom>
          <a:noFill/>
        </p:spPr>
        <p:txBody>
          <a:bodyPr wrap="square" rtlCol="0">
            <a:spAutoFit/>
          </a:bodyPr>
          <a:lstStyle/>
          <a:p>
            <a:r>
              <a:rPr lang="en-US" dirty="0"/>
              <a:t>How much is plastic? </a:t>
            </a:r>
          </a:p>
        </p:txBody>
      </p:sp>
    </p:spTree>
    <p:extLst>
      <p:ext uri="{BB962C8B-B14F-4D97-AF65-F5344CB8AC3E}">
        <p14:creationId xmlns:p14="http://schemas.microsoft.com/office/powerpoint/2010/main" val="1794832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2252E7-BBAF-A438-604A-3E15F053146C}"/>
              </a:ext>
            </a:extLst>
          </p:cNvPr>
          <p:cNvSpPr txBox="1"/>
          <p:nvPr/>
        </p:nvSpPr>
        <p:spPr>
          <a:xfrm>
            <a:off x="17396" y="411861"/>
            <a:ext cx="12157208" cy="584775"/>
          </a:xfrm>
          <a:prstGeom prst="rect">
            <a:avLst/>
          </a:prstGeom>
          <a:noFill/>
        </p:spPr>
        <p:txBody>
          <a:bodyPr wrap="square">
            <a:spAutoFit/>
          </a:bodyPr>
          <a:lstStyle/>
          <a:p>
            <a:pPr algn="ctr"/>
            <a:r>
              <a:rPr lang="en-AU" sz="3200" dirty="0">
                <a:solidFill>
                  <a:schemeClr val="bg1"/>
                </a:solidFill>
              </a:rPr>
              <a:t>Is it trapped in the mangroves and seagrass? </a:t>
            </a:r>
          </a:p>
        </p:txBody>
      </p:sp>
      <p:sp>
        <p:nvSpPr>
          <p:cNvPr id="6" name="Rectangle 5">
            <a:extLst>
              <a:ext uri="{FF2B5EF4-FFF2-40B4-BE49-F238E27FC236}">
                <a16:creationId xmlns:a16="http://schemas.microsoft.com/office/drawing/2014/main" id="{EFFC18CC-657B-FE54-F104-4942C30AA520}"/>
              </a:ext>
            </a:extLst>
          </p:cNvPr>
          <p:cNvSpPr/>
          <p:nvPr/>
        </p:nvSpPr>
        <p:spPr>
          <a:xfrm>
            <a:off x="17396" y="1349115"/>
            <a:ext cx="12174604" cy="5508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background with blue text&#10;&#10;Description automatically generated">
            <a:extLst>
              <a:ext uri="{FF2B5EF4-FFF2-40B4-BE49-F238E27FC236}">
                <a16:creationId xmlns:a16="http://schemas.microsoft.com/office/drawing/2014/main" id="{1B13C960-BC72-B5D0-F756-E78175EFEB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6207" y="2116137"/>
            <a:ext cx="3348038" cy="1378896"/>
          </a:xfrm>
          <a:prstGeom prst="rect">
            <a:avLst/>
          </a:prstGeom>
        </p:spPr>
      </p:pic>
      <p:pic>
        <p:nvPicPr>
          <p:cNvPr id="8" name="Picture 7" descr="A person standing in a room&#10;&#10;Description automatically generated">
            <a:extLst>
              <a:ext uri="{FF2B5EF4-FFF2-40B4-BE49-F238E27FC236}">
                <a16:creationId xmlns:a16="http://schemas.microsoft.com/office/drawing/2014/main" id="{336A54C3-D2C6-34A6-A7E6-12C9AD4889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3045" y="2116137"/>
            <a:ext cx="5435407" cy="4076555"/>
          </a:xfrm>
          <a:prstGeom prst="rect">
            <a:avLst/>
          </a:prstGeom>
        </p:spPr>
      </p:pic>
      <p:sp>
        <p:nvSpPr>
          <p:cNvPr id="9" name="TextBox 8">
            <a:extLst>
              <a:ext uri="{FF2B5EF4-FFF2-40B4-BE49-F238E27FC236}">
                <a16:creationId xmlns:a16="http://schemas.microsoft.com/office/drawing/2014/main" id="{9E158A3B-F25B-76F4-5EBC-5E59E47923AC}"/>
              </a:ext>
            </a:extLst>
          </p:cNvPr>
          <p:cNvSpPr txBox="1"/>
          <p:nvPr/>
        </p:nvSpPr>
        <p:spPr>
          <a:xfrm>
            <a:off x="496822" y="2254904"/>
            <a:ext cx="2296580" cy="3847207"/>
          </a:xfrm>
          <a:prstGeom prst="rect">
            <a:avLst/>
          </a:prstGeom>
          <a:noFill/>
        </p:spPr>
        <p:txBody>
          <a:bodyPr wrap="square">
            <a:spAutoFit/>
          </a:bodyPr>
          <a:lstStyle/>
          <a:p>
            <a:r>
              <a:rPr lang="en-AU" sz="2200" b="0" i="1" dirty="0">
                <a:solidFill>
                  <a:schemeClr val="bg1"/>
                </a:solidFill>
                <a:effectLst/>
              </a:rPr>
              <a:t>“Because seagrass is so good at trapping particulate matter and sediment, it may also be very good at trapping plastic, making them at risk of being hotspots for plastic pollution</a:t>
            </a:r>
            <a:r>
              <a:rPr lang="en-AU" sz="2400" b="0" i="1" dirty="0">
                <a:solidFill>
                  <a:schemeClr val="bg1"/>
                </a:solidFill>
                <a:effectLst/>
              </a:rPr>
              <a:t>”</a:t>
            </a:r>
            <a:endParaRPr lang="en-US" sz="2400" i="1" dirty="0">
              <a:solidFill>
                <a:schemeClr val="bg1"/>
              </a:solidFill>
            </a:endParaRPr>
          </a:p>
        </p:txBody>
      </p:sp>
      <p:sp>
        <p:nvSpPr>
          <p:cNvPr id="10" name="TextBox 9">
            <a:extLst>
              <a:ext uri="{FF2B5EF4-FFF2-40B4-BE49-F238E27FC236}">
                <a16:creationId xmlns:a16="http://schemas.microsoft.com/office/drawing/2014/main" id="{A85DD7AB-D616-1CD2-C6CD-4595A431F166}"/>
              </a:ext>
            </a:extLst>
          </p:cNvPr>
          <p:cNvSpPr txBox="1"/>
          <p:nvPr/>
        </p:nvSpPr>
        <p:spPr>
          <a:xfrm>
            <a:off x="8778418" y="3992232"/>
            <a:ext cx="3127765" cy="1785104"/>
          </a:xfrm>
          <a:prstGeom prst="rect">
            <a:avLst/>
          </a:prstGeom>
          <a:noFill/>
        </p:spPr>
        <p:txBody>
          <a:bodyPr wrap="square">
            <a:spAutoFit/>
          </a:bodyPr>
          <a:lstStyle/>
          <a:p>
            <a:r>
              <a:rPr lang="en-AU" sz="2200" b="0" i="1" dirty="0">
                <a:solidFill>
                  <a:schemeClr val="bg1"/>
                </a:solidFill>
                <a:effectLst/>
              </a:rPr>
              <a:t>“Could seagrass be preventing the microplastics from spreading to adjacent coral reefs?"</a:t>
            </a:r>
            <a:endParaRPr lang="en-US" sz="2400" i="1" dirty="0">
              <a:solidFill>
                <a:schemeClr val="bg1"/>
              </a:solidFill>
            </a:endParaRPr>
          </a:p>
        </p:txBody>
      </p:sp>
      <p:sp>
        <p:nvSpPr>
          <p:cNvPr id="11" name="TextBox 10">
            <a:extLst>
              <a:ext uri="{FF2B5EF4-FFF2-40B4-BE49-F238E27FC236}">
                <a16:creationId xmlns:a16="http://schemas.microsoft.com/office/drawing/2014/main" id="{FD09492B-EB7A-EB4E-7BD7-89C7480EDB1A}"/>
              </a:ext>
            </a:extLst>
          </p:cNvPr>
          <p:cNvSpPr txBox="1"/>
          <p:nvPr/>
        </p:nvSpPr>
        <p:spPr>
          <a:xfrm>
            <a:off x="3272828" y="1500446"/>
            <a:ext cx="4626988" cy="523220"/>
          </a:xfrm>
          <a:prstGeom prst="rect">
            <a:avLst/>
          </a:prstGeom>
          <a:noFill/>
        </p:spPr>
        <p:txBody>
          <a:bodyPr wrap="square" rtlCol="0">
            <a:spAutoFit/>
          </a:bodyPr>
          <a:lstStyle/>
          <a:p>
            <a:pPr algn="ctr"/>
            <a:r>
              <a:rPr lang="en-US" sz="2800" dirty="0">
                <a:solidFill>
                  <a:schemeClr val="bg1"/>
                </a:solidFill>
              </a:rPr>
              <a:t>Jack Greenshields PhD CQU</a:t>
            </a:r>
          </a:p>
        </p:txBody>
      </p:sp>
    </p:spTree>
    <p:extLst>
      <p:ext uri="{BB962C8B-B14F-4D97-AF65-F5344CB8AC3E}">
        <p14:creationId xmlns:p14="http://schemas.microsoft.com/office/powerpoint/2010/main" val="2541738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ideo of a dock on a body of water&#10;&#10;Description automatically generated">
            <a:extLst>
              <a:ext uri="{FF2B5EF4-FFF2-40B4-BE49-F238E27FC236}">
                <a16:creationId xmlns:a16="http://schemas.microsoft.com/office/drawing/2014/main" id="{F0517B5C-C5B9-604B-8B45-92390C97FE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3035" y="342900"/>
            <a:ext cx="7772400" cy="5682342"/>
          </a:xfrm>
          <a:prstGeom prst="rect">
            <a:avLst/>
          </a:prstGeom>
        </p:spPr>
      </p:pic>
      <p:sp>
        <p:nvSpPr>
          <p:cNvPr id="4" name="TextBox 3">
            <a:extLst>
              <a:ext uri="{FF2B5EF4-FFF2-40B4-BE49-F238E27FC236}">
                <a16:creationId xmlns:a16="http://schemas.microsoft.com/office/drawing/2014/main" id="{35EA64CA-367A-1A53-AA52-B8F8522C424A}"/>
              </a:ext>
            </a:extLst>
          </p:cNvPr>
          <p:cNvSpPr txBox="1"/>
          <p:nvPr/>
        </p:nvSpPr>
        <p:spPr>
          <a:xfrm>
            <a:off x="3774673" y="6145768"/>
            <a:ext cx="6100762"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QftlXutaYac</a:t>
            </a:r>
            <a:endParaRPr lang="en-US" dirty="0">
              <a:solidFill>
                <a:schemeClr val="bg1"/>
              </a:solidFill>
            </a:endParaRPr>
          </a:p>
        </p:txBody>
      </p:sp>
    </p:spTree>
    <p:extLst>
      <p:ext uri="{BB962C8B-B14F-4D97-AF65-F5344CB8AC3E}">
        <p14:creationId xmlns:p14="http://schemas.microsoft.com/office/powerpoint/2010/main" val="1272452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red ball in front of a fish tank&#10;&#10;Description automatically generated">
            <a:extLst>
              <a:ext uri="{FF2B5EF4-FFF2-40B4-BE49-F238E27FC236}">
                <a16:creationId xmlns:a16="http://schemas.microsoft.com/office/drawing/2014/main" id="{E355E564-7611-A76F-5A23-F52E8282F2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sp>
        <p:nvSpPr>
          <p:cNvPr id="4" name="TextBox 3">
            <a:extLst>
              <a:ext uri="{FF2B5EF4-FFF2-40B4-BE49-F238E27FC236}">
                <a16:creationId xmlns:a16="http://schemas.microsoft.com/office/drawing/2014/main" id="{E717104A-30F9-CACA-FB6B-3762E1F0C227}"/>
              </a:ext>
            </a:extLst>
          </p:cNvPr>
          <p:cNvSpPr txBox="1"/>
          <p:nvPr/>
        </p:nvSpPr>
        <p:spPr>
          <a:xfrm>
            <a:off x="6342714" y="720273"/>
            <a:ext cx="4914899" cy="1815882"/>
          </a:xfrm>
          <a:prstGeom prst="rect">
            <a:avLst/>
          </a:prstGeom>
          <a:noFill/>
        </p:spPr>
        <p:txBody>
          <a:bodyPr wrap="square">
            <a:spAutoFit/>
          </a:bodyPr>
          <a:lstStyle/>
          <a:p>
            <a:pPr algn="ctr"/>
            <a:r>
              <a:rPr lang="en-AU" sz="2200" b="0" i="1" dirty="0">
                <a:solidFill>
                  <a:schemeClr val="bg1"/>
                </a:solidFill>
                <a:effectLst/>
              </a:rPr>
              <a:t> “</a:t>
            </a:r>
            <a:r>
              <a:rPr lang="en-AU" sz="2800" b="0" i="1" dirty="0">
                <a:solidFill>
                  <a:schemeClr val="bg1"/>
                </a:solidFill>
                <a:effectLst/>
              </a:rPr>
              <a:t>what are the potential health effects (on the seagrass and mangroves) associated with this microplastic trapping ability?”</a:t>
            </a:r>
            <a:endParaRPr lang="en-US" sz="2400" i="1" dirty="0">
              <a:solidFill>
                <a:schemeClr val="bg1"/>
              </a:solidFill>
            </a:endParaRPr>
          </a:p>
        </p:txBody>
      </p:sp>
      <p:sp>
        <p:nvSpPr>
          <p:cNvPr id="5" name="TextBox 4">
            <a:extLst>
              <a:ext uri="{FF2B5EF4-FFF2-40B4-BE49-F238E27FC236}">
                <a16:creationId xmlns:a16="http://schemas.microsoft.com/office/drawing/2014/main" id="{2B2468F8-9A36-2B64-6F37-314DE7622A67}"/>
              </a:ext>
            </a:extLst>
          </p:cNvPr>
          <p:cNvSpPr txBox="1"/>
          <p:nvPr/>
        </p:nvSpPr>
        <p:spPr>
          <a:xfrm>
            <a:off x="5280911" y="3831370"/>
            <a:ext cx="6758690" cy="2246769"/>
          </a:xfrm>
          <a:prstGeom prst="rect">
            <a:avLst/>
          </a:prstGeom>
          <a:noFill/>
        </p:spPr>
        <p:txBody>
          <a:bodyPr wrap="square">
            <a:spAutoFit/>
          </a:bodyPr>
          <a:lstStyle/>
          <a:p>
            <a:pPr algn="ctr"/>
            <a:r>
              <a:rPr lang="en-AU" sz="2200" b="0" i="1" dirty="0">
                <a:solidFill>
                  <a:schemeClr val="bg1"/>
                </a:solidFill>
                <a:effectLst/>
              </a:rPr>
              <a:t> </a:t>
            </a:r>
            <a:r>
              <a:rPr lang="en-AU" sz="2800" b="0" dirty="0">
                <a:solidFill>
                  <a:schemeClr val="bg1"/>
                </a:solidFill>
                <a:effectLst/>
              </a:rPr>
              <a:t>Pictured left, Jack’s experimental design is a large container (covered with mesh) that he set up for growing mangrove propagules in soil contaminated with varying amounts of microplastic.</a:t>
            </a:r>
            <a:endParaRPr lang="en-US" sz="2400" dirty="0">
              <a:solidFill>
                <a:schemeClr val="bg1"/>
              </a:solidFill>
            </a:endParaRPr>
          </a:p>
        </p:txBody>
      </p:sp>
      <p:sp>
        <p:nvSpPr>
          <p:cNvPr id="6" name="TextBox 5">
            <a:extLst>
              <a:ext uri="{FF2B5EF4-FFF2-40B4-BE49-F238E27FC236}">
                <a16:creationId xmlns:a16="http://schemas.microsoft.com/office/drawing/2014/main" id="{F9F891C7-2564-26A5-B21B-F90BA129A431}"/>
              </a:ext>
            </a:extLst>
          </p:cNvPr>
          <p:cNvSpPr txBox="1"/>
          <p:nvPr/>
        </p:nvSpPr>
        <p:spPr>
          <a:xfrm>
            <a:off x="2773181" y="4185313"/>
            <a:ext cx="929389" cy="769441"/>
          </a:xfrm>
          <a:prstGeom prst="rect">
            <a:avLst/>
          </a:prstGeom>
          <a:noFill/>
        </p:spPr>
        <p:txBody>
          <a:bodyPr wrap="square" rtlCol="0">
            <a:spAutoFit/>
          </a:bodyPr>
          <a:lstStyle/>
          <a:p>
            <a:r>
              <a:rPr lang="en-US" sz="4400" dirty="0">
                <a:solidFill>
                  <a:schemeClr val="bg1"/>
                </a:solidFill>
                <a:sym typeface="Wingdings" pitchFamily="2" charset="2"/>
              </a:rPr>
              <a:t></a:t>
            </a:r>
            <a:endParaRPr lang="en-US" sz="4400" dirty="0">
              <a:solidFill>
                <a:schemeClr val="bg1"/>
              </a:solidFill>
            </a:endParaRPr>
          </a:p>
        </p:txBody>
      </p:sp>
      <p:sp>
        <p:nvSpPr>
          <p:cNvPr id="7" name="TextBox 6">
            <a:extLst>
              <a:ext uri="{FF2B5EF4-FFF2-40B4-BE49-F238E27FC236}">
                <a16:creationId xmlns:a16="http://schemas.microsoft.com/office/drawing/2014/main" id="{7B8C2923-B6DA-6504-B85C-5297768F667D}"/>
              </a:ext>
            </a:extLst>
          </p:cNvPr>
          <p:cNvSpPr txBox="1"/>
          <p:nvPr/>
        </p:nvSpPr>
        <p:spPr>
          <a:xfrm>
            <a:off x="4214111" y="4809876"/>
            <a:ext cx="929389" cy="769441"/>
          </a:xfrm>
          <a:prstGeom prst="rect">
            <a:avLst/>
          </a:prstGeom>
          <a:noFill/>
        </p:spPr>
        <p:txBody>
          <a:bodyPr wrap="square" rtlCol="0">
            <a:spAutoFit/>
          </a:bodyPr>
          <a:lstStyle/>
          <a:p>
            <a:r>
              <a:rPr lang="en-US" sz="4400" dirty="0">
                <a:solidFill>
                  <a:schemeClr val="bg1"/>
                </a:solidFill>
                <a:sym typeface="Wingdings" pitchFamily="2" charset="2"/>
              </a:rPr>
              <a:t></a:t>
            </a:r>
            <a:endParaRPr lang="en-US" sz="4400" dirty="0">
              <a:solidFill>
                <a:schemeClr val="bg1"/>
              </a:solidFill>
            </a:endParaRPr>
          </a:p>
        </p:txBody>
      </p:sp>
    </p:spTree>
    <p:extLst>
      <p:ext uri="{BB962C8B-B14F-4D97-AF65-F5344CB8AC3E}">
        <p14:creationId xmlns:p14="http://schemas.microsoft.com/office/powerpoint/2010/main" val="36300616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2252E7-BBAF-A438-604A-3E15F053146C}"/>
              </a:ext>
            </a:extLst>
          </p:cNvPr>
          <p:cNvSpPr txBox="1"/>
          <p:nvPr/>
        </p:nvSpPr>
        <p:spPr>
          <a:xfrm>
            <a:off x="17396" y="2701897"/>
            <a:ext cx="12157208" cy="1938992"/>
          </a:xfrm>
          <a:prstGeom prst="rect">
            <a:avLst/>
          </a:prstGeom>
          <a:noFill/>
        </p:spPr>
        <p:txBody>
          <a:bodyPr wrap="square">
            <a:spAutoFit/>
          </a:bodyPr>
          <a:lstStyle/>
          <a:p>
            <a:pPr algn="ctr"/>
            <a:r>
              <a:rPr lang="en-AU" sz="4000" dirty="0">
                <a:solidFill>
                  <a:schemeClr val="bg1"/>
                </a:solidFill>
              </a:rPr>
              <a:t>Plastic biomagnification</a:t>
            </a:r>
          </a:p>
          <a:p>
            <a:pPr algn="ctr"/>
            <a:endParaRPr lang="en-AU" sz="3200" dirty="0">
              <a:solidFill>
                <a:schemeClr val="bg1"/>
              </a:solidFill>
            </a:endParaRPr>
          </a:p>
          <a:p>
            <a:pPr algn="ctr"/>
            <a:r>
              <a:rPr lang="en-AU" sz="4800" dirty="0">
                <a:solidFill>
                  <a:schemeClr val="bg1"/>
                </a:solidFill>
              </a:rPr>
              <a:t>???</a:t>
            </a:r>
          </a:p>
        </p:txBody>
      </p:sp>
    </p:spTree>
    <p:extLst>
      <p:ext uri="{BB962C8B-B14F-4D97-AF65-F5344CB8AC3E}">
        <p14:creationId xmlns:p14="http://schemas.microsoft.com/office/powerpoint/2010/main" val="32947994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DFF1F3-CBD9-E8B8-3C39-48256DD25929}"/>
              </a:ext>
            </a:extLst>
          </p:cNvPr>
          <p:cNvSpPr txBox="1"/>
          <p:nvPr/>
        </p:nvSpPr>
        <p:spPr>
          <a:xfrm>
            <a:off x="337278" y="303471"/>
            <a:ext cx="11517443" cy="1384995"/>
          </a:xfrm>
          <a:prstGeom prst="rect">
            <a:avLst/>
          </a:prstGeom>
          <a:noFill/>
        </p:spPr>
        <p:txBody>
          <a:bodyPr wrap="square">
            <a:spAutoFit/>
          </a:bodyPr>
          <a:lstStyle/>
          <a:p>
            <a:pPr algn="ctr"/>
            <a:r>
              <a:rPr lang="en-AU" sz="3200" dirty="0">
                <a:solidFill>
                  <a:schemeClr val="bg1"/>
                </a:solidFill>
              </a:rPr>
              <a:t>There’s not enough data to confirm if </a:t>
            </a:r>
            <a:r>
              <a:rPr lang="en-AU" sz="3200" i="1" dirty="0">
                <a:solidFill>
                  <a:schemeClr val="bg1"/>
                </a:solidFill>
              </a:rPr>
              <a:t>biomagnification</a:t>
            </a:r>
            <a:r>
              <a:rPr lang="en-AU" sz="3200" dirty="0">
                <a:solidFill>
                  <a:schemeClr val="bg1"/>
                </a:solidFill>
              </a:rPr>
              <a:t> of microplastics occurs across trophic levels </a:t>
            </a:r>
          </a:p>
          <a:p>
            <a:pPr algn="ctr"/>
            <a:r>
              <a:rPr lang="en-AU" sz="2000" dirty="0">
                <a:solidFill>
                  <a:schemeClr val="bg1"/>
                </a:solidFill>
              </a:rPr>
              <a:t>(even more so with their associated additives)</a:t>
            </a:r>
          </a:p>
        </p:txBody>
      </p:sp>
      <p:sp>
        <p:nvSpPr>
          <p:cNvPr id="5" name="Rectangle 4">
            <a:extLst>
              <a:ext uri="{FF2B5EF4-FFF2-40B4-BE49-F238E27FC236}">
                <a16:creationId xmlns:a16="http://schemas.microsoft.com/office/drawing/2014/main" id="{07208385-000C-4C1F-EC37-74AF57EB5C13}"/>
              </a:ext>
            </a:extLst>
          </p:cNvPr>
          <p:cNvSpPr/>
          <p:nvPr/>
        </p:nvSpPr>
        <p:spPr>
          <a:xfrm>
            <a:off x="0" y="2368446"/>
            <a:ext cx="12192000" cy="4489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n collaboration with">
            <a:extLst>
              <a:ext uri="{FF2B5EF4-FFF2-40B4-BE49-F238E27FC236}">
                <a16:creationId xmlns:a16="http://schemas.microsoft.com/office/drawing/2014/main" id="{57F74089-C86B-57F9-A543-1AE43045E6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7278" y="2585762"/>
            <a:ext cx="4790815" cy="40549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C5F1EF-8B3E-7671-DA93-B7D8804C4130}"/>
              </a:ext>
            </a:extLst>
          </p:cNvPr>
          <p:cNvSpPr txBox="1"/>
          <p:nvPr/>
        </p:nvSpPr>
        <p:spPr>
          <a:xfrm>
            <a:off x="6857999" y="4259280"/>
            <a:ext cx="4996722" cy="707886"/>
          </a:xfrm>
          <a:prstGeom prst="rect">
            <a:avLst/>
          </a:prstGeom>
          <a:noFill/>
        </p:spPr>
        <p:txBody>
          <a:bodyPr wrap="square" rtlCol="0">
            <a:spAutoFit/>
          </a:bodyPr>
          <a:lstStyle/>
          <a:p>
            <a:r>
              <a:rPr lang="en-US" sz="4000" dirty="0">
                <a:latin typeface="AkayaTelivigala" pitchFamily="2" charset="77"/>
                <a:cs typeface="AkayaTelivigala" pitchFamily="2" charset="77"/>
              </a:rPr>
              <a:t>Spot the difference</a:t>
            </a:r>
          </a:p>
        </p:txBody>
      </p:sp>
    </p:spTree>
    <p:extLst>
      <p:ext uri="{BB962C8B-B14F-4D97-AF65-F5344CB8AC3E}">
        <p14:creationId xmlns:p14="http://schemas.microsoft.com/office/powerpoint/2010/main" val="2323218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plastic cups on a counter&#10;&#10;Description automatically generated">
            <a:extLst>
              <a:ext uri="{FF2B5EF4-FFF2-40B4-BE49-F238E27FC236}">
                <a16:creationId xmlns:a16="http://schemas.microsoft.com/office/drawing/2014/main" id="{C1CB6860-4459-F590-D016-9D2EDCC17D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1422" y="209863"/>
            <a:ext cx="8629155" cy="6143136"/>
          </a:xfrm>
          <a:prstGeom prst="rect">
            <a:avLst/>
          </a:prstGeom>
        </p:spPr>
      </p:pic>
      <p:sp>
        <p:nvSpPr>
          <p:cNvPr id="5" name="TextBox 4">
            <a:extLst>
              <a:ext uri="{FF2B5EF4-FFF2-40B4-BE49-F238E27FC236}">
                <a16:creationId xmlns:a16="http://schemas.microsoft.com/office/drawing/2014/main" id="{2D9D296C-BECB-BCE1-BC87-585A8667B4A8}"/>
              </a:ext>
            </a:extLst>
          </p:cNvPr>
          <p:cNvSpPr txBox="1"/>
          <p:nvPr/>
        </p:nvSpPr>
        <p:spPr>
          <a:xfrm>
            <a:off x="3590144" y="6396555"/>
            <a:ext cx="6100996"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=GCNTqMX9zBE</a:t>
            </a:r>
          </a:p>
        </p:txBody>
      </p:sp>
    </p:spTree>
    <p:extLst>
      <p:ext uri="{BB962C8B-B14F-4D97-AF65-F5344CB8AC3E}">
        <p14:creationId xmlns:p14="http://schemas.microsoft.com/office/powerpoint/2010/main" val="3562903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DFF1F3-CBD9-E8B8-3C39-48256DD25929}"/>
              </a:ext>
            </a:extLst>
          </p:cNvPr>
          <p:cNvSpPr txBox="1"/>
          <p:nvPr/>
        </p:nvSpPr>
        <p:spPr>
          <a:xfrm>
            <a:off x="337278" y="483353"/>
            <a:ext cx="11517443" cy="1846659"/>
          </a:xfrm>
          <a:prstGeom prst="rect">
            <a:avLst/>
          </a:prstGeom>
          <a:noFill/>
        </p:spPr>
        <p:txBody>
          <a:bodyPr wrap="square">
            <a:spAutoFit/>
          </a:bodyPr>
          <a:lstStyle/>
          <a:p>
            <a:pPr algn="ctr"/>
            <a:r>
              <a:rPr lang="en-AU" sz="3200" dirty="0">
                <a:solidFill>
                  <a:schemeClr val="bg1"/>
                </a:solidFill>
              </a:rPr>
              <a:t>Biomagnification has been found in some small-scale laboratory experiments, though many of these use unrealistic (large) amounts of microplastics that are not representative of environmental doses</a:t>
            </a:r>
          </a:p>
          <a:p>
            <a:pPr algn="ctr"/>
            <a:r>
              <a:rPr lang="en-AU" dirty="0">
                <a:solidFill>
                  <a:schemeClr val="bg1"/>
                </a:solidFill>
              </a:rPr>
              <a:t>(Jack Greenshields, pers. comm. 08/03/2024). </a:t>
            </a:r>
          </a:p>
        </p:txBody>
      </p:sp>
      <p:pic>
        <p:nvPicPr>
          <p:cNvPr id="12290" name="Picture 2" descr="Can Slipper Snails and Sea Squirts Reveal Levels of Microplastic Pollution  in the Sound? - Long Island Sound Study">
            <a:extLst>
              <a:ext uri="{FF2B5EF4-FFF2-40B4-BE49-F238E27FC236}">
                <a16:creationId xmlns:a16="http://schemas.microsoft.com/office/drawing/2014/main" id="{51DE8A91-6A5E-8697-4AA7-0BE8BBDCD1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78101"/>
            <a:ext cx="5707524" cy="42799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icroplastics found to be harmful to human cells, new study shows - News  and events, University of York">
            <a:extLst>
              <a:ext uri="{FF2B5EF4-FFF2-40B4-BE49-F238E27FC236}">
                <a16:creationId xmlns:a16="http://schemas.microsoft.com/office/drawing/2014/main" id="{0A37A4BC-662B-F60E-4E7B-609D10C82F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7524" y="2578100"/>
            <a:ext cx="6484476"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7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0EED40-2822-EAA8-3731-011C455435B9}"/>
              </a:ext>
            </a:extLst>
          </p:cNvPr>
          <p:cNvSpPr txBox="1"/>
          <p:nvPr/>
        </p:nvSpPr>
        <p:spPr>
          <a:xfrm>
            <a:off x="8668113" y="2627534"/>
            <a:ext cx="3017520" cy="1200329"/>
          </a:xfrm>
          <a:prstGeom prst="rect">
            <a:avLst/>
          </a:prstGeom>
          <a:noFill/>
        </p:spPr>
        <p:txBody>
          <a:bodyPr wrap="square">
            <a:spAutoFit/>
          </a:bodyPr>
          <a:lstStyle/>
          <a:p>
            <a:pPr algn="ctr"/>
            <a:r>
              <a:rPr lang="en-AU" sz="2400" dirty="0">
                <a:solidFill>
                  <a:schemeClr val="bg1"/>
                </a:solidFill>
              </a:rPr>
              <a:t>Herbivores ingest the </a:t>
            </a:r>
            <a:r>
              <a:rPr lang="en-AU" sz="2400" i="1" dirty="0" err="1">
                <a:solidFill>
                  <a:schemeClr val="bg1"/>
                </a:solidFill>
              </a:rPr>
              <a:t>Gambierdiscus</a:t>
            </a:r>
            <a:r>
              <a:rPr lang="en-AU" sz="2400" i="1" dirty="0">
                <a:solidFill>
                  <a:schemeClr val="bg1"/>
                </a:solidFill>
              </a:rPr>
              <a:t> sp. w</a:t>
            </a:r>
            <a:r>
              <a:rPr lang="en-AU" sz="2400" dirty="0">
                <a:solidFill>
                  <a:schemeClr val="bg1"/>
                </a:solidFill>
              </a:rPr>
              <a:t>hen grazing </a:t>
            </a:r>
            <a:endParaRPr lang="en-US" sz="2400" dirty="0">
              <a:solidFill>
                <a:schemeClr val="bg1"/>
              </a:solidFill>
            </a:endParaRPr>
          </a:p>
        </p:txBody>
      </p:sp>
      <p:pic>
        <p:nvPicPr>
          <p:cNvPr id="6148" name="Picture 4" descr="Care Guide for Amano Shrimp – Splashy Fish">
            <a:extLst>
              <a:ext uri="{FF2B5EF4-FFF2-40B4-BE49-F238E27FC236}">
                <a16:creationId xmlns:a16="http://schemas.microsoft.com/office/drawing/2014/main" id="{90AF5F02-F565-1927-FEBD-0405FC157D9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804672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FC97C5-43E7-DE30-0FA8-98B053C5DDEE}"/>
              </a:ext>
            </a:extLst>
          </p:cNvPr>
          <p:cNvSpPr txBox="1"/>
          <p:nvPr/>
        </p:nvSpPr>
        <p:spPr>
          <a:xfrm>
            <a:off x="164192" y="104503"/>
            <a:ext cx="4460059" cy="276999"/>
          </a:xfrm>
          <a:prstGeom prst="rect">
            <a:avLst/>
          </a:prstGeom>
          <a:noFill/>
        </p:spPr>
        <p:txBody>
          <a:bodyPr wrap="square" rtlCol="0">
            <a:spAutoFit/>
          </a:bodyPr>
          <a:lstStyle/>
          <a:p>
            <a:r>
              <a:rPr lang="en-AU" sz="1200" b="0" i="0" dirty="0">
                <a:solidFill>
                  <a:schemeClr val="bg1"/>
                </a:solidFill>
                <a:effectLst/>
                <a:latin typeface="arial" panose="020B0604020202020204" pitchFamily="34" charset="0"/>
              </a:rPr>
              <a:t>Amano shrimp, </a:t>
            </a:r>
            <a:r>
              <a:rPr lang="en-AU" sz="1200" b="0" i="1" dirty="0" err="1">
                <a:solidFill>
                  <a:schemeClr val="bg1"/>
                </a:solidFill>
                <a:effectLst/>
                <a:latin typeface="arial" panose="020B0604020202020204" pitchFamily="34" charset="0"/>
              </a:rPr>
              <a:t>Caridina</a:t>
            </a:r>
            <a:r>
              <a:rPr lang="en-AU" sz="1200" b="0" i="1" dirty="0">
                <a:solidFill>
                  <a:schemeClr val="bg1"/>
                </a:solidFill>
                <a:effectLst/>
                <a:latin typeface="arial" panose="020B0604020202020204" pitchFamily="34" charset="0"/>
              </a:rPr>
              <a:t> </a:t>
            </a:r>
            <a:r>
              <a:rPr lang="en-AU" sz="1200" b="0" i="1" dirty="0" err="1">
                <a:solidFill>
                  <a:schemeClr val="bg1"/>
                </a:solidFill>
                <a:effectLst/>
                <a:latin typeface="arial" panose="020B0604020202020204" pitchFamily="34" charset="0"/>
              </a:rPr>
              <a:t>multidentata</a:t>
            </a:r>
            <a:r>
              <a:rPr lang="en-AU" sz="1200" b="0" i="1" dirty="0">
                <a:solidFill>
                  <a:schemeClr val="bg1"/>
                </a:solidFill>
                <a:effectLst/>
                <a:latin typeface="arial" panose="020B0604020202020204" pitchFamily="34" charset="0"/>
              </a:rPr>
              <a:t> </a:t>
            </a:r>
            <a:endParaRPr lang="en-US" sz="1200" i="1" dirty="0">
              <a:solidFill>
                <a:schemeClr val="bg1"/>
              </a:solidFill>
            </a:endParaRPr>
          </a:p>
        </p:txBody>
      </p:sp>
    </p:spTree>
    <p:extLst>
      <p:ext uri="{BB962C8B-B14F-4D97-AF65-F5344CB8AC3E}">
        <p14:creationId xmlns:p14="http://schemas.microsoft.com/office/powerpoint/2010/main" val="2194861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CFC1C-5AB3-4A53-E940-CC780459B1D9}"/>
              </a:ext>
            </a:extLst>
          </p:cNvPr>
          <p:cNvSpPr txBox="1"/>
          <p:nvPr/>
        </p:nvSpPr>
        <p:spPr>
          <a:xfrm>
            <a:off x="1006214" y="783313"/>
            <a:ext cx="10179571" cy="584775"/>
          </a:xfrm>
          <a:prstGeom prst="rect">
            <a:avLst/>
          </a:prstGeom>
          <a:noFill/>
        </p:spPr>
        <p:txBody>
          <a:bodyPr wrap="square">
            <a:spAutoFit/>
          </a:bodyPr>
          <a:lstStyle/>
          <a:p>
            <a:pPr algn="ctr"/>
            <a:r>
              <a:rPr lang="en-AU" sz="3200" i="1" dirty="0">
                <a:solidFill>
                  <a:schemeClr val="bg1"/>
                </a:solidFill>
              </a:rPr>
              <a:t>Cause of death? Contaminated food, or plastic bag?</a:t>
            </a:r>
          </a:p>
        </p:txBody>
      </p:sp>
      <p:pic>
        <p:nvPicPr>
          <p:cNvPr id="11266" name="Picture 2" descr="Sea Turtles Eating More Plastic Than Ever Before | Plastic Pollution  Coalition">
            <a:extLst>
              <a:ext uri="{FF2B5EF4-FFF2-40B4-BE49-F238E27FC236}">
                <a16:creationId xmlns:a16="http://schemas.microsoft.com/office/drawing/2014/main" id="{518A0035-7B0C-7522-BE69-89A03CFB2B3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63042" y="2081353"/>
            <a:ext cx="4332157" cy="331179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eeding Green Sea Turtle | Shane Gross">
            <a:extLst>
              <a:ext uri="{FF2B5EF4-FFF2-40B4-BE49-F238E27FC236}">
                <a16:creationId xmlns:a16="http://schemas.microsoft.com/office/drawing/2014/main" id="{021C7498-CAB0-2DB6-D411-DED3741FB0E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990" y="2093847"/>
            <a:ext cx="4548052" cy="331179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Necropsy Scheduled After Body of 'Rare' 75 lb Turtle Washes Up in Oregon">
            <a:extLst>
              <a:ext uri="{FF2B5EF4-FFF2-40B4-BE49-F238E27FC236}">
                <a16:creationId xmlns:a16="http://schemas.microsoft.com/office/drawing/2014/main" id="{FB4735C2-7D5C-C139-6E9F-6064D447ED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5199" y="2081353"/>
            <a:ext cx="3311791" cy="331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297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Copepod mortality rates have been linked to jellyfish abundance and warmer,  windier conditions">
            <a:extLst>
              <a:ext uri="{FF2B5EF4-FFF2-40B4-BE49-F238E27FC236}">
                <a16:creationId xmlns:a16="http://schemas.microsoft.com/office/drawing/2014/main" id="{CE5C6609-7D1A-BD11-A64F-D093F03D0CF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5258" y="1335593"/>
            <a:ext cx="5850741" cy="46222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04704D-E29E-8A4D-DA17-1A24A11101A4}"/>
              </a:ext>
            </a:extLst>
          </p:cNvPr>
          <p:cNvSpPr txBox="1"/>
          <p:nvPr/>
        </p:nvSpPr>
        <p:spPr>
          <a:xfrm>
            <a:off x="366009" y="5522407"/>
            <a:ext cx="11374198" cy="1200329"/>
          </a:xfrm>
          <a:prstGeom prst="rect">
            <a:avLst/>
          </a:prstGeom>
          <a:noFill/>
        </p:spPr>
        <p:txBody>
          <a:bodyPr wrap="square">
            <a:spAutoFit/>
          </a:bodyPr>
          <a:lstStyle/>
          <a:p>
            <a:pPr algn="ctr"/>
            <a:r>
              <a:rPr lang="en-AU" sz="2400" dirty="0">
                <a:solidFill>
                  <a:schemeClr val="bg1"/>
                </a:solidFill>
              </a:rPr>
              <a:t>“</a:t>
            </a:r>
            <a:r>
              <a:rPr lang="en-AU" sz="2400" i="1" dirty="0">
                <a:solidFill>
                  <a:schemeClr val="bg1"/>
                </a:solidFill>
              </a:rPr>
              <a:t>In many cases, microplastic concentrations in consumers were </a:t>
            </a:r>
            <a:r>
              <a:rPr lang="en-AU" sz="3200" i="1" dirty="0">
                <a:solidFill>
                  <a:schemeClr val="bg1"/>
                </a:solidFill>
              </a:rPr>
              <a:t>LOWER </a:t>
            </a:r>
            <a:r>
              <a:rPr lang="en-AU" sz="2400" i="1" dirty="0">
                <a:solidFill>
                  <a:schemeClr val="bg1"/>
                </a:solidFill>
              </a:rPr>
              <a:t>than microplastic concentrations found in their prey</a:t>
            </a:r>
            <a:r>
              <a:rPr lang="en-AU" sz="2400" dirty="0">
                <a:solidFill>
                  <a:schemeClr val="bg1"/>
                </a:solidFill>
              </a:rPr>
              <a:t>”</a:t>
            </a:r>
          </a:p>
          <a:p>
            <a:pPr algn="ctr"/>
            <a:r>
              <a:rPr lang="en-AU" sz="1400" dirty="0">
                <a:solidFill>
                  <a:schemeClr val="bg1"/>
                </a:solidFill>
              </a:rPr>
              <a:t>(Miller, Hamann and Kroon,2020).</a:t>
            </a:r>
          </a:p>
        </p:txBody>
      </p:sp>
      <p:sp>
        <p:nvSpPr>
          <p:cNvPr id="9" name="TextBox 8">
            <a:extLst>
              <a:ext uri="{FF2B5EF4-FFF2-40B4-BE49-F238E27FC236}">
                <a16:creationId xmlns:a16="http://schemas.microsoft.com/office/drawing/2014/main" id="{3ADC5757-2824-7F38-798D-8B90BE55B6DC}"/>
              </a:ext>
            </a:extLst>
          </p:cNvPr>
          <p:cNvSpPr txBox="1"/>
          <p:nvPr/>
        </p:nvSpPr>
        <p:spPr>
          <a:xfrm>
            <a:off x="366009" y="258375"/>
            <a:ext cx="11459981" cy="1138773"/>
          </a:xfrm>
          <a:prstGeom prst="rect">
            <a:avLst/>
          </a:prstGeom>
          <a:noFill/>
        </p:spPr>
        <p:txBody>
          <a:bodyPr wrap="square">
            <a:spAutoFit/>
          </a:bodyPr>
          <a:lstStyle/>
          <a:p>
            <a:pPr algn="ctr"/>
            <a:r>
              <a:rPr lang="en-AU" sz="3200" i="1" dirty="0">
                <a:solidFill>
                  <a:schemeClr val="bg1"/>
                </a:solidFill>
              </a:rPr>
              <a:t>Remember </a:t>
            </a:r>
            <a:r>
              <a:rPr lang="en-AU" sz="3200" dirty="0">
                <a:solidFill>
                  <a:schemeClr val="bg1"/>
                </a:solidFill>
              </a:rPr>
              <a:t>the </a:t>
            </a:r>
            <a:r>
              <a:rPr lang="en-AU" sz="4400" dirty="0">
                <a:solidFill>
                  <a:schemeClr val="bg1"/>
                </a:solidFill>
              </a:rPr>
              <a:t>definition</a:t>
            </a:r>
            <a:r>
              <a:rPr lang="en-AU" sz="3200" dirty="0">
                <a:solidFill>
                  <a:schemeClr val="bg1"/>
                </a:solidFill>
              </a:rPr>
              <a:t> for bio</a:t>
            </a:r>
            <a:r>
              <a:rPr lang="en-AU" sz="3200" i="1" dirty="0">
                <a:solidFill>
                  <a:schemeClr val="bg1"/>
                </a:solidFill>
              </a:rPr>
              <a:t>magnification</a:t>
            </a:r>
            <a:r>
              <a:rPr lang="en-AU" sz="3200" dirty="0">
                <a:solidFill>
                  <a:schemeClr val="bg1"/>
                </a:solidFill>
              </a:rPr>
              <a:t>?</a:t>
            </a:r>
          </a:p>
          <a:p>
            <a:pPr algn="ctr"/>
            <a:r>
              <a:rPr lang="en-AU" dirty="0">
                <a:solidFill>
                  <a:schemeClr val="bg1"/>
                </a:solidFill>
              </a:rPr>
              <a:t> It’s when contaminant concentrations in </a:t>
            </a:r>
            <a:r>
              <a:rPr lang="en-AU" u="sng" dirty="0">
                <a:solidFill>
                  <a:schemeClr val="bg1"/>
                </a:solidFill>
              </a:rPr>
              <a:t>consumers </a:t>
            </a:r>
            <a:r>
              <a:rPr lang="en-AU" sz="2400" dirty="0">
                <a:solidFill>
                  <a:schemeClr val="bg1"/>
                </a:solidFill>
              </a:rPr>
              <a:t>exceed</a:t>
            </a:r>
            <a:r>
              <a:rPr lang="en-AU" dirty="0">
                <a:solidFill>
                  <a:schemeClr val="bg1"/>
                </a:solidFill>
              </a:rPr>
              <a:t> contaminant concentrations found in their </a:t>
            </a:r>
            <a:r>
              <a:rPr lang="en-AU" u="sng" dirty="0">
                <a:solidFill>
                  <a:schemeClr val="bg1"/>
                </a:solidFill>
              </a:rPr>
              <a:t>prey</a:t>
            </a:r>
            <a:r>
              <a:rPr lang="en-AU" dirty="0">
                <a:solidFill>
                  <a:schemeClr val="bg1"/>
                </a:solidFill>
              </a:rPr>
              <a:t>.</a:t>
            </a:r>
          </a:p>
        </p:txBody>
      </p:sp>
      <p:pic>
        <p:nvPicPr>
          <p:cNvPr id="13" name="Picture 12" descr="A close-up of a fish&#10;&#10;Description automatically generated">
            <a:extLst>
              <a:ext uri="{FF2B5EF4-FFF2-40B4-BE49-F238E27FC236}">
                <a16:creationId xmlns:a16="http://schemas.microsoft.com/office/drawing/2014/main" id="{22E64215-F638-FFD2-58A9-971949E16A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4009" y="1904743"/>
            <a:ext cx="4115220" cy="3173522"/>
          </a:xfrm>
          <a:prstGeom prst="rect">
            <a:avLst/>
          </a:prstGeom>
        </p:spPr>
      </p:pic>
      <p:sp>
        <p:nvSpPr>
          <p:cNvPr id="15" name="TextBox 14">
            <a:extLst>
              <a:ext uri="{FF2B5EF4-FFF2-40B4-BE49-F238E27FC236}">
                <a16:creationId xmlns:a16="http://schemas.microsoft.com/office/drawing/2014/main" id="{56C0F649-F7D0-F6E3-E714-69AAE73E8136}"/>
              </a:ext>
            </a:extLst>
          </p:cNvPr>
          <p:cNvSpPr txBox="1"/>
          <p:nvPr/>
        </p:nvSpPr>
        <p:spPr>
          <a:xfrm>
            <a:off x="7224009" y="5035069"/>
            <a:ext cx="4798101" cy="261610"/>
          </a:xfrm>
          <a:prstGeom prst="rect">
            <a:avLst/>
          </a:prstGeom>
          <a:noFill/>
        </p:spPr>
        <p:txBody>
          <a:bodyPr wrap="square">
            <a:spAutoFit/>
          </a:bodyPr>
          <a:lstStyle/>
          <a:p>
            <a:r>
              <a:rPr lang="en-AU" sz="1100" dirty="0">
                <a:solidFill>
                  <a:schemeClr val="bg1"/>
                </a:solidFill>
                <a:latin typeface="Roboto" panose="02000000000000000000" pitchFamily="2" charset="0"/>
              </a:rPr>
              <a:t>Microplastic </a:t>
            </a:r>
            <a:r>
              <a:rPr lang="en-AU" sz="1100" b="0" i="0" dirty="0">
                <a:solidFill>
                  <a:schemeClr val="bg1"/>
                </a:solidFill>
                <a:effectLst/>
                <a:latin typeface="Roboto" panose="02000000000000000000" pitchFamily="2" charset="0"/>
              </a:rPr>
              <a:t>in the intestinal tract of a brine shrimp (</a:t>
            </a:r>
            <a:r>
              <a:rPr lang="en-AU" sz="1100" b="0" i="1" dirty="0">
                <a:solidFill>
                  <a:schemeClr val="bg1"/>
                </a:solidFill>
                <a:effectLst/>
                <a:latin typeface="Roboto" panose="02000000000000000000" pitchFamily="2" charset="0"/>
              </a:rPr>
              <a:t>Artemia sp</a:t>
            </a:r>
            <a:r>
              <a:rPr lang="en-AU" sz="1100" b="0" i="0" dirty="0">
                <a:solidFill>
                  <a:schemeClr val="bg1"/>
                </a:solidFill>
                <a:effectLst/>
                <a:latin typeface="Roboto" panose="02000000000000000000" pitchFamily="2" charset="0"/>
              </a:rPr>
              <a:t>.). </a:t>
            </a:r>
          </a:p>
        </p:txBody>
      </p:sp>
    </p:spTree>
    <p:extLst>
      <p:ext uri="{BB962C8B-B14F-4D97-AF65-F5344CB8AC3E}">
        <p14:creationId xmlns:p14="http://schemas.microsoft.com/office/powerpoint/2010/main" val="3200978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of a person standing on a bucket of water and a faucet&#10;&#10;Description automatically generated">
            <a:extLst>
              <a:ext uri="{FF2B5EF4-FFF2-40B4-BE49-F238E27FC236}">
                <a16:creationId xmlns:a16="http://schemas.microsoft.com/office/drawing/2014/main" id="{886C8E72-1D4C-80FE-DD9E-C5C7F5547C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3020" y="54047"/>
            <a:ext cx="10045701" cy="6749905"/>
          </a:xfrm>
          <a:prstGeom prst="rect">
            <a:avLst/>
          </a:prstGeom>
        </p:spPr>
      </p:pic>
      <p:sp>
        <p:nvSpPr>
          <p:cNvPr id="2" name="TextBox 1">
            <a:extLst>
              <a:ext uri="{FF2B5EF4-FFF2-40B4-BE49-F238E27FC236}">
                <a16:creationId xmlns:a16="http://schemas.microsoft.com/office/drawing/2014/main" id="{4A0AAB70-1010-5685-9D3D-098F61A23B76}"/>
              </a:ext>
            </a:extLst>
          </p:cNvPr>
          <p:cNvSpPr txBox="1"/>
          <p:nvPr/>
        </p:nvSpPr>
        <p:spPr>
          <a:xfrm>
            <a:off x="239842" y="2776849"/>
            <a:ext cx="2023020" cy="1077218"/>
          </a:xfrm>
          <a:prstGeom prst="rect">
            <a:avLst/>
          </a:prstGeom>
          <a:noFill/>
        </p:spPr>
        <p:txBody>
          <a:bodyPr wrap="square">
            <a:spAutoFit/>
          </a:bodyPr>
          <a:lstStyle/>
          <a:p>
            <a:pPr algn="ctr"/>
            <a:r>
              <a:rPr lang="en-AU" sz="3200" dirty="0">
                <a:solidFill>
                  <a:schemeClr val="bg1"/>
                </a:solidFill>
              </a:rPr>
              <a:t>Final thought</a:t>
            </a:r>
          </a:p>
        </p:txBody>
      </p:sp>
    </p:spTree>
    <p:extLst>
      <p:ext uri="{BB962C8B-B14F-4D97-AF65-F5344CB8AC3E}">
        <p14:creationId xmlns:p14="http://schemas.microsoft.com/office/powerpoint/2010/main" val="25485136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BEDBC-0C6C-30B9-B829-5031D6EBCBED}"/>
              </a:ext>
            </a:extLst>
          </p:cNvPr>
          <p:cNvSpPr txBox="1"/>
          <p:nvPr/>
        </p:nvSpPr>
        <p:spPr>
          <a:xfrm>
            <a:off x="1048974" y="1074509"/>
            <a:ext cx="4234089"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Describe how matter cycles through food webs, and the process of bioaccumulation e.g. ciguatera and mackerel (Scomberomorus spp.); mercury and blacktip sharks (Carcharhinus spp.); and toxin accumulation on microplastics.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br>
              <a:rPr lang="en-US" sz="2000" dirty="0">
                <a:solidFill>
                  <a:schemeClr val="bg1"/>
                </a:solidFill>
                <a:latin typeface="Arial Narrow" panose="020B0604020202020204" pitchFamily="34" charset="0"/>
                <a:cs typeface="Arial Narrow" panose="020B0604020202020204" pitchFamily="34" charset="0"/>
              </a:rPr>
            </a:br>
            <a:r>
              <a:rPr lang="en-US" sz="2000" i="1" dirty="0">
                <a:solidFill>
                  <a:schemeClr val="bg1"/>
                </a:solidFill>
                <a:latin typeface="Arial Narrow" panose="020B0604020202020204" pitchFamily="34" charset="0"/>
                <a:cs typeface="Arial Narrow" panose="020B0604020202020204" pitchFamily="34" charset="0"/>
              </a:rPr>
              <a:t>’13.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Toxic Catch’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026" name="Picture 2" descr="Ciguatera Poisoning - GoodTrips">
            <a:extLst>
              <a:ext uri="{FF2B5EF4-FFF2-40B4-BE49-F238E27FC236}">
                <a16:creationId xmlns:a16="http://schemas.microsoft.com/office/drawing/2014/main" id="{F8700FC2-16C6-80FE-6480-91EF84D1D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656" y="1263649"/>
            <a:ext cx="6502400" cy="4330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up of a paper&#10;&#10;Description automatically generated">
            <a:extLst>
              <a:ext uri="{FF2B5EF4-FFF2-40B4-BE49-F238E27FC236}">
                <a16:creationId xmlns:a16="http://schemas.microsoft.com/office/drawing/2014/main" id="{BB64C7B3-C3A1-3AFD-4010-4C875F476A20}"/>
              </a:ext>
            </a:extLst>
          </p:cNvPr>
          <p:cNvPicPr>
            <a:picLocks noChangeAspect="1"/>
          </p:cNvPicPr>
          <p:nvPr/>
        </p:nvPicPr>
        <p:blipFill>
          <a:blip r:embed="rId4"/>
          <a:stretch>
            <a:fillRect/>
          </a:stretch>
        </p:blipFill>
        <p:spPr>
          <a:xfrm>
            <a:off x="6484923" y="282489"/>
            <a:ext cx="4658103" cy="6293020"/>
          </a:xfrm>
          <a:prstGeom prst="rect">
            <a:avLst/>
          </a:prstGeom>
        </p:spPr>
      </p:pic>
    </p:spTree>
    <p:extLst>
      <p:ext uri="{BB962C8B-B14F-4D97-AF65-F5344CB8AC3E}">
        <p14:creationId xmlns:p14="http://schemas.microsoft.com/office/powerpoint/2010/main" val="3899291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erbivorous Fish and the Coral Reef | Tetiaroa Society">
            <a:extLst>
              <a:ext uri="{FF2B5EF4-FFF2-40B4-BE49-F238E27FC236}">
                <a16:creationId xmlns:a16="http://schemas.microsoft.com/office/drawing/2014/main" id="{EA03F142-A8A3-BE3E-DB43-A4B1E92444C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84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Absurd Creature of the Week: This Goofy Fish Poops Out White-Sand Beaches |  WIRED">
            <a:extLst>
              <a:ext uri="{FF2B5EF4-FFF2-40B4-BE49-F238E27FC236}">
                <a16:creationId xmlns:a16="http://schemas.microsoft.com/office/drawing/2014/main" id="{E93335A8-80F7-8AC8-D23D-0AC5AAFB748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08961" y="849086"/>
            <a:ext cx="8976451" cy="47026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F36DE4-58DC-52B2-9B6F-236D5E06AF91}"/>
              </a:ext>
            </a:extLst>
          </p:cNvPr>
          <p:cNvSpPr txBox="1"/>
          <p:nvPr/>
        </p:nvSpPr>
        <p:spPr>
          <a:xfrm>
            <a:off x="343896" y="297600"/>
            <a:ext cx="3017520" cy="2800767"/>
          </a:xfrm>
          <a:prstGeom prst="rect">
            <a:avLst/>
          </a:prstGeom>
          <a:noFill/>
        </p:spPr>
        <p:txBody>
          <a:bodyPr wrap="square">
            <a:spAutoFit/>
          </a:bodyPr>
          <a:lstStyle/>
          <a:p>
            <a:pPr algn="ctr"/>
            <a:r>
              <a:rPr lang="en-AU" sz="2400" dirty="0">
                <a:solidFill>
                  <a:schemeClr val="bg1"/>
                </a:solidFill>
              </a:rPr>
              <a:t>When a herbivore continues to graze on food covered in </a:t>
            </a:r>
            <a:r>
              <a:rPr lang="en-AU" sz="2400" i="1" dirty="0" err="1">
                <a:solidFill>
                  <a:schemeClr val="bg1"/>
                </a:solidFill>
              </a:rPr>
              <a:t>Gambierdiscus</a:t>
            </a:r>
            <a:r>
              <a:rPr lang="en-AU" sz="2400" i="1" dirty="0">
                <a:solidFill>
                  <a:schemeClr val="bg1"/>
                </a:solidFill>
              </a:rPr>
              <a:t> sp.,</a:t>
            </a:r>
            <a:r>
              <a:rPr lang="en-AU" sz="2400" dirty="0">
                <a:solidFill>
                  <a:schemeClr val="bg1"/>
                </a:solidFill>
              </a:rPr>
              <a:t> </a:t>
            </a:r>
          </a:p>
          <a:p>
            <a:pPr algn="ctr"/>
            <a:r>
              <a:rPr lang="en-AU" sz="2400" dirty="0">
                <a:solidFill>
                  <a:schemeClr val="bg1"/>
                </a:solidFill>
              </a:rPr>
              <a:t>the toxin CTX </a:t>
            </a:r>
            <a:r>
              <a:rPr lang="en-AU" sz="3200" i="1" dirty="0">
                <a:solidFill>
                  <a:schemeClr val="bg1"/>
                </a:solidFill>
              </a:rPr>
              <a:t>bioaccumulates</a:t>
            </a:r>
            <a:r>
              <a:rPr lang="en-AU" sz="2400" dirty="0">
                <a:solidFill>
                  <a:schemeClr val="bg1"/>
                </a:solidFill>
              </a:rPr>
              <a:t> in its body.</a:t>
            </a:r>
            <a:endParaRPr lang="en-US" sz="2400" dirty="0">
              <a:solidFill>
                <a:schemeClr val="bg1"/>
              </a:solidFill>
            </a:endParaRPr>
          </a:p>
        </p:txBody>
      </p:sp>
      <p:sp>
        <p:nvSpPr>
          <p:cNvPr id="3" name="Oval 2">
            <a:extLst>
              <a:ext uri="{FF2B5EF4-FFF2-40B4-BE49-F238E27FC236}">
                <a16:creationId xmlns:a16="http://schemas.microsoft.com/office/drawing/2014/main" id="{84BB3BF1-892E-7ED9-A037-CCAAF0DD7F74}"/>
              </a:ext>
            </a:extLst>
          </p:cNvPr>
          <p:cNvSpPr/>
          <p:nvPr/>
        </p:nvSpPr>
        <p:spPr>
          <a:xfrm>
            <a:off x="6408466" y="2613879"/>
            <a:ext cx="1188720" cy="105524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CTX</a:t>
            </a:r>
          </a:p>
        </p:txBody>
      </p:sp>
      <p:sp>
        <p:nvSpPr>
          <p:cNvPr id="5" name="TextBox 4">
            <a:extLst>
              <a:ext uri="{FF2B5EF4-FFF2-40B4-BE49-F238E27FC236}">
                <a16:creationId xmlns:a16="http://schemas.microsoft.com/office/drawing/2014/main" id="{D7BBA0A2-B824-EFB8-B1E1-48442275442F}"/>
              </a:ext>
            </a:extLst>
          </p:cNvPr>
          <p:cNvSpPr txBox="1"/>
          <p:nvPr/>
        </p:nvSpPr>
        <p:spPr>
          <a:xfrm>
            <a:off x="7811589" y="6142389"/>
            <a:ext cx="4076746" cy="461665"/>
          </a:xfrm>
          <a:prstGeom prst="rect">
            <a:avLst/>
          </a:prstGeom>
          <a:noFill/>
        </p:spPr>
        <p:txBody>
          <a:bodyPr wrap="square">
            <a:spAutoFit/>
          </a:bodyPr>
          <a:lstStyle/>
          <a:p>
            <a:pPr algn="r"/>
            <a:r>
              <a:rPr lang="en-US" sz="2400" dirty="0">
                <a:solidFill>
                  <a:schemeClr val="bg1"/>
                </a:solidFill>
              </a:rPr>
              <a:t>CTX does not break down! </a:t>
            </a:r>
          </a:p>
        </p:txBody>
      </p:sp>
    </p:spTree>
    <p:extLst>
      <p:ext uri="{BB962C8B-B14F-4D97-AF65-F5344CB8AC3E}">
        <p14:creationId xmlns:p14="http://schemas.microsoft.com/office/powerpoint/2010/main" val="596778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14757</TotalTime>
  <Words>3051</Words>
  <Application>Microsoft Macintosh PowerPoint</Application>
  <PresentationFormat>Widescreen</PresentationFormat>
  <Paragraphs>308</Paragraphs>
  <Slides>73</Slides>
  <Notes>51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AkayaTelivigala</vt:lpstr>
      <vt:lpstr>Arial</vt:lpstr>
      <vt:lpstr>Arial</vt:lpstr>
      <vt:lpstr>Arial Narrow</vt:lpstr>
      <vt:lpstr>Calibri</vt:lpstr>
      <vt:lpstr>Calibri Light</vt:lpstr>
      <vt:lpstr>ElsevierGulliver</vt:lpstr>
      <vt:lpstr>Helvetica</vt:lpstr>
      <vt:lpstr>MuseoSans</vt:lpstr>
      <vt:lpstr>proxima-nova</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972</cp:revision>
  <dcterms:created xsi:type="dcterms:W3CDTF">2023-09-23T08:38:28Z</dcterms:created>
  <dcterms:modified xsi:type="dcterms:W3CDTF">2024-07-02T01:58:20Z</dcterms:modified>
</cp:coreProperties>
</file>