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304" r:id="rId2"/>
    <p:sldId id="305" r:id="rId3"/>
    <p:sldId id="326" r:id="rId4"/>
    <p:sldId id="333" r:id="rId5"/>
    <p:sldId id="334" r:id="rId6"/>
    <p:sldId id="340" r:id="rId7"/>
    <p:sldId id="306" r:id="rId8"/>
    <p:sldId id="308" r:id="rId9"/>
    <p:sldId id="335" r:id="rId10"/>
    <p:sldId id="314" r:id="rId11"/>
    <p:sldId id="315" r:id="rId12"/>
    <p:sldId id="317" r:id="rId13"/>
    <p:sldId id="316" r:id="rId14"/>
    <p:sldId id="318" r:id="rId15"/>
    <p:sldId id="319" r:id="rId16"/>
    <p:sldId id="328" r:id="rId17"/>
    <p:sldId id="329" r:id="rId18"/>
    <p:sldId id="330" r:id="rId19"/>
    <p:sldId id="331" r:id="rId20"/>
    <p:sldId id="332" r:id="rId21"/>
    <p:sldId id="336" r:id="rId22"/>
    <p:sldId id="337" r:id="rId23"/>
    <p:sldId id="338" r:id="rId24"/>
    <p:sldId id="309" r:id="rId25"/>
    <p:sldId id="310" r:id="rId26"/>
    <p:sldId id="312" r:id="rId27"/>
    <p:sldId id="311" r:id="rId28"/>
    <p:sldId id="339" r:id="rId29"/>
    <p:sldId id="324" r:id="rId30"/>
    <p:sldId id="321" r:id="rId31"/>
    <p:sldId id="322" r:id="rId32"/>
    <p:sldId id="323" r:id="rId33"/>
    <p:sldId id="327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7"/>
    <p:restoredTop sz="95600"/>
  </p:normalViewPr>
  <p:slideViewPr>
    <p:cSldViewPr snapToGrid="0">
      <p:cViewPr varScale="1">
        <p:scale>
          <a:sx n="88" d="100"/>
          <a:sy n="88" d="100"/>
        </p:scale>
        <p:origin x="2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petapixel.com</a:t>
            </a:r>
            <a:r>
              <a:rPr lang="en-US" dirty="0"/>
              <a:t>/2023/03/07/satellite-images-reveal-danger-of-earths-toxic-algae-blooms/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0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ecos.csiro.au</a:t>
            </a:r>
            <a:r>
              <a:rPr lang="en-US" dirty="0"/>
              <a:t>/tag/water/page/5/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www.cleveland.com</a:t>
            </a:r>
            <a:r>
              <a:rPr lang="en-US" dirty="0"/>
              <a:t>/opinion/2023/06/this-under-the-radar-climate-solution-would-also-address-toxic-algal-blooms-eyal-harel.html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8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https://atlas-</a:t>
            </a:r>
            <a:r>
              <a:rPr lang="en-US" dirty="0" err="1"/>
              <a:t>scientific.com</a:t>
            </a:r>
            <a:r>
              <a:rPr lang="en-US" dirty="0"/>
              <a:t>/blog/causes-of-low-dissolved-oxygen-in-water/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56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scroll.in</a:t>
            </a:r>
            <a:r>
              <a:rPr lang="en-US" dirty="0"/>
              <a:t>/latest/911271/australia-scores-of-dead-fish-surface-on-darling-river-for-third-time-in-two-months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8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(adapted by Marine Education):  https://</a:t>
            </a:r>
            <a:r>
              <a:rPr lang="en-US" dirty="0" err="1"/>
              <a:t>www.researchgate.net</a:t>
            </a:r>
            <a:r>
              <a:rPr lang="en-US" dirty="0"/>
              <a:t>/figure/Open-phosphorus-cycle-in-modern-society-modified-from-Centre-European-dEtudes-des_fig2_267875820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7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Quote: https://</a:t>
            </a:r>
            <a:r>
              <a:rPr lang="en-US" dirty="0" err="1"/>
              <a:t>www.nature.com</a:t>
            </a:r>
            <a:r>
              <a:rPr lang="en-US" dirty="0"/>
              <a:t>/articles/s41599-022-01140-5</a:t>
            </a:r>
          </a:p>
          <a:p>
            <a:r>
              <a:rPr lang="en-US" dirty="0"/>
              <a:t>Image: https://</a:t>
            </a:r>
            <a:r>
              <a:rPr lang="en-US" dirty="0" err="1"/>
              <a:t>www.cfr.org</a:t>
            </a:r>
            <a:r>
              <a:rPr lang="en-US" dirty="0"/>
              <a:t>/backgrounder/water-stress-global-problem-</a:t>
            </a:r>
            <a:r>
              <a:rPr lang="en-US" dirty="0" err="1"/>
              <a:t>thats</a:t>
            </a:r>
            <a:r>
              <a:rPr lang="en-US" dirty="0"/>
              <a:t>-getting-worse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effectLst/>
                <a:latin typeface="lemonde-journal"/>
              </a:rPr>
              <a:t>A young boy washes a cooking pot in a pool of rainwater outside a slum where members of the </a:t>
            </a:r>
            <a:r>
              <a:rPr lang="en-AU" b="0" i="0" dirty="0" err="1">
                <a:effectLst/>
                <a:latin typeface="lemonde-journal"/>
              </a:rPr>
              <a:t>Muhamasheen</a:t>
            </a:r>
            <a:r>
              <a:rPr lang="en-AU" b="0" i="0" dirty="0">
                <a:effectLst/>
                <a:latin typeface="lemonde-journal"/>
              </a:rPr>
              <a:t> minority group live in Sanaa, Yemen, July 2020.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8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www.thethirdpole.net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/pollution/drinking-sewage-in-</a:t>
            </a:r>
            <a:r>
              <a:rPr lang="en-US" dirty="0" err="1"/>
              <a:t>varanasi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9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www.cfr.org</a:t>
            </a:r>
            <a:r>
              <a:rPr lang="en-US" dirty="0"/>
              <a:t>/backgrounder/water-stress-global-problem-</a:t>
            </a:r>
            <a:r>
              <a:rPr lang="en-US" dirty="0" err="1"/>
              <a:t>thats</a:t>
            </a:r>
            <a:r>
              <a:rPr lang="en-US" dirty="0"/>
              <a:t>-getting-worse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2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www.cfr.org</a:t>
            </a:r>
            <a:r>
              <a:rPr lang="en-US" dirty="0"/>
              <a:t>/backgrounder/water-stress-global-problem-</a:t>
            </a:r>
            <a:r>
              <a:rPr lang="en-US" dirty="0" err="1"/>
              <a:t>thats</a:t>
            </a:r>
            <a:r>
              <a:rPr lang="en-US" dirty="0"/>
              <a:t>-getting-worse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effectLst/>
                <a:latin typeface="lemonde-journal"/>
              </a:rPr>
              <a:t>The water level at </a:t>
            </a:r>
            <a:r>
              <a:rPr lang="en-AU" b="0" i="0" dirty="0" err="1">
                <a:effectLst/>
                <a:latin typeface="lemonde-journal"/>
              </a:rPr>
              <a:t>Camlidere</a:t>
            </a:r>
            <a:r>
              <a:rPr lang="en-AU" b="0" i="0" dirty="0">
                <a:effectLst/>
                <a:latin typeface="lemonde-journal"/>
              </a:rPr>
              <a:t> Dam in the Turkish capital of Ankara is low due to seasonal drought and high water consumption amid the COVID-19 pandemic, November 2020.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9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www.wa.gov.au</a:t>
            </a:r>
            <a:r>
              <a:rPr lang="en-US" dirty="0"/>
              <a:t>/service/natural-resources/water-resources/eutrophication-nutrient-enrichment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52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21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(adapted): https://</a:t>
            </a:r>
            <a:r>
              <a:rPr lang="en-US" dirty="0" err="1"/>
              <a:t>www.laketech.com</a:t>
            </a:r>
            <a:r>
              <a:rPr lang="en-US" dirty="0"/>
              <a:t>/lake-management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7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search.library.wisc.edu</a:t>
            </a:r>
            <a:r>
              <a:rPr lang="en-US" dirty="0"/>
              <a:t>/digital/A6SGWOOMO7ZKI79A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chelsea.co.uk</a:t>
            </a:r>
            <a:r>
              <a:rPr lang="en-US" dirty="0"/>
              <a:t>/monitoring-algal-blooms-maintaining-water-quality-and-chelsea-technologies-solutions-for-commercial-aquaculture/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www.usgs.gov</a:t>
            </a:r>
            <a:r>
              <a:rPr lang="en-US" dirty="0"/>
              <a:t>/media/images/nutrient-pollution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cfpub.epa.gov</a:t>
            </a:r>
            <a:r>
              <a:rPr lang="en-US" dirty="0"/>
              <a:t>/</a:t>
            </a:r>
            <a:r>
              <a:rPr lang="en-US" dirty="0" err="1"/>
              <a:t>watertrain</a:t>
            </a:r>
            <a:r>
              <a:rPr lang="en-US" dirty="0"/>
              <a:t>/</a:t>
            </a:r>
            <a:r>
              <a:rPr lang="en-US" dirty="0" err="1"/>
              <a:t>moduleFrame.cfm?parent_object_id</a:t>
            </a:r>
            <a:r>
              <a:rPr lang="en-US" dirty="0"/>
              <a:t>=2499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3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cafishvet.com</a:t>
            </a:r>
            <a:r>
              <a:rPr lang="en-US" dirty="0"/>
              <a:t>/water-quality/the-nitrogen-cycle/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trophication (nutrient enrichment) | Western Australian Government">
            <a:extLst>
              <a:ext uri="{FF2B5EF4-FFF2-40B4-BE49-F238E27FC236}">
                <a16:creationId xmlns:a16="http://schemas.microsoft.com/office/drawing/2014/main" id="{4C8494E7-3CA1-7211-B9D1-2B2863627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3E8BF-6585-A06C-E952-1F954838EB5C}"/>
              </a:ext>
            </a:extLst>
          </p:cNvPr>
          <p:cNvSpPr txBox="1"/>
          <p:nvPr/>
        </p:nvSpPr>
        <p:spPr>
          <a:xfrm>
            <a:off x="3511837" y="2495247"/>
            <a:ext cx="51683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E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xplain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the process of eutrophication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’19. Nutrient overload’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RI Researcher-led Study Opens Oceans of Possibilities | Research | News">
            <a:extLst>
              <a:ext uri="{FF2B5EF4-FFF2-40B4-BE49-F238E27FC236}">
                <a16:creationId xmlns:a16="http://schemas.microsoft.com/office/drawing/2014/main" id="{8238C218-0652-42A4-9891-8D7EF655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9E2062-9E3B-70D4-8F76-65F12B7ADBED}"/>
              </a:ext>
            </a:extLst>
          </p:cNvPr>
          <p:cNvSpPr txBox="1"/>
          <p:nvPr/>
        </p:nvSpPr>
        <p:spPr>
          <a:xfrm>
            <a:off x="318655" y="138545"/>
            <a:ext cx="3034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Algae</a:t>
            </a:r>
          </a:p>
        </p:txBody>
      </p:sp>
    </p:spTree>
    <p:extLst>
      <p:ext uri="{BB962C8B-B14F-4D97-AF65-F5344CB8AC3E}">
        <p14:creationId xmlns:p14="http://schemas.microsoft.com/office/powerpoint/2010/main" val="240899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439D81-76F8-CBE8-E06F-108C181D0EE6}"/>
              </a:ext>
            </a:extLst>
          </p:cNvPr>
          <p:cNvSpPr txBox="1"/>
          <p:nvPr/>
        </p:nvSpPr>
        <p:spPr>
          <a:xfrm>
            <a:off x="0" y="13854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 grow (and bloom), algae need nutrients. </a:t>
            </a:r>
          </a:p>
          <a:p>
            <a:pPr algn="ctr"/>
            <a:r>
              <a:rPr lang="en-US" sz="2400" dirty="0"/>
              <a:t>Specifically, </a:t>
            </a:r>
            <a:r>
              <a:rPr lang="en-US" sz="3200" dirty="0"/>
              <a:t>106 </a:t>
            </a:r>
            <a:r>
              <a:rPr lang="en-US" sz="2400" dirty="0"/>
              <a:t>parts</a:t>
            </a:r>
            <a:r>
              <a:rPr lang="en-US" sz="3200" dirty="0"/>
              <a:t> carbon, 16 </a:t>
            </a:r>
            <a:r>
              <a:rPr lang="en-US" sz="2400" dirty="0"/>
              <a:t>parts </a:t>
            </a:r>
            <a:r>
              <a:rPr lang="en-US" sz="3200" dirty="0"/>
              <a:t>nitrogen </a:t>
            </a:r>
            <a:r>
              <a:rPr lang="en-US" sz="2400" dirty="0"/>
              <a:t>and </a:t>
            </a:r>
            <a:r>
              <a:rPr lang="en-US" sz="3200" dirty="0"/>
              <a:t>1 </a:t>
            </a:r>
            <a:r>
              <a:rPr lang="en-US" sz="2400" dirty="0"/>
              <a:t>part </a:t>
            </a:r>
            <a:r>
              <a:rPr lang="en-US" sz="3200" dirty="0"/>
              <a:t>phosphorus. </a:t>
            </a:r>
          </a:p>
          <a:p>
            <a:pPr algn="ctr"/>
            <a:r>
              <a:rPr lang="en-US" sz="3200" dirty="0"/>
              <a:t>This is known as the </a:t>
            </a:r>
            <a:r>
              <a:rPr lang="en-US" sz="3200" i="1" dirty="0"/>
              <a:t>Redfield Ratio.</a:t>
            </a:r>
          </a:p>
        </p:txBody>
      </p:sp>
      <p:pic>
        <p:nvPicPr>
          <p:cNvPr id="3" name="Picture 2" descr="What Is The Redfield Ratio and Why Should I Care? - ATI North America">
            <a:extLst>
              <a:ext uri="{FF2B5EF4-FFF2-40B4-BE49-F238E27FC236}">
                <a16:creationId xmlns:a16="http://schemas.microsoft.com/office/drawing/2014/main" id="{CF7C9DF4-B650-A8DC-FD1B-262F29795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38" y="1825530"/>
            <a:ext cx="5384747" cy="47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4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EACC1-7766-48C5-5650-CEE2E5897200}"/>
              </a:ext>
            </a:extLst>
          </p:cNvPr>
          <p:cNvSpPr txBox="1"/>
          <p:nvPr/>
        </p:nvSpPr>
        <p:spPr>
          <a:xfrm>
            <a:off x="761999" y="376443"/>
            <a:ext cx="10640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Even though carbon is needed most (106), carbon is plentiful in water</a:t>
            </a:r>
            <a:endParaRPr lang="en-US" sz="2800" dirty="0"/>
          </a:p>
        </p:txBody>
      </p:sp>
      <p:pic>
        <p:nvPicPr>
          <p:cNvPr id="13314" name="Picture 2" descr="The Effect of Climate Change on Water Resources and Programs | Watershed  Academy Web | US EPA">
            <a:extLst>
              <a:ext uri="{FF2B5EF4-FFF2-40B4-BE49-F238E27FC236}">
                <a16:creationId xmlns:a16="http://schemas.microsoft.com/office/drawing/2014/main" id="{004735B9-7231-32B7-45FF-7C76AFE2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53" y="1503676"/>
            <a:ext cx="7513782" cy="49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EACC1-7766-48C5-5650-CEE2E5897200}"/>
              </a:ext>
            </a:extLst>
          </p:cNvPr>
          <p:cNvSpPr txBox="1"/>
          <p:nvPr/>
        </p:nvSpPr>
        <p:spPr>
          <a:xfrm>
            <a:off x="484908" y="803948"/>
            <a:ext cx="444730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Nitrogen and phosphorus, </a:t>
            </a:r>
          </a:p>
          <a:p>
            <a:r>
              <a:rPr lang="en-AU" sz="2800" dirty="0">
                <a:solidFill>
                  <a:srgbClr val="000000"/>
                </a:solidFill>
              </a:rPr>
              <a:t>on the other hand, are </a:t>
            </a:r>
            <a:r>
              <a:rPr lang="en-AU" sz="2800" i="1" dirty="0">
                <a:solidFill>
                  <a:srgbClr val="000000"/>
                </a:solidFill>
              </a:rPr>
              <a:t>not</a:t>
            </a:r>
            <a:r>
              <a:rPr lang="en-AU" sz="2800" dirty="0">
                <a:solidFill>
                  <a:srgbClr val="000000"/>
                </a:solidFill>
              </a:rPr>
              <a:t> plentiful in clean water. 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Their bioavailability </a:t>
            </a:r>
            <a:r>
              <a:rPr lang="en-AU" sz="2800" i="1" dirty="0">
                <a:solidFill>
                  <a:srgbClr val="000000"/>
                </a:solidFill>
              </a:rPr>
              <a:t>limits </a:t>
            </a:r>
            <a:r>
              <a:rPr lang="en-AU" sz="2800" dirty="0">
                <a:solidFill>
                  <a:srgbClr val="000000"/>
                </a:solidFill>
              </a:rPr>
              <a:t>the amount of photosynthesis that can occur. 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Add a little nitrogen or phosphorus to the water and </a:t>
            </a:r>
            <a:r>
              <a:rPr lang="en-AU" sz="2000" dirty="0">
                <a:solidFill>
                  <a:srgbClr val="000000"/>
                </a:solidFill>
              </a:rPr>
              <a:t>(with the help of some clever bacteria) </a:t>
            </a:r>
            <a:r>
              <a:rPr lang="en-AU" sz="2800" dirty="0">
                <a:solidFill>
                  <a:srgbClr val="000000"/>
                </a:solidFill>
              </a:rPr>
              <a:t>BOOM the algae have what they need and BLOOM!</a:t>
            </a:r>
          </a:p>
        </p:txBody>
      </p:sp>
      <p:pic>
        <p:nvPicPr>
          <p:cNvPr id="13318" name="Picture 6" descr="The Fish Nitrogen Cycle - Fish Vet">
            <a:extLst>
              <a:ext uri="{FF2B5EF4-FFF2-40B4-BE49-F238E27FC236}">
                <a16:creationId xmlns:a16="http://schemas.microsoft.com/office/drawing/2014/main" id="{78125BF6-49AD-F7E4-04A2-5D33D98D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24EEB5-74C7-4EDC-40E5-1626C144D1E5}"/>
              </a:ext>
            </a:extLst>
          </p:cNvPr>
          <p:cNvSpPr txBox="1"/>
          <p:nvPr/>
        </p:nvSpPr>
        <p:spPr>
          <a:xfrm>
            <a:off x="8118764" y="5832764"/>
            <a:ext cx="126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(by bacteria)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C660E-E34B-153B-6020-8AFCE8640E65}"/>
              </a:ext>
            </a:extLst>
          </p:cNvPr>
          <p:cNvSpPr txBox="1"/>
          <p:nvPr/>
        </p:nvSpPr>
        <p:spPr>
          <a:xfrm>
            <a:off x="10446329" y="4447310"/>
            <a:ext cx="126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(by bacteria)</a:t>
            </a:r>
          </a:p>
        </p:txBody>
      </p:sp>
    </p:spTree>
    <p:extLst>
      <p:ext uri="{BB962C8B-B14F-4D97-AF65-F5344CB8AC3E}">
        <p14:creationId xmlns:p14="http://schemas.microsoft.com/office/powerpoint/2010/main" val="224841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EC7355-0BB8-A3F3-FFB2-B7BE87F2DB68}"/>
              </a:ext>
            </a:extLst>
          </p:cNvPr>
          <p:cNvSpPr txBox="1"/>
          <p:nvPr/>
        </p:nvSpPr>
        <p:spPr>
          <a:xfrm>
            <a:off x="526472" y="208093"/>
            <a:ext cx="11139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000000"/>
                </a:solidFill>
              </a:rPr>
              <a:t>When water contains excess nitrogen and phosphorus, with enough sunlight, plants and algae grow like crazy!</a:t>
            </a:r>
          </a:p>
        </p:txBody>
      </p:sp>
      <p:pic>
        <p:nvPicPr>
          <p:cNvPr id="15362" name="Picture 2" descr="Satellite Images Reveal Danger of Earth's Toxic Algae Blooms | PetaPixel">
            <a:extLst>
              <a:ext uri="{FF2B5EF4-FFF2-40B4-BE49-F238E27FC236}">
                <a16:creationId xmlns:a16="http://schemas.microsoft.com/office/drawing/2014/main" id="{A5429466-64C1-784F-8345-147CD0A49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/>
        </p:blipFill>
        <p:spPr bwMode="auto">
          <a:xfrm>
            <a:off x="0" y="1039090"/>
            <a:ext cx="12192000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94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ater resources – Page 5 – ECOS">
            <a:extLst>
              <a:ext uri="{FF2B5EF4-FFF2-40B4-BE49-F238E27FC236}">
                <a16:creationId xmlns:a16="http://schemas.microsoft.com/office/drawing/2014/main" id="{87E966AF-964D-6F30-D6E4-BC6B1F65F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b="66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9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9AE45-94F8-1AC0-019D-C1858782984E}"/>
              </a:ext>
            </a:extLst>
          </p:cNvPr>
          <p:cNvSpPr txBox="1"/>
          <p:nvPr/>
        </p:nvSpPr>
        <p:spPr>
          <a:xfrm>
            <a:off x="269009" y="797510"/>
            <a:ext cx="32742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After the algae blooms, there is so much algae </a:t>
            </a:r>
            <a:r>
              <a:rPr lang="en-AU" sz="2800" i="1" dirty="0">
                <a:solidFill>
                  <a:srgbClr val="000000"/>
                </a:solidFill>
              </a:rPr>
              <a:t>biomass</a:t>
            </a:r>
            <a:r>
              <a:rPr lang="en-AU" sz="2800" dirty="0">
                <a:solidFill>
                  <a:srgbClr val="000000"/>
                </a:solidFill>
              </a:rPr>
              <a:t>, it blocks out the sun.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Algae need sunlight to survive.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So, the algae dies.</a:t>
            </a:r>
          </a:p>
          <a:p>
            <a:endParaRPr lang="en-AU" sz="2800" dirty="0">
              <a:solidFill>
                <a:srgbClr val="000000"/>
              </a:solidFill>
            </a:endParaRPr>
          </a:p>
        </p:txBody>
      </p:sp>
      <p:pic>
        <p:nvPicPr>
          <p:cNvPr id="3" name="Picture 4" descr="450th Anniversary Shipwreck Survey: Going in Blind - St Augustine Light  House">
            <a:extLst>
              <a:ext uri="{FF2B5EF4-FFF2-40B4-BE49-F238E27FC236}">
                <a16:creationId xmlns:a16="http://schemas.microsoft.com/office/drawing/2014/main" id="{94C56219-4CB9-5DDA-13E8-CF690EF34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7805"/>
          <a:stretch/>
        </p:blipFill>
        <p:spPr bwMode="auto">
          <a:xfrm>
            <a:off x="3784601" y="0"/>
            <a:ext cx="8407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7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9AE45-94F8-1AC0-019D-C1858782984E}"/>
              </a:ext>
            </a:extLst>
          </p:cNvPr>
          <p:cNvSpPr txBox="1"/>
          <p:nvPr/>
        </p:nvSpPr>
        <p:spPr>
          <a:xfrm>
            <a:off x="523009" y="2951946"/>
            <a:ext cx="1775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…and sinks</a:t>
            </a:r>
          </a:p>
          <a:p>
            <a:endParaRPr lang="en-AU" sz="2800" dirty="0">
              <a:solidFill>
                <a:srgbClr val="000000"/>
              </a:solidFill>
            </a:endParaRPr>
          </a:p>
        </p:txBody>
      </p:sp>
      <p:pic>
        <p:nvPicPr>
          <p:cNvPr id="32770" name="Picture 2" descr="This under-the-radar climate solution would also address toxic algal blooms:  Eyal Harel - cleveland.com">
            <a:extLst>
              <a:ext uri="{FF2B5EF4-FFF2-40B4-BE49-F238E27FC236}">
                <a16:creationId xmlns:a16="http://schemas.microsoft.com/office/drawing/2014/main" id="{FEAE0710-3AF5-19BD-6B6A-F3EAC7100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/>
          <a:stretch/>
        </p:blipFill>
        <p:spPr bwMode="auto">
          <a:xfrm>
            <a:off x="2616200" y="0"/>
            <a:ext cx="957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1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9AE45-94F8-1AC0-019D-C1858782984E}"/>
              </a:ext>
            </a:extLst>
          </p:cNvPr>
          <p:cNvSpPr txBox="1"/>
          <p:nvPr/>
        </p:nvSpPr>
        <p:spPr>
          <a:xfrm>
            <a:off x="357909" y="2736502"/>
            <a:ext cx="24360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….and decomposes</a:t>
            </a:r>
          </a:p>
          <a:p>
            <a:endParaRPr lang="en-AU" sz="2800" dirty="0">
              <a:solidFill>
                <a:srgbClr val="000000"/>
              </a:solidFill>
            </a:endParaRPr>
          </a:p>
        </p:txBody>
      </p:sp>
      <p:pic>
        <p:nvPicPr>
          <p:cNvPr id="33794" name="Picture 2" descr="130+ Aerobic Bacteria Stock Photos, Pictures &amp; Royalty-Free Images - iStock  | Anaerobic bacteria">
            <a:extLst>
              <a:ext uri="{FF2B5EF4-FFF2-40B4-BE49-F238E27FC236}">
                <a16:creationId xmlns:a16="http://schemas.microsoft.com/office/drawing/2014/main" id="{839771FA-9D67-620E-067D-014906EC0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13116"/>
          <a:stretch/>
        </p:blipFill>
        <p:spPr bwMode="auto">
          <a:xfrm>
            <a:off x="2616200" y="0"/>
            <a:ext cx="957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1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9AE45-94F8-1AC0-019D-C1858782984E}"/>
              </a:ext>
            </a:extLst>
          </p:cNvPr>
          <p:cNvSpPr txBox="1"/>
          <p:nvPr/>
        </p:nvSpPr>
        <p:spPr>
          <a:xfrm>
            <a:off x="2351809" y="129044"/>
            <a:ext cx="8392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…deleting dissolved oxygen (DO) concentrations</a:t>
            </a:r>
          </a:p>
        </p:txBody>
      </p:sp>
      <p:pic>
        <p:nvPicPr>
          <p:cNvPr id="34818" name="Picture 2" descr="Causes Of Low Dissolved Oxygen In Water | Atlas Scientific">
            <a:extLst>
              <a:ext uri="{FF2B5EF4-FFF2-40B4-BE49-F238E27FC236}">
                <a16:creationId xmlns:a16="http://schemas.microsoft.com/office/drawing/2014/main" id="{D80C3061-6B0C-3B42-4CE6-A977B9CB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7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WF investigation reveals surprising extent of river pollution from sewage  in England and Wales | Envirotec">
            <a:extLst>
              <a:ext uri="{FF2B5EF4-FFF2-40B4-BE49-F238E27FC236}">
                <a16:creationId xmlns:a16="http://schemas.microsoft.com/office/drawing/2014/main" id="{2AE1B111-A0F7-060C-78C8-66683A79E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7966"/>
          <a:stretch/>
        </p:blipFill>
        <p:spPr bwMode="auto">
          <a:xfrm>
            <a:off x="-1" y="1723109"/>
            <a:ext cx="12192001" cy="51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030AF-E097-CF43-16A1-2A5D641ECD2A}"/>
              </a:ext>
            </a:extLst>
          </p:cNvPr>
          <p:cNvSpPr txBox="1"/>
          <p:nvPr/>
        </p:nvSpPr>
        <p:spPr>
          <a:xfrm>
            <a:off x="401781" y="320457"/>
            <a:ext cx="1162396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00000"/>
                </a:solidFill>
                <a:effectLst/>
              </a:rPr>
              <a:t>Eutrophication means </a:t>
            </a:r>
            <a:r>
              <a:rPr lang="en-AU" sz="2800" b="0" i="1" dirty="0">
                <a:solidFill>
                  <a:srgbClr val="000000"/>
                </a:solidFill>
                <a:effectLst/>
              </a:rPr>
              <a:t>nutrient enrichment </a:t>
            </a:r>
          </a:p>
          <a:p>
            <a:pPr algn="ctr"/>
            <a:r>
              <a:rPr lang="en-AU" sz="2400" b="0" i="1" dirty="0">
                <a:solidFill>
                  <a:srgbClr val="000000"/>
                </a:solidFill>
                <a:effectLst/>
              </a:rPr>
              <a:t>(the addition of nutrients to a body of water, making it ‘nutrient rich’)</a:t>
            </a:r>
            <a:r>
              <a:rPr lang="en-AU" sz="2400" b="0" i="0" dirty="0">
                <a:solidFill>
                  <a:srgbClr val="000000"/>
                </a:solidFill>
                <a:effectLst/>
              </a:rPr>
              <a:t> </a:t>
            </a:r>
            <a:endParaRPr lang="en-AU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0875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9AE45-94F8-1AC0-019D-C1858782984E}"/>
              </a:ext>
            </a:extLst>
          </p:cNvPr>
          <p:cNvSpPr txBox="1"/>
          <p:nvPr/>
        </p:nvSpPr>
        <p:spPr>
          <a:xfrm>
            <a:off x="523009" y="1246644"/>
            <a:ext cx="25249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Animals </a:t>
            </a:r>
          </a:p>
          <a:p>
            <a:r>
              <a:rPr lang="en-AU" sz="2800" dirty="0">
                <a:solidFill>
                  <a:srgbClr val="000000"/>
                </a:solidFill>
              </a:rPr>
              <a:t>(such as fish) need oxygen to breathe.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 No oxygen =  mass fish kills</a:t>
            </a:r>
          </a:p>
          <a:p>
            <a:endParaRPr lang="en-AU" sz="2800" dirty="0">
              <a:solidFill>
                <a:srgbClr val="000000"/>
              </a:solidFill>
            </a:endParaRPr>
          </a:p>
          <a:p>
            <a:r>
              <a:rPr lang="en-AU" sz="2800" dirty="0">
                <a:solidFill>
                  <a:srgbClr val="000000"/>
                </a:solidFill>
              </a:rPr>
              <a:t>(&amp; more decomposition)</a:t>
            </a:r>
          </a:p>
          <a:p>
            <a:endParaRPr lang="en-AU" sz="2800" dirty="0">
              <a:solidFill>
                <a:srgbClr val="000000"/>
              </a:solidFill>
            </a:endParaRPr>
          </a:p>
        </p:txBody>
      </p:sp>
      <p:pic>
        <p:nvPicPr>
          <p:cNvPr id="35844" name="Picture 4" descr="Australia: Mass fish deaths plagues Darling River for third time in past  few weeks">
            <a:extLst>
              <a:ext uri="{FF2B5EF4-FFF2-40B4-BE49-F238E27FC236}">
                <a16:creationId xmlns:a16="http://schemas.microsoft.com/office/drawing/2014/main" id="{AAB2AA8E-23F2-9F25-D5A9-65EEC86AB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/>
          <a:stretch/>
        </p:blipFill>
        <p:spPr bwMode="auto">
          <a:xfrm>
            <a:off x="3187700" y="-1"/>
            <a:ext cx="9004300" cy="6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EE712848-94AA-B666-53BC-6812614E5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00" y="285750"/>
            <a:ext cx="2873271" cy="73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24BC5-10E7-B594-FF1E-6413F26BE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871" y="819150"/>
            <a:ext cx="11811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9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4478A-AE9C-65CC-E666-707EFBA291C9}"/>
              </a:ext>
            </a:extLst>
          </p:cNvPr>
          <p:cNvSpPr txBox="1"/>
          <p:nvPr/>
        </p:nvSpPr>
        <p:spPr>
          <a:xfrm>
            <a:off x="687749" y="473862"/>
            <a:ext cx="24384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000000"/>
                </a:solidFill>
              </a:rPr>
              <a:t>The Nitrogen (N) cycle</a:t>
            </a:r>
            <a:endParaRPr lang="en-US" sz="3600" dirty="0"/>
          </a:p>
        </p:txBody>
      </p:sp>
      <p:pic>
        <p:nvPicPr>
          <p:cNvPr id="3074" name="Picture 2" descr="Understanding Your Pond's Nitrogen Cycle - Aquascape, Inc.">
            <a:extLst>
              <a:ext uri="{FF2B5EF4-FFF2-40B4-BE49-F238E27FC236}">
                <a16:creationId xmlns:a16="http://schemas.microsoft.com/office/drawing/2014/main" id="{CA75EDFF-564D-0B3B-BA93-DD4CAA1F2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855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1A3A0-D1EB-5343-99E8-67F7D119973E}"/>
              </a:ext>
            </a:extLst>
          </p:cNvPr>
          <p:cNvSpPr txBox="1"/>
          <p:nvPr/>
        </p:nvSpPr>
        <p:spPr>
          <a:xfrm>
            <a:off x="175890" y="2925452"/>
            <a:ext cx="32596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arenBoth"/>
            </a:pPr>
            <a:r>
              <a:rPr lang="en-US" dirty="0"/>
              <a:t>Growers add chemicals containing nitrogen to crops to help them grow</a:t>
            </a:r>
          </a:p>
          <a:p>
            <a:pPr marL="457200" indent="-457200">
              <a:buAutoNum type="alphaUcParenBoth"/>
            </a:pPr>
            <a:endParaRPr lang="en-US" dirty="0"/>
          </a:p>
          <a:p>
            <a:pPr marL="457200" indent="-457200">
              <a:buAutoNum type="alphaUcParenBoth"/>
            </a:pPr>
            <a:r>
              <a:rPr lang="en-US" dirty="0"/>
              <a:t>Nitrogen is found in our urine and </a:t>
            </a:r>
            <a:r>
              <a:rPr lang="en-US" dirty="0" err="1"/>
              <a:t>faeces</a:t>
            </a:r>
            <a:endParaRPr lang="en-US" dirty="0"/>
          </a:p>
          <a:p>
            <a:pPr marL="457200" indent="-457200">
              <a:buAutoNum type="alphaUcParenBoth"/>
            </a:pPr>
            <a:endParaRPr lang="en-US" dirty="0"/>
          </a:p>
          <a:p>
            <a:pPr marL="457200" indent="-457200">
              <a:buAutoNum type="alphaUcParenBoth"/>
            </a:pPr>
            <a:r>
              <a:rPr lang="en-US" dirty="0"/>
              <a:t>Bacteria denitrify nitrogen compounds which makes them </a:t>
            </a:r>
            <a:r>
              <a:rPr lang="en-US" i="1" dirty="0"/>
              <a:t>bioavailable</a:t>
            </a:r>
            <a:r>
              <a:rPr lang="en-US" dirty="0"/>
              <a:t> (accessible) again for plants and algae to use for photosynthesis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847E-E8E4-87C2-C698-F69DFA129513}"/>
              </a:ext>
            </a:extLst>
          </p:cNvPr>
          <p:cNvSpPr txBox="1"/>
          <p:nvPr/>
        </p:nvSpPr>
        <p:spPr>
          <a:xfrm>
            <a:off x="5055326" y="666206"/>
            <a:ext cx="65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E4E8D-FF1E-9C24-9E94-87AB8780C826}"/>
              </a:ext>
            </a:extLst>
          </p:cNvPr>
          <p:cNvSpPr txBox="1"/>
          <p:nvPr/>
        </p:nvSpPr>
        <p:spPr>
          <a:xfrm>
            <a:off x="5055326" y="5960961"/>
            <a:ext cx="65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F395A-04D5-BB04-5D85-BFE55EC3E5E8}"/>
              </a:ext>
            </a:extLst>
          </p:cNvPr>
          <p:cNvSpPr txBox="1"/>
          <p:nvPr/>
        </p:nvSpPr>
        <p:spPr>
          <a:xfrm>
            <a:off x="10785566" y="2934447"/>
            <a:ext cx="65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5034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1F63FE-57DD-070B-921E-F7B58AE10A3A}"/>
              </a:ext>
            </a:extLst>
          </p:cNvPr>
          <p:cNvSpPr txBox="1"/>
          <p:nvPr/>
        </p:nvSpPr>
        <p:spPr>
          <a:xfrm>
            <a:off x="715097" y="2543563"/>
            <a:ext cx="24384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000000"/>
                </a:solidFill>
              </a:rPr>
              <a:t>The Phosphorus (P) cycle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8ACBE-84F7-5530-7D15-62D17EDD27DD}"/>
              </a:ext>
            </a:extLst>
          </p:cNvPr>
          <p:cNvSpPr/>
          <p:nvPr/>
        </p:nvSpPr>
        <p:spPr>
          <a:xfrm>
            <a:off x="3659241" y="-8274"/>
            <a:ext cx="85327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Open phosphorus cycle in modern society (modified from Centre European d’Etudes des Polyphosphates, 2012a). ">
            <a:extLst>
              <a:ext uri="{FF2B5EF4-FFF2-40B4-BE49-F238E27FC236}">
                <a16:creationId xmlns:a16="http://schemas.microsoft.com/office/drawing/2014/main" id="{08A8C5B9-F461-0767-1F8B-AEFA2264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14" y="390870"/>
            <a:ext cx="6746013" cy="27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BF15E689-B7EA-E798-644D-1749064F4838}"/>
              </a:ext>
            </a:extLst>
          </p:cNvPr>
          <p:cNvSpPr/>
          <p:nvPr/>
        </p:nvSpPr>
        <p:spPr>
          <a:xfrm>
            <a:off x="4872446" y="3631475"/>
            <a:ext cx="3500845" cy="196670"/>
          </a:xfrm>
          <a:custGeom>
            <a:avLst/>
            <a:gdLst>
              <a:gd name="connsiteX0" fmla="*/ 0 w 4232365"/>
              <a:gd name="connsiteY0" fmla="*/ 130629 h 261257"/>
              <a:gd name="connsiteX1" fmla="*/ 39188 w 4232365"/>
              <a:gd name="connsiteY1" fmla="*/ 156755 h 261257"/>
              <a:gd name="connsiteX2" fmla="*/ 130628 w 4232365"/>
              <a:gd name="connsiteY2" fmla="*/ 182880 h 261257"/>
              <a:gd name="connsiteX3" fmla="*/ 287383 w 4232365"/>
              <a:gd name="connsiteY3" fmla="*/ 169817 h 261257"/>
              <a:gd name="connsiteX4" fmla="*/ 313508 w 4232365"/>
              <a:gd name="connsiteY4" fmla="*/ 117566 h 261257"/>
              <a:gd name="connsiteX5" fmla="*/ 352697 w 4232365"/>
              <a:gd name="connsiteY5" fmla="*/ 78377 h 261257"/>
              <a:gd name="connsiteX6" fmla="*/ 457200 w 4232365"/>
              <a:gd name="connsiteY6" fmla="*/ 52252 h 261257"/>
              <a:gd name="connsiteX7" fmla="*/ 640080 w 4232365"/>
              <a:gd name="connsiteY7" fmla="*/ 65315 h 261257"/>
              <a:gd name="connsiteX8" fmla="*/ 718457 w 4232365"/>
              <a:gd name="connsiteY8" fmla="*/ 156755 h 261257"/>
              <a:gd name="connsiteX9" fmla="*/ 757645 w 4232365"/>
              <a:gd name="connsiteY9" fmla="*/ 182880 h 261257"/>
              <a:gd name="connsiteX10" fmla="*/ 836023 w 4232365"/>
              <a:gd name="connsiteY10" fmla="*/ 235132 h 261257"/>
              <a:gd name="connsiteX11" fmla="*/ 927463 w 4232365"/>
              <a:gd name="connsiteY11" fmla="*/ 169817 h 261257"/>
              <a:gd name="connsiteX12" fmla="*/ 966651 w 4232365"/>
              <a:gd name="connsiteY12" fmla="*/ 156755 h 261257"/>
              <a:gd name="connsiteX13" fmla="*/ 1031965 w 4232365"/>
              <a:gd name="connsiteY13" fmla="*/ 117566 h 261257"/>
              <a:gd name="connsiteX14" fmla="*/ 1110343 w 4232365"/>
              <a:gd name="connsiteY14" fmla="*/ 65315 h 261257"/>
              <a:gd name="connsiteX15" fmla="*/ 1149531 w 4232365"/>
              <a:gd name="connsiteY15" fmla="*/ 52252 h 261257"/>
              <a:gd name="connsiteX16" fmla="*/ 1254034 w 4232365"/>
              <a:gd name="connsiteY16" fmla="*/ 91440 h 261257"/>
              <a:gd name="connsiteX17" fmla="*/ 1293223 w 4232365"/>
              <a:gd name="connsiteY17" fmla="*/ 143692 h 261257"/>
              <a:gd name="connsiteX18" fmla="*/ 1345474 w 4232365"/>
              <a:gd name="connsiteY18" fmla="*/ 235132 h 261257"/>
              <a:gd name="connsiteX19" fmla="*/ 1384663 w 4232365"/>
              <a:gd name="connsiteY19" fmla="*/ 261257 h 261257"/>
              <a:gd name="connsiteX20" fmla="*/ 1463040 w 4232365"/>
              <a:gd name="connsiteY20" fmla="*/ 222069 h 261257"/>
              <a:gd name="connsiteX21" fmla="*/ 1515291 w 4232365"/>
              <a:gd name="connsiteY21" fmla="*/ 156755 h 261257"/>
              <a:gd name="connsiteX22" fmla="*/ 1541417 w 4232365"/>
              <a:gd name="connsiteY22" fmla="*/ 117566 h 261257"/>
              <a:gd name="connsiteX23" fmla="*/ 1658983 w 4232365"/>
              <a:gd name="connsiteY23" fmla="*/ 52252 h 261257"/>
              <a:gd name="connsiteX24" fmla="*/ 1802674 w 4232365"/>
              <a:gd name="connsiteY24" fmla="*/ 65315 h 261257"/>
              <a:gd name="connsiteX25" fmla="*/ 1854925 w 4232365"/>
              <a:gd name="connsiteY25" fmla="*/ 104503 h 261257"/>
              <a:gd name="connsiteX26" fmla="*/ 1985554 w 4232365"/>
              <a:gd name="connsiteY26" fmla="*/ 222069 h 261257"/>
              <a:gd name="connsiteX27" fmla="*/ 2090057 w 4232365"/>
              <a:gd name="connsiteY27" fmla="*/ 209006 h 261257"/>
              <a:gd name="connsiteX28" fmla="*/ 2168434 w 4232365"/>
              <a:gd name="connsiteY28" fmla="*/ 130629 h 261257"/>
              <a:gd name="connsiteX29" fmla="*/ 2246811 w 4232365"/>
              <a:gd name="connsiteY29" fmla="*/ 78377 h 261257"/>
              <a:gd name="connsiteX30" fmla="*/ 2286000 w 4232365"/>
              <a:gd name="connsiteY30" fmla="*/ 52252 h 261257"/>
              <a:gd name="connsiteX31" fmla="*/ 2364377 w 4232365"/>
              <a:gd name="connsiteY31" fmla="*/ 26126 h 261257"/>
              <a:gd name="connsiteX32" fmla="*/ 2495005 w 4232365"/>
              <a:gd name="connsiteY32" fmla="*/ 13063 h 261257"/>
              <a:gd name="connsiteX33" fmla="*/ 2612571 w 4232365"/>
              <a:gd name="connsiteY33" fmla="*/ 0 h 261257"/>
              <a:gd name="connsiteX34" fmla="*/ 2756263 w 4232365"/>
              <a:gd name="connsiteY34" fmla="*/ 39189 h 261257"/>
              <a:gd name="connsiteX35" fmla="*/ 2782388 w 4232365"/>
              <a:gd name="connsiteY35" fmla="*/ 91440 h 261257"/>
              <a:gd name="connsiteX36" fmla="*/ 2860765 w 4232365"/>
              <a:gd name="connsiteY36" fmla="*/ 143692 h 261257"/>
              <a:gd name="connsiteX37" fmla="*/ 2991394 w 4232365"/>
              <a:gd name="connsiteY37" fmla="*/ 130629 h 261257"/>
              <a:gd name="connsiteX38" fmla="*/ 3069771 w 4232365"/>
              <a:gd name="connsiteY38" fmla="*/ 65315 h 261257"/>
              <a:gd name="connsiteX39" fmla="*/ 3108960 w 4232365"/>
              <a:gd name="connsiteY39" fmla="*/ 39189 h 261257"/>
              <a:gd name="connsiteX40" fmla="*/ 3304903 w 4232365"/>
              <a:gd name="connsiteY40" fmla="*/ 52252 h 261257"/>
              <a:gd name="connsiteX41" fmla="*/ 3370217 w 4232365"/>
              <a:gd name="connsiteY41" fmla="*/ 143692 h 261257"/>
              <a:gd name="connsiteX42" fmla="*/ 3448594 w 4232365"/>
              <a:gd name="connsiteY42" fmla="*/ 209006 h 261257"/>
              <a:gd name="connsiteX43" fmla="*/ 3500845 w 4232365"/>
              <a:gd name="connsiteY43" fmla="*/ 182880 h 261257"/>
              <a:gd name="connsiteX44" fmla="*/ 3644537 w 4232365"/>
              <a:gd name="connsiteY44" fmla="*/ 52252 h 261257"/>
              <a:gd name="connsiteX45" fmla="*/ 3749040 w 4232365"/>
              <a:gd name="connsiteY45" fmla="*/ 13063 h 261257"/>
              <a:gd name="connsiteX46" fmla="*/ 3879668 w 4232365"/>
              <a:gd name="connsiteY46" fmla="*/ 26126 h 261257"/>
              <a:gd name="connsiteX47" fmla="*/ 3918857 w 4232365"/>
              <a:gd name="connsiteY47" fmla="*/ 39189 h 261257"/>
              <a:gd name="connsiteX48" fmla="*/ 4023360 w 4232365"/>
              <a:gd name="connsiteY48" fmla="*/ 78377 h 261257"/>
              <a:gd name="connsiteX49" fmla="*/ 4153988 w 4232365"/>
              <a:gd name="connsiteY49" fmla="*/ 169817 h 261257"/>
              <a:gd name="connsiteX50" fmla="*/ 4193177 w 4232365"/>
              <a:gd name="connsiteY50" fmla="*/ 182880 h 261257"/>
              <a:gd name="connsiteX51" fmla="*/ 4232365 w 4232365"/>
              <a:gd name="connsiteY51" fmla="*/ 143692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32365" h="261257">
                <a:moveTo>
                  <a:pt x="0" y="130629"/>
                </a:moveTo>
                <a:cubicBezTo>
                  <a:pt x="13063" y="139338"/>
                  <a:pt x="25146" y="149734"/>
                  <a:pt x="39188" y="156755"/>
                </a:cubicBezTo>
                <a:cubicBezTo>
                  <a:pt x="57922" y="166122"/>
                  <a:pt x="113895" y="178697"/>
                  <a:pt x="130628" y="182880"/>
                </a:cubicBezTo>
                <a:cubicBezTo>
                  <a:pt x="182880" y="178526"/>
                  <a:pt x="238005" y="187452"/>
                  <a:pt x="287383" y="169817"/>
                </a:cubicBezTo>
                <a:cubicBezTo>
                  <a:pt x="305721" y="163268"/>
                  <a:pt x="302190" y="133412"/>
                  <a:pt x="313508" y="117566"/>
                </a:cubicBezTo>
                <a:cubicBezTo>
                  <a:pt x="324246" y="102533"/>
                  <a:pt x="337326" y="88624"/>
                  <a:pt x="352697" y="78377"/>
                </a:cubicBezTo>
                <a:cubicBezTo>
                  <a:pt x="369910" y="66902"/>
                  <a:pt x="447783" y="54135"/>
                  <a:pt x="457200" y="52252"/>
                </a:cubicBezTo>
                <a:cubicBezTo>
                  <a:pt x="518160" y="56606"/>
                  <a:pt x="581194" y="48958"/>
                  <a:pt x="640080" y="65315"/>
                </a:cubicBezTo>
                <a:cubicBezTo>
                  <a:pt x="683297" y="77320"/>
                  <a:pt x="691502" y="129800"/>
                  <a:pt x="718457" y="156755"/>
                </a:cubicBezTo>
                <a:cubicBezTo>
                  <a:pt x="729558" y="167856"/>
                  <a:pt x="745584" y="172830"/>
                  <a:pt x="757645" y="182880"/>
                </a:cubicBezTo>
                <a:cubicBezTo>
                  <a:pt x="822879" y="237242"/>
                  <a:pt x="767152" y="212175"/>
                  <a:pt x="836023" y="235132"/>
                </a:cubicBezTo>
                <a:cubicBezTo>
                  <a:pt x="1016453" y="144915"/>
                  <a:pt x="768578" y="275740"/>
                  <a:pt x="927463" y="169817"/>
                </a:cubicBezTo>
                <a:cubicBezTo>
                  <a:pt x="938920" y="162179"/>
                  <a:pt x="954335" y="162913"/>
                  <a:pt x="966651" y="156755"/>
                </a:cubicBezTo>
                <a:cubicBezTo>
                  <a:pt x="989360" y="145400"/>
                  <a:pt x="1010545" y="131197"/>
                  <a:pt x="1031965" y="117566"/>
                </a:cubicBezTo>
                <a:cubicBezTo>
                  <a:pt x="1058455" y="100709"/>
                  <a:pt x="1080555" y="75245"/>
                  <a:pt x="1110343" y="65315"/>
                </a:cubicBezTo>
                <a:lnTo>
                  <a:pt x="1149531" y="52252"/>
                </a:lnTo>
                <a:cubicBezTo>
                  <a:pt x="1196260" y="61598"/>
                  <a:pt x="1220399" y="57805"/>
                  <a:pt x="1254034" y="91440"/>
                </a:cubicBezTo>
                <a:cubicBezTo>
                  <a:pt x="1269429" y="106835"/>
                  <a:pt x="1281684" y="125230"/>
                  <a:pt x="1293223" y="143692"/>
                </a:cubicBezTo>
                <a:cubicBezTo>
                  <a:pt x="1310299" y="171014"/>
                  <a:pt x="1321503" y="211161"/>
                  <a:pt x="1345474" y="235132"/>
                </a:cubicBezTo>
                <a:cubicBezTo>
                  <a:pt x="1356575" y="246233"/>
                  <a:pt x="1371600" y="252549"/>
                  <a:pt x="1384663" y="261257"/>
                </a:cubicBezTo>
                <a:cubicBezTo>
                  <a:pt x="1416537" y="250633"/>
                  <a:pt x="1437717" y="247392"/>
                  <a:pt x="1463040" y="222069"/>
                </a:cubicBezTo>
                <a:cubicBezTo>
                  <a:pt x="1482755" y="202354"/>
                  <a:pt x="1498563" y="179060"/>
                  <a:pt x="1515291" y="156755"/>
                </a:cubicBezTo>
                <a:cubicBezTo>
                  <a:pt x="1524711" y="144195"/>
                  <a:pt x="1529602" y="127904"/>
                  <a:pt x="1541417" y="117566"/>
                </a:cubicBezTo>
                <a:cubicBezTo>
                  <a:pt x="1596699" y="69194"/>
                  <a:pt x="1605159" y="70193"/>
                  <a:pt x="1658983" y="52252"/>
                </a:cubicBezTo>
                <a:cubicBezTo>
                  <a:pt x="1706880" y="56606"/>
                  <a:pt x="1756203" y="52923"/>
                  <a:pt x="1802674" y="65315"/>
                </a:cubicBezTo>
                <a:cubicBezTo>
                  <a:pt x="1823710" y="70925"/>
                  <a:pt x="1838816" y="89858"/>
                  <a:pt x="1854925" y="104503"/>
                </a:cubicBezTo>
                <a:cubicBezTo>
                  <a:pt x="1995920" y="232680"/>
                  <a:pt x="1896494" y="162695"/>
                  <a:pt x="1985554" y="222069"/>
                </a:cubicBezTo>
                <a:cubicBezTo>
                  <a:pt x="2020388" y="217715"/>
                  <a:pt x="2058658" y="224706"/>
                  <a:pt x="2090057" y="209006"/>
                </a:cubicBezTo>
                <a:cubicBezTo>
                  <a:pt x="2123104" y="192483"/>
                  <a:pt x="2137692" y="151124"/>
                  <a:pt x="2168434" y="130629"/>
                </a:cubicBezTo>
                <a:lnTo>
                  <a:pt x="2246811" y="78377"/>
                </a:lnTo>
                <a:cubicBezTo>
                  <a:pt x="2259874" y="69668"/>
                  <a:pt x="2271106" y="57217"/>
                  <a:pt x="2286000" y="52252"/>
                </a:cubicBezTo>
                <a:cubicBezTo>
                  <a:pt x="2312126" y="43543"/>
                  <a:pt x="2337310" y="31201"/>
                  <a:pt x="2364377" y="26126"/>
                </a:cubicBezTo>
                <a:cubicBezTo>
                  <a:pt x="2407387" y="18061"/>
                  <a:pt x="2451486" y="17644"/>
                  <a:pt x="2495005" y="13063"/>
                </a:cubicBezTo>
                <a:lnTo>
                  <a:pt x="2612571" y="0"/>
                </a:lnTo>
                <a:cubicBezTo>
                  <a:pt x="2649695" y="5304"/>
                  <a:pt x="2723017" y="5943"/>
                  <a:pt x="2756263" y="39189"/>
                </a:cubicBezTo>
                <a:cubicBezTo>
                  <a:pt x="2770032" y="52958"/>
                  <a:pt x="2768619" y="77671"/>
                  <a:pt x="2782388" y="91440"/>
                </a:cubicBezTo>
                <a:cubicBezTo>
                  <a:pt x="2804591" y="113643"/>
                  <a:pt x="2860765" y="143692"/>
                  <a:pt x="2860765" y="143692"/>
                </a:cubicBezTo>
                <a:cubicBezTo>
                  <a:pt x="2904308" y="139338"/>
                  <a:pt x="2948754" y="140469"/>
                  <a:pt x="2991394" y="130629"/>
                </a:cubicBezTo>
                <a:cubicBezTo>
                  <a:pt x="3018307" y="124418"/>
                  <a:pt x="3052013" y="80113"/>
                  <a:pt x="3069771" y="65315"/>
                </a:cubicBezTo>
                <a:cubicBezTo>
                  <a:pt x="3081832" y="55264"/>
                  <a:pt x="3095897" y="47898"/>
                  <a:pt x="3108960" y="39189"/>
                </a:cubicBezTo>
                <a:cubicBezTo>
                  <a:pt x="3174274" y="43543"/>
                  <a:pt x="3241002" y="38052"/>
                  <a:pt x="3304903" y="52252"/>
                </a:cubicBezTo>
                <a:cubicBezTo>
                  <a:pt x="3339507" y="59942"/>
                  <a:pt x="3355176" y="122635"/>
                  <a:pt x="3370217" y="143692"/>
                </a:cubicBezTo>
                <a:cubicBezTo>
                  <a:pt x="3393076" y="175694"/>
                  <a:pt x="3417346" y="188174"/>
                  <a:pt x="3448594" y="209006"/>
                </a:cubicBezTo>
                <a:cubicBezTo>
                  <a:pt x="3466011" y="200297"/>
                  <a:pt x="3485774" y="195211"/>
                  <a:pt x="3500845" y="182880"/>
                </a:cubicBezTo>
                <a:cubicBezTo>
                  <a:pt x="3554507" y="138975"/>
                  <a:pt x="3584657" y="85518"/>
                  <a:pt x="3644537" y="52252"/>
                </a:cubicBezTo>
                <a:cubicBezTo>
                  <a:pt x="3667969" y="39234"/>
                  <a:pt x="3719708" y="22840"/>
                  <a:pt x="3749040" y="13063"/>
                </a:cubicBezTo>
                <a:cubicBezTo>
                  <a:pt x="3792583" y="17417"/>
                  <a:pt x="3836417" y="19472"/>
                  <a:pt x="3879668" y="26126"/>
                </a:cubicBezTo>
                <a:cubicBezTo>
                  <a:pt x="3893277" y="28220"/>
                  <a:pt x="3905964" y="34354"/>
                  <a:pt x="3918857" y="39189"/>
                </a:cubicBezTo>
                <a:cubicBezTo>
                  <a:pt x="4043787" y="86038"/>
                  <a:pt x="3934425" y="48734"/>
                  <a:pt x="4023360" y="78377"/>
                </a:cubicBezTo>
                <a:cubicBezTo>
                  <a:pt x="4047208" y="96264"/>
                  <a:pt x="4134686" y="163383"/>
                  <a:pt x="4153988" y="169817"/>
                </a:cubicBezTo>
                <a:lnTo>
                  <a:pt x="4193177" y="182880"/>
                </a:lnTo>
                <a:lnTo>
                  <a:pt x="4232365" y="14369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A6E4D27-99A8-C636-2DE7-45EEE59EA21A}"/>
              </a:ext>
            </a:extLst>
          </p:cNvPr>
          <p:cNvSpPr/>
          <p:nvPr/>
        </p:nvSpPr>
        <p:spPr>
          <a:xfrm>
            <a:off x="8373291" y="3631475"/>
            <a:ext cx="3500845" cy="196670"/>
          </a:xfrm>
          <a:custGeom>
            <a:avLst/>
            <a:gdLst>
              <a:gd name="connsiteX0" fmla="*/ 0 w 4232365"/>
              <a:gd name="connsiteY0" fmla="*/ 130629 h 261257"/>
              <a:gd name="connsiteX1" fmla="*/ 39188 w 4232365"/>
              <a:gd name="connsiteY1" fmla="*/ 156755 h 261257"/>
              <a:gd name="connsiteX2" fmla="*/ 130628 w 4232365"/>
              <a:gd name="connsiteY2" fmla="*/ 182880 h 261257"/>
              <a:gd name="connsiteX3" fmla="*/ 287383 w 4232365"/>
              <a:gd name="connsiteY3" fmla="*/ 169817 h 261257"/>
              <a:gd name="connsiteX4" fmla="*/ 313508 w 4232365"/>
              <a:gd name="connsiteY4" fmla="*/ 117566 h 261257"/>
              <a:gd name="connsiteX5" fmla="*/ 352697 w 4232365"/>
              <a:gd name="connsiteY5" fmla="*/ 78377 h 261257"/>
              <a:gd name="connsiteX6" fmla="*/ 457200 w 4232365"/>
              <a:gd name="connsiteY6" fmla="*/ 52252 h 261257"/>
              <a:gd name="connsiteX7" fmla="*/ 640080 w 4232365"/>
              <a:gd name="connsiteY7" fmla="*/ 65315 h 261257"/>
              <a:gd name="connsiteX8" fmla="*/ 718457 w 4232365"/>
              <a:gd name="connsiteY8" fmla="*/ 156755 h 261257"/>
              <a:gd name="connsiteX9" fmla="*/ 757645 w 4232365"/>
              <a:gd name="connsiteY9" fmla="*/ 182880 h 261257"/>
              <a:gd name="connsiteX10" fmla="*/ 836023 w 4232365"/>
              <a:gd name="connsiteY10" fmla="*/ 235132 h 261257"/>
              <a:gd name="connsiteX11" fmla="*/ 927463 w 4232365"/>
              <a:gd name="connsiteY11" fmla="*/ 169817 h 261257"/>
              <a:gd name="connsiteX12" fmla="*/ 966651 w 4232365"/>
              <a:gd name="connsiteY12" fmla="*/ 156755 h 261257"/>
              <a:gd name="connsiteX13" fmla="*/ 1031965 w 4232365"/>
              <a:gd name="connsiteY13" fmla="*/ 117566 h 261257"/>
              <a:gd name="connsiteX14" fmla="*/ 1110343 w 4232365"/>
              <a:gd name="connsiteY14" fmla="*/ 65315 h 261257"/>
              <a:gd name="connsiteX15" fmla="*/ 1149531 w 4232365"/>
              <a:gd name="connsiteY15" fmla="*/ 52252 h 261257"/>
              <a:gd name="connsiteX16" fmla="*/ 1254034 w 4232365"/>
              <a:gd name="connsiteY16" fmla="*/ 91440 h 261257"/>
              <a:gd name="connsiteX17" fmla="*/ 1293223 w 4232365"/>
              <a:gd name="connsiteY17" fmla="*/ 143692 h 261257"/>
              <a:gd name="connsiteX18" fmla="*/ 1345474 w 4232365"/>
              <a:gd name="connsiteY18" fmla="*/ 235132 h 261257"/>
              <a:gd name="connsiteX19" fmla="*/ 1384663 w 4232365"/>
              <a:gd name="connsiteY19" fmla="*/ 261257 h 261257"/>
              <a:gd name="connsiteX20" fmla="*/ 1463040 w 4232365"/>
              <a:gd name="connsiteY20" fmla="*/ 222069 h 261257"/>
              <a:gd name="connsiteX21" fmla="*/ 1515291 w 4232365"/>
              <a:gd name="connsiteY21" fmla="*/ 156755 h 261257"/>
              <a:gd name="connsiteX22" fmla="*/ 1541417 w 4232365"/>
              <a:gd name="connsiteY22" fmla="*/ 117566 h 261257"/>
              <a:gd name="connsiteX23" fmla="*/ 1658983 w 4232365"/>
              <a:gd name="connsiteY23" fmla="*/ 52252 h 261257"/>
              <a:gd name="connsiteX24" fmla="*/ 1802674 w 4232365"/>
              <a:gd name="connsiteY24" fmla="*/ 65315 h 261257"/>
              <a:gd name="connsiteX25" fmla="*/ 1854925 w 4232365"/>
              <a:gd name="connsiteY25" fmla="*/ 104503 h 261257"/>
              <a:gd name="connsiteX26" fmla="*/ 1985554 w 4232365"/>
              <a:gd name="connsiteY26" fmla="*/ 222069 h 261257"/>
              <a:gd name="connsiteX27" fmla="*/ 2090057 w 4232365"/>
              <a:gd name="connsiteY27" fmla="*/ 209006 h 261257"/>
              <a:gd name="connsiteX28" fmla="*/ 2168434 w 4232365"/>
              <a:gd name="connsiteY28" fmla="*/ 130629 h 261257"/>
              <a:gd name="connsiteX29" fmla="*/ 2246811 w 4232365"/>
              <a:gd name="connsiteY29" fmla="*/ 78377 h 261257"/>
              <a:gd name="connsiteX30" fmla="*/ 2286000 w 4232365"/>
              <a:gd name="connsiteY30" fmla="*/ 52252 h 261257"/>
              <a:gd name="connsiteX31" fmla="*/ 2364377 w 4232365"/>
              <a:gd name="connsiteY31" fmla="*/ 26126 h 261257"/>
              <a:gd name="connsiteX32" fmla="*/ 2495005 w 4232365"/>
              <a:gd name="connsiteY32" fmla="*/ 13063 h 261257"/>
              <a:gd name="connsiteX33" fmla="*/ 2612571 w 4232365"/>
              <a:gd name="connsiteY33" fmla="*/ 0 h 261257"/>
              <a:gd name="connsiteX34" fmla="*/ 2756263 w 4232365"/>
              <a:gd name="connsiteY34" fmla="*/ 39189 h 261257"/>
              <a:gd name="connsiteX35" fmla="*/ 2782388 w 4232365"/>
              <a:gd name="connsiteY35" fmla="*/ 91440 h 261257"/>
              <a:gd name="connsiteX36" fmla="*/ 2860765 w 4232365"/>
              <a:gd name="connsiteY36" fmla="*/ 143692 h 261257"/>
              <a:gd name="connsiteX37" fmla="*/ 2991394 w 4232365"/>
              <a:gd name="connsiteY37" fmla="*/ 130629 h 261257"/>
              <a:gd name="connsiteX38" fmla="*/ 3069771 w 4232365"/>
              <a:gd name="connsiteY38" fmla="*/ 65315 h 261257"/>
              <a:gd name="connsiteX39" fmla="*/ 3108960 w 4232365"/>
              <a:gd name="connsiteY39" fmla="*/ 39189 h 261257"/>
              <a:gd name="connsiteX40" fmla="*/ 3304903 w 4232365"/>
              <a:gd name="connsiteY40" fmla="*/ 52252 h 261257"/>
              <a:gd name="connsiteX41" fmla="*/ 3370217 w 4232365"/>
              <a:gd name="connsiteY41" fmla="*/ 143692 h 261257"/>
              <a:gd name="connsiteX42" fmla="*/ 3448594 w 4232365"/>
              <a:gd name="connsiteY42" fmla="*/ 209006 h 261257"/>
              <a:gd name="connsiteX43" fmla="*/ 3500845 w 4232365"/>
              <a:gd name="connsiteY43" fmla="*/ 182880 h 261257"/>
              <a:gd name="connsiteX44" fmla="*/ 3644537 w 4232365"/>
              <a:gd name="connsiteY44" fmla="*/ 52252 h 261257"/>
              <a:gd name="connsiteX45" fmla="*/ 3749040 w 4232365"/>
              <a:gd name="connsiteY45" fmla="*/ 13063 h 261257"/>
              <a:gd name="connsiteX46" fmla="*/ 3879668 w 4232365"/>
              <a:gd name="connsiteY46" fmla="*/ 26126 h 261257"/>
              <a:gd name="connsiteX47" fmla="*/ 3918857 w 4232365"/>
              <a:gd name="connsiteY47" fmla="*/ 39189 h 261257"/>
              <a:gd name="connsiteX48" fmla="*/ 4023360 w 4232365"/>
              <a:gd name="connsiteY48" fmla="*/ 78377 h 261257"/>
              <a:gd name="connsiteX49" fmla="*/ 4153988 w 4232365"/>
              <a:gd name="connsiteY49" fmla="*/ 169817 h 261257"/>
              <a:gd name="connsiteX50" fmla="*/ 4193177 w 4232365"/>
              <a:gd name="connsiteY50" fmla="*/ 182880 h 261257"/>
              <a:gd name="connsiteX51" fmla="*/ 4232365 w 4232365"/>
              <a:gd name="connsiteY51" fmla="*/ 143692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32365" h="261257">
                <a:moveTo>
                  <a:pt x="0" y="130629"/>
                </a:moveTo>
                <a:cubicBezTo>
                  <a:pt x="13063" y="139338"/>
                  <a:pt x="25146" y="149734"/>
                  <a:pt x="39188" y="156755"/>
                </a:cubicBezTo>
                <a:cubicBezTo>
                  <a:pt x="57922" y="166122"/>
                  <a:pt x="113895" y="178697"/>
                  <a:pt x="130628" y="182880"/>
                </a:cubicBezTo>
                <a:cubicBezTo>
                  <a:pt x="182880" y="178526"/>
                  <a:pt x="238005" y="187452"/>
                  <a:pt x="287383" y="169817"/>
                </a:cubicBezTo>
                <a:cubicBezTo>
                  <a:pt x="305721" y="163268"/>
                  <a:pt x="302190" y="133412"/>
                  <a:pt x="313508" y="117566"/>
                </a:cubicBezTo>
                <a:cubicBezTo>
                  <a:pt x="324246" y="102533"/>
                  <a:pt x="337326" y="88624"/>
                  <a:pt x="352697" y="78377"/>
                </a:cubicBezTo>
                <a:cubicBezTo>
                  <a:pt x="369910" y="66902"/>
                  <a:pt x="447783" y="54135"/>
                  <a:pt x="457200" y="52252"/>
                </a:cubicBezTo>
                <a:cubicBezTo>
                  <a:pt x="518160" y="56606"/>
                  <a:pt x="581194" y="48958"/>
                  <a:pt x="640080" y="65315"/>
                </a:cubicBezTo>
                <a:cubicBezTo>
                  <a:pt x="683297" y="77320"/>
                  <a:pt x="691502" y="129800"/>
                  <a:pt x="718457" y="156755"/>
                </a:cubicBezTo>
                <a:cubicBezTo>
                  <a:pt x="729558" y="167856"/>
                  <a:pt x="745584" y="172830"/>
                  <a:pt x="757645" y="182880"/>
                </a:cubicBezTo>
                <a:cubicBezTo>
                  <a:pt x="822879" y="237242"/>
                  <a:pt x="767152" y="212175"/>
                  <a:pt x="836023" y="235132"/>
                </a:cubicBezTo>
                <a:cubicBezTo>
                  <a:pt x="1016453" y="144915"/>
                  <a:pt x="768578" y="275740"/>
                  <a:pt x="927463" y="169817"/>
                </a:cubicBezTo>
                <a:cubicBezTo>
                  <a:pt x="938920" y="162179"/>
                  <a:pt x="954335" y="162913"/>
                  <a:pt x="966651" y="156755"/>
                </a:cubicBezTo>
                <a:cubicBezTo>
                  <a:pt x="989360" y="145400"/>
                  <a:pt x="1010545" y="131197"/>
                  <a:pt x="1031965" y="117566"/>
                </a:cubicBezTo>
                <a:cubicBezTo>
                  <a:pt x="1058455" y="100709"/>
                  <a:pt x="1080555" y="75245"/>
                  <a:pt x="1110343" y="65315"/>
                </a:cubicBezTo>
                <a:lnTo>
                  <a:pt x="1149531" y="52252"/>
                </a:lnTo>
                <a:cubicBezTo>
                  <a:pt x="1196260" y="61598"/>
                  <a:pt x="1220399" y="57805"/>
                  <a:pt x="1254034" y="91440"/>
                </a:cubicBezTo>
                <a:cubicBezTo>
                  <a:pt x="1269429" y="106835"/>
                  <a:pt x="1281684" y="125230"/>
                  <a:pt x="1293223" y="143692"/>
                </a:cubicBezTo>
                <a:cubicBezTo>
                  <a:pt x="1310299" y="171014"/>
                  <a:pt x="1321503" y="211161"/>
                  <a:pt x="1345474" y="235132"/>
                </a:cubicBezTo>
                <a:cubicBezTo>
                  <a:pt x="1356575" y="246233"/>
                  <a:pt x="1371600" y="252549"/>
                  <a:pt x="1384663" y="261257"/>
                </a:cubicBezTo>
                <a:cubicBezTo>
                  <a:pt x="1416537" y="250633"/>
                  <a:pt x="1437717" y="247392"/>
                  <a:pt x="1463040" y="222069"/>
                </a:cubicBezTo>
                <a:cubicBezTo>
                  <a:pt x="1482755" y="202354"/>
                  <a:pt x="1498563" y="179060"/>
                  <a:pt x="1515291" y="156755"/>
                </a:cubicBezTo>
                <a:cubicBezTo>
                  <a:pt x="1524711" y="144195"/>
                  <a:pt x="1529602" y="127904"/>
                  <a:pt x="1541417" y="117566"/>
                </a:cubicBezTo>
                <a:cubicBezTo>
                  <a:pt x="1596699" y="69194"/>
                  <a:pt x="1605159" y="70193"/>
                  <a:pt x="1658983" y="52252"/>
                </a:cubicBezTo>
                <a:cubicBezTo>
                  <a:pt x="1706880" y="56606"/>
                  <a:pt x="1756203" y="52923"/>
                  <a:pt x="1802674" y="65315"/>
                </a:cubicBezTo>
                <a:cubicBezTo>
                  <a:pt x="1823710" y="70925"/>
                  <a:pt x="1838816" y="89858"/>
                  <a:pt x="1854925" y="104503"/>
                </a:cubicBezTo>
                <a:cubicBezTo>
                  <a:pt x="1995920" y="232680"/>
                  <a:pt x="1896494" y="162695"/>
                  <a:pt x="1985554" y="222069"/>
                </a:cubicBezTo>
                <a:cubicBezTo>
                  <a:pt x="2020388" y="217715"/>
                  <a:pt x="2058658" y="224706"/>
                  <a:pt x="2090057" y="209006"/>
                </a:cubicBezTo>
                <a:cubicBezTo>
                  <a:pt x="2123104" y="192483"/>
                  <a:pt x="2137692" y="151124"/>
                  <a:pt x="2168434" y="130629"/>
                </a:cubicBezTo>
                <a:lnTo>
                  <a:pt x="2246811" y="78377"/>
                </a:lnTo>
                <a:cubicBezTo>
                  <a:pt x="2259874" y="69668"/>
                  <a:pt x="2271106" y="57217"/>
                  <a:pt x="2286000" y="52252"/>
                </a:cubicBezTo>
                <a:cubicBezTo>
                  <a:pt x="2312126" y="43543"/>
                  <a:pt x="2337310" y="31201"/>
                  <a:pt x="2364377" y="26126"/>
                </a:cubicBezTo>
                <a:cubicBezTo>
                  <a:pt x="2407387" y="18061"/>
                  <a:pt x="2451486" y="17644"/>
                  <a:pt x="2495005" y="13063"/>
                </a:cubicBezTo>
                <a:lnTo>
                  <a:pt x="2612571" y="0"/>
                </a:lnTo>
                <a:cubicBezTo>
                  <a:pt x="2649695" y="5304"/>
                  <a:pt x="2723017" y="5943"/>
                  <a:pt x="2756263" y="39189"/>
                </a:cubicBezTo>
                <a:cubicBezTo>
                  <a:pt x="2770032" y="52958"/>
                  <a:pt x="2768619" y="77671"/>
                  <a:pt x="2782388" y="91440"/>
                </a:cubicBezTo>
                <a:cubicBezTo>
                  <a:pt x="2804591" y="113643"/>
                  <a:pt x="2860765" y="143692"/>
                  <a:pt x="2860765" y="143692"/>
                </a:cubicBezTo>
                <a:cubicBezTo>
                  <a:pt x="2904308" y="139338"/>
                  <a:pt x="2948754" y="140469"/>
                  <a:pt x="2991394" y="130629"/>
                </a:cubicBezTo>
                <a:cubicBezTo>
                  <a:pt x="3018307" y="124418"/>
                  <a:pt x="3052013" y="80113"/>
                  <a:pt x="3069771" y="65315"/>
                </a:cubicBezTo>
                <a:cubicBezTo>
                  <a:pt x="3081832" y="55264"/>
                  <a:pt x="3095897" y="47898"/>
                  <a:pt x="3108960" y="39189"/>
                </a:cubicBezTo>
                <a:cubicBezTo>
                  <a:pt x="3174274" y="43543"/>
                  <a:pt x="3241002" y="38052"/>
                  <a:pt x="3304903" y="52252"/>
                </a:cubicBezTo>
                <a:cubicBezTo>
                  <a:pt x="3339507" y="59942"/>
                  <a:pt x="3355176" y="122635"/>
                  <a:pt x="3370217" y="143692"/>
                </a:cubicBezTo>
                <a:cubicBezTo>
                  <a:pt x="3393076" y="175694"/>
                  <a:pt x="3417346" y="188174"/>
                  <a:pt x="3448594" y="209006"/>
                </a:cubicBezTo>
                <a:cubicBezTo>
                  <a:pt x="3466011" y="200297"/>
                  <a:pt x="3485774" y="195211"/>
                  <a:pt x="3500845" y="182880"/>
                </a:cubicBezTo>
                <a:cubicBezTo>
                  <a:pt x="3554507" y="138975"/>
                  <a:pt x="3584657" y="85518"/>
                  <a:pt x="3644537" y="52252"/>
                </a:cubicBezTo>
                <a:cubicBezTo>
                  <a:pt x="3667969" y="39234"/>
                  <a:pt x="3719708" y="22840"/>
                  <a:pt x="3749040" y="13063"/>
                </a:cubicBezTo>
                <a:cubicBezTo>
                  <a:pt x="3792583" y="17417"/>
                  <a:pt x="3836417" y="19472"/>
                  <a:pt x="3879668" y="26126"/>
                </a:cubicBezTo>
                <a:cubicBezTo>
                  <a:pt x="3893277" y="28220"/>
                  <a:pt x="3905964" y="34354"/>
                  <a:pt x="3918857" y="39189"/>
                </a:cubicBezTo>
                <a:cubicBezTo>
                  <a:pt x="4043787" y="86038"/>
                  <a:pt x="3934425" y="48734"/>
                  <a:pt x="4023360" y="78377"/>
                </a:cubicBezTo>
                <a:cubicBezTo>
                  <a:pt x="4047208" y="96264"/>
                  <a:pt x="4134686" y="163383"/>
                  <a:pt x="4153988" y="169817"/>
                </a:cubicBezTo>
                <a:lnTo>
                  <a:pt x="4193177" y="182880"/>
                </a:lnTo>
                <a:lnTo>
                  <a:pt x="4232365" y="14369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14211DF-E091-F6D8-BE67-7CAB0710CA63}"/>
              </a:ext>
            </a:extLst>
          </p:cNvPr>
          <p:cNvSpPr/>
          <p:nvPr/>
        </p:nvSpPr>
        <p:spPr>
          <a:xfrm>
            <a:off x="10776857" y="3114476"/>
            <a:ext cx="727848" cy="86265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FC8EE5D9-206C-3B9F-D60B-7D1CE5143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7" b="29743"/>
          <a:stretch/>
        </p:blipFill>
        <p:spPr bwMode="auto">
          <a:xfrm>
            <a:off x="8085307" y="4590215"/>
            <a:ext cx="950025" cy="3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Underwater, alga, algae, sea, seaweed icon - Download on Iconfinder">
            <a:extLst>
              <a:ext uri="{FF2B5EF4-FFF2-40B4-BE49-F238E27FC236}">
                <a16:creationId xmlns:a16="http://schemas.microsoft.com/office/drawing/2014/main" id="{E5F7FBA1-DF7D-0AE8-2331-CB144DB0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681" y="3977132"/>
            <a:ext cx="1172418" cy="11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AE974A-7729-53B5-20AF-9D1E031A31CF}"/>
              </a:ext>
            </a:extLst>
          </p:cNvPr>
          <p:cNvCxnSpPr/>
          <p:nvPr/>
        </p:nvCxnSpPr>
        <p:spPr>
          <a:xfrm>
            <a:off x="9218141" y="4786157"/>
            <a:ext cx="108739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42332E-16D5-699A-1D07-9881602B70F2}"/>
              </a:ext>
            </a:extLst>
          </p:cNvPr>
          <p:cNvCxnSpPr>
            <a:cxnSpLocks/>
          </p:cNvCxnSpPr>
          <p:nvPr/>
        </p:nvCxnSpPr>
        <p:spPr>
          <a:xfrm>
            <a:off x="8690919" y="5338119"/>
            <a:ext cx="0" cy="7917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93942E-1931-19A4-B4EA-C8ACE4505888}"/>
              </a:ext>
            </a:extLst>
          </p:cNvPr>
          <p:cNvCxnSpPr>
            <a:cxnSpLocks/>
          </p:cNvCxnSpPr>
          <p:nvPr/>
        </p:nvCxnSpPr>
        <p:spPr>
          <a:xfrm>
            <a:off x="11149019" y="5338119"/>
            <a:ext cx="0" cy="7917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062869-D2A3-9CA8-210B-2E32E67886F3}"/>
              </a:ext>
            </a:extLst>
          </p:cNvPr>
          <p:cNvSpPr txBox="1"/>
          <p:nvPr/>
        </p:nvSpPr>
        <p:spPr>
          <a:xfrm>
            <a:off x="8736263" y="5410833"/>
            <a:ext cx="118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Death </a:t>
            </a:r>
          </a:p>
          <a:p>
            <a:r>
              <a:rPr lang="en-US" sz="1400" dirty="0"/>
              <a:t>Excretion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0CD77-5B13-DFB7-68FC-30CB522215E7}"/>
              </a:ext>
            </a:extLst>
          </p:cNvPr>
          <p:cNvSpPr txBox="1"/>
          <p:nvPr/>
        </p:nvSpPr>
        <p:spPr>
          <a:xfrm>
            <a:off x="11194362" y="5406624"/>
            <a:ext cx="118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Death </a:t>
            </a:r>
          </a:p>
          <a:p>
            <a:r>
              <a:rPr lang="en-US" sz="1400" dirty="0"/>
              <a:t>Excretion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186560-5CB9-3DC3-2628-CA956D6193F9}"/>
              </a:ext>
            </a:extLst>
          </p:cNvPr>
          <p:cNvSpPr txBox="1"/>
          <p:nvPr/>
        </p:nvSpPr>
        <p:spPr>
          <a:xfrm>
            <a:off x="9292281" y="4436326"/>
            <a:ext cx="1183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Grazing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1983F35B-73A7-688F-FABB-52BE729CE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7" b="29743"/>
          <a:stretch/>
        </p:blipFill>
        <p:spPr bwMode="auto">
          <a:xfrm>
            <a:off x="5270648" y="4547031"/>
            <a:ext cx="1378252" cy="5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9EFFF2-E41D-8B67-7736-CFC64E38CC11}"/>
              </a:ext>
            </a:extLst>
          </p:cNvPr>
          <p:cNvSpPr txBox="1"/>
          <p:nvPr/>
        </p:nvSpPr>
        <p:spPr>
          <a:xfrm>
            <a:off x="6898046" y="4436326"/>
            <a:ext cx="1183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47DBE2-496C-290C-34BD-A53EE0E3B058}"/>
              </a:ext>
            </a:extLst>
          </p:cNvPr>
          <p:cNvCxnSpPr/>
          <p:nvPr/>
        </p:nvCxnSpPr>
        <p:spPr>
          <a:xfrm>
            <a:off x="6814397" y="4786157"/>
            <a:ext cx="108739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F99758D-2D8E-C422-EC96-6EBC4E4604E2}"/>
              </a:ext>
            </a:extLst>
          </p:cNvPr>
          <p:cNvSpPr/>
          <p:nvPr/>
        </p:nvSpPr>
        <p:spPr>
          <a:xfrm>
            <a:off x="3659241" y="6227805"/>
            <a:ext cx="8532759" cy="6301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31BBC0-2066-C696-CA6B-2F3DEC45A0E3}"/>
              </a:ext>
            </a:extLst>
          </p:cNvPr>
          <p:cNvSpPr txBox="1"/>
          <p:nvPr/>
        </p:nvSpPr>
        <p:spPr>
          <a:xfrm>
            <a:off x="8112075" y="6334030"/>
            <a:ext cx="164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Decomposition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80924B-E25C-8D11-54FA-4656DB569300}"/>
              </a:ext>
            </a:extLst>
          </p:cNvPr>
          <p:cNvCxnSpPr>
            <a:cxnSpLocks/>
          </p:cNvCxnSpPr>
          <p:nvPr/>
        </p:nvCxnSpPr>
        <p:spPr>
          <a:xfrm>
            <a:off x="6046515" y="5283779"/>
            <a:ext cx="0" cy="7917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EC9BD30-53CE-4E53-A872-443499CD026C}"/>
              </a:ext>
            </a:extLst>
          </p:cNvPr>
          <p:cNvSpPr txBox="1"/>
          <p:nvPr/>
        </p:nvSpPr>
        <p:spPr>
          <a:xfrm>
            <a:off x="6091858" y="5352284"/>
            <a:ext cx="118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Death </a:t>
            </a:r>
          </a:p>
          <a:p>
            <a:r>
              <a:rPr lang="en-US" sz="1400" dirty="0"/>
              <a:t>Excretion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9FB40BD-D898-ECCF-FBD8-CC0E64FE235F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4683211" y="790832"/>
            <a:ext cx="0" cy="29161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274E5F8-79C3-1D95-B141-02C3ABA1F653}"/>
              </a:ext>
            </a:extLst>
          </p:cNvPr>
          <p:cNvSpPr txBox="1"/>
          <p:nvPr/>
        </p:nvSpPr>
        <p:spPr>
          <a:xfrm>
            <a:off x="4683211" y="2586419"/>
            <a:ext cx="128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Weathering and Erosion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D41AC15-04AD-A394-2D8D-51C1D0E48652}"/>
              </a:ext>
            </a:extLst>
          </p:cNvPr>
          <p:cNvSpPr/>
          <p:nvPr/>
        </p:nvSpPr>
        <p:spPr>
          <a:xfrm>
            <a:off x="3657600" y="3657600"/>
            <a:ext cx="1223319" cy="172995"/>
          </a:xfrm>
          <a:custGeom>
            <a:avLst/>
            <a:gdLst>
              <a:gd name="connsiteX0" fmla="*/ 1223319 w 1223319"/>
              <a:gd name="connsiteY0" fmla="*/ 86497 h 172995"/>
              <a:gd name="connsiteX1" fmla="*/ 1124465 w 1223319"/>
              <a:gd name="connsiteY1" fmla="*/ 74141 h 172995"/>
              <a:gd name="connsiteX2" fmla="*/ 1025611 w 1223319"/>
              <a:gd name="connsiteY2" fmla="*/ 49427 h 172995"/>
              <a:gd name="connsiteX3" fmla="*/ 877330 w 1223319"/>
              <a:gd name="connsiteY3" fmla="*/ 61784 h 172995"/>
              <a:gd name="connsiteX4" fmla="*/ 840259 w 1223319"/>
              <a:gd name="connsiteY4" fmla="*/ 74141 h 172995"/>
              <a:gd name="connsiteX5" fmla="*/ 827903 w 1223319"/>
              <a:gd name="connsiteY5" fmla="*/ 111211 h 172995"/>
              <a:gd name="connsiteX6" fmla="*/ 766119 w 1223319"/>
              <a:gd name="connsiteY6" fmla="*/ 172995 h 172995"/>
              <a:gd name="connsiteX7" fmla="*/ 654908 w 1223319"/>
              <a:gd name="connsiteY7" fmla="*/ 135924 h 172995"/>
              <a:gd name="connsiteX8" fmla="*/ 630195 w 1223319"/>
              <a:gd name="connsiteY8" fmla="*/ 98854 h 172995"/>
              <a:gd name="connsiteX9" fmla="*/ 593124 w 1223319"/>
              <a:gd name="connsiteY9" fmla="*/ 74141 h 172995"/>
              <a:gd name="connsiteX10" fmla="*/ 506627 w 1223319"/>
              <a:gd name="connsiteY10" fmla="*/ 0 h 172995"/>
              <a:gd name="connsiteX11" fmla="*/ 444843 w 1223319"/>
              <a:gd name="connsiteY11" fmla="*/ 12357 h 172995"/>
              <a:gd name="connsiteX12" fmla="*/ 395416 w 1223319"/>
              <a:gd name="connsiteY12" fmla="*/ 86497 h 172995"/>
              <a:gd name="connsiteX13" fmla="*/ 284205 w 1223319"/>
              <a:gd name="connsiteY13" fmla="*/ 148281 h 172995"/>
              <a:gd name="connsiteX14" fmla="*/ 123568 w 1223319"/>
              <a:gd name="connsiteY14" fmla="*/ 123568 h 172995"/>
              <a:gd name="connsiteX15" fmla="*/ 86497 w 1223319"/>
              <a:gd name="connsiteY15" fmla="*/ 98854 h 172995"/>
              <a:gd name="connsiteX16" fmla="*/ 61784 w 1223319"/>
              <a:gd name="connsiteY16" fmla="*/ 61784 h 172995"/>
              <a:gd name="connsiteX17" fmla="*/ 24714 w 1223319"/>
              <a:gd name="connsiteY17" fmla="*/ 49427 h 172995"/>
              <a:gd name="connsiteX18" fmla="*/ 0 w 1223319"/>
              <a:gd name="connsiteY18" fmla="*/ 37070 h 17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3319" h="172995">
                <a:moveTo>
                  <a:pt x="1223319" y="86497"/>
                </a:moveTo>
                <a:cubicBezTo>
                  <a:pt x="1190368" y="82378"/>
                  <a:pt x="1157104" y="80261"/>
                  <a:pt x="1124465" y="74141"/>
                </a:cubicBezTo>
                <a:cubicBezTo>
                  <a:pt x="1091081" y="67882"/>
                  <a:pt x="1025611" y="49427"/>
                  <a:pt x="1025611" y="49427"/>
                </a:cubicBezTo>
                <a:cubicBezTo>
                  <a:pt x="976184" y="53546"/>
                  <a:pt x="926493" y="55229"/>
                  <a:pt x="877330" y="61784"/>
                </a:cubicBezTo>
                <a:cubicBezTo>
                  <a:pt x="864419" y="63506"/>
                  <a:pt x="849469" y="64931"/>
                  <a:pt x="840259" y="74141"/>
                </a:cubicBezTo>
                <a:cubicBezTo>
                  <a:pt x="831049" y="83351"/>
                  <a:pt x="833728" y="99561"/>
                  <a:pt x="827903" y="111211"/>
                </a:cubicBezTo>
                <a:cubicBezTo>
                  <a:pt x="807309" y="152399"/>
                  <a:pt x="803187" y="148282"/>
                  <a:pt x="766119" y="172995"/>
                </a:cubicBezTo>
                <a:cubicBezTo>
                  <a:pt x="716412" y="164710"/>
                  <a:pt x="689658" y="170675"/>
                  <a:pt x="654908" y="135924"/>
                </a:cubicBezTo>
                <a:cubicBezTo>
                  <a:pt x="644407" y="125423"/>
                  <a:pt x="640696" y="109355"/>
                  <a:pt x="630195" y="98854"/>
                </a:cubicBezTo>
                <a:cubicBezTo>
                  <a:pt x="619694" y="88353"/>
                  <a:pt x="605209" y="82773"/>
                  <a:pt x="593124" y="74141"/>
                </a:cubicBezTo>
                <a:cubicBezTo>
                  <a:pt x="537647" y="34515"/>
                  <a:pt x="551531" y="44904"/>
                  <a:pt x="506627" y="0"/>
                </a:cubicBezTo>
                <a:cubicBezTo>
                  <a:pt x="486032" y="4119"/>
                  <a:pt x="461421" y="-537"/>
                  <a:pt x="444843" y="12357"/>
                </a:cubicBezTo>
                <a:cubicBezTo>
                  <a:pt x="421398" y="30592"/>
                  <a:pt x="420129" y="70021"/>
                  <a:pt x="395416" y="86497"/>
                </a:cubicBezTo>
                <a:cubicBezTo>
                  <a:pt x="310438" y="143149"/>
                  <a:pt x="349454" y="126531"/>
                  <a:pt x="284205" y="148281"/>
                </a:cubicBezTo>
                <a:cubicBezTo>
                  <a:pt x="248777" y="144738"/>
                  <a:pt x="168097" y="145832"/>
                  <a:pt x="123568" y="123568"/>
                </a:cubicBezTo>
                <a:cubicBezTo>
                  <a:pt x="110285" y="116926"/>
                  <a:pt x="98854" y="107092"/>
                  <a:pt x="86497" y="98854"/>
                </a:cubicBezTo>
                <a:cubicBezTo>
                  <a:pt x="78259" y="86497"/>
                  <a:pt x="73380" y="71061"/>
                  <a:pt x="61784" y="61784"/>
                </a:cubicBezTo>
                <a:cubicBezTo>
                  <a:pt x="51613" y="53647"/>
                  <a:pt x="36807" y="54264"/>
                  <a:pt x="24714" y="49427"/>
                </a:cubicBezTo>
                <a:cubicBezTo>
                  <a:pt x="16162" y="46006"/>
                  <a:pt x="8238" y="41189"/>
                  <a:pt x="0" y="3707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423AC4-17F2-6BB4-F41C-65822925B27E}"/>
              </a:ext>
            </a:extLst>
          </p:cNvPr>
          <p:cNvSpPr/>
          <p:nvPr/>
        </p:nvSpPr>
        <p:spPr>
          <a:xfrm>
            <a:off x="3917092" y="190815"/>
            <a:ext cx="1935833" cy="600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A6302A-1F92-89AC-88CC-DD8CB9C3A353}"/>
              </a:ext>
            </a:extLst>
          </p:cNvPr>
          <p:cNvSpPr txBox="1"/>
          <p:nvPr/>
        </p:nvSpPr>
        <p:spPr>
          <a:xfrm>
            <a:off x="3917092" y="316365"/>
            <a:ext cx="193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Phosphate in rocks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A71B92-7E25-A1F2-FA1F-8DFBDFDE46F5}"/>
              </a:ext>
            </a:extLst>
          </p:cNvPr>
          <p:cNvCxnSpPr>
            <a:cxnSpLocks/>
          </p:cNvCxnSpPr>
          <p:nvPr/>
        </p:nvCxnSpPr>
        <p:spPr>
          <a:xfrm>
            <a:off x="5560482" y="790832"/>
            <a:ext cx="0" cy="3212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45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4478A-AE9C-65CC-E666-707EFBA291C9}"/>
              </a:ext>
            </a:extLst>
          </p:cNvPr>
          <p:cNvSpPr txBox="1"/>
          <p:nvPr/>
        </p:nvSpPr>
        <p:spPr>
          <a:xfrm>
            <a:off x="775854" y="2905780"/>
            <a:ext cx="10640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How to avoid man-made eutrophication?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8430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3AE5CE-A214-5FDA-18EA-446E69EBDE1C}"/>
              </a:ext>
            </a:extLst>
          </p:cNvPr>
          <p:cNvSpPr txBox="1"/>
          <p:nvPr/>
        </p:nvSpPr>
        <p:spPr>
          <a:xfrm>
            <a:off x="278279" y="582067"/>
            <a:ext cx="227214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i="1" dirty="0">
                <a:solidFill>
                  <a:srgbClr val="003444"/>
                </a:solidFill>
              </a:rPr>
              <a:t>Farmers –</a:t>
            </a:r>
          </a:p>
          <a:p>
            <a:pPr algn="l"/>
            <a:endParaRPr lang="en-AU" sz="2800" b="0" i="1" dirty="0">
              <a:solidFill>
                <a:srgbClr val="003444"/>
              </a:solidFill>
              <a:effectLst/>
            </a:endParaRPr>
          </a:p>
          <a:p>
            <a:pPr algn="l"/>
            <a:r>
              <a:rPr lang="en-AU" sz="2800" b="0" i="0" dirty="0">
                <a:solidFill>
                  <a:srgbClr val="003444"/>
                </a:solidFill>
                <a:effectLst/>
              </a:rPr>
              <a:t>Use fewer fertilizers and adjust the timing of fertilizer applications to limit rainfall runoff of excess nutrients from farmland</a:t>
            </a:r>
          </a:p>
        </p:txBody>
      </p:sp>
      <p:pic>
        <p:nvPicPr>
          <p:cNvPr id="6146" name="Picture 2" descr="Pros and Cons of Using Agricultural Fertilizers | Greentumble">
            <a:extLst>
              <a:ext uri="{FF2B5EF4-FFF2-40B4-BE49-F238E27FC236}">
                <a16:creationId xmlns:a16="http://schemas.microsoft.com/office/drawing/2014/main" id="{34C90390-91DF-8C0B-51A2-AD475475A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7896"/>
          <a:stretch/>
        </p:blipFill>
        <p:spPr bwMode="auto">
          <a:xfrm>
            <a:off x="2812869" y="0"/>
            <a:ext cx="9379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5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3AE5CE-A214-5FDA-18EA-446E69EBDE1C}"/>
              </a:ext>
            </a:extLst>
          </p:cNvPr>
          <p:cNvSpPr txBox="1"/>
          <p:nvPr/>
        </p:nvSpPr>
        <p:spPr>
          <a:xfrm>
            <a:off x="209401" y="1443841"/>
            <a:ext cx="1805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1" dirty="0">
                <a:solidFill>
                  <a:srgbClr val="003444"/>
                </a:solidFill>
                <a:effectLst/>
              </a:rPr>
              <a:t>Farmers –</a:t>
            </a:r>
          </a:p>
          <a:p>
            <a:pPr algn="l"/>
            <a:endParaRPr lang="en-AU" sz="2800" b="0" i="1" dirty="0">
              <a:solidFill>
                <a:srgbClr val="003444"/>
              </a:solidFill>
              <a:effectLst/>
            </a:endParaRPr>
          </a:p>
          <a:p>
            <a:pPr algn="l"/>
            <a:r>
              <a:rPr lang="en-AU" sz="2800" b="0" i="0" dirty="0">
                <a:solidFill>
                  <a:srgbClr val="003444"/>
                </a:solidFill>
                <a:effectLst/>
              </a:rPr>
              <a:t>Control of animal wastes to prevent entry into waterways</a:t>
            </a:r>
          </a:p>
          <a:p>
            <a:pPr algn="l"/>
            <a:endParaRPr lang="en-AU" sz="2800" dirty="0">
              <a:solidFill>
                <a:srgbClr val="003444"/>
              </a:solidFill>
            </a:endParaRPr>
          </a:p>
        </p:txBody>
      </p:sp>
      <p:pic>
        <p:nvPicPr>
          <p:cNvPr id="7170" name="Picture 2" descr="Over 200 daily tonnes of animal manure need collecting">
            <a:extLst>
              <a:ext uri="{FF2B5EF4-FFF2-40B4-BE49-F238E27FC236}">
                <a16:creationId xmlns:a16="http://schemas.microsoft.com/office/drawing/2014/main" id="{0518F056-4050-77F5-DAA1-0C078032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0"/>
            <a:ext cx="10085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24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3AE5CE-A214-5FDA-18EA-446E69EBDE1C}"/>
              </a:ext>
            </a:extLst>
          </p:cNvPr>
          <p:cNvSpPr txBox="1"/>
          <p:nvPr/>
        </p:nvSpPr>
        <p:spPr>
          <a:xfrm>
            <a:off x="252152" y="1052142"/>
            <a:ext cx="24661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1" dirty="0">
                <a:solidFill>
                  <a:srgbClr val="003444"/>
                </a:solidFill>
                <a:effectLst/>
              </a:rPr>
              <a:t>Industry – </a:t>
            </a:r>
          </a:p>
          <a:p>
            <a:pPr algn="l"/>
            <a:endParaRPr lang="en-AU" sz="2800" b="0" i="1" dirty="0">
              <a:solidFill>
                <a:srgbClr val="003444"/>
              </a:solidFill>
              <a:effectLst/>
            </a:endParaRPr>
          </a:p>
          <a:p>
            <a:pPr algn="l"/>
            <a:r>
              <a:rPr lang="en-AU" sz="2800" dirty="0">
                <a:solidFill>
                  <a:srgbClr val="003444"/>
                </a:solidFill>
              </a:rPr>
              <a:t>L</a:t>
            </a:r>
            <a:r>
              <a:rPr lang="en-AU" sz="2800" b="0" i="0" dirty="0">
                <a:solidFill>
                  <a:srgbClr val="003444"/>
                </a:solidFill>
                <a:effectLst/>
              </a:rPr>
              <a:t>imit the discharge of nutrients, organic matter, and chemicals from industrial facilities</a:t>
            </a:r>
          </a:p>
        </p:txBody>
      </p:sp>
      <p:pic>
        <p:nvPicPr>
          <p:cNvPr id="9222" name="Picture 6" descr="Water Pollution Facts, Causes, Effects &amp; Solutions — Veterans Off-Grid">
            <a:extLst>
              <a:ext uri="{FF2B5EF4-FFF2-40B4-BE49-F238E27FC236}">
                <a16:creationId xmlns:a16="http://schemas.microsoft.com/office/drawing/2014/main" id="{6E50AF01-D2AF-DAF5-137D-33972E7C0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1" r="3659"/>
          <a:stretch/>
        </p:blipFill>
        <p:spPr bwMode="auto">
          <a:xfrm>
            <a:off x="2867891" y="0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85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3AE5CE-A214-5FDA-18EA-446E69EBDE1C}"/>
              </a:ext>
            </a:extLst>
          </p:cNvPr>
          <p:cNvSpPr txBox="1"/>
          <p:nvPr/>
        </p:nvSpPr>
        <p:spPr>
          <a:xfrm>
            <a:off x="372799" y="582067"/>
            <a:ext cx="244948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i="1" dirty="0">
                <a:solidFill>
                  <a:srgbClr val="003444"/>
                </a:solidFill>
              </a:rPr>
              <a:t>Industry &amp; home owners -</a:t>
            </a:r>
            <a:endParaRPr lang="en-AU" sz="2800" b="0" i="1" dirty="0">
              <a:solidFill>
                <a:srgbClr val="003444"/>
              </a:solidFill>
              <a:effectLst/>
            </a:endParaRPr>
          </a:p>
          <a:p>
            <a:pPr algn="l"/>
            <a:endParaRPr lang="en-AU" sz="2800" b="0" i="0" dirty="0">
              <a:solidFill>
                <a:srgbClr val="003444"/>
              </a:solidFill>
              <a:effectLst/>
            </a:endParaRPr>
          </a:p>
          <a:p>
            <a:pPr algn="l"/>
            <a:r>
              <a:rPr lang="en-AU" sz="2800" b="0" i="0" dirty="0">
                <a:solidFill>
                  <a:srgbClr val="003444"/>
                </a:solidFill>
                <a:effectLst/>
              </a:rPr>
              <a:t>Monitor sewage treatment and septic systems to reduce discharge of nutrients to surface water and groundwater</a:t>
            </a:r>
          </a:p>
        </p:txBody>
      </p:sp>
      <p:pic>
        <p:nvPicPr>
          <p:cNvPr id="8196" name="Picture 4" descr="The Dangers of a Sewer Leak- Palo Alto Plumbing Blog">
            <a:extLst>
              <a:ext uri="{FF2B5EF4-FFF2-40B4-BE49-F238E27FC236}">
                <a16:creationId xmlns:a16="http://schemas.microsoft.com/office/drawing/2014/main" id="{AB524B00-F462-3309-905C-92F241A8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20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9CE90-6E31-FF32-43FB-33CD343B8021}"/>
              </a:ext>
            </a:extLst>
          </p:cNvPr>
          <p:cNvSpPr txBox="1"/>
          <p:nvPr/>
        </p:nvSpPr>
        <p:spPr>
          <a:xfrm>
            <a:off x="419850" y="379206"/>
            <a:ext cx="32253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1" dirty="0">
                <a:solidFill>
                  <a:srgbClr val="003444"/>
                </a:solidFill>
                <a:effectLst/>
              </a:rPr>
              <a:t>Consumers – </a:t>
            </a:r>
          </a:p>
          <a:p>
            <a:pPr algn="l"/>
            <a:endParaRPr lang="en-AU" sz="2800" dirty="0">
              <a:solidFill>
                <a:srgbClr val="003444"/>
              </a:solidFill>
            </a:endParaRPr>
          </a:p>
          <a:p>
            <a:pPr algn="l"/>
            <a:r>
              <a:rPr lang="en-AU" sz="2800" b="0" i="0" dirty="0">
                <a:solidFill>
                  <a:srgbClr val="003444"/>
                </a:solidFill>
                <a:effectLst/>
              </a:rPr>
              <a:t>Only use cleaning products labelled NP</a:t>
            </a:r>
            <a:endParaRPr lang="en-AU" sz="2800" dirty="0">
              <a:solidFill>
                <a:srgbClr val="003444"/>
              </a:solidFill>
            </a:endParaRPr>
          </a:p>
        </p:txBody>
      </p:sp>
      <p:pic>
        <p:nvPicPr>
          <p:cNvPr id="6" name="Picture 5" descr="A black and white sign with a letter and text&#10;&#10;Description automatically generated">
            <a:extLst>
              <a:ext uri="{FF2B5EF4-FFF2-40B4-BE49-F238E27FC236}">
                <a16:creationId xmlns:a16="http://schemas.microsoft.com/office/drawing/2014/main" id="{0EAF2B15-AA0C-24DC-14F6-DBF1E0D1C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320" y="446934"/>
            <a:ext cx="1642819" cy="1617834"/>
          </a:xfrm>
          <a:prstGeom prst="rect">
            <a:avLst/>
          </a:prstGeom>
        </p:spPr>
      </p:pic>
      <p:pic>
        <p:nvPicPr>
          <p:cNvPr id="8" name="Picture 7" descr="A list of laundry detergents&#10;&#10;Description automatically generated">
            <a:extLst>
              <a:ext uri="{FF2B5EF4-FFF2-40B4-BE49-F238E27FC236}">
                <a16:creationId xmlns:a16="http://schemas.microsoft.com/office/drawing/2014/main" id="{6322E25E-5766-C7AD-3B72-7325DF76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17" y="0"/>
            <a:ext cx="6535783" cy="6918132"/>
          </a:xfrm>
          <a:prstGeom prst="rect">
            <a:avLst/>
          </a:prstGeom>
        </p:spPr>
      </p:pic>
      <p:pic>
        <p:nvPicPr>
          <p:cNvPr id="6146" name="Picture 2" descr="The Unintended Consequences of Household Phosphate Bans | Agricultural  Policy Review">
            <a:extLst>
              <a:ext uri="{FF2B5EF4-FFF2-40B4-BE49-F238E27FC236}">
                <a16:creationId xmlns:a16="http://schemas.microsoft.com/office/drawing/2014/main" id="{C19A18A3-022A-75AC-2F65-7D344456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55" y="3233001"/>
            <a:ext cx="1747984" cy="30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18E1CA-B34C-4A2C-4E96-38A61E52A325}"/>
              </a:ext>
            </a:extLst>
          </p:cNvPr>
          <p:cNvSpPr txBox="1"/>
          <p:nvPr/>
        </p:nvSpPr>
        <p:spPr>
          <a:xfrm>
            <a:off x="419850" y="3419070"/>
            <a:ext cx="31202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1" dirty="0">
                <a:solidFill>
                  <a:srgbClr val="003444"/>
                </a:solidFill>
                <a:effectLst/>
              </a:rPr>
              <a:t>Governments – </a:t>
            </a:r>
          </a:p>
          <a:p>
            <a:pPr algn="l"/>
            <a:endParaRPr lang="en-AU" sz="2800" dirty="0">
              <a:solidFill>
                <a:srgbClr val="003444"/>
              </a:solidFill>
            </a:endParaRPr>
          </a:p>
          <a:p>
            <a:pPr algn="l"/>
            <a:r>
              <a:rPr lang="en-AU" sz="2800" b="0" i="0" dirty="0">
                <a:solidFill>
                  <a:srgbClr val="003444"/>
                </a:solidFill>
                <a:effectLst/>
              </a:rPr>
              <a:t>Legislate and enforce phosphate bans and effluent industry standards</a:t>
            </a:r>
            <a:endParaRPr lang="en-AU" sz="2800" dirty="0">
              <a:solidFill>
                <a:srgbClr val="003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9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8301948-1978-75F8-893E-96FD353A4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8"/>
          <a:stretch/>
        </p:blipFill>
        <p:spPr bwMode="auto">
          <a:xfrm>
            <a:off x="0" y="0"/>
            <a:ext cx="9431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A25B1-B0E6-9AD3-1C97-088B0AB3A680}"/>
              </a:ext>
            </a:extLst>
          </p:cNvPr>
          <p:cNvSpPr txBox="1"/>
          <p:nvPr/>
        </p:nvSpPr>
        <p:spPr>
          <a:xfrm>
            <a:off x="9674618" y="1874728"/>
            <a:ext cx="22860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800" b="0" i="0" dirty="0">
                <a:effectLst/>
              </a:rPr>
              <a:t>In developing countries, 90% of sewage is discharged into the water untreated.</a:t>
            </a:r>
          </a:p>
        </p:txBody>
      </p:sp>
    </p:spTree>
    <p:extLst>
      <p:ext uri="{BB962C8B-B14F-4D97-AF65-F5344CB8AC3E}">
        <p14:creationId xmlns:p14="http://schemas.microsoft.com/office/powerpoint/2010/main" val="238416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eutrophic and eutrophic&#10;&#10;Description automatically generated">
            <a:extLst>
              <a:ext uri="{FF2B5EF4-FFF2-40B4-BE49-F238E27FC236}">
                <a16:creationId xmlns:a16="http://schemas.microsoft.com/office/drawing/2014/main" id="{F513754D-C71C-1031-642E-BFEA96EF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58" y="1085438"/>
            <a:ext cx="9480483" cy="545210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50AE2-99F8-0286-617E-7AA77185868A}"/>
              </a:ext>
            </a:extLst>
          </p:cNvPr>
          <p:cNvSpPr txBox="1"/>
          <p:nvPr/>
        </p:nvSpPr>
        <p:spPr>
          <a:xfrm>
            <a:off x="401781" y="320457"/>
            <a:ext cx="11623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00000"/>
                </a:solidFill>
                <a:effectLst/>
              </a:rPr>
              <a:t>Eutrophication </a:t>
            </a:r>
            <a:r>
              <a:rPr lang="en-AU" sz="2800" dirty="0">
                <a:solidFill>
                  <a:srgbClr val="000000"/>
                </a:solidFill>
              </a:rPr>
              <a:t>can be natural or man-made</a:t>
            </a:r>
            <a:endParaRPr lang="en-AU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194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rinking sewage in Varanasi | The Third Pole">
            <a:extLst>
              <a:ext uri="{FF2B5EF4-FFF2-40B4-BE49-F238E27FC236}">
                <a16:creationId xmlns:a16="http://schemas.microsoft.com/office/drawing/2014/main" id="{A87920E3-3D77-F7A8-66A5-0D1F8C81F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DA4E6-73C5-D1D0-1096-DEB68F1CDA15}"/>
              </a:ext>
            </a:extLst>
          </p:cNvPr>
          <p:cNvSpPr txBox="1"/>
          <p:nvPr/>
        </p:nvSpPr>
        <p:spPr>
          <a:xfrm>
            <a:off x="0" y="62345"/>
            <a:ext cx="710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Work Sans" panose="020F0502020204030204" pitchFamily="34" charset="0"/>
              </a:rPr>
              <a:t>Litter in the Ganga River, India, Uttar Pradesh, Varanasi.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9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ater Stress: A Global Problem That's Getting Worse | Council on Foreign  Relations">
            <a:extLst>
              <a:ext uri="{FF2B5EF4-FFF2-40B4-BE49-F238E27FC236}">
                <a16:creationId xmlns:a16="http://schemas.microsoft.com/office/drawing/2014/main" id="{5360A115-8F28-0CF7-0990-2E5F602BD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35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18D5361-CC0A-5269-DFAA-18E46410B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 b="77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16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450th Anniversary Shipwreck Survey: Going in Blind - St Augustine Light  House">
            <a:extLst>
              <a:ext uri="{FF2B5EF4-FFF2-40B4-BE49-F238E27FC236}">
                <a16:creationId xmlns:a16="http://schemas.microsoft.com/office/drawing/2014/main" id="{F9DEE971-30FC-7ADE-375C-7CFC6EA08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r="7805"/>
          <a:stretch/>
        </p:blipFill>
        <p:spPr bwMode="auto">
          <a:xfrm>
            <a:off x="4902200" y="0"/>
            <a:ext cx="728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76E67-FDF5-FCF9-A82C-AE4DA8AFBE96}"/>
              </a:ext>
            </a:extLst>
          </p:cNvPr>
          <p:cNvSpPr txBox="1"/>
          <p:nvPr/>
        </p:nvSpPr>
        <p:spPr>
          <a:xfrm>
            <a:off x="227644" y="1090010"/>
            <a:ext cx="4540299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Excess nutrients (N &amp; P) added to water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Algae blooms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Lots of algae biomass blocks out sunlight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No more photosynthesis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Biomass dies and sinks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Biomass decomposes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Oxygen is depleted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</a:rPr>
              <a:t>Animals (fish) die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68304-53F1-40E8-FC74-CC54BF4E9907}"/>
              </a:ext>
            </a:extLst>
          </p:cNvPr>
          <p:cNvSpPr txBox="1"/>
          <p:nvPr/>
        </p:nvSpPr>
        <p:spPr>
          <a:xfrm>
            <a:off x="227644" y="192938"/>
            <a:ext cx="3210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/>
              <a:t>Eutrophication </a:t>
            </a:r>
            <a:r>
              <a:rPr lang="en-US" sz="2800" u="sng" dirty="0"/>
              <a:t>sequence of events</a:t>
            </a:r>
          </a:p>
        </p:txBody>
      </p:sp>
    </p:spTree>
    <p:extLst>
      <p:ext uri="{BB962C8B-B14F-4D97-AF65-F5344CB8AC3E}">
        <p14:creationId xmlns:p14="http://schemas.microsoft.com/office/powerpoint/2010/main" val="363431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trophication (nutrient enrichment) | Western Australian Government">
            <a:extLst>
              <a:ext uri="{FF2B5EF4-FFF2-40B4-BE49-F238E27FC236}">
                <a16:creationId xmlns:a16="http://schemas.microsoft.com/office/drawing/2014/main" id="{4C8494E7-3CA1-7211-B9D1-2B2863627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3E8BF-6585-A06C-E952-1F954838EB5C}"/>
              </a:ext>
            </a:extLst>
          </p:cNvPr>
          <p:cNvSpPr txBox="1"/>
          <p:nvPr/>
        </p:nvSpPr>
        <p:spPr>
          <a:xfrm>
            <a:off x="1234545" y="2582333"/>
            <a:ext cx="51683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E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xplain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the process of eutrophication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’19. Nutrient overload’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93938437-F31D-E489-28DC-71107124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698" y="423181"/>
            <a:ext cx="4525559" cy="60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D6E51-8169-DD52-4DA6-F467C85D38A2}"/>
              </a:ext>
            </a:extLst>
          </p:cNvPr>
          <p:cNvSpPr txBox="1"/>
          <p:nvPr/>
        </p:nvSpPr>
        <p:spPr>
          <a:xfrm>
            <a:off x="3215640" y="3082834"/>
            <a:ext cx="576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process of eutrophication explained</a:t>
            </a:r>
          </a:p>
        </p:txBody>
      </p:sp>
    </p:spTree>
    <p:extLst>
      <p:ext uri="{BB962C8B-B14F-4D97-AF65-F5344CB8AC3E}">
        <p14:creationId xmlns:p14="http://schemas.microsoft.com/office/powerpoint/2010/main" val="77101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D6E51-8169-DD52-4DA6-F467C85D38A2}"/>
              </a:ext>
            </a:extLst>
          </p:cNvPr>
          <p:cNvSpPr txBox="1"/>
          <p:nvPr/>
        </p:nvSpPr>
        <p:spPr>
          <a:xfrm>
            <a:off x="758353" y="1641549"/>
            <a:ext cx="24667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Nutrients are added to a body of water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Either naturally over hundreds and thousands of years, or as a pollutant by human activity</a:t>
            </a:r>
          </a:p>
        </p:txBody>
      </p:sp>
      <p:pic>
        <p:nvPicPr>
          <p:cNvPr id="1032" name="Picture 8" descr="Detergent pollution - UWDC - UW-Madison Libraries">
            <a:extLst>
              <a:ext uri="{FF2B5EF4-FFF2-40B4-BE49-F238E27FC236}">
                <a16:creationId xmlns:a16="http://schemas.microsoft.com/office/drawing/2014/main" id="{C2E119E8-EA01-3C3D-C9FB-0E8E961A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0"/>
            <a:ext cx="844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D6E51-8169-DD52-4DA6-F467C85D38A2}"/>
              </a:ext>
            </a:extLst>
          </p:cNvPr>
          <p:cNvSpPr txBox="1"/>
          <p:nvPr/>
        </p:nvSpPr>
        <p:spPr>
          <a:xfrm>
            <a:off x="301153" y="1728046"/>
            <a:ext cx="24667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0" i="1" dirty="0">
                <a:solidFill>
                  <a:srgbClr val="000000"/>
                </a:solidFill>
                <a:effectLst/>
              </a:rPr>
              <a:t>Algae blooms</a:t>
            </a:r>
            <a:r>
              <a:rPr lang="en-AU" sz="2800" b="0" i="0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/>
            <a:r>
              <a:rPr lang="en-AU" sz="2800" b="0" i="0" dirty="0">
                <a:solidFill>
                  <a:srgbClr val="000000"/>
                </a:solidFill>
                <a:effectLst/>
              </a:rPr>
              <a:t>in nutrient-ri</a:t>
            </a:r>
            <a:r>
              <a:rPr lang="en-AU" sz="2800" dirty="0">
                <a:solidFill>
                  <a:srgbClr val="000000"/>
                </a:solidFill>
              </a:rPr>
              <a:t>ch water </a:t>
            </a:r>
          </a:p>
          <a:p>
            <a:pPr algn="ctr"/>
            <a:endParaRPr lang="en-AU" sz="2800" dirty="0">
              <a:solidFill>
                <a:srgbClr val="000000"/>
              </a:solidFill>
            </a:endParaRPr>
          </a:p>
          <a:p>
            <a:pPr algn="ctr"/>
            <a:r>
              <a:rPr lang="en-AU" sz="2000" b="0" i="0" dirty="0">
                <a:solidFill>
                  <a:srgbClr val="000000"/>
                </a:solidFill>
                <a:effectLst/>
              </a:rPr>
              <a:t>(algae </a:t>
            </a:r>
            <a:r>
              <a:rPr lang="en-AU" sz="2000" b="0" i="1" dirty="0">
                <a:solidFill>
                  <a:srgbClr val="000000"/>
                </a:solidFill>
                <a:effectLst/>
              </a:rPr>
              <a:t>LOVE</a:t>
            </a:r>
            <a:r>
              <a:rPr lang="en-AU" sz="2000" b="0" i="0" dirty="0">
                <a:solidFill>
                  <a:srgbClr val="000000"/>
                </a:solidFill>
                <a:effectLst/>
              </a:rPr>
              <a:t> nutrients)</a:t>
            </a:r>
          </a:p>
        </p:txBody>
      </p:sp>
      <p:pic>
        <p:nvPicPr>
          <p:cNvPr id="1028" name="Picture 4" descr="WWF's persistent work to ban phosphates in detergents finally paying off |  WWF">
            <a:extLst>
              <a:ext uri="{FF2B5EF4-FFF2-40B4-BE49-F238E27FC236}">
                <a16:creationId xmlns:a16="http://schemas.microsoft.com/office/drawing/2014/main" id="{D0A8165D-9270-4962-4256-4F2134FD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rmful Lake Erie algal blooms worsened by power plant pollution | Energy  News Network">
            <a:extLst>
              <a:ext uri="{FF2B5EF4-FFF2-40B4-BE49-F238E27FC236}">
                <a16:creationId xmlns:a16="http://schemas.microsoft.com/office/drawing/2014/main" id="{9A5B5E25-0D74-67DD-B402-A1CB580A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2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6CEB8-8CAF-EBD4-8FC5-D79FF3184473}"/>
              </a:ext>
            </a:extLst>
          </p:cNvPr>
          <p:cNvSpPr txBox="1"/>
          <p:nvPr/>
        </p:nvSpPr>
        <p:spPr>
          <a:xfrm>
            <a:off x="9082216" y="358346"/>
            <a:ext cx="2879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Algae bloom blocks sunlight and the algae dies</a:t>
            </a:r>
          </a:p>
        </p:txBody>
      </p:sp>
    </p:spTree>
    <p:extLst>
      <p:ext uri="{BB962C8B-B14F-4D97-AF65-F5344CB8AC3E}">
        <p14:creationId xmlns:p14="http://schemas.microsoft.com/office/powerpoint/2010/main" val="333085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A6FFBB-3B16-4C96-8019-A5AFA6E33FFA}"/>
              </a:ext>
            </a:extLst>
          </p:cNvPr>
          <p:cNvSpPr txBox="1"/>
          <p:nvPr/>
        </p:nvSpPr>
        <p:spPr>
          <a:xfrm>
            <a:off x="401781" y="320457"/>
            <a:ext cx="11623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Decomposition depletes oxygen supplies </a:t>
            </a:r>
            <a:r>
              <a:rPr lang="en-AU" sz="2800" b="0" i="0" dirty="0">
                <a:solidFill>
                  <a:srgbClr val="000000"/>
                </a:solidFill>
                <a:effectLst/>
              </a:rPr>
              <a:t>and can lead to mass fish kills.</a:t>
            </a:r>
            <a:endParaRPr lang="en-US" sz="2800" dirty="0"/>
          </a:p>
        </p:txBody>
      </p:sp>
      <p:pic>
        <p:nvPicPr>
          <p:cNvPr id="5122" name="Picture 2" descr="Monitoring Algal Blooms">
            <a:extLst>
              <a:ext uri="{FF2B5EF4-FFF2-40B4-BE49-F238E27FC236}">
                <a16:creationId xmlns:a16="http://schemas.microsoft.com/office/drawing/2014/main" id="{44833D24-E32D-EE11-CF9C-7E45D7D1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443"/>
            <a:ext cx="1219200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38C5EEB9-6E97-1E35-9490-9C29C0CE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10162"/>
            <a:ext cx="12192000" cy="3926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934B2-127E-1455-2B53-2C6D9E5BF8DD}"/>
              </a:ext>
            </a:extLst>
          </p:cNvPr>
          <p:cNvSpPr txBox="1"/>
          <p:nvPr/>
        </p:nvSpPr>
        <p:spPr>
          <a:xfrm>
            <a:off x="3409405" y="561703"/>
            <a:ext cx="484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Eutrophication</a:t>
            </a:r>
          </a:p>
        </p:txBody>
      </p:sp>
    </p:spTree>
    <p:extLst>
      <p:ext uri="{BB962C8B-B14F-4D97-AF65-F5344CB8AC3E}">
        <p14:creationId xmlns:p14="http://schemas.microsoft.com/office/powerpoint/2010/main" val="11810347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916</Words>
  <Application>Microsoft Macintosh PowerPoint</Application>
  <PresentationFormat>Widescreen</PresentationFormat>
  <Paragraphs>151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lemonde-journal</vt:lpstr>
      <vt:lpstr>Work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529</cp:revision>
  <dcterms:created xsi:type="dcterms:W3CDTF">2023-09-23T08:38:28Z</dcterms:created>
  <dcterms:modified xsi:type="dcterms:W3CDTF">2024-04-10T21:40:07Z</dcterms:modified>
</cp:coreProperties>
</file>