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sldIdLst>
    <p:sldId id="339" r:id="rId2"/>
    <p:sldId id="341" r:id="rId3"/>
    <p:sldId id="329" r:id="rId4"/>
    <p:sldId id="334" r:id="rId5"/>
    <p:sldId id="342" r:id="rId6"/>
    <p:sldId id="350" r:id="rId7"/>
    <p:sldId id="380" r:id="rId8"/>
    <p:sldId id="340" r:id="rId9"/>
    <p:sldId id="348" r:id="rId10"/>
    <p:sldId id="333" r:id="rId11"/>
    <p:sldId id="351" r:id="rId12"/>
    <p:sldId id="354" r:id="rId13"/>
    <p:sldId id="345" r:id="rId14"/>
    <p:sldId id="343" r:id="rId15"/>
    <p:sldId id="335" r:id="rId16"/>
    <p:sldId id="344" r:id="rId17"/>
    <p:sldId id="357" r:id="rId18"/>
    <p:sldId id="358" r:id="rId19"/>
    <p:sldId id="359" r:id="rId20"/>
    <p:sldId id="360" r:id="rId21"/>
    <p:sldId id="367" r:id="rId22"/>
    <p:sldId id="355" r:id="rId23"/>
    <p:sldId id="361" r:id="rId24"/>
    <p:sldId id="363" r:id="rId25"/>
    <p:sldId id="362" r:id="rId26"/>
    <p:sldId id="364" r:id="rId27"/>
    <p:sldId id="366" r:id="rId28"/>
    <p:sldId id="346" r:id="rId29"/>
    <p:sldId id="331" r:id="rId30"/>
    <p:sldId id="336" r:id="rId31"/>
    <p:sldId id="356" r:id="rId32"/>
    <p:sldId id="368" r:id="rId33"/>
    <p:sldId id="369" r:id="rId34"/>
    <p:sldId id="370" r:id="rId35"/>
    <p:sldId id="371" r:id="rId36"/>
    <p:sldId id="347" r:id="rId37"/>
    <p:sldId id="332" r:id="rId38"/>
    <p:sldId id="337" r:id="rId39"/>
    <p:sldId id="372" r:id="rId40"/>
    <p:sldId id="373" r:id="rId41"/>
    <p:sldId id="374" r:id="rId42"/>
    <p:sldId id="375" r:id="rId43"/>
    <p:sldId id="376" r:id="rId44"/>
    <p:sldId id="378" r:id="rId45"/>
    <p:sldId id="38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C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9"/>
    <p:restoredTop sz="90880"/>
  </p:normalViewPr>
  <p:slideViewPr>
    <p:cSldViewPr snapToGrid="0">
      <p:cViewPr varScale="1">
        <p:scale>
          <a:sx n="97" d="100"/>
          <a:sy n="97" d="100"/>
        </p:scale>
        <p:origin x="4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7/2/24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www.reddit.com</a:t>
            </a:r>
            <a:r>
              <a:rPr lang="en-US" dirty="0"/>
              <a:t>/r/pics/comments/c2rzd/a_male_barnacles_penis_can_grow_to_20_times_the/</a:t>
            </a:r>
          </a:p>
        </p:txBody>
      </p:sp>
      <p:sp>
        <p:nvSpPr>
          <p:cNvPr id="4" name="Slide Number Placeholder 3"/>
          <p:cNvSpPr>
            <a:spLocks noGrp="1"/>
          </p:cNvSpPr>
          <p:nvPr>
            <p:ph type="sldNum" sz="quarter" idx="5"/>
          </p:nvPr>
        </p:nvSpPr>
        <p:spPr/>
        <p:txBody>
          <a:bodyPr/>
          <a:lstStyle/>
          <a:p>
            <a:fld id="{1E9A60AA-0504-9D43-9C67-9C1121590EC0}" type="slidenum">
              <a:rPr lang="en-US" smtClean="0"/>
              <a:t>1</a:t>
            </a:fld>
            <a:endParaRPr lang="en-US"/>
          </a:p>
        </p:txBody>
      </p:sp>
    </p:spTree>
    <p:extLst>
      <p:ext uri="{BB962C8B-B14F-4D97-AF65-F5344CB8AC3E}">
        <p14:creationId xmlns:p14="http://schemas.microsoft.com/office/powerpoint/2010/main" val="2436676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www.ces.vic.gov.au</a:t>
            </a:r>
            <a:r>
              <a:rPr lang="en-US" dirty="0"/>
              <a:t>/state-of-reports/state-marine-and-coastal-environment-2021-report/stories/collaborating-protect</a:t>
            </a:r>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3430231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www.mesa.edu.au</a:t>
            </a:r>
            <a:r>
              <a:rPr lang="en-US" dirty="0"/>
              <a:t>/friends/seashores/</a:t>
            </a:r>
            <a:r>
              <a:rPr lang="en-US" dirty="0" err="1"/>
              <a:t>high_tide_level_ewtz.html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2448824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www.jagranjosh.com</a:t>
            </a:r>
            <a:r>
              <a:rPr lang="en-US" dirty="0"/>
              <a:t>/general-knowledge/what-is-the-neritic-zone-of-the-ocean-1555655177-1</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14</a:t>
            </a:fld>
            <a:endParaRPr lang="en-US"/>
          </a:p>
        </p:txBody>
      </p:sp>
    </p:spTree>
    <p:extLst>
      <p:ext uri="{BB962C8B-B14F-4D97-AF65-F5344CB8AC3E}">
        <p14:creationId xmlns:p14="http://schemas.microsoft.com/office/powerpoint/2010/main" val="525764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slideplayer.com</a:t>
            </a:r>
            <a:r>
              <a:rPr lang="en-US" dirty="0"/>
              <a:t>/slide/5083788/</a:t>
            </a:r>
          </a:p>
          <a:p>
            <a:r>
              <a:rPr lang="en-US" dirty="0"/>
              <a:t>Image (right): https://</a:t>
            </a:r>
            <a:r>
              <a:rPr lang="en-US" dirty="0" err="1"/>
              <a:t>www.slideserve.com</a:t>
            </a:r>
            <a:r>
              <a:rPr lang="en-US" dirty="0"/>
              <a:t>/</a:t>
            </a:r>
            <a:r>
              <a:rPr lang="en-US" dirty="0" err="1"/>
              <a:t>ady</a:t>
            </a:r>
            <a:r>
              <a:rPr lang="en-US" dirty="0"/>
              <a:t>/plankton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080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www.worldwildlife.org</a:t>
            </a:r>
            <a:r>
              <a:rPr lang="en-US" dirty="0"/>
              <a:t>/species/whale</a:t>
            </a:r>
          </a:p>
        </p:txBody>
      </p:sp>
      <p:sp>
        <p:nvSpPr>
          <p:cNvPr id="4" name="Slide Number Placeholder 3"/>
          <p:cNvSpPr>
            <a:spLocks noGrp="1"/>
          </p:cNvSpPr>
          <p:nvPr>
            <p:ph type="sldNum" sz="quarter" idx="5"/>
          </p:nvPr>
        </p:nvSpPr>
        <p:spPr/>
        <p:txBody>
          <a:bodyPr/>
          <a:lstStyle/>
          <a:p>
            <a:fld id="{1E9A60AA-0504-9D43-9C67-9C1121590EC0}" type="slidenum">
              <a:rPr lang="en-US" smtClean="0"/>
              <a:t>16</a:t>
            </a:fld>
            <a:endParaRPr lang="en-US"/>
          </a:p>
        </p:txBody>
      </p:sp>
    </p:spTree>
    <p:extLst>
      <p:ext uri="{BB962C8B-B14F-4D97-AF65-F5344CB8AC3E}">
        <p14:creationId xmlns:p14="http://schemas.microsoft.com/office/powerpoint/2010/main" val="160407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nationaltoday.com</a:t>
            </a:r>
            <a:r>
              <a:rPr lang="en-US" dirty="0"/>
              <a:t>/tuna-rights-day/</a:t>
            </a:r>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2834780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www.livescience.com</a:t>
            </a:r>
            <a:r>
              <a:rPr lang="en-US" dirty="0"/>
              <a:t>/shark-facts</a:t>
            </a:r>
          </a:p>
        </p:txBody>
      </p:sp>
      <p:sp>
        <p:nvSpPr>
          <p:cNvPr id="4" name="Slide Number Placeholder 3"/>
          <p:cNvSpPr>
            <a:spLocks noGrp="1"/>
          </p:cNvSpPr>
          <p:nvPr>
            <p:ph type="sldNum" sz="quarter" idx="5"/>
          </p:nvPr>
        </p:nvSpPr>
        <p:spPr/>
        <p:txBody>
          <a:bodyPr/>
          <a:lstStyle/>
          <a:p>
            <a:fld id="{1E9A60AA-0504-9D43-9C67-9C1121590EC0}" type="slidenum">
              <a:rPr lang="en-US" smtClean="0"/>
              <a:t>18</a:t>
            </a:fld>
            <a:endParaRPr lang="en-US"/>
          </a:p>
        </p:txBody>
      </p:sp>
    </p:spTree>
    <p:extLst>
      <p:ext uri="{BB962C8B-B14F-4D97-AF65-F5344CB8AC3E}">
        <p14:creationId xmlns:p14="http://schemas.microsoft.com/office/powerpoint/2010/main" val="427412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www.barrierreef.org</a:t>
            </a:r>
            <a:r>
              <a:rPr lang="en-US" dirty="0"/>
              <a:t>/news/blog/five-fascinating-facts-about-parrotfish</a:t>
            </a:r>
          </a:p>
        </p:txBody>
      </p:sp>
      <p:sp>
        <p:nvSpPr>
          <p:cNvPr id="4" name="Slide Number Placeholder 3"/>
          <p:cNvSpPr>
            <a:spLocks noGrp="1"/>
          </p:cNvSpPr>
          <p:nvPr>
            <p:ph type="sldNum" sz="quarter" idx="5"/>
          </p:nvPr>
        </p:nvSpPr>
        <p:spPr/>
        <p:txBody>
          <a:bodyPr/>
          <a:lstStyle/>
          <a:p>
            <a:fld id="{1E9A60AA-0504-9D43-9C67-9C1121590EC0}" type="slidenum">
              <a:rPr lang="en-US" smtClean="0"/>
              <a:t>19</a:t>
            </a:fld>
            <a:endParaRPr lang="en-US"/>
          </a:p>
        </p:txBody>
      </p:sp>
    </p:spTree>
    <p:extLst>
      <p:ext uri="{BB962C8B-B14F-4D97-AF65-F5344CB8AC3E}">
        <p14:creationId xmlns:p14="http://schemas.microsoft.com/office/powerpoint/2010/main" val="2364354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www.britannica.com</a:t>
            </a:r>
            <a:r>
              <a:rPr lang="en-US" dirty="0"/>
              <a:t>/animal/octopus-mollusk</a:t>
            </a:r>
          </a:p>
        </p:txBody>
      </p:sp>
      <p:sp>
        <p:nvSpPr>
          <p:cNvPr id="4" name="Slide Number Placeholder 3"/>
          <p:cNvSpPr>
            <a:spLocks noGrp="1"/>
          </p:cNvSpPr>
          <p:nvPr>
            <p:ph type="sldNum" sz="quarter" idx="5"/>
          </p:nvPr>
        </p:nvSpPr>
        <p:spPr/>
        <p:txBody>
          <a:bodyPr/>
          <a:lstStyle/>
          <a:p>
            <a:fld id="{1E9A60AA-0504-9D43-9C67-9C1121590EC0}" type="slidenum">
              <a:rPr lang="en-US" smtClean="0"/>
              <a:t>20</a:t>
            </a:fld>
            <a:endParaRPr lang="en-US"/>
          </a:p>
        </p:txBody>
      </p:sp>
    </p:spTree>
    <p:extLst>
      <p:ext uri="{BB962C8B-B14F-4D97-AF65-F5344CB8AC3E}">
        <p14:creationId xmlns:p14="http://schemas.microsoft.com/office/powerpoint/2010/main" val="2344667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www.britannica.com</a:t>
            </a:r>
            <a:r>
              <a:rPr lang="en-US" dirty="0"/>
              <a:t>/animal/billfish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134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coe.hawaii.edu</a:t>
            </a:r>
            <a:r>
              <a:rPr lang="en-US" dirty="0"/>
              <a:t>/opihi/about-opihi/</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3052405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planktonchronicles.org</a:t>
            </a:r>
            <a:r>
              <a:rPr lang="en-US" dirty="0"/>
              <a:t>/</a:t>
            </a:r>
            <a:r>
              <a:rPr lang="en-US" dirty="0" err="1"/>
              <a:t>en</a:t>
            </a:r>
            <a:r>
              <a:rPr lang="en-US" dirty="0"/>
              <a:t>/portfolio/diatoms-life-in-glass-houses/</a:t>
            </a:r>
          </a:p>
        </p:txBody>
      </p:sp>
      <p:sp>
        <p:nvSpPr>
          <p:cNvPr id="4" name="Slide Number Placeholder 3"/>
          <p:cNvSpPr>
            <a:spLocks noGrp="1"/>
          </p:cNvSpPr>
          <p:nvPr>
            <p:ph type="sldNum" sz="quarter" idx="5"/>
          </p:nvPr>
        </p:nvSpPr>
        <p:spPr/>
        <p:txBody>
          <a:bodyPr/>
          <a:lstStyle/>
          <a:p>
            <a:fld id="{1E9A60AA-0504-9D43-9C67-9C1121590EC0}" type="slidenum">
              <a:rPr lang="en-US" smtClean="0"/>
              <a:t>22</a:t>
            </a:fld>
            <a:endParaRPr lang="en-US"/>
          </a:p>
        </p:txBody>
      </p:sp>
    </p:spTree>
    <p:extLst>
      <p:ext uri="{BB962C8B-B14F-4D97-AF65-F5344CB8AC3E}">
        <p14:creationId xmlns:p14="http://schemas.microsoft.com/office/powerpoint/2010/main" val="2433365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(left): https://</a:t>
            </a:r>
            <a:r>
              <a:rPr lang="en-US" dirty="0" err="1"/>
              <a:t>planktonchronicles.org</a:t>
            </a:r>
            <a:r>
              <a:rPr lang="en-US" dirty="0"/>
              <a:t>/</a:t>
            </a:r>
            <a:r>
              <a:rPr lang="en-US" dirty="0" err="1"/>
              <a:t>en</a:t>
            </a:r>
            <a:r>
              <a:rPr lang="en-US" dirty="0"/>
              <a:t>/portfolio/diatoms-life-in-glass-houses/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(right): https://</a:t>
            </a:r>
            <a:r>
              <a:rPr lang="en-US" dirty="0" err="1"/>
              <a:t>www.reddit.com</a:t>
            </a:r>
            <a:r>
              <a:rPr lang="en-US" dirty="0"/>
              <a:t>/r/biology/comments/1pj8pj/</a:t>
            </a:r>
            <a:r>
              <a:rPr lang="en-US" dirty="0" err="1"/>
              <a:t>a_diatom_a_type_of_common_phytoplankton</a:t>
            </a:r>
            <a:r>
              <a:rPr lang="en-US" dirty="0"/>
              <a:t>/</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4051035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knowablemagazine.org</a:t>
            </a:r>
            <a:r>
              <a:rPr lang="en-US" dirty="0"/>
              <a:t>/content/article/living-world/2019/tiny-living-stones-sea</a:t>
            </a:r>
          </a:p>
          <a:p>
            <a:endParaRPr lang="en-US" dirty="0"/>
          </a:p>
          <a:p>
            <a:pPr algn="l"/>
            <a:r>
              <a:rPr lang="en-AU" b="0" i="0" dirty="0">
                <a:solidFill>
                  <a:srgbClr val="000000"/>
                </a:solidFill>
                <a:effectLst/>
                <a:highlight>
                  <a:srgbClr val="FFFFFF"/>
                </a:highlight>
                <a:latin typeface="proxima-nova"/>
              </a:rPr>
              <a:t>During coccolithophore blooms, the algae can become so prevalent that a single </a:t>
            </a:r>
            <a:r>
              <a:rPr lang="en-AU" b="0" i="0" dirty="0" err="1">
                <a:solidFill>
                  <a:srgbClr val="000000"/>
                </a:solidFill>
                <a:effectLst/>
                <a:highlight>
                  <a:srgbClr val="FFFFFF"/>
                </a:highlight>
                <a:latin typeface="proxima-nova"/>
              </a:rPr>
              <a:t>milliliter</a:t>
            </a:r>
            <a:r>
              <a:rPr lang="en-AU" b="0" i="0" dirty="0">
                <a:solidFill>
                  <a:srgbClr val="000000"/>
                </a:solidFill>
                <a:effectLst/>
                <a:highlight>
                  <a:srgbClr val="FFFFFF"/>
                </a:highlight>
                <a:latin typeface="proxima-nova"/>
              </a:rPr>
              <a:t> of water can contain as many as 100,000 individual limestone plates (or coccoliths). Some coccolithophore species produce two different types of plates, as shown in the false-</a:t>
            </a:r>
            <a:r>
              <a:rPr lang="en-AU" b="0" i="0" dirty="0" err="1">
                <a:solidFill>
                  <a:srgbClr val="000000"/>
                </a:solidFill>
                <a:effectLst/>
                <a:highlight>
                  <a:srgbClr val="FFFFFF"/>
                </a:highlight>
                <a:latin typeface="proxima-nova"/>
              </a:rPr>
              <a:t>colored</a:t>
            </a:r>
            <a:r>
              <a:rPr lang="en-AU" b="0" i="0" dirty="0">
                <a:solidFill>
                  <a:srgbClr val="000000"/>
                </a:solidFill>
                <a:effectLst/>
                <a:highlight>
                  <a:srgbClr val="FFFFFF"/>
                </a:highlight>
                <a:latin typeface="proxima-nova"/>
              </a:rPr>
              <a:t> image of the species </a:t>
            </a:r>
            <a:r>
              <a:rPr lang="en-AU" b="0" i="1" dirty="0" err="1">
                <a:solidFill>
                  <a:srgbClr val="000000"/>
                </a:solidFill>
                <a:effectLst/>
                <a:highlight>
                  <a:srgbClr val="FFFFFF"/>
                </a:highlight>
                <a:latin typeface="proxima-nova"/>
              </a:rPr>
              <a:t>Calcidiscus</a:t>
            </a:r>
            <a:r>
              <a:rPr lang="en-AU" b="0" i="1" dirty="0">
                <a:solidFill>
                  <a:srgbClr val="000000"/>
                </a:solidFill>
                <a:effectLst/>
                <a:highlight>
                  <a:srgbClr val="FFFFFF"/>
                </a:highlight>
                <a:latin typeface="proxima-nova"/>
              </a:rPr>
              <a:t> </a:t>
            </a:r>
            <a:r>
              <a:rPr lang="en-AU" b="0" i="1" dirty="0" err="1">
                <a:solidFill>
                  <a:srgbClr val="000000"/>
                </a:solidFill>
                <a:effectLst/>
                <a:highlight>
                  <a:srgbClr val="FFFFFF"/>
                </a:highlight>
                <a:latin typeface="proxima-nova"/>
              </a:rPr>
              <a:t>leptoporus</a:t>
            </a:r>
            <a:r>
              <a:rPr lang="en-AU" b="0" i="0" dirty="0">
                <a:solidFill>
                  <a:srgbClr val="000000"/>
                </a:solidFill>
                <a:effectLst/>
                <a:highlight>
                  <a:srgbClr val="FFFFFF"/>
                </a:highlight>
                <a:latin typeface="proxima-nova"/>
              </a:rPr>
              <a:t>, above. Balch says it’s rare to capture a cell in this transition from one set of plates to the other. “It’s truly amazing,” he says of the image, which a colleague made using a scanning electron microscope.</a:t>
            </a:r>
          </a:p>
          <a:p>
            <a:pPr algn="l"/>
            <a:r>
              <a:rPr lang="en-AU" b="0" i="0" dirty="0">
                <a:solidFill>
                  <a:srgbClr val="9B9B9B"/>
                </a:solidFill>
                <a:effectLst/>
                <a:highlight>
                  <a:srgbClr val="FFFFFF"/>
                </a:highlight>
                <a:latin typeface="proxima-nova"/>
              </a:rPr>
              <a:t>CREDIT: M. GEISEN </a:t>
            </a:r>
            <a:r>
              <a:rPr lang="en-AU" b="0" i="1" dirty="0">
                <a:solidFill>
                  <a:srgbClr val="9B9B9B"/>
                </a:solidFill>
                <a:effectLst/>
                <a:highlight>
                  <a:srgbClr val="FFFFFF"/>
                </a:highlight>
                <a:latin typeface="proxima-nova"/>
              </a:rPr>
              <a:t>ET AL / EUROPEAN JOURNAL OF PHYCOLOGY</a:t>
            </a:r>
            <a:r>
              <a:rPr lang="en-AU" b="0" i="0" dirty="0">
                <a:solidFill>
                  <a:srgbClr val="9B9B9B"/>
                </a:solidFill>
                <a:effectLst/>
                <a:highlight>
                  <a:srgbClr val="FFFFFF"/>
                </a:highlight>
                <a:latin typeface="proxima-nova"/>
              </a:rPr>
              <a:t> 2002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786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www.eurekalert.org</a:t>
            </a:r>
            <a:r>
              <a:rPr lang="en-US" dirty="0"/>
              <a:t>/multimedia/904528</a:t>
            </a:r>
          </a:p>
        </p:txBody>
      </p:sp>
      <p:sp>
        <p:nvSpPr>
          <p:cNvPr id="4" name="Slide Number Placeholder 3"/>
          <p:cNvSpPr>
            <a:spLocks noGrp="1"/>
          </p:cNvSpPr>
          <p:nvPr>
            <p:ph type="sldNum" sz="quarter" idx="5"/>
          </p:nvPr>
        </p:nvSpPr>
        <p:spPr/>
        <p:txBody>
          <a:bodyPr/>
          <a:lstStyle/>
          <a:p>
            <a:fld id="{1E9A60AA-0504-9D43-9C67-9C1121590EC0}" type="slidenum">
              <a:rPr lang="en-US" smtClean="0"/>
              <a:t>25</a:t>
            </a:fld>
            <a:endParaRPr lang="en-US"/>
          </a:p>
        </p:txBody>
      </p:sp>
    </p:spTree>
    <p:extLst>
      <p:ext uri="{BB962C8B-B14F-4D97-AF65-F5344CB8AC3E}">
        <p14:creationId xmlns:p14="http://schemas.microsoft.com/office/powerpoint/2010/main" val="228414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twitter.com</a:t>
            </a:r>
            <a:r>
              <a:rPr lang="en-US" dirty="0"/>
              <a:t>/</a:t>
            </a:r>
            <a:r>
              <a:rPr lang="en-US" dirty="0" err="1"/>
              <a:t>LodewijkW</a:t>
            </a:r>
            <a:r>
              <a:rPr lang="en-US" dirty="0"/>
              <a:t>/status/1726873085658157192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33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www.projectnoah.org</a:t>
            </a:r>
            <a:r>
              <a:rPr lang="en-US" dirty="0"/>
              <a:t>/</a:t>
            </a:r>
            <a:r>
              <a:rPr lang="en-US" dirty="0" err="1"/>
              <a:t>spottings</a:t>
            </a:r>
            <a:r>
              <a:rPr lang="en-US" dirty="0"/>
              <a:t>/2014438221</a:t>
            </a:r>
          </a:p>
          <a:p>
            <a:endParaRPr lang="en-US" dirty="0"/>
          </a:p>
          <a:p>
            <a:pPr algn="l"/>
            <a:r>
              <a:rPr lang="en-AU" b="0" i="0" dirty="0">
                <a:solidFill>
                  <a:srgbClr val="000000"/>
                </a:solidFill>
                <a:effectLst/>
                <a:latin typeface="Helvetica" pitchFamily="2" charset="0"/>
              </a:rPr>
              <a:t>Description:</a:t>
            </a:r>
          </a:p>
          <a:p>
            <a:pPr algn="l"/>
            <a:r>
              <a:rPr lang="en-AU" b="0" i="0" dirty="0">
                <a:solidFill>
                  <a:srgbClr val="000000"/>
                </a:solidFill>
                <a:effectLst/>
                <a:latin typeface="Helvetica" pitchFamily="2" charset="0"/>
              </a:rPr>
              <a:t>Megalopa Crab are the final stage larvae of Crabs. During the larvae stages of their life cycle, this Crustaceans are found in the water column and usually active at night when they feeds, among tiny planktons. This particular Crab is less than 1 cm in size and I was surprised to noticed something on top of its shell, which turned out to be a Barnacle. The Barnacle was extending its feather-like feeding appendages, called cirri brushing through the water collecting planktons. Had to take many shots to capture the sequence when the cirri were fully extended as shown in both pics.</a:t>
            </a:r>
          </a:p>
          <a:p>
            <a:pPr algn="l"/>
            <a:r>
              <a:rPr lang="en-AU" b="0" i="0" dirty="0">
                <a:solidFill>
                  <a:srgbClr val="000000"/>
                </a:solidFill>
                <a:effectLst/>
                <a:latin typeface="Helvetica" pitchFamily="2" charset="0"/>
              </a:rPr>
              <a:t>Notes:</a:t>
            </a:r>
          </a:p>
          <a:p>
            <a:pPr algn="l"/>
            <a:r>
              <a:rPr lang="en-AU" b="0" i="0" dirty="0">
                <a:solidFill>
                  <a:srgbClr val="000000"/>
                </a:solidFill>
                <a:effectLst/>
                <a:latin typeface="Helvetica" pitchFamily="2" charset="0"/>
              </a:rPr>
              <a:t>Picture was taken during Black Water dive at night, meaning in water column over areas with depths of 100 meters or deeper.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576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www.vedantu.com</a:t>
            </a:r>
            <a:r>
              <a:rPr lang="en-US" dirty="0"/>
              <a:t>/question-answer/plankton-nekton-and-benthos-are-not-the-class-11-biology-cbse-5f9711732f43140eb8b81afa</a:t>
            </a:r>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183025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https://e360.yale.edu/features/sea-cucumbers-fish-farms-excrement</a:t>
            </a:r>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876948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www.seaslugforum.net</a:t>
            </a:r>
            <a:r>
              <a:rPr lang="en-US" dirty="0"/>
              <a:t>/find/</a:t>
            </a:r>
            <a:r>
              <a:rPr lang="en-US" dirty="0" err="1"/>
              <a:t>seapens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772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www.qld.gov.au</a:t>
            </a:r>
            <a:r>
              <a:rPr lang="en-US" dirty="0"/>
              <a:t>/environment/coasts-waterways/marine-habitats/seagrass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3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www.peekdesigns.com.au</a:t>
            </a:r>
            <a:r>
              <a:rPr lang="en-US" dirty="0"/>
              <a:t>/intertidal-zone-photos/</a:t>
            </a:r>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527192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www.snexplores.org</a:t>
            </a:r>
            <a:r>
              <a:rPr lang="en-US" dirty="0"/>
              <a:t>/article/scientists-say-coral-definition-pronunciation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400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826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/figure/Global-map-showing-global-deep-sea-areas-Areas-with-water-depths-up-to-4000m-are_fig10_337076609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t>
            </a:r>
            <a:r>
              <a:rPr lang="en-AU" b="0" i="0" dirty="0">
                <a:solidFill>
                  <a:srgbClr val="111111"/>
                </a:solidFill>
                <a:effectLst/>
                <a:highlight>
                  <a:srgbClr val="FFFFFF"/>
                </a:highlight>
                <a:latin typeface="Roboto" panose="02000000000000000000" pitchFamily="2" charset="0"/>
              </a:rPr>
              <a:t>Next Generation European Research Vessels: Current Status and Foreseeable Evolution</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37</a:t>
            </a:fld>
            <a:endParaRPr lang="en-US"/>
          </a:p>
        </p:txBody>
      </p:sp>
    </p:spTree>
    <p:extLst>
      <p:ext uri="{BB962C8B-B14F-4D97-AF65-F5344CB8AC3E}">
        <p14:creationId xmlns:p14="http://schemas.microsoft.com/office/powerpoint/2010/main" val="248121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aminoapps.com</a:t>
            </a:r>
            <a:r>
              <a:rPr lang="en-US" dirty="0"/>
              <a:t>/c/</a:t>
            </a:r>
            <a:r>
              <a:rPr lang="en-US" dirty="0" err="1"/>
              <a:t>wildanimals</a:t>
            </a:r>
            <a:r>
              <a:rPr lang="en-US" dirty="0"/>
              <a:t>/page/blog/monsters-of-the-abyssal-zone-part-2/j0al_YzaHKugpaGaezlnmENmqzll3JPzLB3</a:t>
            </a:r>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3763213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nautiluslive.org</a:t>
            </a:r>
            <a:r>
              <a:rPr lang="en-US" dirty="0"/>
              <a:t>/album/2015/06/20/beautiful-creatures-deep-sea-hydrothermal-vents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908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nautiluslive.org</a:t>
            </a:r>
            <a:r>
              <a:rPr lang="en-US" dirty="0"/>
              <a:t>/album/2015/06/20/beautiful-creatures-deep-sea-hydrothermal-vents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400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nautiluslive.org</a:t>
            </a:r>
            <a:r>
              <a:rPr lang="en-US" dirty="0"/>
              <a:t>/album/2015/06/20/beautiful-creatures-deep-sea-hydrothermal-vents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58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nautiluslive.org</a:t>
            </a:r>
            <a:r>
              <a:rPr lang="en-US" dirty="0"/>
              <a:t>/album/2015/06/20/beautiful-creatures-deep-sea-hydrothermal-vents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3767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medium.com</a:t>
            </a:r>
            <a:r>
              <a:rPr lang="en-US" dirty="0"/>
              <a:t>/@</a:t>
            </a:r>
            <a:r>
              <a:rPr lang="en-US" dirty="0" err="1"/>
              <a:t>critterscience</a:t>
            </a:r>
            <a:r>
              <a:rPr lang="en-US" dirty="0"/>
              <a:t>/the-fascinating-and-adorable-dumbo-octopus-4b8603511030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642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www.animalspot.net</a:t>
            </a:r>
            <a:r>
              <a:rPr lang="en-US" dirty="0"/>
              <a:t>/humpback-</a:t>
            </a:r>
            <a:r>
              <a:rPr lang="en-US" dirty="0" err="1"/>
              <a:t>anglerfish.html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050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www.istockphoto.com</a:t>
            </a:r>
            <a:r>
              <a:rPr lang="en-US" dirty="0"/>
              <a:t>/search/2/</a:t>
            </a:r>
            <a:r>
              <a:rPr lang="en-US" dirty="0" err="1"/>
              <a:t>image-film?phrase</a:t>
            </a:r>
            <a:r>
              <a:rPr lang="en-US" dirty="0"/>
              <a:t>=</a:t>
            </a:r>
            <a:r>
              <a:rPr lang="en-US" dirty="0" err="1"/>
              <a:t>rock+pools</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2192308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www.reddit.com</a:t>
            </a:r>
            <a:r>
              <a:rPr lang="en-US" dirty="0"/>
              <a:t>/r/pics/comments/c2rzd/a_male_barnacles_penis_can_grow_to_20_times_the/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00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www.tripadvisor.in</a:t>
            </a:r>
            <a:r>
              <a:rPr lang="en-US" dirty="0"/>
              <a:t>/LocationPhotoDirectLink-g664432-d309999-i104578658-Lady_Elliot_Island_Eco_Resort-Lady_Elliot_Island_Queensland.html</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1589193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Gail Riches.</a:t>
            </a:r>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647667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www.pinterest.com.au</a:t>
            </a:r>
            <a:r>
              <a:rPr lang="en-US" dirty="0"/>
              <a:t>/pin/studio-marcy-marcy-lamberson-all-things-periwinkle-a-true-periwinkle-blue--172051648236173839/</a:t>
            </a:r>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3946640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www.ces.vic.gov.au</a:t>
            </a:r>
            <a:r>
              <a:rPr lang="en-US" dirty="0"/>
              <a:t>/state-of-reports/state-marine-and-coastal-environment-2021-report/stories/collaborating-protect</a:t>
            </a:r>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1814871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communities.adaptationportal.gca.org</a:t>
            </a:r>
            <a:r>
              <a:rPr lang="en-US" dirty="0"/>
              <a:t>/knowledge-base/adaptation-of-coastal-areas/the-power-of-three-mangroves-seagrass-and-corals</a:t>
            </a:r>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3287084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A male barnacle's penis can grow to 20 times the length of his own body :  r/pics">
            <a:extLst>
              <a:ext uri="{FF2B5EF4-FFF2-40B4-BE49-F238E27FC236}">
                <a16:creationId xmlns:a16="http://schemas.microsoft.com/office/drawing/2014/main" id="{C3D716B7-9B36-A629-E26C-A65C683100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77" b="4586"/>
          <a:stretch/>
        </p:blipFill>
        <p:spPr bwMode="auto">
          <a:xfrm>
            <a:off x="-1" y="0"/>
            <a:ext cx="9617529" cy="68696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D354AD-EAAF-804F-45D6-BEF9C7BC0A82}"/>
              </a:ext>
            </a:extLst>
          </p:cNvPr>
          <p:cNvSpPr txBox="1"/>
          <p:nvPr/>
        </p:nvSpPr>
        <p:spPr>
          <a:xfrm>
            <a:off x="5788618" y="843146"/>
            <a:ext cx="5586954" cy="42780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u="none" strike="noStrike" kern="120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rPr>
              <a:t>Explain the concept of zonation using the following terms: intertidal, pelagic (neritic, oceanic), benthic and abyss.</a:t>
            </a:r>
          </a:p>
          <a:p>
            <a:pPr marR="0" lvl="0" algn="l" defTabSz="914400" rtl="0" eaLnBrk="1" fontAlgn="auto" latinLnBrk="0" hangingPunct="1">
              <a:lnSpc>
                <a:spcPct val="100000"/>
              </a:lnSpc>
              <a:spcBef>
                <a:spcPts val="0"/>
              </a:spcBef>
              <a:spcAft>
                <a:spcPts val="0"/>
              </a:spcAft>
              <a:buClrTx/>
              <a:buSzTx/>
              <a:tabLst/>
              <a:defRPr/>
            </a:pPr>
            <a:endParaRPr kumimoji="0" lang="en-US" sz="3200" u="none" strike="noStrike" kern="120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rPr>
              <a:t>Success Criteria:</a:t>
            </a:r>
          </a:p>
          <a:p>
            <a:pPr marR="0" lvl="0" algn="l" defTabSz="914400" rtl="0" eaLnBrk="1" fontAlgn="auto" latinLnBrk="0" hangingPunct="1">
              <a:lnSpc>
                <a:spcPct val="100000"/>
              </a:lnSpc>
              <a:spcBef>
                <a:spcPts val="0"/>
              </a:spcBef>
              <a:spcAft>
                <a:spcPts val="0"/>
              </a:spcAft>
              <a:buClrTx/>
              <a:buSzTx/>
              <a:tabLst/>
              <a:defRPr/>
            </a:pPr>
            <a:endParaRPr kumimoji="0" lang="en-US" sz="2400" u="none" strike="noStrike" kern="120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rPr>
              <a:t>Complete Marine Education worksheet </a:t>
            </a:r>
            <a:br>
              <a:rPr kumimoji="0" lang="en-US" sz="2400" u="none" strike="noStrike" kern="120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rPr>
            </a:br>
            <a:r>
              <a:rPr kumimoji="0" lang="en-US" sz="2400" u="none" strike="noStrike" kern="120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rPr>
              <a:t>‘21. </a:t>
            </a:r>
            <a:r>
              <a:rPr lang="en-US" sz="2400" i="1" dirty="0">
                <a:solidFill>
                  <a:schemeClr val="bg1"/>
                </a:solidFill>
                <a:latin typeface="Arial Narrow" panose="020B0604020202020204" pitchFamily="34" charset="0"/>
                <a:cs typeface="Arial Narrow" panose="020B0604020202020204" pitchFamily="34" charset="0"/>
              </a:rPr>
              <a:t>Living in the Zone’</a:t>
            </a:r>
            <a:endParaRPr kumimoji="0" lang="en-US" sz="2400" u="none" strike="noStrike" kern="120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effectLst/>
              <a:uLnTx/>
              <a:uFillTx/>
              <a:ea typeface="+mn-ea"/>
              <a:cs typeface="Arial Narrow" panose="020B0604020202020204" pitchFamily="34" charset="0"/>
            </a:endParaRPr>
          </a:p>
        </p:txBody>
      </p:sp>
      <p:sp>
        <p:nvSpPr>
          <p:cNvPr id="4" name="TextBox 3">
            <a:extLst>
              <a:ext uri="{FF2B5EF4-FFF2-40B4-BE49-F238E27FC236}">
                <a16:creationId xmlns:a16="http://schemas.microsoft.com/office/drawing/2014/main" id="{F06D57F9-D36C-8862-1D7E-25DB557B910D}"/>
              </a:ext>
            </a:extLst>
          </p:cNvPr>
          <p:cNvSpPr txBox="1"/>
          <p:nvPr/>
        </p:nvSpPr>
        <p:spPr>
          <a:xfrm>
            <a:off x="1447800" y="6435019"/>
            <a:ext cx="2253343" cy="369332"/>
          </a:xfrm>
          <a:prstGeom prst="rect">
            <a:avLst/>
          </a:prstGeom>
          <a:noFill/>
        </p:spPr>
        <p:txBody>
          <a:bodyPr wrap="square" rtlCol="0">
            <a:spAutoFit/>
          </a:bodyPr>
          <a:lstStyle/>
          <a:p>
            <a:r>
              <a:rPr lang="en-US" dirty="0"/>
              <a:t>barnacle</a:t>
            </a:r>
          </a:p>
        </p:txBody>
      </p:sp>
    </p:spTree>
    <p:extLst>
      <p:ext uri="{BB962C8B-B14F-4D97-AF65-F5344CB8AC3E}">
        <p14:creationId xmlns:p14="http://schemas.microsoft.com/office/powerpoint/2010/main" val="4040565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31B93B-C41F-11E0-EFA6-980BA793F375}"/>
              </a:ext>
            </a:extLst>
          </p:cNvPr>
          <p:cNvSpPr txBox="1"/>
          <p:nvPr/>
        </p:nvSpPr>
        <p:spPr>
          <a:xfrm>
            <a:off x="779009" y="350336"/>
            <a:ext cx="10891156" cy="584775"/>
          </a:xfrm>
          <a:prstGeom prst="rect">
            <a:avLst/>
          </a:prstGeom>
          <a:noFill/>
        </p:spPr>
        <p:txBody>
          <a:bodyPr wrap="square" rtlCol="0">
            <a:spAutoFit/>
          </a:bodyPr>
          <a:lstStyle/>
          <a:p>
            <a:pPr algn="ctr"/>
            <a:r>
              <a:rPr lang="en-US" sz="3200" dirty="0"/>
              <a:t>Zonation: </a:t>
            </a:r>
            <a:r>
              <a:rPr lang="en-US" sz="2400" dirty="0"/>
              <a:t>“patterns of species abundance and distribution”</a:t>
            </a:r>
            <a:endParaRPr lang="en-US" dirty="0"/>
          </a:p>
        </p:txBody>
      </p:sp>
      <p:sp>
        <p:nvSpPr>
          <p:cNvPr id="3" name="Rectangle 2">
            <a:extLst>
              <a:ext uri="{FF2B5EF4-FFF2-40B4-BE49-F238E27FC236}">
                <a16:creationId xmlns:a16="http://schemas.microsoft.com/office/drawing/2014/main" id="{1E93CEBF-2E4B-4360-9273-C84072E0E1D6}"/>
              </a:ext>
            </a:extLst>
          </p:cNvPr>
          <p:cNvSpPr/>
          <p:nvPr/>
        </p:nvSpPr>
        <p:spPr>
          <a:xfrm>
            <a:off x="0" y="1185863"/>
            <a:ext cx="12192000" cy="56721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2" descr="The power of three: the interconnected system of mangroves, seagrass and coral  reefs | Water Adaptation Community">
            <a:extLst>
              <a:ext uri="{FF2B5EF4-FFF2-40B4-BE49-F238E27FC236}">
                <a16:creationId xmlns:a16="http://schemas.microsoft.com/office/drawing/2014/main" id="{3C477AFB-C861-8CD1-742A-B4AA00703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290" y="1210101"/>
            <a:ext cx="10040710" cy="5647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113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543EC8-CFBF-9F41-C33F-C556A5F79D3C}"/>
              </a:ext>
            </a:extLst>
          </p:cNvPr>
          <p:cNvSpPr txBox="1"/>
          <p:nvPr/>
        </p:nvSpPr>
        <p:spPr>
          <a:xfrm>
            <a:off x="158873" y="2019865"/>
            <a:ext cx="2384301" cy="3293209"/>
          </a:xfrm>
          <a:prstGeom prst="rect">
            <a:avLst/>
          </a:prstGeom>
          <a:noFill/>
        </p:spPr>
        <p:txBody>
          <a:bodyPr wrap="square" rtlCol="0">
            <a:spAutoFit/>
          </a:bodyPr>
          <a:lstStyle/>
          <a:p>
            <a:pPr algn="ctr"/>
            <a:r>
              <a:rPr lang="en-US" sz="2800" dirty="0"/>
              <a:t>Zonation characterizes where certain species are found </a:t>
            </a:r>
          </a:p>
          <a:p>
            <a:pPr algn="ctr"/>
            <a:endParaRPr lang="en-US" sz="2800" dirty="0"/>
          </a:p>
          <a:p>
            <a:pPr algn="ctr"/>
            <a:r>
              <a:rPr lang="en-US" sz="2000" dirty="0"/>
              <a:t>(based on the conditions)</a:t>
            </a:r>
            <a:endParaRPr lang="en-US" sz="2800" i="1" dirty="0"/>
          </a:p>
        </p:txBody>
      </p:sp>
      <p:sp>
        <p:nvSpPr>
          <p:cNvPr id="4" name="Rectangle 3">
            <a:extLst>
              <a:ext uri="{FF2B5EF4-FFF2-40B4-BE49-F238E27FC236}">
                <a16:creationId xmlns:a16="http://schemas.microsoft.com/office/drawing/2014/main" id="{3274B31D-69C2-130B-0E87-20F8524CB6B7}"/>
              </a:ext>
            </a:extLst>
          </p:cNvPr>
          <p:cNvSpPr/>
          <p:nvPr/>
        </p:nvSpPr>
        <p:spPr>
          <a:xfrm>
            <a:off x="2543174" y="0"/>
            <a:ext cx="7343776"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2" descr="5. Typical rocky intertidal zonation scheme, from a very exposed shore... |  Download Scientific Diagram">
            <a:extLst>
              <a:ext uri="{FF2B5EF4-FFF2-40B4-BE49-F238E27FC236}">
                <a16:creationId xmlns:a16="http://schemas.microsoft.com/office/drawing/2014/main" id="{12970AED-44B1-B1F4-D4F4-958778408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175" y="0"/>
            <a:ext cx="9267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180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5181B5-123E-5139-A506-CC424689DC3C}"/>
              </a:ext>
            </a:extLst>
          </p:cNvPr>
          <p:cNvSpPr txBox="1"/>
          <p:nvPr/>
        </p:nvSpPr>
        <p:spPr>
          <a:xfrm>
            <a:off x="468826" y="433720"/>
            <a:ext cx="11446678" cy="646331"/>
          </a:xfrm>
          <a:prstGeom prst="rect">
            <a:avLst/>
          </a:prstGeom>
          <a:noFill/>
        </p:spPr>
        <p:txBody>
          <a:bodyPr wrap="square" rtlCol="0">
            <a:spAutoFit/>
          </a:bodyPr>
          <a:lstStyle/>
          <a:p>
            <a:pPr algn="ctr"/>
            <a:r>
              <a:rPr lang="en-US" sz="2800" dirty="0"/>
              <a:t>Likewise, each species has a </a:t>
            </a:r>
            <a:r>
              <a:rPr lang="en-US" sz="3600" dirty="0"/>
              <a:t>zone</a:t>
            </a:r>
            <a:r>
              <a:rPr lang="en-US" sz="2800" dirty="0"/>
              <a:t> where it prefers to live.</a:t>
            </a:r>
            <a:endParaRPr lang="en-US" sz="1600" dirty="0"/>
          </a:p>
        </p:txBody>
      </p:sp>
      <p:pic>
        <p:nvPicPr>
          <p:cNvPr id="2050" name="Picture 2" descr="High Tide Level">
            <a:extLst>
              <a:ext uri="{FF2B5EF4-FFF2-40B4-BE49-F238E27FC236}">
                <a16:creationId xmlns:a16="http://schemas.microsoft.com/office/drawing/2014/main" id="{34667B93-4AF7-4864-1307-D25934DAB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773" y="1616292"/>
            <a:ext cx="9418453" cy="4764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536E8B8-57BB-7765-6EE6-CD16BC11B3F5}"/>
              </a:ext>
            </a:extLst>
          </p:cNvPr>
          <p:cNvSpPr txBox="1"/>
          <p:nvPr/>
        </p:nvSpPr>
        <p:spPr>
          <a:xfrm>
            <a:off x="1386773" y="6380921"/>
            <a:ext cx="3887592" cy="369332"/>
          </a:xfrm>
          <a:prstGeom prst="rect">
            <a:avLst/>
          </a:prstGeom>
          <a:noFill/>
        </p:spPr>
        <p:txBody>
          <a:bodyPr wrap="square" rtlCol="0">
            <a:spAutoFit/>
          </a:bodyPr>
          <a:lstStyle/>
          <a:p>
            <a:r>
              <a:rPr lang="en-US" dirty="0"/>
              <a:t>Source: </a:t>
            </a:r>
            <a:r>
              <a:rPr lang="en-US" dirty="0" err="1"/>
              <a:t>mesa.edu.au</a:t>
            </a:r>
            <a:r>
              <a:rPr lang="en-US" dirty="0"/>
              <a:t>/</a:t>
            </a:r>
          </a:p>
        </p:txBody>
      </p:sp>
    </p:spTree>
    <p:extLst>
      <p:ext uri="{BB962C8B-B14F-4D97-AF65-F5344CB8AC3E}">
        <p14:creationId xmlns:p14="http://schemas.microsoft.com/office/powerpoint/2010/main" val="1205764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CCB0D1-0D3E-E0A8-4497-6A09570549BD}"/>
              </a:ext>
            </a:extLst>
          </p:cNvPr>
          <p:cNvSpPr txBox="1"/>
          <p:nvPr/>
        </p:nvSpPr>
        <p:spPr>
          <a:xfrm>
            <a:off x="2128157" y="2782669"/>
            <a:ext cx="79356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Pelagic zone</a:t>
            </a:r>
          </a:p>
        </p:txBody>
      </p:sp>
    </p:spTree>
    <p:extLst>
      <p:ext uri="{BB962C8B-B14F-4D97-AF65-F5344CB8AC3E}">
        <p14:creationId xmlns:p14="http://schemas.microsoft.com/office/powerpoint/2010/main" val="814075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28F381-E5C1-B5DB-1EB7-DEFF60319EF4}"/>
              </a:ext>
            </a:extLst>
          </p:cNvPr>
          <p:cNvSpPr txBox="1"/>
          <p:nvPr/>
        </p:nvSpPr>
        <p:spPr>
          <a:xfrm>
            <a:off x="9291638" y="2472540"/>
            <a:ext cx="2500313" cy="2369880"/>
          </a:xfrm>
          <a:prstGeom prst="rect">
            <a:avLst/>
          </a:prstGeom>
          <a:noFill/>
        </p:spPr>
        <p:txBody>
          <a:bodyPr wrap="square" rtlCol="0">
            <a:spAutoFit/>
          </a:bodyPr>
          <a:lstStyle/>
          <a:p>
            <a:pPr algn="ctr"/>
            <a:r>
              <a:rPr lang="en-US" sz="2800" dirty="0"/>
              <a:t>Anything </a:t>
            </a:r>
            <a:r>
              <a:rPr lang="en-US" sz="2800" b="1" dirty="0"/>
              <a:t>BEYOND</a:t>
            </a:r>
            <a:r>
              <a:rPr lang="en-US" sz="2800" dirty="0"/>
              <a:t> the intertidal zone is called the </a:t>
            </a:r>
            <a:r>
              <a:rPr lang="en-US" sz="3600" i="1" dirty="0"/>
              <a:t>pelagic zone</a:t>
            </a:r>
            <a:endParaRPr lang="en-US" sz="2000" i="1" dirty="0"/>
          </a:p>
        </p:txBody>
      </p:sp>
      <p:pic>
        <p:nvPicPr>
          <p:cNvPr id="3" name="Picture 2" descr="A diagram of a pelagic zone&#10;&#10;Description automatically generated">
            <a:extLst>
              <a:ext uri="{FF2B5EF4-FFF2-40B4-BE49-F238E27FC236}">
                <a16:creationId xmlns:a16="http://schemas.microsoft.com/office/drawing/2014/main" id="{AF6F875D-6FE4-5D05-CCBA-46BBE8E5211E}"/>
              </a:ext>
            </a:extLst>
          </p:cNvPr>
          <p:cNvPicPr>
            <a:picLocks noChangeAspect="1"/>
          </p:cNvPicPr>
          <p:nvPr/>
        </p:nvPicPr>
        <p:blipFill>
          <a:blip r:embed="rId3"/>
          <a:stretch>
            <a:fillRect/>
          </a:stretch>
        </p:blipFill>
        <p:spPr>
          <a:xfrm>
            <a:off x="189735" y="707231"/>
            <a:ext cx="8001766" cy="5443537"/>
          </a:xfrm>
          <a:prstGeom prst="rect">
            <a:avLst/>
          </a:prstGeom>
        </p:spPr>
      </p:pic>
    </p:spTree>
    <p:extLst>
      <p:ext uri="{BB962C8B-B14F-4D97-AF65-F5344CB8AC3E}">
        <p14:creationId xmlns:p14="http://schemas.microsoft.com/office/powerpoint/2010/main" val="2907580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133A4E-758F-F744-DAD1-D1C8C3B1A884}"/>
              </a:ext>
            </a:extLst>
          </p:cNvPr>
          <p:cNvSpPr txBox="1"/>
          <p:nvPr/>
        </p:nvSpPr>
        <p:spPr>
          <a:xfrm>
            <a:off x="0" y="391885"/>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pelagic zone supports 2 types of marine life: nekton &amp; plankton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A7C804-09A5-90B6-A7D7-EB17A407B5C3}"/>
              </a:ext>
            </a:extLst>
          </p:cNvPr>
          <p:cNvSpPr txBox="1"/>
          <p:nvPr/>
        </p:nvSpPr>
        <p:spPr>
          <a:xfrm>
            <a:off x="571499" y="5942895"/>
            <a:ext cx="58129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Nekton CAN swim against currents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5F4479B-667E-548E-438E-491E6BB944F8}"/>
              </a:ext>
            </a:extLst>
          </p:cNvPr>
          <p:cNvSpPr txBox="1"/>
          <p:nvPr/>
        </p:nvSpPr>
        <p:spPr>
          <a:xfrm>
            <a:off x="6080125" y="5942895"/>
            <a:ext cx="6096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Plankton can NOT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174" name="Picture 6" descr="015d Nekton. - ppt video online download">
            <a:extLst>
              <a:ext uri="{FF2B5EF4-FFF2-40B4-BE49-F238E27FC236}">
                <a16:creationId xmlns:a16="http://schemas.microsoft.com/office/drawing/2014/main" id="{CFD7E233-C14C-F13A-A47A-56821A59C6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68" t="33213" r="18257"/>
          <a:stretch/>
        </p:blipFill>
        <p:spPr bwMode="auto">
          <a:xfrm>
            <a:off x="831225" y="1844421"/>
            <a:ext cx="5183130" cy="393518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PT - Plankton PowerPoint Presentation, free download - ID:473549">
            <a:extLst>
              <a:ext uri="{FF2B5EF4-FFF2-40B4-BE49-F238E27FC236}">
                <a16:creationId xmlns:a16="http://schemas.microsoft.com/office/drawing/2014/main" id="{EFEF5818-FFC8-EC21-501F-56BE2A554A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30" t="14320" r="6338"/>
          <a:stretch/>
        </p:blipFill>
        <p:spPr bwMode="auto">
          <a:xfrm>
            <a:off x="6488794" y="1844421"/>
            <a:ext cx="5115372" cy="393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070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Whale | Species | WWF">
            <a:extLst>
              <a:ext uri="{FF2B5EF4-FFF2-40B4-BE49-F238E27FC236}">
                <a16:creationId xmlns:a16="http://schemas.microsoft.com/office/drawing/2014/main" id="{4E6ACA7B-EAC5-FD97-1AC1-58FD91D82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976660"/>
            <a:ext cx="9491663" cy="56949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5F9E29-618D-F672-5F63-A8EC16769CFD}"/>
              </a:ext>
            </a:extLst>
          </p:cNvPr>
          <p:cNvSpPr txBox="1"/>
          <p:nvPr/>
        </p:nvSpPr>
        <p:spPr>
          <a:xfrm>
            <a:off x="0" y="186342"/>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Nekton: can swim against currents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9321CA9-6564-00EF-338E-27AC03F573B2}"/>
              </a:ext>
            </a:extLst>
          </p:cNvPr>
          <p:cNvSpPr txBox="1"/>
          <p:nvPr/>
        </p:nvSpPr>
        <p:spPr>
          <a:xfrm>
            <a:off x="8296274" y="6302326"/>
            <a:ext cx="4886325" cy="369332"/>
          </a:xfrm>
          <a:prstGeom prst="rect">
            <a:avLst/>
          </a:prstGeom>
          <a:noFill/>
        </p:spPr>
        <p:txBody>
          <a:bodyPr wrap="square" rtlCol="0">
            <a:spAutoFit/>
          </a:bodyPr>
          <a:lstStyle/>
          <a:p>
            <a:r>
              <a:rPr lang="en-US" dirty="0">
                <a:solidFill>
                  <a:schemeClr val="bg1"/>
                </a:solidFill>
              </a:rPr>
              <a:t>Humpback whale and calf</a:t>
            </a:r>
          </a:p>
        </p:txBody>
      </p:sp>
    </p:spTree>
    <p:extLst>
      <p:ext uri="{BB962C8B-B14F-4D97-AF65-F5344CB8AC3E}">
        <p14:creationId xmlns:p14="http://schemas.microsoft.com/office/powerpoint/2010/main" val="443021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F9E29-618D-F672-5F63-A8EC16769CFD}"/>
              </a:ext>
            </a:extLst>
          </p:cNvPr>
          <p:cNvSpPr txBox="1"/>
          <p:nvPr/>
        </p:nvSpPr>
        <p:spPr>
          <a:xfrm>
            <a:off x="0" y="186342"/>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Nekton: can swim against currents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386" name="Picture 2" descr="TUNA RIGHTS DAY - April 21, 2024 - National Today">
            <a:extLst>
              <a:ext uri="{FF2B5EF4-FFF2-40B4-BE49-F238E27FC236}">
                <a16:creationId xmlns:a16="http://schemas.microsoft.com/office/drawing/2014/main" id="{A8ED422D-8F1F-F916-0A6D-C284BED65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325" y="1013808"/>
            <a:ext cx="8141018" cy="5657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2B4A52-5671-5B76-EB17-901893739CD7}"/>
              </a:ext>
            </a:extLst>
          </p:cNvPr>
          <p:cNvSpPr txBox="1"/>
          <p:nvPr/>
        </p:nvSpPr>
        <p:spPr>
          <a:xfrm>
            <a:off x="8169592" y="6302326"/>
            <a:ext cx="2190751" cy="369332"/>
          </a:xfrm>
          <a:prstGeom prst="rect">
            <a:avLst/>
          </a:prstGeom>
          <a:noFill/>
        </p:spPr>
        <p:txBody>
          <a:bodyPr wrap="square" rtlCol="0">
            <a:spAutoFit/>
          </a:bodyPr>
          <a:lstStyle/>
          <a:p>
            <a:pPr algn="r"/>
            <a:r>
              <a:rPr lang="en-US" dirty="0">
                <a:solidFill>
                  <a:schemeClr val="bg1"/>
                </a:solidFill>
              </a:rPr>
              <a:t>Tuna</a:t>
            </a:r>
          </a:p>
        </p:txBody>
      </p:sp>
    </p:spTree>
    <p:extLst>
      <p:ext uri="{BB962C8B-B14F-4D97-AF65-F5344CB8AC3E}">
        <p14:creationId xmlns:p14="http://schemas.microsoft.com/office/powerpoint/2010/main" val="4224565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F9E29-618D-F672-5F63-A8EC16769CFD}"/>
              </a:ext>
            </a:extLst>
          </p:cNvPr>
          <p:cNvSpPr txBox="1"/>
          <p:nvPr/>
        </p:nvSpPr>
        <p:spPr>
          <a:xfrm>
            <a:off x="0" y="186342"/>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Nekton: can swim against currents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410" name="Picture 2" descr="Sharks: Facts about the ocean's apex predators | Live Science">
            <a:extLst>
              <a:ext uri="{FF2B5EF4-FFF2-40B4-BE49-F238E27FC236}">
                <a16:creationId xmlns:a16="http://schemas.microsoft.com/office/drawing/2014/main" id="{32A34334-F63C-4ADF-B9D8-E5022343F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222" y="955783"/>
            <a:ext cx="10161555" cy="5715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248191-8314-480E-6661-FE7EAC31FD42}"/>
              </a:ext>
            </a:extLst>
          </p:cNvPr>
          <p:cNvSpPr txBox="1"/>
          <p:nvPr/>
        </p:nvSpPr>
        <p:spPr>
          <a:xfrm>
            <a:off x="8986026" y="6302326"/>
            <a:ext cx="2190751" cy="369332"/>
          </a:xfrm>
          <a:prstGeom prst="rect">
            <a:avLst/>
          </a:prstGeom>
          <a:noFill/>
        </p:spPr>
        <p:txBody>
          <a:bodyPr wrap="square" rtlCol="0">
            <a:spAutoFit/>
          </a:bodyPr>
          <a:lstStyle/>
          <a:p>
            <a:pPr algn="r"/>
            <a:r>
              <a:rPr lang="en-US" dirty="0">
                <a:solidFill>
                  <a:schemeClr val="bg1"/>
                </a:solidFill>
              </a:rPr>
              <a:t>Great White Shark</a:t>
            </a:r>
          </a:p>
        </p:txBody>
      </p:sp>
    </p:spTree>
    <p:extLst>
      <p:ext uri="{BB962C8B-B14F-4D97-AF65-F5344CB8AC3E}">
        <p14:creationId xmlns:p14="http://schemas.microsoft.com/office/powerpoint/2010/main" val="4115960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F9E29-618D-F672-5F63-A8EC16769CFD}"/>
              </a:ext>
            </a:extLst>
          </p:cNvPr>
          <p:cNvSpPr txBox="1"/>
          <p:nvPr/>
        </p:nvSpPr>
        <p:spPr>
          <a:xfrm>
            <a:off x="0" y="186342"/>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Nekton: can swim against currents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434" name="Picture 2" descr="Five fascinating facts about parrotfish - Great Barrier Reef Foundation">
            <a:extLst>
              <a:ext uri="{FF2B5EF4-FFF2-40B4-BE49-F238E27FC236}">
                <a16:creationId xmlns:a16="http://schemas.microsoft.com/office/drawing/2014/main" id="{71FD86EB-4EBB-3C4A-232B-E95900211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782" y="845038"/>
            <a:ext cx="10358436" cy="5826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26F6CE-D256-C5CC-D9BF-CE11A6A8471A}"/>
              </a:ext>
            </a:extLst>
          </p:cNvPr>
          <p:cNvSpPr txBox="1"/>
          <p:nvPr/>
        </p:nvSpPr>
        <p:spPr>
          <a:xfrm>
            <a:off x="9084467" y="6302326"/>
            <a:ext cx="2190751" cy="369332"/>
          </a:xfrm>
          <a:prstGeom prst="rect">
            <a:avLst/>
          </a:prstGeom>
          <a:noFill/>
        </p:spPr>
        <p:txBody>
          <a:bodyPr wrap="square" rtlCol="0">
            <a:spAutoFit/>
          </a:bodyPr>
          <a:lstStyle/>
          <a:p>
            <a:pPr algn="r"/>
            <a:r>
              <a:rPr lang="en-US" dirty="0">
                <a:solidFill>
                  <a:schemeClr val="bg1"/>
                </a:solidFill>
              </a:rPr>
              <a:t>Parrotfish</a:t>
            </a:r>
          </a:p>
        </p:txBody>
      </p:sp>
    </p:spTree>
    <p:extLst>
      <p:ext uri="{BB962C8B-B14F-4D97-AF65-F5344CB8AC3E}">
        <p14:creationId xmlns:p14="http://schemas.microsoft.com/office/powerpoint/2010/main" val="1404167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CCB0D1-0D3E-E0A8-4497-6A09570549BD}"/>
              </a:ext>
            </a:extLst>
          </p:cNvPr>
          <p:cNvSpPr txBox="1"/>
          <p:nvPr/>
        </p:nvSpPr>
        <p:spPr>
          <a:xfrm>
            <a:off x="2128157" y="2782669"/>
            <a:ext cx="7935685" cy="646331"/>
          </a:xfrm>
          <a:prstGeom prst="rect">
            <a:avLst/>
          </a:prstGeom>
          <a:noFill/>
        </p:spPr>
        <p:txBody>
          <a:bodyPr wrap="square" rtlCol="0">
            <a:spAutoFit/>
          </a:bodyPr>
          <a:lstStyle/>
          <a:p>
            <a:pPr algn="ctr"/>
            <a:r>
              <a:rPr lang="en-US" sz="3600" dirty="0">
                <a:solidFill>
                  <a:schemeClr val="bg1"/>
                </a:solidFill>
              </a:rPr>
              <a:t>Intertidal zone</a:t>
            </a:r>
          </a:p>
        </p:txBody>
      </p:sp>
    </p:spTree>
    <p:extLst>
      <p:ext uri="{BB962C8B-B14F-4D97-AF65-F5344CB8AC3E}">
        <p14:creationId xmlns:p14="http://schemas.microsoft.com/office/powerpoint/2010/main" val="3489062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F9E29-618D-F672-5F63-A8EC16769CFD}"/>
              </a:ext>
            </a:extLst>
          </p:cNvPr>
          <p:cNvSpPr txBox="1"/>
          <p:nvPr/>
        </p:nvSpPr>
        <p:spPr>
          <a:xfrm>
            <a:off x="0" y="186342"/>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Nekton: can swim against currents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458" name="Picture 2" descr="Octopus | Description, Behavior, Species, Photos, &amp; Facts | Britannica">
            <a:extLst>
              <a:ext uri="{FF2B5EF4-FFF2-40B4-BE49-F238E27FC236}">
                <a16:creationId xmlns:a16="http://schemas.microsoft.com/office/drawing/2014/main" id="{159C38BD-0025-777D-8030-2F8966865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47001"/>
            <a:ext cx="7519988" cy="56399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0CFE3A-CFE2-B877-EA8A-925EB087BCFF}"/>
              </a:ext>
            </a:extLst>
          </p:cNvPr>
          <p:cNvSpPr txBox="1"/>
          <p:nvPr/>
        </p:nvSpPr>
        <p:spPr>
          <a:xfrm>
            <a:off x="7539037" y="6010999"/>
            <a:ext cx="2190751" cy="369332"/>
          </a:xfrm>
          <a:prstGeom prst="rect">
            <a:avLst/>
          </a:prstGeom>
          <a:noFill/>
        </p:spPr>
        <p:txBody>
          <a:bodyPr wrap="square" rtlCol="0">
            <a:spAutoFit/>
          </a:bodyPr>
          <a:lstStyle/>
          <a:p>
            <a:pPr algn="r"/>
            <a:r>
              <a:rPr lang="en-US" dirty="0">
                <a:solidFill>
                  <a:schemeClr val="bg1"/>
                </a:solidFill>
              </a:rPr>
              <a:t>Octopus</a:t>
            </a:r>
          </a:p>
        </p:txBody>
      </p:sp>
    </p:spTree>
    <p:extLst>
      <p:ext uri="{BB962C8B-B14F-4D97-AF65-F5344CB8AC3E}">
        <p14:creationId xmlns:p14="http://schemas.microsoft.com/office/powerpoint/2010/main" val="2045802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F9E29-618D-F672-5F63-A8EC16769CFD}"/>
              </a:ext>
            </a:extLst>
          </p:cNvPr>
          <p:cNvSpPr txBox="1"/>
          <p:nvPr/>
        </p:nvSpPr>
        <p:spPr>
          <a:xfrm>
            <a:off x="0" y="186342"/>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Nekton: can swim against currents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676" name="Picture 4" descr="Billfish | bony fish grouping | Britannica">
            <a:extLst>
              <a:ext uri="{FF2B5EF4-FFF2-40B4-BE49-F238E27FC236}">
                <a16:creationId xmlns:a16="http://schemas.microsoft.com/office/drawing/2014/main" id="{600E4B93-3E7F-3181-240B-65DDDA80A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696" y="877650"/>
            <a:ext cx="8406607" cy="56664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7E2EDB-4981-FEF7-DF5C-AF9689F125AF}"/>
              </a:ext>
            </a:extLst>
          </p:cNvPr>
          <p:cNvSpPr txBox="1"/>
          <p:nvPr/>
        </p:nvSpPr>
        <p:spPr>
          <a:xfrm>
            <a:off x="8108552" y="6174810"/>
            <a:ext cx="219075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Billfish</a:t>
            </a:r>
          </a:p>
        </p:txBody>
      </p:sp>
    </p:spTree>
    <p:extLst>
      <p:ext uri="{BB962C8B-B14F-4D97-AF65-F5344CB8AC3E}">
        <p14:creationId xmlns:p14="http://schemas.microsoft.com/office/powerpoint/2010/main" val="28209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4" name="Picture 4" descr="Diatoms | Chroniques du Plancton">
            <a:extLst>
              <a:ext uri="{FF2B5EF4-FFF2-40B4-BE49-F238E27FC236}">
                <a16:creationId xmlns:a16="http://schemas.microsoft.com/office/drawing/2014/main" id="{C74F1597-6C6D-D872-79FA-DC2EFEB89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262" y="976660"/>
            <a:ext cx="8856663" cy="5767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6167345-7482-437A-C908-AFDD487CDBCF}"/>
              </a:ext>
            </a:extLst>
          </p:cNvPr>
          <p:cNvSpPr txBox="1"/>
          <p:nvPr/>
        </p:nvSpPr>
        <p:spPr>
          <a:xfrm>
            <a:off x="0" y="391885"/>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Plankton: can</a:t>
            </a:r>
            <a:r>
              <a:rPr kumimoji="0" lang="en-US" sz="3200" b="0" i="1" u="none" strike="noStrike" kern="1200" cap="none" spc="0" normalizeH="0" baseline="0" noProof="0" dirty="0">
                <a:ln>
                  <a:noFill/>
                </a:ln>
                <a:solidFill>
                  <a:schemeClr val="bg1"/>
                </a:solidFill>
                <a:effectLst/>
                <a:uLnTx/>
                <a:uFillTx/>
                <a:latin typeface="Calibri" panose="020F0502020204030204"/>
                <a:ea typeface="+mn-ea"/>
                <a:cs typeface="+mn-cs"/>
              </a:rPr>
              <a:t> NOT </a:t>
            </a: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swim against currents</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BFC2BAD-F529-444C-5F85-8DC4C431A509}"/>
              </a:ext>
            </a:extLst>
          </p:cNvPr>
          <p:cNvSpPr txBox="1"/>
          <p:nvPr/>
        </p:nvSpPr>
        <p:spPr>
          <a:xfrm>
            <a:off x="7539037" y="6010999"/>
            <a:ext cx="2190751" cy="369332"/>
          </a:xfrm>
          <a:prstGeom prst="rect">
            <a:avLst/>
          </a:prstGeom>
          <a:noFill/>
        </p:spPr>
        <p:txBody>
          <a:bodyPr wrap="square" rtlCol="0">
            <a:spAutoFit/>
          </a:bodyPr>
          <a:lstStyle/>
          <a:p>
            <a:r>
              <a:rPr lang="en-US" dirty="0">
                <a:solidFill>
                  <a:schemeClr val="bg1"/>
                </a:solidFill>
              </a:rPr>
              <a:t>Diatom</a:t>
            </a:r>
          </a:p>
        </p:txBody>
      </p:sp>
    </p:spTree>
    <p:extLst>
      <p:ext uri="{BB962C8B-B14F-4D97-AF65-F5344CB8AC3E}">
        <p14:creationId xmlns:p14="http://schemas.microsoft.com/office/powerpoint/2010/main" val="1665497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CF4DC930-E51C-9AE4-257F-DB684B3318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07"/>
          <a:stretch/>
        </p:blipFill>
        <p:spPr bwMode="auto">
          <a:xfrm>
            <a:off x="0" y="528862"/>
            <a:ext cx="7539037" cy="63291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6B6B0E-224C-E099-A5F3-50D0FD1021E4}"/>
              </a:ext>
            </a:extLst>
          </p:cNvPr>
          <p:cNvSpPr txBox="1"/>
          <p:nvPr/>
        </p:nvSpPr>
        <p:spPr>
          <a:xfrm>
            <a:off x="2674142" y="6120174"/>
            <a:ext cx="2190751" cy="369332"/>
          </a:xfrm>
          <a:prstGeom prst="rect">
            <a:avLst/>
          </a:prstGeom>
          <a:noFill/>
        </p:spPr>
        <p:txBody>
          <a:bodyPr wrap="square" rtlCol="0">
            <a:spAutoFit/>
          </a:bodyPr>
          <a:lstStyle/>
          <a:p>
            <a:r>
              <a:rPr lang="en-US" dirty="0">
                <a:solidFill>
                  <a:schemeClr val="bg1"/>
                </a:solidFill>
              </a:rPr>
              <a:t>Diatoms</a:t>
            </a:r>
          </a:p>
        </p:txBody>
      </p:sp>
      <p:pic>
        <p:nvPicPr>
          <p:cNvPr id="21508" name="Picture 4" descr="A diatom, a type of common phytoplankton : r/biology">
            <a:extLst>
              <a:ext uri="{FF2B5EF4-FFF2-40B4-BE49-F238E27FC236}">
                <a16:creationId xmlns:a16="http://schemas.microsoft.com/office/drawing/2014/main" id="{770002AD-A87D-DF59-6A53-E2416DCBB9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5326" y="0"/>
            <a:ext cx="4945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8F1011-A90A-2AC6-C710-4727AE01DFD3}"/>
              </a:ext>
            </a:extLst>
          </p:cNvPr>
          <p:cNvSpPr txBox="1"/>
          <p:nvPr/>
        </p:nvSpPr>
        <p:spPr>
          <a:xfrm>
            <a:off x="0" y="391885"/>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Plankton: can</a:t>
            </a: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 NOT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swim against currents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138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Tiny, living stones of the sea | Knowable Magazine">
            <a:extLst>
              <a:ext uri="{FF2B5EF4-FFF2-40B4-BE49-F238E27FC236}">
                <a16:creationId xmlns:a16="http://schemas.microsoft.com/office/drawing/2014/main" id="{8E94B326-7DEA-F84E-8CAB-E9BF2D444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27" y="1361902"/>
            <a:ext cx="5484812" cy="50531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C5EE2C-05FA-AEC5-4595-BE5913AF1238}"/>
              </a:ext>
            </a:extLst>
          </p:cNvPr>
          <p:cNvSpPr txBox="1"/>
          <p:nvPr/>
        </p:nvSpPr>
        <p:spPr>
          <a:xfrm>
            <a:off x="0" y="391885"/>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Plankton: can</a:t>
            </a: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 NOT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swim against currents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5132D58-0FAE-D811-A11A-002FB77FD72B}"/>
              </a:ext>
            </a:extLst>
          </p:cNvPr>
          <p:cNvSpPr txBox="1"/>
          <p:nvPr/>
        </p:nvSpPr>
        <p:spPr>
          <a:xfrm>
            <a:off x="7539037" y="6010999"/>
            <a:ext cx="21907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Coccolithophore</a:t>
            </a:r>
          </a:p>
        </p:txBody>
      </p:sp>
    </p:spTree>
    <p:extLst>
      <p:ext uri="{BB962C8B-B14F-4D97-AF65-F5344CB8AC3E}">
        <p14:creationId xmlns:p14="http://schemas.microsoft.com/office/powerpoint/2010/main" val="2919837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4" name="Picture 6" descr="Coral Larvae [IMAGE] | EurekAlert! Science News Releases">
            <a:extLst>
              <a:ext uri="{FF2B5EF4-FFF2-40B4-BE49-F238E27FC236}">
                <a16:creationId xmlns:a16="http://schemas.microsoft.com/office/drawing/2014/main" id="{B3EAFD7D-26E6-C082-DFBF-714AC198FC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281"/>
          <a:stretch/>
        </p:blipFill>
        <p:spPr bwMode="auto">
          <a:xfrm>
            <a:off x="1524000" y="461466"/>
            <a:ext cx="9144000" cy="60046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4CE818-1E42-2848-CD37-907FDD559DFD}"/>
              </a:ext>
            </a:extLst>
          </p:cNvPr>
          <p:cNvSpPr txBox="1"/>
          <p:nvPr/>
        </p:nvSpPr>
        <p:spPr>
          <a:xfrm>
            <a:off x="0" y="391885"/>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Plankton: can</a:t>
            </a:r>
            <a:r>
              <a:rPr kumimoji="0" lang="en-US" sz="3200" b="0" i="1" u="none" strike="noStrike" kern="1200" cap="none" spc="0" normalizeH="0" baseline="0" noProof="0" dirty="0">
                <a:ln>
                  <a:noFill/>
                </a:ln>
                <a:solidFill>
                  <a:schemeClr val="bg1"/>
                </a:solidFill>
                <a:effectLst/>
                <a:uLnTx/>
                <a:uFillTx/>
                <a:latin typeface="Calibri" panose="020F0502020204030204"/>
                <a:ea typeface="+mn-ea"/>
                <a:cs typeface="+mn-cs"/>
              </a:rPr>
              <a:t> NOT </a:t>
            </a: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swim against currents</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2826CB4-B09C-0FAB-C7E6-310B34C1EC5E}"/>
              </a:ext>
            </a:extLst>
          </p:cNvPr>
          <p:cNvSpPr txBox="1"/>
          <p:nvPr/>
        </p:nvSpPr>
        <p:spPr>
          <a:xfrm>
            <a:off x="7539037" y="6010999"/>
            <a:ext cx="2190751" cy="369332"/>
          </a:xfrm>
          <a:prstGeom prst="rect">
            <a:avLst/>
          </a:prstGeom>
          <a:noFill/>
        </p:spPr>
        <p:txBody>
          <a:bodyPr wrap="square" rtlCol="0">
            <a:spAutoFit/>
          </a:bodyPr>
          <a:lstStyle/>
          <a:p>
            <a:r>
              <a:rPr lang="en-US" dirty="0">
                <a:solidFill>
                  <a:schemeClr val="bg1"/>
                </a:solidFill>
              </a:rPr>
              <a:t>Coral larvae</a:t>
            </a:r>
          </a:p>
        </p:txBody>
      </p:sp>
    </p:spTree>
    <p:extLst>
      <p:ext uri="{BB962C8B-B14F-4D97-AF65-F5344CB8AC3E}">
        <p14:creationId xmlns:p14="http://schemas.microsoft.com/office/powerpoint/2010/main" val="3418637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4CE818-1E42-2848-CD37-907FDD559DFD}"/>
              </a:ext>
            </a:extLst>
          </p:cNvPr>
          <p:cNvSpPr txBox="1"/>
          <p:nvPr/>
        </p:nvSpPr>
        <p:spPr>
          <a:xfrm>
            <a:off x="0" y="391885"/>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Plankton: can</a:t>
            </a: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 NOT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swim against currents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578" name="Picture 2" descr="Lodewijk van Walraven on X: &quot;Crustaceans such as crabs, shrimp and even  barnacles often have a larval stage in the plankton. These can have bizarre  shapes! This is a zoea stage larva">
            <a:extLst>
              <a:ext uri="{FF2B5EF4-FFF2-40B4-BE49-F238E27FC236}">
                <a16:creationId xmlns:a16="http://schemas.microsoft.com/office/drawing/2014/main" id="{1D368FE4-5CEC-8EDB-AE11-8D7AB57D5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564" y="976660"/>
            <a:ext cx="5091112" cy="5112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4D25DEB-7A4C-1186-FA16-124A83024299}"/>
              </a:ext>
            </a:extLst>
          </p:cNvPr>
          <p:cNvSpPr txBox="1"/>
          <p:nvPr/>
        </p:nvSpPr>
        <p:spPr>
          <a:xfrm>
            <a:off x="2919412" y="5512008"/>
            <a:ext cx="21907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Crab zoea</a:t>
            </a:r>
          </a:p>
        </p:txBody>
      </p:sp>
    </p:spTree>
    <p:extLst>
      <p:ext uri="{BB962C8B-B14F-4D97-AF65-F5344CB8AC3E}">
        <p14:creationId xmlns:p14="http://schemas.microsoft.com/office/powerpoint/2010/main" val="3855249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rab Larvae | Project Noah">
            <a:extLst>
              <a:ext uri="{FF2B5EF4-FFF2-40B4-BE49-F238E27FC236}">
                <a16:creationId xmlns:a16="http://schemas.microsoft.com/office/drawing/2014/main" id="{80A7450F-E688-7F8F-B5C7-40D00E648F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00"/>
          <a:stretch/>
        </p:blipFill>
        <p:spPr bwMode="auto">
          <a:xfrm>
            <a:off x="1000124" y="657225"/>
            <a:ext cx="9613605" cy="6200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72C98E-F3FD-050F-9639-996AAE587750}"/>
              </a:ext>
            </a:extLst>
          </p:cNvPr>
          <p:cNvSpPr txBox="1"/>
          <p:nvPr/>
        </p:nvSpPr>
        <p:spPr>
          <a:xfrm>
            <a:off x="123825" y="6235282"/>
            <a:ext cx="23050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Crab larvae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(with barnacle on top)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D86E9A3-61AD-9D05-3F58-2885501C3B3A}"/>
              </a:ext>
            </a:extLst>
          </p:cNvPr>
          <p:cNvSpPr txBox="1"/>
          <p:nvPr/>
        </p:nvSpPr>
        <p:spPr>
          <a:xfrm>
            <a:off x="0" y="391885"/>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Plankton: can</a:t>
            </a: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 NOT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swim against currents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239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CCB0D1-0D3E-E0A8-4497-6A09570549BD}"/>
              </a:ext>
            </a:extLst>
          </p:cNvPr>
          <p:cNvSpPr txBox="1"/>
          <p:nvPr/>
        </p:nvSpPr>
        <p:spPr>
          <a:xfrm>
            <a:off x="2128157" y="2782669"/>
            <a:ext cx="79356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Benthic zone</a:t>
            </a:r>
          </a:p>
        </p:txBody>
      </p:sp>
    </p:spTree>
    <p:extLst>
      <p:ext uri="{BB962C8B-B14F-4D97-AF65-F5344CB8AC3E}">
        <p14:creationId xmlns:p14="http://schemas.microsoft.com/office/powerpoint/2010/main" val="1717577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nthic Zone - Definition &amp; Characteristics - GeeksforGeeks">
            <a:extLst>
              <a:ext uri="{FF2B5EF4-FFF2-40B4-BE49-F238E27FC236}">
                <a16:creationId xmlns:a16="http://schemas.microsoft.com/office/drawing/2014/main" id="{0B765002-294D-6770-CC09-06723961ED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 b="7991"/>
          <a:stretch/>
        </p:blipFill>
        <p:spPr bwMode="auto">
          <a:xfrm>
            <a:off x="0" y="1217923"/>
            <a:ext cx="12235543" cy="56400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D5FE903-749F-077E-7B0A-115913865B7C}"/>
              </a:ext>
            </a:extLst>
          </p:cNvPr>
          <p:cNvSpPr txBox="1"/>
          <p:nvPr/>
        </p:nvSpPr>
        <p:spPr>
          <a:xfrm>
            <a:off x="2465615" y="310242"/>
            <a:ext cx="7935685" cy="523220"/>
          </a:xfrm>
          <a:prstGeom prst="rect">
            <a:avLst/>
          </a:prstGeom>
          <a:noFill/>
        </p:spPr>
        <p:txBody>
          <a:bodyPr wrap="square" rtlCol="0">
            <a:spAutoFit/>
          </a:bodyPr>
          <a:lstStyle/>
          <a:p>
            <a:r>
              <a:rPr lang="en-US" sz="2800" dirty="0"/>
              <a:t>Benthic zone: ON the bottom of ANY body of water </a:t>
            </a:r>
          </a:p>
        </p:txBody>
      </p:sp>
    </p:spTree>
    <p:extLst>
      <p:ext uri="{BB962C8B-B14F-4D97-AF65-F5344CB8AC3E}">
        <p14:creationId xmlns:p14="http://schemas.microsoft.com/office/powerpoint/2010/main" val="3701959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out Hawai'i's Intertidal and the OPIHI Program - OPIHI">
            <a:extLst>
              <a:ext uri="{FF2B5EF4-FFF2-40B4-BE49-F238E27FC236}">
                <a16:creationId xmlns:a16="http://schemas.microsoft.com/office/drawing/2014/main" id="{8B742619-643B-6478-4F12-6493F4DB0A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6" t="14797" r="1477" b="9149"/>
          <a:stretch/>
        </p:blipFill>
        <p:spPr bwMode="auto">
          <a:xfrm>
            <a:off x="0" y="1224643"/>
            <a:ext cx="12192000" cy="56333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6A2A4E-6A21-9F05-4951-B5EB209D2245}"/>
              </a:ext>
            </a:extLst>
          </p:cNvPr>
          <p:cNvSpPr txBox="1"/>
          <p:nvPr/>
        </p:nvSpPr>
        <p:spPr>
          <a:xfrm>
            <a:off x="2465615" y="310242"/>
            <a:ext cx="7935685" cy="523220"/>
          </a:xfrm>
          <a:prstGeom prst="rect">
            <a:avLst/>
          </a:prstGeom>
          <a:noFill/>
        </p:spPr>
        <p:txBody>
          <a:bodyPr wrap="square" rtlCol="0">
            <a:spAutoFit/>
          </a:bodyPr>
          <a:lstStyle/>
          <a:p>
            <a:r>
              <a:rPr lang="en-US" sz="2800" dirty="0"/>
              <a:t>Intertidal zone: area between high tide and low tide</a:t>
            </a:r>
          </a:p>
        </p:txBody>
      </p:sp>
    </p:spTree>
    <p:extLst>
      <p:ext uri="{BB962C8B-B14F-4D97-AF65-F5344CB8AC3E}">
        <p14:creationId xmlns:p14="http://schemas.microsoft.com/office/powerpoint/2010/main" val="2314769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lankton, Nekton, and Benthos are not the components of one of the  ecosystems which are(A) Oceans(B) Freshwater rivers(C) Grassland(D) Pond or  lake">
            <a:extLst>
              <a:ext uri="{FF2B5EF4-FFF2-40B4-BE49-F238E27FC236}">
                <a16:creationId xmlns:a16="http://schemas.microsoft.com/office/drawing/2014/main" id="{3AAAF1F2-FF43-7E71-4C5B-FB1E09322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42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744416D-F978-C3C6-9A60-9803415ADA26}"/>
              </a:ext>
            </a:extLst>
          </p:cNvPr>
          <p:cNvSpPr txBox="1"/>
          <p:nvPr/>
        </p:nvSpPr>
        <p:spPr>
          <a:xfrm>
            <a:off x="8066314" y="4457699"/>
            <a:ext cx="3554187" cy="2062103"/>
          </a:xfrm>
          <a:prstGeom prst="rect">
            <a:avLst/>
          </a:prstGeom>
          <a:noFill/>
        </p:spPr>
        <p:txBody>
          <a:bodyPr wrap="square" rtlCol="0">
            <a:spAutoFit/>
          </a:bodyPr>
          <a:lstStyle/>
          <a:p>
            <a:pPr algn="ctr"/>
            <a:r>
              <a:rPr lang="en-US" sz="3200" dirty="0"/>
              <a:t>The</a:t>
            </a:r>
            <a:r>
              <a:rPr lang="en-US" sz="3200" i="1" dirty="0"/>
              <a:t> </a:t>
            </a:r>
            <a:r>
              <a:rPr lang="en-US" sz="3200" dirty="0"/>
              <a:t>benthic</a:t>
            </a:r>
            <a:r>
              <a:rPr lang="en-US" sz="3200" i="1" dirty="0"/>
              <a:t> </a:t>
            </a:r>
            <a:r>
              <a:rPr lang="en-US" sz="3200" dirty="0"/>
              <a:t>zone is where organisms live on, in, or near the bottom.</a:t>
            </a:r>
            <a:endParaRPr lang="en-US" sz="2400" dirty="0"/>
          </a:p>
        </p:txBody>
      </p:sp>
    </p:spTree>
    <p:extLst>
      <p:ext uri="{BB962C8B-B14F-4D97-AF65-F5344CB8AC3E}">
        <p14:creationId xmlns:p14="http://schemas.microsoft.com/office/powerpoint/2010/main" val="3147181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B00D4D-8C05-A9A5-7103-DC14B235A02B}"/>
              </a:ext>
            </a:extLst>
          </p:cNvPr>
          <p:cNvSpPr txBox="1"/>
          <p:nvPr/>
        </p:nvSpPr>
        <p:spPr>
          <a:xfrm>
            <a:off x="0" y="391885"/>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Benthos: organisms that live on, in, or near the bottom</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698" name="Picture 2" descr="Are Sea Cucumbers a Cleanup Solution to Fish Farm Pollution? - Yale E360">
            <a:extLst>
              <a:ext uri="{FF2B5EF4-FFF2-40B4-BE49-F238E27FC236}">
                <a16:creationId xmlns:a16="http://schemas.microsoft.com/office/drawing/2014/main" id="{B50A8F8E-9A6D-867D-573A-E084876CC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470" y="1143000"/>
            <a:ext cx="975106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B23CCD-0BF9-B4B1-9806-0838BD54125A}"/>
              </a:ext>
            </a:extLst>
          </p:cNvPr>
          <p:cNvSpPr txBox="1"/>
          <p:nvPr/>
        </p:nvSpPr>
        <p:spPr>
          <a:xfrm>
            <a:off x="1352550" y="6127561"/>
            <a:ext cx="23050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Sea cucumber</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976656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B00D4D-8C05-A9A5-7103-DC14B235A02B}"/>
              </a:ext>
            </a:extLst>
          </p:cNvPr>
          <p:cNvSpPr txBox="1"/>
          <p:nvPr/>
        </p:nvSpPr>
        <p:spPr>
          <a:xfrm>
            <a:off x="0" y="391885"/>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Benthos: organisms that live on, in, or near the bottom</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22" name="Picture 2" descr="The Sea Slug Forum - Sea Pens">
            <a:extLst>
              <a:ext uri="{FF2B5EF4-FFF2-40B4-BE49-F238E27FC236}">
                <a16:creationId xmlns:a16="http://schemas.microsoft.com/office/drawing/2014/main" id="{DA198823-D31D-F657-5D3C-B73EA42C8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225" y="1023903"/>
            <a:ext cx="5487988" cy="55977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0359C5-2F86-61BF-1EC0-5A45D0708ABB}"/>
              </a:ext>
            </a:extLst>
          </p:cNvPr>
          <p:cNvSpPr txBox="1"/>
          <p:nvPr/>
        </p:nvSpPr>
        <p:spPr>
          <a:xfrm>
            <a:off x="7513637" y="1023903"/>
            <a:ext cx="23050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rPr>
              <a:t>Sea pens</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210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B00D4D-8C05-A9A5-7103-DC14B235A02B}"/>
              </a:ext>
            </a:extLst>
          </p:cNvPr>
          <p:cNvSpPr txBox="1"/>
          <p:nvPr/>
        </p:nvSpPr>
        <p:spPr>
          <a:xfrm>
            <a:off x="0" y="391885"/>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Benthos: organisms that live on, in, or near the bottom</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1752" name="Picture 8" descr="Seagrass | Environment, land and water | Queensland Government">
            <a:extLst>
              <a:ext uri="{FF2B5EF4-FFF2-40B4-BE49-F238E27FC236}">
                <a16:creationId xmlns:a16="http://schemas.microsoft.com/office/drawing/2014/main" id="{0C891796-BCC2-A1A9-FE6D-110EB026F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108" y="1187577"/>
            <a:ext cx="7997784" cy="52785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4A5254-7FB0-5767-A5EA-D9D6179D9B1A}"/>
              </a:ext>
            </a:extLst>
          </p:cNvPr>
          <p:cNvSpPr txBox="1"/>
          <p:nvPr/>
        </p:nvSpPr>
        <p:spPr>
          <a:xfrm>
            <a:off x="2384424" y="5991383"/>
            <a:ext cx="23050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Seagrass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07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B00D4D-8C05-A9A5-7103-DC14B235A02B}"/>
              </a:ext>
            </a:extLst>
          </p:cNvPr>
          <p:cNvSpPr txBox="1"/>
          <p:nvPr/>
        </p:nvSpPr>
        <p:spPr>
          <a:xfrm>
            <a:off x="0" y="391885"/>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Benthos: organisms that live on, in, or near the bottom</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2770" name="Picture 2" descr="Scientists Say: Coral">
            <a:extLst>
              <a:ext uri="{FF2B5EF4-FFF2-40B4-BE49-F238E27FC236}">
                <a16:creationId xmlns:a16="http://schemas.microsoft.com/office/drawing/2014/main" id="{605E24C3-D98F-BBAC-FF38-4FB220A44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737" y="1362457"/>
            <a:ext cx="9280525" cy="52257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6C8666-26AD-6DB8-DB21-CB6EFEBC0315}"/>
              </a:ext>
            </a:extLst>
          </p:cNvPr>
          <p:cNvSpPr txBox="1"/>
          <p:nvPr/>
        </p:nvSpPr>
        <p:spPr>
          <a:xfrm>
            <a:off x="1627187" y="1466816"/>
            <a:ext cx="23050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coral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363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B00D4D-8C05-A9A5-7103-DC14B235A02B}"/>
              </a:ext>
            </a:extLst>
          </p:cNvPr>
          <p:cNvSpPr txBox="1"/>
          <p:nvPr/>
        </p:nvSpPr>
        <p:spPr>
          <a:xfrm>
            <a:off x="-1" y="749073"/>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Benthos: organisms that live on, in, or near the bottom</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794" name="Picture 2" descr="MUD-CRABS-151">
            <a:extLst>
              <a:ext uri="{FF2B5EF4-FFF2-40B4-BE49-F238E27FC236}">
                <a16:creationId xmlns:a16="http://schemas.microsoft.com/office/drawing/2014/main" id="{858EFD2B-CFAA-7404-11C9-0AFDE1137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5500"/>
            <a:ext cx="12192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69721B-D4F8-E340-BD36-4BD9EFCE1363}"/>
              </a:ext>
            </a:extLst>
          </p:cNvPr>
          <p:cNvSpPr txBox="1"/>
          <p:nvPr/>
        </p:nvSpPr>
        <p:spPr>
          <a:xfrm>
            <a:off x="141287" y="2095500"/>
            <a:ext cx="23050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Mud crab</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80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CCB0D1-0D3E-E0A8-4497-6A09570549BD}"/>
              </a:ext>
            </a:extLst>
          </p:cNvPr>
          <p:cNvSpPr txBox="1"/>
          <p:nvPr/>
        </p:nvSpPr>
        <p:spPr>
          <a:xfrm>
            <a:off x="2128157" y="2782669"/>
            <a:ext cx="79356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Abyssal zone</a:t>
            </a:r>
          </a:p>
        </p:txBody>
      </p:sp>
    </p:spTree>
    <p:extLst>
      <p:ext uri="{BB962C8B-B14F-4D97-AF65-F5344CB8AC3E}">
        <p14:creationId xmlns:p14="http://schemas.microsoft.com/office/powerpoint/2010/main" val="3120865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98E6FB-C3AA-2074-39F8-8A2AC10F66EA}"/>
              </a:ext>
            </a:extLst>
          </p:cNvPr>
          <p:cNvSpPr txBox="1"/>
          <p:nvPr/>
        </p:nvSpPr>
        <p:spPr>
          <a:xfrm>
            <a:off x="3940628" y="293913"/>
            <a:ext cx="7097486" cy="523220"/>
          </a:xfrm>
          <a:prstGeom prst="rect">
            <a:avLst/>
          </a:prstGeom>
          <a:noFill/>
        </p:spPr>
        <p:txBody>
          <a:bodyPr wrap="square" rtlCol="0">
            <a:spAutoFit/>
          </a:bodyPr>
          <a:lstStyle/>
          <a:p>
            <a:r>
              <a:rPr lang="en-US" sz="2800" dirty="0"/>
              <a:t>Abyssal zone: 4000-6000m</a:t>
            </a:r>
          </a:p>
        </p:txBody>
      </p:sp>
      <p:pic>
        <p:nvPicPr>
          <p:cNvPr id="4098" name="Picture 2" descr="1. Global map showing global deep-sea areas. Areas with water depths up to 4000m are indicated in grey and areas deeper than 4000m are indicated in blue">
            <a:extLst>
              <a:ext uri="{FF2B5EF4-FFF2-40B4-BE49-F238E27FC236}">
                <a16:creationId xmlns:a16="http://schemas.microsoft.com/office/drawing/2014/main" id="{C837C631-1C9B-9AFA-93A8-73BA543687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87"/>
          <a:stretch/>
        </p:blipFill>
        <p:spPr bwMode="auto">
          <a:xfrm>
            <a:off x="0" y="996747"/>
            <a:ext cx="12192000" cy="58612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D36376-CCDA-F3DA-4351-F1F1CF3B2A1F}"/>
              </a:ext>
            </a:extLst>
          </p:cNvPr>
          <p:cNvSpPr txBox="1"/>
          <p:nvPr/>
        </p:nvSpPr>
        <p:spPr>
          <a:xfrm>
            <a:off x="1627414" y="6161313"/>
            <a:ext cx="7097486" cy="523220"/>
          </a:xfrm>
          <a:prstGeom prst="rect">
            <a:avLst/>
          </a:prstGeom>
          <a:noFill/>
        </p:spPr>
        <p:txBody>
          <a:bodyPr wrap="square" rtlCol="0">
            <a:spAutoFit/>
          </a:bodyPr>
          <a:lstStyle/>
          <a:p>
            <a:r>
              <a:rPr lang="en-US" sz="2800" dirty="0"/>
              <a:t>ALL blue areas are &gt;40000m</a:t>
            </a:r>
          </a:p>
        </p:txBody>
      </p:sp>
    </p:spTree>
    <p:extLst>
      <p:ext uri="{BB962C8B-B14F-4D97-AF65-F5344CB8AC3E}">
        <p14:creationId xmlns:p14="http://schemas.microsoft.com/office/powerpoint/2010/main" val="25732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Monsters of the Abyssal Zone | Part 2 | Wild Animals! Amino">
            <a:extLst>
              <a:ext uri="{FF2B5EF4-FFF2-40B4-BE49-F238E27FC236}">
                <a16:creationId xmlns:a16="http://schemas.microsoft.com/office/drawing/2014/main" id="{F7C1E1D2-81CB-B072-E37D-859C265A33E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b="9359"/>
          <a:stretch/>
        </p:blipFill>
        <p:spPr bwMode="auto">
          <a:xfrm>
            <a:off x="2310719" y="1466521"/>
            <a:ext cx="7570561" cy="48852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7C4B54-4780-8A00-A008-7892F806F5C2}"/>
              </a:ext>
            </a:extLst>
          </p:cNvPr>
          <p:cNvSpPr txBox="1"/>
          <p:nvPr/>
        </p:nvSpPr>
        <p:spPr>
          <a:xfrm>
            <a:off x="0" y="391885"/>
            <a:ext cx="12192001" cy="1077218"/>
          </a:xfrm>
          <a:prstGeom prst="rect">
            <a:avLst/>
          </a:prstGeom>
          <a:noFill/>
        </p:spPr>
        <p:txBody>
          <a:bodyPr wrap="square" rtlCol="0">
            <a:spAutoFit/>
          </a:bodyPr>
          <a:lstStyle/>
          <a:p>
            <a:pPr algn="ctr"/>
            <a:r>
              <a:rPr lang="en-US" sz="3200" dirty="0">
                <a:solidFill>
                  <a:schemeClr val="bg1"/>
                </a:solidFill>
              </a:rPr>
              <a:t>The abyss - reserved only for those adapted to living in complete darkness and under tremendously high amounts of pressure</a:t>
            </a:r>
            <a:endParaRPr lang="en-US" sz="2400" dirty="0">
              <a:solidFill>
                <a:schemeClr val="bg1"/>
              </a:solidFill>
            </a:endParaRPr>
          </a:p>
        </p:txBody>
      </p:sp>
      <p:sp>
        <p:nvSpPr>
          <p:cNvPr id="4" name="TextBox 3">
            <a:extLst>
              <a:ext uri="{FF2B5EF4-FFF2-40B4-BE49-F238E27FC236}">
                <a16:creationId xmlns:a16="http://schemas.microsoft.com/office/drawing/2014/main" id="{7CFAAE7E-B6AE-FF3D-7800-7FF68E66C71C}"/>
              </a:ext>
            </a:extLst>
          </p:cNvPr>
          <p:cNvSpPr txBox="1"/>
          <p:nvPr/>
        </p:nvSpPr>
        <p:spPr>
          <a:xfrm>
            <a:off x="8685327" y="6281449"/>
            <a:ext cx="2351314" cy="369332"/>
          </a:xfrm>
          <a:prstGeom prst="rect">
            <a:avLst/>
          </a:prstGeom>
          <a:noFill/>
        </p:spPr>
        <p:txBody>
          <a:bodyPr wrap="square" rtlCol="0">
            <a:spAutoFit/>
          </a:bodyPr>
          <a:lstStyle/>
          <a:p>
            <a:r>
              <a:rPr lang="en-US" dirty="0">
                <a:solidFill>
                  <a:schemeClr val="bg1"/>
                </a:solidFill>
              </a:rPr>
              <a:t>Angler fish</a:t>
            </a:r>
          </a:p>
        </p:txBody>
      </p:sp>
    </p:spTree>
    <p:extLst>
      <p:ext uri="{BB962C8B-B14F-4D97-AF65-F5344CB8AC3E}">
        <p14:creationId xmlns:p14="http://schemas.microsoft.com/office/powerpoint/2010/main" val="2398618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6E4E72-9508-C3AB-9CFC-343FD100F78E}"/>
              </a:ext>
            </a:extLst>
          </p:cNvPr>
          <p:cNvSpPr txBox="1"/>
          <p:nvPr/>
        </p:nvSpPr>
        <p:spPr>
          <a:xfrm>
            <a:off x="-1" y="242909"/>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Abyssal creatures: &gt;4000m  </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4818" name="Picture 2" descr="Beautiful Creatures of Deep Sea Hydrothermal Vents | Nautilus Live">
            <a:extLst>
              <a:ext uri="{FF2B5EF4-FFF2-40B4-BE49-F238E27FC236}">
                <a16:creationId xmlns:a16="http://schemas.microsoft.com/office/drawing/2014/main" id="{A1684B0A-5F09-5E4C-4732-4BACF7B7E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892" y="1165227"/>
            <a:ext cx="8714215" cy="49017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1A995D-330C-B1F4-00C9-F1D66F7054B1}"/>
              </a:ext>
            </a:extLst>
          </p:cNvPr>
          <p:cNvSpPr txBox="1"/>
          <p:nvPr/>
        </p:nvSpPr>
        <p:spPr>
          <a:xfrm>
            <a:off x="4049486" y="6128023"/>
            <a:ext cx="5434354" cy="369332"/>
          </a:xfrm>
          <a:prstGeom prst="rect">
            <a:avLst/>
          </a:prstGeom>
          <a:noFill/>
        </p:spPr>
        <p:txBody>
          <a:bodyPr wrap="square" rtlCol="0">
            <a:spAutoFit/>
          </a:bodyPr>
          <a:lstStyle/>
          <a:p>
            <a:r>
              <a:rPr lang="en-US" dirty="0">
                <a:solidFill>
                  <a:schemeClr val="bg1"/>
                </a:solidFill>
              </a:rPr>
              <a:t>Deep sea octopus </a:t>
            </a:r>
            <a:r>
              <a:rPr lang="en-US" i="1" dirty="0" err="1">
                <a:solidFill>
                  <a:schemeClr val="bg1"/>
                </a:solidFill>
              </a:rPr>
              <a:t>Grenaeledone</a:t>
            </a:r>
            <a:r>
              <a:rPr lang="en-US" i="1" dirty="0">
                <a:solidFill>
                  <a:schemeClr val="bg1"/>
                </a:solidFill>
              </a:rPr>
              <a:t> </a:t>
            </a:r>
            <a:r>
              <a:rPr lang="en-US" i="1" dirty="0" err="1">
                <a:solidFill>
                  <a:schemeClr val="bg1"/>
                </a:solidFill>
              </a:rPr>
              <a:t>boreopacifica</a:t>
            </a:r>
            <a:r>
              <a:rPr lang="en-US" i="1" dirty="0">
                <a:solidFill>
                  <a:schemeClr val="bg1"/>
                </a:solidFill>
              </a:rPr>
              <a:t>  </a:t>
            </a:r>
          </a:p>
        </p:txBody>
      </p:sp>
      <p:sp>
        <p:nvSpPr>
          <p:cNvPr id="6" name="TextBox 5">
            <a:extLst>
              <a:ext uri="{FF2B5EF4-FFF2-40B4-BE49-F238E27FC236}">
                <a16:creationId xmlns:a16="http://schemas.microsoft.com/office/drawing/2014/main" id="{CCD3AD20-D14E-6CD2-98DA-F518AB34492E}"/>
              </a:ext>
            </a:extLst>
          </p:cNvPr>
          <p:cNvSpPr txBox="1"/>
          <p:nvPr/>
        </p:nvSpPr>
        <p:spPr>
          <a:xfrm>
            <a:off x="4807050" y="6404516"/>
            <a:ext cx="5994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Hydrothermal vent site,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Galapogos</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Rift </a:t>
            </a:r>
            <a:endPar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748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F9C3D1-0574-610C-96C2-64BBC41FB3B7}"/>
              </a:ext>
            </a:extLst>
          </p:cNvPr>
          <p:cNvSpPr txBox="1"/>
          <p:nvPr/>
        </p:nvSpPr>
        <p:spPr>
          <a:xfrm>
            <a:off x="228599" y="1343829"/>
            <a:ext cx="2114551" cy="4832092"/>
          </a:xfrm>
          <a:prstGeom prst="rect">
            <a:avLst/>
          </a:prstGeom>
          <a:noFill/>
        </p:spPr>
        <p:txBody>
          <a:bodyPr wrap="square" rtlCol="0">
            <a:spAutoFit/>
          </a:bodyPr>
          <a:lstStyle/>
          <a:p>
            <a:pPr algn="ctr"/>
            <a:r>
              <a:rPr lang="en-US" sz="2800" dirty="0"/>
              <a:t>The intertidal zone: where a multitude of organisms living on the shore survive changes between high and low tides</a:t>
            </a:r>
            <a:endParaRPr lang="en-US" sz="2000" dirty="0"/>
          </a:p>
        </p:txBody>
      </p:sp>
      <p:pic>
        <p:nvPicPr>
          <p:cNvPr id="1032" name="Picture 8">
            <a:extLst>
              <a:ext uri="{FF2B5EF4-FFF2-40B4-BE49-F238E27FC236}">
                <a16:creationId xmlns:a16="http://schemas.microsoft.com/office/drawing/2014/main" id="{6A7B02EF-3952-A5F4-50B4-0F34DB5D19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87"/>
          <a:stretch/>
        </p:blipFill>
        <p:spPr bwMode="auto">
          <a:xfrm>
            <a:off x="2500312" y="0"/>
            <a:ext cx="96916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382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1A995D-330C-B1F4-00C9-F1D66F7054B1}"/>
              </a:ext>
            </a:extLst>
          </p:cNvPr>
          <p:cNvSpPr txBox="1"/>
          <p:nvPr/>
        </p:nvSpPr>
        <p:spPr>
          <a:xfrm>
            <a:off x="3207657" y="6223656"/>
            <a:ext cx="5994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Deep sea anemone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Calibri" panose="020F0502020204030204"/>
              </a:rPr>
              <a:t>H</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ydrothermal</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vent site,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Galapogos</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Rift </a:t>
            </a:r>
            <a:endPar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5842" name="Picture 2" descr="Legacy image">
            <a:extLst>
              <a:ext uri="{FF2B5EF4-FFF2-40B4-BE49-F238E27FC236}">
                <a16:creationId xmlns:a16="http://schemas.microsoft.com/office/drawing/2014/main" id="{8EE20761-3CB5-C6E3-D063-09EEEC910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079" y="919511"/>
            <a:ext cx="9483840" cy="53346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5430DA-07C4-5AD1-FE68-648533CD9130}"/>
              </a:ext>
            </a:extLst>
          </p:cNvPr>
          <p:cNvSpPr txBox="1"/>
          <p:nvPr/>
        </p:nvSpPr>
        <p:spPr>
          <a:xfrm>
            <a:off x="-1" y="242909"/>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Abyssal creatures: &gt;4000m  </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854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1A995D-330C-B1F4-00C9-F1D66F7054B1}"/>
              </a:ext>
            </a:extLst>
          </p:cNvPr>
          <p:cNvSpPr txBox="1"/>
          <p:nvPr/>
        </p:nvSpPr>
        <p:spPr>
          <a:xfrm>
            <a:off x="3207657" y="6223656"/>
            <a:ext cx="5994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Enteropneusta worm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H</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ydrothermal</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vent site,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Galapogos</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Rift </a:t>
            </a:r>
            <a:endPar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866" name="Picture 2" descr="Legacy image">
            <a:extLst>
              <a:ext uri="{FF2B5EF4-FFF2-40B4-BE49-F238E27FC236}">
                <a16:creationId xmlns:a16="http://schemas.microsoft.com/office/drawing/2014/main" id="{8619810C-47ED-6E4D-2FA5-191A90B467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44" t="17106" r="26930"/>
          <a:stretch/>
        </p:blipFill>
        <p:spPr bwMode="auto">
          <a:xfrm>
            <a:off x="3120571" y="938881"/>
            <a:ext cx="6168572" cy="5284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C7253A-5825-3AEF-B1A3-3FEB93246EE7}"/>
              </a:ext>
            </a:extLst>
          </p:cNvPr>
          <p:cNvSpPr txBox="1"/>
          <p:nvPr/>
        </p:nvSpPr>
        <p:spPr>
          <a:xfrm>
            <a:off x="-1" y="242909"/>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Abyssal creatures: &gt;4000m  </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377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1A995D-330C-B1F4-00C9-F1D66F7054B1}"/>
              </a:ext>
            </a:extLst>
          </p:cNvPr>
          <p:cNvSpPr txBox="1"/>
          <p:nvPr/>
        </p:nvSpPr>
        <p:spPr>
          <a:xfrm>
            <a:off x="3207657" y="6223656"/>
            <a:ext cx="5994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Tube worms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H</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ydrothermal</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vent site,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Galapogos</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Rift </a:t>
            </a:r>
            <a:endPar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5C7253A-5825-3AEF-B1A3-3FEB93246EE7}"/>
              </a:ext>
            </a:extLst>
          </p:cNvPr>
          <p:cNvSpPr txBox="1"/>
          <p:nvPr/>
        </p:nvSpPr>
        <p:spPr>
          <a:xfrm>
            <a:off x="-1" y="242909"/>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Abyssal creatures: &gt;4000m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7890" name="Picture 2" descr="The Microbes That Keep Hydrothermal Vents Pumping, 59% OFF">
            <a:extLst>
              <a:ext uri="{FF2B5EF4-FFF2-40B4-BE49-F238E27FC236}">
                <a16:creationId xmlns:a16="http://schemas.microsoft.com/office/drawing/2014/main" id="{A7960A70-0E11-B6E7-A180-3A7ECCBC6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716" y="1039504"/>
            <a:ext cx="7482281" cy="5184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715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1A995D-330C-B1F4-00C9-F1D66F7054B1}"/>
              </a:ext>
            </a:extLst>
          </p:cNvPr>
          <p:cNvSpPr txBox="1"/>
          <p:nvPr/>
        </p:nvSpPr>
        <p:spPr>
          <a:xfrm>
            <a:off x="3207657" y="6223656"/>
            <a:ext cx="599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Dumbo octopus</a:t>
            </a:r>
          </a:p>
        </p:txBody>
      </p:sp>
      <p:sp>
        <p:nvSpPr>
          <p:cNvPr id="3" name="TextBox 2">
            <a:extLst>
              <a:ext uri="{FF2B5EF4-FFF2-40B4-BE49-F238E27FC236}">
                <a16:creationId xmlns:a16="http://schemas.microsoft.com/office/drawing/2014/main" id="{75C7253A-5825-3AEF-B1A3-3FEB93246EE7}"/>
              </a:ext>
            </a:extLst>
          </p:cNvPr>
          <p:cNvSpPr txBox="1"/>
          <p:nvPr/>
        </p:nvSpPr>
        <p:spPr>
          <a:xfrm>
            <a:off x="-1" y="242909"/>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Abyssal creatures: &gt;4000m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8914" name="Picture 2" descr="The Fascinating and Adorable Dumbo Octopus | by Critter Science | Medium">
            <a:extLst>
              <a:ext uri="{FF2B5EF4-FFF2-40B4-BE49-F238E27FC236}">
                <a16:creationId xmlns:a16="http://schemas.microsoft.com/office/drawing/2014/main" id="{3D8E0FEB-E26A-4F21-4BAF-18D46EACE2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028" y="1140451"/>
            <a:ext cx="10040257" cy="497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60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1A995D-330C-B1F4-00C9-F1D66F7054B1}"/>
              </a:ext>
            </a:extLst>
          </p:cNvPr>
          <p:cNvSpPr txBox="1"/>
          <p:nvPr/>
        </p:nvSpPr>
        <p:spPr>
          <a:xfrm>
            <a:off x="3207657" y="6223656"/>
            <a:ext cx="599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Angler fish</a:t>
            </a:r>
          </a:p>
        </p:txBody>
      </p:sp>
      <p:sp>
        <p:nvSpPr>
          <p:cNvPr id="3" name="TextBox 2">
            <a:extLst>
              <a:ext uri="{FF2B5EF4-FFF2-40B4-BE49-F238E27FC236}">
                <a16:creationId xmlns:a16="http://schemas.microsoft.com/office/drawing/2014/main" id="{75C7253A-5825-3AEF-B1A3-3FEB93246EE7}"/>
              </a:ext>
            </a:extLst>
          </p:cNvPr>
          <p:cNvSpPr txBox="1"/>
          <p:nvPr/>
        </p:nvSpPr>
        <p:spPr>
          <a:xfrm>
            <a:off x="-1" y="242909"/>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Abyssal creatures: &gt;4000m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2" descr="Humpback Anglerfish Facts, Habitat, Diet, Life Cycle, Pictures">
            <a:extLst>
              <a:ext uri="{FF2B5EF4-FFF2-40B4-BE49-F238E27FC236}">
                <a16:creationId xmlns:a16="http://schemas.microsoft.com/office/drawing/2014/main" id="{C5EF68A3-32FB-47E6-D9C0-CE67B85534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79"/>
          <a:stretch/>
        </p:blipFill>
        <p:spPr bwMode="auto">
          <a:xfrm>
            <a:off x="2873829" y="965856"/>
            <a:ext cx="714012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816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A male barnacle's penis can grow to 20 times the length of his own body :  r/pics">
            <a:extLst>
              <a:ext uri="{FF2B5EF4-FFF2-40B4-BE49-F238E27FC236}">
                <a16:creationId xmlns:a16="http://schemas.microsoft.com/office/drawing/2014/main" id="{C3D716B7-9B36-A629-E26C-A65C683100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77" b="4586"/>
          <a:stretch/>
        </p:blipFill>
        <p:spPr bwMode="auto">
          <a:xfrm>
            <a:off x="-1" y="0"/>
            <a:ext cx="9617529" cy="68696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D354AD-EAAF-804F-45D6-BEF9C7BC0A82}"/>
              </a:ext>
            </a:extLst>
          </p:cNvPr>
          <p:cNvSpPr txBox="1"/>
          <p:nvPr/>
        </p:nvSpPr>
        <p:spPr>
          <a:xfrm>
            <a:off x="5788618" y="843146"/>
            <a:ext cx="5586954" cy="42780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Explain the concept of zonation using the following terms: intertidal, pelagic (neritic, oceanic), benthic and abyss.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Complete Marine Education worksheet </a:t>
            </a:r>
            <a:br>
              <a:rPr kumimoji="0" lang="en-US" sz="24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br>
            <a:r>
              <a:rPr kumimoji="0" lang="en-US" sz="24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‘21. </a:t>
            </a:r>
            <a:r>
              <a:rPr kumimoji="0" lang="en-US" sz="2400" b="0" i="1"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Living in the Zone’</a:t>
            </a:r>
            <a:endParaRPr kumimoji="0" lang="en-US" sz="24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Narrow" panose="020B0604020202020204" pitchFamily="34" charset="0"/>
            </a:endParaRPr>
          </a:p>
        </p:txBody>
      </p:sp>
      <p:pic>
        <p:nvPicPr>
          <p:cNvPr id="5" name="Picture 4" descr="A close-up of a chart&#10;&#10;Description automatically generated">
            <a:extLst>
              <a:ext uri="{FF2B5EF4-FFF2-40B4-BE49-F238E27FC236}">
                <a16:creationId xmlns:a16="http://schemas.microsoft.com/office/drawing/2014/main" id="{819E2B65-11E4-E584-93E2-38079EDF1E49}"/>
              </a:ext>
            </a:extLst>
          </p:cNvPr>
          <p:cNvPicPr>
            <a:picLocks noChangeAspect="1"/>
          </p:cNvPicPr>
          <p:nvPr/>
        </p:nvPicPr>
        <p:blipFill>
          <a:blip r:embed="rId4"/>
          <a:stretch>
            <a:fillRect/>
          </a:stretch>
        </p:blipFill>
        <p:spPr>
          <a:xfrm>
            <a:off x="418863" y="266763"/>
            <a:ext cx="4736233" cy="6324473"/>
          </a:xfrm>
          <a:prstGeom prst="rect">
            <a:avLst/>
          </a:prstGeom>
        </p:spPr>
      </p:pic>
    </p:spTree>
    <p:extLst>
      <p:ext uri="{BB962C8B-B14F-4D97-AF65-F5344CB8AC3E}">
        <p14:creationId xmlns:p14="http://schemas.microsoft.com/office/powerpoint/2010/main" val="260663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28F381-E5C1-B5DB-1EB7-DEFF60319EF4}"/>
              </a:ext>
            </a:extLst>
          </p:cNvPr>
          <p:cNvSpPr txBox="1"/>
          <p:nvPr/>
        </p:nvSpPr>
        <p:spPr>
          <a:xfrm>
            <a:off x="400050" y="1743998"/>
            <a:ext cx="2700338" cy="2739211"/>
          </a:xfrm>
          <a:prstGeom prst="rect">
            <a:avLst/>
          </a:prstGeom>
          <a:noFill/>
        </p:spPr>
        <p:txBody>
          <a:bodyPr wrap="square" rtlCol="0">
            <a:spAutoFit/>
          </a:bodyPr>
          <a:lstStyle/>
          <a:p>
            <a:pPr algn="ctr"/>
            <a:endParaRPr lang="en-US" sz="3200" i="1" dirty="0"/>
          </a:p>
          <a:p>
            <a:pPr algn="ctr"/>
            <a:r>
              <a:rPr lang="en-US" sz="2800" dirty="0"/>
              <a:t>On the </a:t>
            </a:r>
          </a:p>
          <a:p>
            <a:pPr algn="ctr"/>
            <a:r>
              <a:rPr lang="en-US" sz="2800" i="1" dirty="0"/>
              <a:t>low tide zone </a:t>
            </a:r>
          </a:p>
          <a:p>
            <a:pPr algn="ctr"/>
            <a:r>
              <a:rPr lang="en-US" sz="2800" dirty="0"/>
              <a:t>of a rocky shore, the competition for space is fierce</a:t>
            </a:r>
            <a:endParaRPr lang="en-US" sz="2000" dirty="0"/>
          </a:p>
        </p:txBody>
      </p:sp>
      <p:pic>
        <p:nvPicPr>
          <p:cNvPr id="3074" name="Picture 2" descr="24,900+ Rock Pools Stock Photos, Pictures &amp; Royalty-Free Images - iStock |  Rock pools australia, Rock pools uk, Overhead rock pools">
            <a:extLst>
              <a:ext uri="{FF2B5EF4-FFF2-40B4-BE49-F238E27FC236}">
                <a16:creationId xmlns:a16="http://schemas.microsoft.com/office/drawing/2014/main" id="{A674B85E-80D1-4C78-789C-472D2940E2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56" r="9306"/>
          <a:stretch/>
        </p:blipFill>
        <p:spPr bwMode="auto">
          <a:xfrm>
            <a:off x="3514724" y="0"/>
            <a:ext cx="8677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162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28F381-E5C1-B5DB-1EB7-DEFF60319EF4}"/>
              </a:ext>
            </a:extLst>
          </p:cNvPr>
          <p:cNvSpPr txBox="1"/>
          <p:nvPr/>
        </p:nvSpPr>
        <p:spPr>
          <a:xfrm>
            <a:off x="473199" y="2601247"/>
            <a:ext cx="2384301" cy="1384995"/>
          </a:xfrm>
          <a:prstGeom prst="rect">
            <a:avLst/>
          </a:prstGeom>
          <a:noFill/>
        </p:spPr>
        <p:txBody>
          <a:bodyPr wrap="square" rtlCol="0">
            <a:spAutoFit/>
          </a:bodyPr>
          <a:lstStyle/>
          <a:p>
            <a:pPr algn="ctr"/>
            <a:r>
              <a:rPr lang="en-US" sz="2800" dirty="0"/>
              <a:t>It’s covered in water for most of the day</a:t>
            </a:r>
            <a:endParaRPr lang="en-US" sz="3600" i="1" dirty="0"/>
          </a:p>
        </p:txBody>
      </p:sp>
      <p:pic>
        <p:nvPicPr>
          <p:cNvPr id="8194" name="Picture 2" descr="Reef Walking during Low Tide - Picture of Lady Elliot Island Eco Resort -  Tripadvisor">
            <a:extLst>
              <a:ext uri="{FF2B5EF4-FFF2-40B4-BE49-F238E27FC236}">
                <a16:creationId xmlns:a16="http://schemas.microsoft.com/office/drawing/2014/main" id="{5D94E785-45BD-AADA-A6D7-1B04985D8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238" y="-1"/>
            <a:ext cx="9148762" cy="6869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046A4B-7A51-8E4A-0F50-393F26F14977}"/>
              </a:ext>
            </a:extLst>
          </p:cNvPr>
          <p:cNvSpPr txBox="1"/>
          <p:nvPr/>
        </p:nvSpPr>
        <p:spPr>
          <a:xfrm>
            <a:off x="3043238" y="0"/>
            <a:ext cx="6105524" cy="369332"/>
          </a:xfrm>
          <a:prstGeom prst="rect">
            <a:avLst/>
          </a:prstGeom>
          <a:noFill/>
        </p:spPr>
        <p:txBody>
          <a:bodyPr wrap="square" rtlCol="0">
            <a:spAutoFit/>
          </a:bodyPr>
          <a:lstStyle/>
          <a:p>
            <a:r>
              <a:rPr lang="en-US" dirty="0"/>
              <a:t>Lady Elliot Island</a:t>
            </a:r>
          </a:p>
        </p:txBody>
      </p:sp>
    </p:spTree>
    <p:extLst>
      <p:ext uri="{BB962C8B-B14F-4D97-AF65-F5344CB8AC3E}">
        <p14:creationId xmlns:p14="http://schemas.microsoft.com/office/powerpoint/2010/main" val="1967576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28F381-E5C1-B5DB-1EB7-DEFF60319EF4}"/>
              </a:ext>
            </a:extLst>
          </p:cNvPr>
          <p:cNvSpPr txBox="1"/>
          <p:nvPr/>
        </p:nvSpPr>
        <p:spPr>
          <a:xfrm>
            <a:off x="990033" y="1659285"/>
            <a:ext cx="5143500" cy="3539430"/>
          </a:xfrm>
          <a:prstGeom prst="rect">
            <a:avLst/>
          </a:prstGeom>
          <a:noFill/>
        </p:spPr>
        <p:txBody>
          <a:bodyPr wrap="square" rtlCol="0">
            <a:spAutoFit/>
          </a:bodyPr>
          <a:lstStyle/>
          <a:p>
            <a:pPr algn="ctr"/>
            <a:r>
              <a:rPr lang="en-US" sz="2800" dirty="0"/>
              <a:t>Not surprisingly, marine animals need to be in water.</a:t>
            </a:r>
          </a:p>
          <a:p>
            <a:pPr algn="ctr"/>
            <a:endParaRPr lang="en-US" sz="2800" i="1" dirty="0"/>
          </a:p>
          <a:p>
            <a:pPr algn="ctr"/>
            <a:r>
              <a:rPr lang="en-US" sz="2800" dirty="0"/>
              <a:t>Thus, competition for space is fierce. </a:t>
            </a:r>
          </a:p>
          <a:p>
            <a:pPr algn="ctr"/>
            <a:endParaRPr lang="en-US" sz="2800" dirty="0"/>
          </a:p>
          <a:p>
            <a:pPr algn="ctr"/>
            <a:r>
              <a:rPr lang="en-US" sz="2800" dirty="0"/>
              <a:t>Real estate in the </a:t>
            </a:r>
            <a:r>
              <a:rPr lang="en-US" sz="2800" i="1" dirty="0"/>
              <a:t>low</a:t>
            </a:r>
            <a:r>
              <a:rPr lang="en-US" sz="2800" dirty="0"/>
              <a:t> tide zone is highly sought after. </a:t>
            </a:r>
            <a:endParaRPr lang="en-US" sz="3600" dirty="0"/>
          </a:p>
        </p:txBody>
      </p:sp>
      <p:pic>
        <p:nvPicPr>
          <p:cNvPr id="1026" name="Picture 2" descr="May be an image of nature">
            <a:extLst>
              <a:ext uri="{FF2B5EF4-FFF2-40B4-BE49-F238E27FC236}">
                <a16:creationId xmlns:a16="http://schemas.microsoft.com/office/drawing/2014/main" id="{3D123ED9-CD4C-E678-E58D-B907BBF28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351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28F381-E5C1-B5DB-1EB7-DEFF60319EF4}"/>
              </a:ext>
            </a:extLst>
          </p:cNvPr>
          <p:cNvSpPr txBox="1"/>
          <p:nvPr/>
        </p:nvSpPr>
        <p:spPr>
          <a:xfrm>
            <a:off x="683521" y="692647"/>
            <a:ext cx="3252375" cy="5693866"/>
          </a:xfrm>
          <a:prstGeom prst="rect">
            <a:avLst/>
          </a:prstGeom>
          <a:noFill/>
        </p:spPr>
        <p:txBody>
          <a:bodyPr wrap="square" rtlCol="0">
            <a:spAutoFit/>
          </a:bodyPr>
          <a:lstStyle/>
          <a:p>
            <a:pPr algn="ctr"/>
            <a:r>
              <a:rPr lang="en-US" sz="2800" dirty="0"/>
              <a:t>Some couldn’t be bothered competing, and so adapted to live in the high tide zone instead.</a:t>
            </a:r>
          </a:p>
          <a:p>
            <a:pPr algn="ctr"/>
            <a:endParaRPr lang="en-US" sz="2800" dirty="0"/>
          </a:p>
          <a:p>
            <a:pPr algn="ctr"/>
            <a:r>
              <a:rPr lang="en-US" sz="2800" dirty="0"/>
              <a:t>In the </a:t>
            </a:r>
            <a:r>
              <a:rPr lang="en-US" sz="2800" i="1" dirty="0"/>
              <a:t>high</a:t>
            </a:r>
            <a:r>
              <a:rPr lang="en-US" sz="2800" dirty="0"/>
              <a:t> tide zone, real estate is cheap and easy to find.</a:t>
            </a:r>
          </a:p>
          <a:p>
            <a:pPr algn="ctr"/>
            <a:endParaRPr lang="en-US" sz="2800" dirty="0"/>
          </a:p>
          <a:p>
            <a:pPr algn="ctr"/>
            <a:r>
              <a:rPr lang="en-US" sz="2800" dirty="0"/>
              <a:t>Only the toughest adapted to survive there.</a:t>
            </a:r>
            <a:endParaRPr lang="en-US" sz="2000" dirty="0"/>
          </a:p>
        </p:txBody>
      </p:sp>
      <p:pic>
        <p:nvPicPr>
          <p:cNvPr id="2050" name="Picture 2" descr="Studio Marcy ~ Marcy Lamberson: All Things Periwinkle - a true periwinkle  blue | Periwinkle, Color, Periwinkle blue">
            <a:extLst>
              <a:ext uri="{FF2B5EF4-FFF2-40B4-BE49-F238E27FC236}">
                <a16:creationId xmlns:a16="http://schemas.microsoft.com/office/drawing/2014/main" id="{54EF8C4C-DC5E-5FA8-17F0-7AE1EE2671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79"/>
          <a:stretch/>
        </p:blipFill>
        <p:spPr bwMode="auto">
          <a:xfrm>
            <a:off x="4600574" y="0"/>
            <a:ext cx="7591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8DAAB0-22C6-E494-C925-12812C73B10F}"/>
              </a:ext>
            </a:extLst>
          </p:cNvPr>
          <p:cNvSpPr txBox="1"/>
          <p:nvPr/>
        </p:nvSpPr>
        <p:spPr>
          <a:xfrm>
            <a:off x="10858499" y="6386513"/>
            <a:ext cx="1585913" cy="369332"/>
          </a:xfrm>
          <a:prstGeom prst="rect">
            <a:avLst/>
          </a:prstGeom>
          <a:noFill/>
        </p:spPr>
        <p:txBody>
          <a:bodyPr wrap="square" rtlCol="0">
            <a:spAutoFit/>
          </a:bodyPr>
          <a:lstStyle/>
          <a:p>
            <a:r>
              <a:rPr lang="en-US" dirty="0">
                <a:highlight>
                  <a:srgbClr val="C0C0C0"/>
                </a:highlight>
              </a:rPr>
              <a:t>Periwinkles</a:t>
            </a:r>
          </a:p>
        </p:txBody>
      </p:sp>
    </p:spTree>
    <p:extLst>
      <p:ext uri="{BB962C8B-B14F-4D97-AF65-F5344CB8AC3E}">
        <p14:creationId xmlns:p14="http://schemas.microsoft.com/office/powerpoint/2010/main" val="2858525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llaborating to protect coastal saltmarsh at Corner Inlet | CES">
            <a:extLst>
              <a:ext uri="{FF2B5EF4-FFF2-40B4-BE49-F238E27FC236}">
                <a16:creationId xmlns:a16="http://schemas.microsoft.com/office/drawing/2014/main" id="{83909459-3A9F-6539-DB00-FFC0707659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2500" r="1" b="1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414E53-9486-BFBE-E6CA-A94BF8223ED5}"/>
              </a:ext>
            </a:extLst>
          </p:cNvPr>
          <p:cNvSpPr txBox="1"/>
          <p:nvPr/>
        </p:nvSpPr>
        <p:spPr>
          <a:xfrm>
            <a:off x="874644" y="128588"/>
            <a:ext cx="3797370" cy="369332"/>
          </a:xfrm>
          <a:prstGeom prst="rect">
            <a:avLst/>
          </a:prstGeom>
          <a:noFill/>
        </p:spPr>
        <p:txBody>
          <a:bodyPr wrap="square" rtlCol="0">
            <a:spAutoFit/>
          </a:bodyPr>
          <a:lstStyle/>
          <a:p>
            <a:r>
              <a:rPr lang="en-US" dirty="0"/>
              <a:t>Including the salt marsh trees</a:t>
            </a:r>
          </a:p>
        </p:txBody>
      </p:sp>
    </p:spTree>
    <p:extLst>
      <p:ext uri="{BB962C8B-B14F-4D97-AF65-F5344CB8AC3E}">
        <p14:creationId xmlns:p14="http://schemas.microsoft.com/office/powerpoint/2010/main" val="183916131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18962</TotalTime>
  <Words>1587</Words>
  <Application>Microsoft Macintosh PowerPoint</Application>
  <PresentationFormat>Widescreen</PresentationFormat>
  <Paragraphs>197</Paragraphs>
  <Slides>45</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Arial Narrow</vt:lpstr>
      <vt:lpstr>Calibri</vt:lpstr>
      <vt:lpstr>Calibri Light</vt:lpstr>
      <vt:lpstr>Helvetica</vt:lpstr>
      <vt:lpstr>proxima-nova</vt:lpstr>
      <vt:lpstr>Roboto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1562</cp:revision>
  <dcterms:created xsi:type="dcterms:W3CDTF">2023-09-23T08:38:28Z</dcterms:created>
  <dcterms:modified xsi:type="dcterms:W3CDTF">2024-07-02T03:13:13Z</dcterms:modified>
</cp:coreProperties>
</file>