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304" r:id="rId2"/>
    <p:sldId id="319" r:id="rId3"/>
    <p:sldId id="306" r:id="rId4"/>
    <p:sldId id="307" r:id="rId5"/>
    <p:sldId id="313" r:id="rId6"/>
    <p:sldId id="314" r:id="rId7"/>
    <p:sldId id="315" r:id="rId8"/>
    <p:sldId id="308" r:id="rId9"/>
    <p:sldId id="309" r:id="rId10"/>
    <p:sldId id="310" r:id="rId11"/>
    <p:sldId id="311" r:id="rId12"/>
    <p:sldId id="316" r:id="rId13"/>
    <p:sldId id="312" r:id="rId14"/>
    <p:sldId id="324" r:id="rId15"/>
    <p:sldId id="330" r:id="rId16"/>
    <p:sldId id="318" r:id="rId17"/>
    <p:sldId id="332" r:id="rId18"/>
    <p:sldId id="333" r:id="rId19"/>
    <p:sldId id="317" r:id="rId20"/>
    <p:sldId id="321" r:id="rId21"/>
    <p:sldId id="337" r:id="rId22"/>
    <p:sldId id="325" r:id="rId23"/>
    <p:sldId id="338" r:id="rId24"/>
    <p:sldId id="326" r:id="rId25"/>
    <p:sldId id="322" r:id="rId26"/>
    <p:sldId id="327" r:id="rId27"/>
    <p:sldId id="328" r:id="rId28"/>
    <p:sldId id="329" r:id="rId29"/>
    <p:sldId id="361" r:id="rId30"/>
    <p:sldId id="339" r:id="rId31"/>
    <p:sldId id="336" r:id="rId32"/>
    <p:sldId id="341" r:id="rId33"/>
    <p:sldId id="342" r:id="rId34"/>
    <p:sldId id="343" r:id="rId35"/>
    <p:sldId id="344" r:id="rId36"/>
    <p:sldId id="345" r:id="rId37"/>
    <p:sldId id="352" r:id="rId38"/>
    <p:sldId id="347" r:id="rId39"/>
    <p:sldId id="353" r:id="rId40"/>
    <p:sldId id="356" r:id="rId41"/>
    <p:sldId id="358" r:id="rId42"/>
    <p:sldId id="349" r:id="rId43"/>
    <p:sldId id="354" r:id="rId44"/>
    <p:sldId id="350" r:id="rId45"/>
    <p:sldId id="359" r:id="rId46"/>
    <p:sldId id="355" r:id="rId47"/>
    <p:sldId id="362" r:id="rId48"/>
    <p:sldId id="387" r:id="rId49"/>
    <p:sldId id="396" r:id="rId50"/>
    <p:sldId id="398" r:id="rId51"/>
    <p:sldId id="397" r:id="rId52"/>
    <p:sldId id="399" r:id="rId53"/>
    <p:sldId id="360" r:id="rId54"/>
    <p:sldId id="363" r:id="rId55"/>
    <p:sldId id="384" r:id="rId56"/>
    <p:sldId id="385" r:id="rId57"/>
    <p:sldId id="402" r:id="rId58"/>
    <p:sldId id="386" r:id="rId59"/>
    <p:sldId id="388" r:id="rId60"/>
    <p:sldId id="368" r:id="rId61"/>
    <p:sldId id="403" r:id="rId62"/>
    <p:sldId id="404" r:id="rId63"/>
    <p:sldId id="365" r:id="rId64"/>
    <p:sldId id="366" r:id="rId65"/>
    <p:sldId id="376" r:id="rId66"/>
    <p:sldId id="393" r:id="rId67"/>
    <p:sldId id="374" r:id="rId68"/>
    <p:sldId id="378" r:id="rId69"/>
    <p:sldId id="377" r:id="rId70"/>
    <p:sldId id="389" r:id="rId71"/>
    <p:sldId id="379" r:id="rId72"/>
    <p:sldId id="401" r:id="rId73"/>
    <p:sldId id="394" r:id="rId74"/>
    <p:sldId id="400" r:id="rId75"/>
    <p:sldId id="381" r:id="rId76"/>
    <p:sldId id="380" r:id="rId77"/>
    <p:sldId id="382" r:id="rId78"/>
    <p:sldId id="390" r:id="rId79"/>
    <p:sldId id="391" r:id="rId80"/>
    <p:sldId id="392" r:id="rId81"/>
    <p:sldId id="405" r:id="rId82"/>
    <p:sldId id="40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4"/>
    <p:restoredTop sz="88080"/>
  </p:normalViewPr>
  <p:slideViewPr>
    <p:cSldViewPr snapToGrid="0">
      <p:cViewPr varScale="1">
        <p:scale>
          <a:sx n="94" d="100"/>
          <a:sy n="94" d="100"/>
        </p:scale>
        <p:origin x="2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ciencedirect.com/author/22984278600/rafik-balti"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rontiersin.org/people/u/705582"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doi.org/10.3389/fmars.2021.821019" TargetMode="External"/><Relationship Id="rId5" Type="http://schemas.openxmlformats.org/officeDocument/2006/relationships/hyperlink" Target="https://www.frontiersin.org/people/u/538989" TargetMode="External"/><Relationship Id="rId4" Type="http://schemas.openxmlformats.org/officeDocument/2006/relationships/hyperlink" Target="https://www.frontiersin.org/people/u/1176435"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roundglasssustain.com</a:t>
            </a:r>
            <a:r>
              <a:rPr lang="en-US" dirty="0"/>
              <a:t>/species/mudskipper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1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www.pbs.org</a:t>
            </a:r>
            <a:r>
              <a:rPr lang="en-US" dirty="0"/>
              <a:t>/video/nature-mudskippers-search-meal/</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4118352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pure.mpg.de</a:t>
            </a:r>
            <a:r>
              <a:rPr lang="en-US" dirty="0"/>
              <a:t>/rest/items/item_2631904/component/file_3154836/content</a:t>
            </a:r>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3773468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/figure/Anatomy-of-M-edulis-mussel-and-byssus-structures_fig2_5856719</a:t>
            </a:r>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362932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www.flickr.com</a:t>
            </a:r>
            <a:r>
              <a:rPr lang="en-US" dirty="0"/>
              <a:t>/photos/</a:t>
            </a:r>
            <a:r>
              <a:rPr lang="en-US" dirty="0" err="1"/>
              <a:t>fturmog</a:t>
            </a:r>
            <a:r>
              <a:rPr lang="en-US" dirty="0"/>
              <a:t>/6979927511</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726952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www.nationalgeographic.co.uk</a:t>
            </a:r>
            <a:r>
              <a:rPr lang="en-US" dirty="0"/>
              <a:t>/animals/2022/10/the-high-stakes-scramble-to-save-the-appalachian-monkeyface-mussel</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3911935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www.molluscs.at</a:t>
            </a:r>
            <a:r>
              <a:rPr lang="en-US" dirty="0"/>
              <a:t>/</a:t>
            </a:r>
            <a:r>
              <a:rPr lang="en-US" dirty="0" err="1"/>
              <a:t>bivalvia</a:t>
            </a:r>
            <a:r>
              <a:rPr lang="en-US" dirty="0"/>
              <a:t>/</a:t>
            </a:r>
            <a:r>
              <a:rPr lang="en-US" dirty="0" err="1"/>
              <a:t>common_mussel.html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276022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www.science.org</a:t>
            </a:r>
            <a:r>
              <a:rPr lang="en-US" dirty="0"/>
              <a:t>/content/article/mussel-poop-may-help-clear-oceans-microplastics</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32293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/figure/Mussels-filter-bacteria-from-water-a-view-of-water-at-the-beginning-of-experiment-A_fig2_364443857</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2579315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www.rmit.edu.au</a:t>
            </a:r>
            <a:r>
              <a:rPr lang="en-US" dirty="0"/>
              <a:t>/news/all-news/2022/mar/mussels-microplastics</a:t>
            </a:r>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4124757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(Adapted by Marine Education): https://</a:t>
            </a:r>
            <a:r>
              <a:rPr lang="en-US" dirty="0" err="1"/>
              <a:t>www.sciencedirect.com</a:t>
            </a:r>
            <a:r>
              <a:rPr lang="en-US" dirty="0"/>
              <a:t>/science/article/abs/</a:t>
            </a:r>
            <a:r>
              <a:rPr lang="en-US" dirty="0" err="1"/>
              <a:t>pii</a:t>
            </a:r>
            <a:r>
              <a:rPr lang="en-US" dirty="0"/>
              <a:t>/S0025326X20304732</a:t>
            </a:r>
          </a:p>
          <a:p>
            <a:pPr algn="l"/>
            <a:r>
              <a:rPr lang="en-AU" b="0" i="0" dirty="0">
                <a:solidFill>
                  <a:srgbClr val="1F1F1F"/>
                </a:solidFill>
                <a:effectLst/>
                <a:latin typeface="ElsevierGulliver"/>
              </a:rPr>
              <a:t>Microplastics in edible mussels from a southern Mediterranean lagoon: Preliminary results on seawater-mussel transfer and implications for environmental protection and seafood safety</a:t>
            </a:r>
          </a:p>
          <a:p>
            <a:pPr algn="l"/>
            <a:r>
              <a:rPr lang="en-AU" b="0" i="0" dirty="0">
                <a:solidFill>
                  <a:srgbClr val="1F1F1F"/>
                </a:solidFill>
                <a:effectLst/>
                <a:latin typeface="ElsevierSans"/>
              </a:rPr>
              <a:t>Author links open overlay </a:t>
            </a:r>
            <a:r>
              <a:rPr lang="en-AU" b="0" i="0" dirty="0" err="1">
                <a:solidFill>
                  <a:srgbClr val="1F1F1F"/>
                </a:solidFill>
                <a:effectLst/>
                <a:latin typeface="ElsevierSans"/>
              </a:rPr>
              <a:t>panelTakwa</a:t>
            </a:r>
            <a:r>
              <a:rPr lang="en-AU" b="0" i="0" dirty="0">
                <a:solidFill>
                  <a:srgbClr val="1F1F1F"/>
                </a:solidFill>
                <a:effectLst/>
                <a:latin typeface="ElsevierSans"/>
              </a:rPr>
              <a:t> </a:t>
            </a:r>
            <a:r>
              <a:rPr lang="en-AU" b="0" i="0" dirty="0" err="1">
                <a:solidFill>
                  <a:srgbClr val="1F1F1F"/>
                </a:solidFill>
                <a:effectLst/>
                <a:latin typeface="ElsevierSans"/>
              </a:rPr>
              <a:t>Wakkaf</a:t>
            </a:r>
            <a:r>
              <a:rPr lang="en-AU" b="0" i="0" dirty="0">
                <a:solidFill>
                  <a:srgbClr val="1F1F1F"/>
                </a:solidFill>
                <a:effectLst/>
                <a:latin typeface="ElsevierSans"/>
              </a:rPr>
              <a:t> </a:t>
            </a:r>
            <a:r>
              <a:rPr lang="en-AU" b="0" i="0" baseline="30000" dirty="0">
                <a:solidFill>
                  <a:srgbClr val="1F1F1F"/>
                </a:solidFill>
                <a:effectLst/>
                <a:latin typeface="ElsevierSans"/>
              </a:rPr>
              <a:t>a</a:t>
            </a:r>
            <a:r>
              <a:rPr lang="en-AU" b="0" i="0" dirty="0">
                <a:solidFill>
                  <a:srgbClr val="1F1F1F"/>
                </a:solidFill>
                <a:effectLst/>
                <a:latin typeface="ElsevierSans"/>
              </a:rPr>
              <a:t> </a:t>
            </a:r>
            <a:r>
              <a:rPr lang="en-AU" b="0" i="0" baseline="30000" dirty="0">
                <a:solidFill>
                  <a:srgbClr val="1F1F1F"/>
                </a:solidFill>
                <a:effectLst/>
                <a:latin typeface="ElsevierSans"/>
              </a:rPr>
              <a:t>b</a:t>
            </a:r>
            <a:r>
              <a:rPr lang="en-AU" b="0" i="0" dirty="0">
                <a:solidFill>
                  <a:srgbClr val="1F1F1F"/>
                </a:solidFill>
                <a:effectLst/>
                <a:latin typeface="ElsevierSans"/>
              </a:rPr>
              <a:t>, </a:t>
            </a:r>
            <a:r>
              <a:rPr lang="en-AU" b="0" i="0" dirty="0" err="1">
                <a:solidFill>
                  <a:srgbClr val="1F1F1F"/>
                </a:solidFill>
                <a:effectLst/>
                <a:latin typeface="ElsevierSans"/>
              </a:rPr>
              <a:t>Radhouan</a:t>
            </a:r>
            <a:r>
              <a:rPr lang="en-AU" b="0" i="0" dirty="0">
                <a:solidFill>
                  <a:srgbClr val="1F1F1F"/>
                </a:solidFill>
                <a:effectLst/>
                <a:latin typeface="ElsevierSans"/>
              </a:rPr>
              <a:t> El </a:t>
            </a:r>
            <a:r>
              <a:rPr lang="en-AU" b="0" i="0" dirty="0" err="1">
                <a:solidFill>
                  <a:srgbClr val="1F1F1F"/>
                </a:solidFill>
                <a:effectLst/>
                <a:latin typeface="ElsevierSans"/>
              </a:rPr>
              <a:t>Zrelli</a:t>
            </a:r>
            <a:r>
              <a:rPr lang="en-AU" b="0" i="0" dirty="0">
                <a:solidFill>
                  <a:srgbClr val="1F1F1F"/>
                </a:solidFill>
                <a:effectLst/>
                <a:latin typeface="ElsevierSans"/>
              </a:rPr>
              <a:t> </a:t>
            </a:r>
            <a:r>
              <a:rPr lang="en-AU" b="0" i="0" baseline="30000" dirty="0">
                <a:solidFill>
                  <a:srgbClr val="1F1F1F"/>
                </a:solidFill>
                <a:effectLst/>
                <a:latin typeface="ElsevierSans"/>
              </a:rPr>
              <a:t>a</a:t>
            </a:r>
            <a:r>
              <a:rPr lang="en-AU" b="0" i="0" dirty="0">
                <a:solidFill>
                  <a:srgbClr val="1F1F1F"/>
                </a:solidFill>
                <a:effectLst/>
                <a:latin typeface="ElsevierSans"/>
              </a:rPr>
              <a:t> </a:t>
            </a:r>
            <a:r>
              <a:rPr lang="en-AU" b="0" i="0" baseline="30000" dirty="0">
                <a:solidFill>
                  <a:srgbClr val="1F1F1F"/>
                </a:solidFill>
                <a:effectLst/>
                <a:latin typeface="ElsevierSans"/>
              </a:rPr>
              <a:t>c</a:t>
            </a:r>
            <a:r>
              <a:rPr lang="en-AU" b="0" i="0" dirty="0">
                <a:solidFill>
                  <a:srgbClr val="1F1F1F"/>
                </a:solidFill>
                <a:effectLst/>
                <a:latin typeface="ElsevierSans"/>
              </a:rPr>
              <a:t>, </a:t>
            </a:r>
            <a:r>
              <a:rPr lang="en-AU" b="0" i="0" dirty="0" err="1">
                <a:solidFill>
                  <a:srgbClr val="1F1F1F"/>
                </a:solidFill>
                <a:effectLst/>
                <a:latin typeface="ElsevierSans"/>
              </a:rPr>
              <a:t>Mikaël</a:t>
            </a:r>
            <a:r>
              <a:rPr lang="en-AU" b="0" i="0" dirty="0">
                <a:solidFill>
                  <a:srgbClr val="1F1F1F"/>
                </a:solidFill>
                <a:effectLst/>
                <a:latin typeface="ElsevierSans"/>
              </a:rPr>
              <a:t> </a:t>
            </a:r>
            <a:r>
              <a:rPr lang="en-AU" b="0" i="0" dirty="0" err="1">
                <a:solidFill>
                  <a:srgbClr val="1F1F1F"/>
                </a:solidFill>
                <a:effectLst/>
                <a:latin typeface="ElsevierSans"/>
              </a:rPr>
              <a:t>Kedzierski</a:t>
            </a:r>
            <a:r>
              <a:rPr lang="en-AU" b="0" i="0" dirty="0">
                <a:solidFill>
                  <a:srgbClr val="1F1F1F"/>
                </a:solidFill>
                <a:effectLst/>
                <a:latin typeface="ElsevierSans"/>
              </a:rPr>
              <a:t> </a:t>
            </a:r>
            <a:r>
              <a:rPr lang="en-AU" b="0" i="0" baseline="30000" dirty="0">
                <a:solidFill>
                  <a:srgbClr val="1F1F1F"/>
                </a:solidFill>
                <a:effectLst/>
                <a:latin typeface="ElsevierSans"/>
              </a:rPr>
              <a:t>d</a:t>
            </a:r>
            <a:r>
              <a:rPr lang="en-AU" b="0" i="0" dirty="0">
                <a:solidFill>
                  <a:srgbClr val="1F1F1F"/>
                </a:solidFill>
                <a:effectLst/>
                <a:latin typeface="ElsevierSans"/>
              </a:rPr>
              <a:t>, </a:t>
            </a:r>
            <a:r>
              <a:rPr lang="en-AU" b="0" i="0" u="none" strike="noStrike" dirty="0">
                <a:solidFill>
                  <a:srgbClr val="1F1F1F"/>
                </a:solidFill>
                <a:effectLst/>
                <a:latin typeface="ElsevierSans"/>
                <a:hlinkClick r:id="rId3"/>
              </a:rPr>
              <a:t>Rafik Balti </a:t>
            </a:r>
            <a:r>
              <a:rPr lang="en-AU" b="0" i="0" u="none" strike="noStrike" baseline="30000" dirty="0">
                <a:solidFill>
                  <a:srgbClr val="1F1F1F"/>
                </a:solidFill>
                <a:effectLst/>
                <a:latin typeface="ElsevierSans"/>
                <a:hlinkClick r:id="rId3"/>
              </a:rPr>
              <a:t>b</a:t>
            </a:r>
            <a:r>
              <a:rPr lang="en-AU" b="0" i="0" dirty="0">
                <a:solidFill>
                  <a:srgbClr val="1F1F1F"/>
                </a:solidFill>
                <a:effectLst/>
                <a:latin typeface="ElsevierSans"/>
              </a:rPr>
              <a:t>, </a:t>
            </a:r>
            <a:r>
              <a:rPr lang="en-AU" b="0" i="0" dirty="0" err="1">
                <a:solidFill>
                  <a:srgbClr val="1F1F1F"/>
                </a:solidFill>
                <a:effectLst/>
                <a:latin typeface="ElsevierSans"/>
              </a:rPr>
              <a:t>Moez</a:t>
            </a:r>
            <a:r>
              <a:rPr lang="en-AU" b="0" i="0" dirty="0">
                <a:solidFill>
                  <a:srgbClr val="1F1F1F"/>
                </a:solidFill>
                <a:effectLst/>
                <a:latin typeface="ElsevierSans"/>
              </a:rPr>
              <a:t> </a:t>
            </a:r>
            <a:r>
              <a:rPr lang="en-AU" b="0" i="0" dirty="0" err="1">
                <a:solidFill>
                  <a:srgbClr val="1F1F1F"/>
                </a:solidFill>
                <a:effectLst/>
                <a:latin typeface="ElsevierSans"/>
              </a:rPr>
              <a:t>Shaiek</a:t>
            </a:r>
            <a:r>
              <a:rPr lang="en-AU" b="0" i="0" dirty="0">
                <a:solidFill>
                  <a:srgbClr val="1F1F1F"/>
                </a:solidFill>
                <a:effectLst/>
                <a:latin typeface="ElsevierSans"/>
              </a:rPr>
              <a:t> </a:t>
            </a:r>
            <a:r>
              <a:rPr lang="en-AU" b="0" i="0" baseline="30000" dirty="0">
                <a:solidFill>
                  <a:srgbClr val="1F1F1F"/>
                </a:solidFill>
                <a:effectLst/>
                <a:latin typeface="ElsevierSans"/>
              </a:rPr>
              <a:t>e</a:t>
            </a:r>
            <a:r>
              <a:rPr lang="en-AU" b="0" i="0" dirty="0">
                <a:solidFill>
                  <a:srgbClr val="1F1F1F"/>
                </a:solidFill>
                <a:effectLst/>
                <a:latin typeface="ElsevierSans"/>
              </a:rPr>
              <a:t> </a:t>
            </a:r>
            <a:r>
              <a:rPr lang="en-AU" b="0" i="0" baseline="30000" dirty="0">
                <a:solidFill>
                  <a:srgbClr val="1F1F1F"/>
                </a:solidFill>
                <a:effectLst/>
                <a:latin typeface="ElsevierSans"/>
              </a:rPr>
              <a:t>f</a:t>
            </a:r>
            <a:r>
              <a:rPr lang="en-AU" b="0" i="0" dirty="0">
                <a:solidFill>
                  <a:srgbClr val="1F1F1F"/>
                </a:solidFill>
                <a:effectLst/>
                <a:latin typeface="ElsevierSans"/>
              </a:rPr>
              <a:t>, </a:t>
            </a:r>
            <a:r>
              <a:rPr lang="en-AU" b="0" i="0" dirty="0" err="1">
                <a:solidFill>
                  <a:srgbClr val="1F1F1F"/>
                </a:solidFill>
                <a:effectLst/>
                <a:latin typeface="ElsevierSans"/>
              </a:rPr>
              <a:t>Lamjed</a:t>
            </a:r>
            <a:r>
              <a:rPr lang="en-AU" b="0" i="0" dirty="0">
                <a:solidFill>
                  <a:srgbClr val="1F1F1F"/>
                </a:solidFill>
                <a:effectLst/>
                <a:latin typeface="ElsevierSans"/>
              </a:rPr>
              <a:t> Mansour </a:t>
            </a:r>
            <a:r>
              <a:rPr lang="en-AU" b="0" i="0" baseline="30000" dirty="0">
                <a:solidFill>
                  <a:srgbClr val="1F1F1F"/>
                </a:solidFill>
                <a:effectLst/>
                <a:latin typeface="ElsevierSans"/>
              </a:rPr>
              <a:t>g</a:t>
            </a:r>
            <a:r>
              <a:rPr lang="en-AU" b="0" i="0" dirty="0">
                <a:solidFill>
                  <a:srgbClr val="1F1F1F"/>
                </a:solidFill>
                <a:effectLst/>
                <a:latin typeface="ElsevierSans"/>
              </a:rPr>
              <a:t>, </a:t>
            </a:r>
            <a:r>
              <a:rPr lang="en-AU" b="0" i="0" dirty="0" err="1">
                <a:solidFill>
                  <a:srgbClr val="1F1F1F"/>
                </a:solidFill>
                <a:effectLst/>
                <a:latin typeface="ElsevierSans"/>
              </a:rPr>
              <a:t>Sabiha</a:t>
            </a:r>
            <a:r>
              <a:rPr lang="en-AU" b="0" i="0" dirty="0">
                <a:solidFill>
                  <a:srgbClr val="1F1F1F"/>
                </a:solidFill>
                <a:effectLst/>
                <a:latin typeface="ElsevierSans"/>
              </a:rPr>
              <a:t> </a:t>
            </a:r>
            <a:r>
              <a:rPr lang="en-AU" b="0" i="0" dirty="0" err="1">
                <a:solidFill>
                  <a:srgbClr val="1F1F1F"/>
                </a:solidFill>
                <a:effectLst/>
                <a:latin typeface="ElsevierSans"/>
              </a:rPr>
              <a:t>Tlig</a:t>
            </a:r>
            <a:r>
              <a:rPr lang="en-AU" b="0" i="0" dirty="0">
                <a:solidFill>
                  <a:srgbClr val="1F1F1F"/>
                </a:solidFill>
                <a:effectLst/>
                <a:latin typeface="ElsevierSans"/>
              </a:rPr>
              <a:t>-Zouari </a:t>
            </a:r>
            <a:r>
              <a:rPr lang="en-AU" b="0" i="0" baseline="30000" dirty="0">
                <a:solidFill>
                  <a:srgbClr val="1F1F1F"/>
                </a:solidFill>
                <a:effectLst/>
                <a:latin typeface="ElsevierSans"/>
              </a:rPr>
              <a:t>a</a:t>
            </a:r>
            <a:r>
              <a:rPr lang="en-AU" b="0" i="0" dirty="0">
                <a:solidFill>
                  <a:srgbClr val="1F1F1F"/>
                </a:solidFill>
                <a:effectLst/>
                <a:latin typeface="ElsevierSans"/>
              </a:rPr>
              <a:t>, Stéphane </a:t>
            </a:r>
            <a:r>
              <a:rPr lang="en-AU" b="0" i="0" dirty="0" err="1">
                <a:solidFill>
                  <a:srgbClr val="1F1F1F"/>
                </a:solidFill>
                <a:effectLst/>
                <a:latin typeface="ElsevierSans"/>
              </a:rPr>
              <a:t>Bruzaud</a:t>
            </a:r>
            <a:r>
              <a:rPr lang="en-AU" b="0" i="0" dirty="0">
                <a:solidFill>
                  <a:srgbClr val="1F1F1F"/>
                </a:solidFill>
                <a:effectLst/>
                <a:latin typeface="ElsevierSans"/>
              </a:rPr>
              <a:t> </a:t>
            </a:r>
            <a:r>
              <a:rPr lang="en-AU" b="0" i="0" baseline="30000" dirty="0">
                <a:solidFill>
                  <a:srgbClr val="1F1F1F"/>
                </a:solidFill>
                <a:effectLst/>
                <a:latin typeface="ElsevierSans"/>
              </a:rPr>
              <a:t>d</a:t>
            </a:r>
            <a:r>
              <a:rPr lang="en-AU" b="0" i="0" dirty="0">
                <a:solidFill>
                  <a:srgbClr val="1F1F1F"/>
                </a:solidFill>
                <a:effectLst/>
                <a:latin typeface="ElsevierSans"/>
              </a:rPr>
              <a:t>, </a:t>
            </a:r>
            <a:r>
              <a:rPr lang="en-AU" b="0" i="0" dirty="0" err="1">
                <a:solidFill>
                  <a:srgbClr val="1F1F1F"/>
                </a:solidFill>
                <a:effectLst/>
                <a:latin typeface="ElsevierSans"/>
              </a:rPr>
              <a:t>Lotfi</a:t>
            </a:r>
            <a:r>
              <a:rPr lang="en-AU" b="0" i="0" dirty="0">
                <a:solidFill>
                  <a:srgbClr val="1F1F1F"/>
                </a:solidFill>
                <a:effectLst/>
                <a:latin typeface="ElsevierSans"/>
              </a:rPr>
              <a:t> </a:t>
            </a:r>
            <a:r>
              <a:rPr lang="en-AU" b="0" i="0" dirty="0" err="1">
                <a:solidFill>
                  <a:srgbClr val="1F1F1F"/>
                </a:solidFill>
                <a:effectLst/>
                <a:latin typeface="ElsevierSans"/>
              </a:rPr>
              <a:t>Rabaoui</a:t>
            </a:r>
            <a:r>
              <a:rPr lang="en-AU" b="0" i="0" dirty="0">
                <a:solidFill>
                  <a:srgbClr val="1F1F1F"/>
                </a:solidFill>
                <a:effectLst/>
                <a:latin typeface="ElsevierSans"/>
              </a:rPr>
              <a:t> </a:t>
            </a:r>
            <a:r>
              <a:rPr lang="en-AU" b="0" i="0" baseline="30000" dirty="0">
                <a:solidFill>
                  <a:srgbClr val="1F1F1F"/>
                </a:solidFill>
                <a:effectLst/>
                <a:latin typeface="ElsevierSans"/>
              </a:rPr>
              <a:t>a</a:t>
            </a:r>
            <a:endParaRPr lang="en-AU" b="0" i="0" dirty="0">
              <a:solidFill>
                <a:srgbClr val="1F1F1F"/>
              </a:solidFill>
              <a:effectLst/>
              <a:latin typeface="ElsevierSans"/>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540019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https://anaarr1106.medium.com/to-understand-how-mudskippers-reproduce-scientists-need-to-get-dirty-65fc3de5e8b5</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2753613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Quotes: https://</a:t>
            </a:r>
            <a:r>
              <a:rPr lang="en-US" dirty="0" err="1"/>
              <a:t>www.science.org</a:t>
            </a:r>
            <a:r>
              <a:rPr lang="en-US" dirty="0"/>
              <a:t>/content/article/mussel-poop-may-help-clear-oceans-microplastics</a:t>
            </a:r>
          </a:p>
          <a:p>
            <a:r>
              <a:rPr lang="en-US" dirty="0"/>
              <a:t>Image (left): https://</a:t>
            </a:r>
            <a:r>
              <a:rPr lang="en-US" dirty="0" err="1"/>
              <a:t>pubs.acs.org</a:t>
            </a:r>
            <a:r>
              <a:rPr lang="en-US" dirty="0"/>
              <a:t>/</a:t>
            </a:r>
            <a:r>
              <a:rPr lang="en-US" dirty="0" err="1"/>
              <a:t>doi</a:t>
            </a:r>
            <a:r>
              <a:rPr lang="en-US" dirty="0"/>
              <a:t>/abs/10.1021/acs.est.8b03467</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3477152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www.sciencedirect.com</a:t>
            </a:r>
            <a:r>
              <a:rPr lang="en-US" dirty="0"/>
              <a:t>/science/article/abs/</a:t>
            </a:r>
            <a:r>
              <a:rPr lang="en-US" dirty="0" err="1"/>
              <a:t>pii</a:t>
            </a:r>
            <a:r>
              <a:rPr lang="en-US" dirty="0"/>
              <a:t>/S0269749118305591</a:t>
            </a:r>
          </a:p>
          <a:p>
            <a:r>
              <a:rPr lang="en-US" dirty="0"/>
              <a:t>Info: https://</a:t>
            </a:r>
            <a:r>
              <a:rPr lang="en-US" dirty="0" err="1"/>
              <a:t>www.cdc.gov</a:t>
            </a:r>
            <a:r>
              <a:rPr lang="en-US" dirty="0"/>
              <a:t>/biomonitoring/</a:t>
            </a:r>
            <a:r>
              <a:rPr lang="en-US" dirty="0" err="1"/>
              <a:t>Triclosan_BiomonitoringSummary.html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3991320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www.frontiersin.org</a:t>
            </a:r>
            <a:r>
              <a:rPr lang="en-US" dirty="0"/>
              <a:t>/articles/10.3389/fmars.2021.821019/full</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1407242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www.frontiersin.org</a:t>
            </a:r>
            <a:r>
              <a:rPr lang="en-US" dirty="0"/>
              <a:t>/articles/10.3389/fmars.2021.821019/full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82828"/>
                </a:solidFill>
                <a:effectLst/>
                <a:latin typeface="MuseoSans"/>
              </a:rPr>
              <a:t>Mussel Byssal Attachment Weakened by Anthropogenic Noise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u="none" strike="noStrike" dirty="0">
                <a:solidFill>
                  <a:srgbClr val="1DB5C3"/>
                </a:solidFill>
                <a:effectLst/>
                <a:latin typeface="MuseoSans"/>
                <a:hlinkClick r:id="rId3"/>
              </a:rPr>
              <a:t>Xinguo Zhao</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dirty="0" err="1">
                <a:solidFill>
                  <a:srgbClr val="282828"/>
                </a:solidFill>
                <a:effectLst/>
                <a:latin typeface="MuseoSans"/>
              </a:rPr>
              <a:t>Shuge</a:t>
            </a:r>
            <a:r>
              <a:rPr lang="en-AU" b="0" i="0" dirty="0">
                <a:solidFill>
                  <a:srgbClr val="282828"/>
                </a:solidFill>
                <a:effectLst/>
                <a:latin typeface="MuseoSans"/>
              </a:rPr>
              <a:t> Sun</a:t>
            </a:r>
            <a:r>
              <a:rPr lang="en-AU" b="0" i="0" baseline="30000" dirty="0">
                <a:solidFill>
                  <a:srgbClr val="282828"/>
                </a:solidFill>
                <a:effectLst/>
                <a:latin typeface="MuseoSans"/>
              </a:rPr>
              <a:t>3</a:t>
            </a:r>
            <a:r>
              <a:rPr lang="en-AU" b="0" i="0" dirty="0">
                <a:solidFill>
                  <a:srgbClr val="282828"/>
                </a:solidFill>
                <a:effectLst/>
                <a:latin typeface="MuseoSans"/>
              </a:rPr>
              <a:t> Wei Shi</a:t>
            </a:r>
            <a:r>
              <a:rPr lang="en-AU" b="0" i="0" baseline="30000" dirty="0">
                <a:solidFill>
                  <a:srgbClr val="282828"/>
                </a:solidFill>
                <a:effectLst/>
                <a:latin typeface="MuseoSans"/>
              </a:rPr>
              <a:t>3</a:t>
            </a:r>
            <a:r>
              <a:rPr lang="en-AU" b="0" i="0" dirty="0">
                <a:solidFill>
                  <a:srgbClr val="282828"/>
                </a:solidFill>
                <a:effectLst/>
                <a:latin typeface="MuseoSans"/>
              </a:rPr>
              <a:t> </a:t>
            </a:r>
            <a:r>
              <a:rPr lang="en-AU" b="0" i="0" dirty="0" err="1">
                <a:solidFill>
                  <a:srgbClr val="282828"/>
                </a:solidFill>
                <a:effectLst/>
                <a:latin typeface="MuseoSans"/>
              </a:rPr>
              <a:t>Xuemei</a:t>
            </a:r>
            <a:r>
              <a:rPr lang="en-AU" b="0" i="0" dirty="0">
                <a:solidFill>
                  <a:srgbClr val="282828"/>
                </a:solidFill>
                <a:effectLst/>
                <a:latin typeface="MuseoSans"/>
              </a:rPr>
              <a:t> Sun</a:t>
            </a:r>
            <a:r>
              <a:rPr lang="en-AU" b="0" i="0" baseline="30000" dirty="0">
                <a:solidFill>
                  <a:srgbClr val="282828"/>
                </a:solidFill>
                <a:effectLst/>
                <a:latin typeface="MuseoSans"/>
              </a:rPr>
              <a:t>1,2</a:t>
            </a:r>
            <a:r>
              <a:rPr lang="en-AU" b="0" i="0" dirty="0">
                <a:solidFill>
                  <a:srgbClr val="282828"/>
                </a:solidFill>
                <a:effectLst/>
                <a:latin typeface="MuseoSans"/>
              </a:rPr>
              <a:t> Yan Zhang</a:t>
            </a:r>
            <a:r>
              <a:rPr lang="en-AU" b="0" i="0" baseline="30000" dirty="0">
                <a:solidFill>
                  <a:srgbClr val="282828"/>
                </a:solidFill>
                <a:effectLst/>
                <a:latin typeface="MuseoSans"/>
              </a:rPr>
              <a:t>1,2</a:t>
            </a:r>
            <a:r>
              <a:rPr lang="en-AU" b="0" i="0" dirty="0">
                <a:solidFill>
                  <a:srgbClr val="282828"/>
                </a:solidFill>
                <a:effectLst/>
                <a:latin typeface="MuseoSans"/>
              </a:rPr>
              <a:t> Lin Zhu</a:t>
            </a:r>
            <a:r>
              <a:rPr lang="en-AU" b="0" i="0" baseline="30000" dirty="0">
                <a:solidFill>
                  <a:srgbClr val="282828"/>
                </a:solidFill>
                <a:effectLst/>
                <a:latin typeface="MuseoSans"/>
              </a:rPr>
              <a:t>1,2</a:t>
            </a:r>
            <a:r>
              <a:rPr lang="en-AU" b="0" i="0" dirty="0">
                <a:solidFill>
                  <a:srgbClr val="282828"/>
                </a:solidFill>
                <a:effectLst/>
                <a:latin typeface="MuseoSans"/>
              </a:rPr>
              <a:t> Qi Sui</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u="none" strike="noStrike" dirty="0">
                <a:solidFill>
                  <a:srgbClr val="282828"/>
                </a:solidFill>
                <a:effectLst/>
                <a:latin typeface="MuseoSans"/>
                <a:hlinkClick r:id="rId4"/>
              </a:rPr>
              <a:t>Bin Xia</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dirty="0" err="1">
                <a:solidFill>
                  <a:srgbClr val="282828"/>
                </a:solidFill>
                <a:effectLst/>
                <a:latin typeface="MuseoSans"/>
              </a:rPr>
              <a:t>Keming</a:t>
            </a:r>
            <a:r>
              <a:rPr lang="en-AU" b="0" i="0" dirty="0">
                <a:solidFill>
                  <a:srgbClr val="282828"/>
                </a:solidFill>
                <a:effectLst/>
                <a:latin typeface="MuseoSans"/>
              </a:rPr>
              <a:t> Qu</a:t>
            </a:r>
            <a:r>
              <a:rPr lang="en-AU" b="0" i="0" baseline="30000" dirty="0">
                <a:solidFill>
                  <a:srgbClr val="282828"/>
                </a:solidFill>
                <a:effectLst/>
                <a:latin typeface="MuseoSans"/>
              </a:rPr>
              <a:t>1</a:t>
            </a:r>
            <a:r>
              <a:rPr lang="en-AU" b="0" i="0" dirty="0">
                <a:solidFill>
                  <a:srgbClr val="282828"/>
                </a:solidFill>
                <a:effectLst/>
                <a:latin typeface="MuseoSans"/>
              </a:rPr>
              <a:t> </a:t>
            </a:r>
            <a:r>
              <a:rPr lang="en-AU" b="0" i="0" dirty="0" err="1">
                <a:solidFill>
                  <a:srgbClr val="282828"/>
                </a:solidFill>
                <a:effectLst/>
                <a:latin typeface="MuseoSans"/>
              </a:rPr>
              <a:t>Bijuan</a:t>
            </a:r>
            <a:r>
              <a:rPr lang="en-AU" b="0" i="0" dirty="0">
                <a:solidFill>
                  <a:srgbClr val="282828"/>
                </a:solidFill>
                <a:effectLst/>
                <a:latin typeface="MuseoSans"/>
              </a:rPr>
              <a:t> Chen</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u="none" strike="noStrike" dirty="0">
                <a:solidFill>
                  <a:srgbClr val="282828"/>
                </a:solidFill>
                <a:effectLst/>
                <a:latin typeface="MuseoSans"/>
                <a:hlinkClick r:id="rId5"/>
              </a:rPr>
              <a:t>Guangxu Liu</a:t>
            </a:r>
            <a:r>
              <a:rPr lang="en-AU" b="0" i="0" baseline="30000" dirty="0">
                <a:solidFill>
                  <a:srgbClr val="282828"/>
                </a:solidFill>
                <a:effectLst/>
                <a:latin typeface="MuseoSans"/>
              </a:rPr>
              <a:t>3*</a:t>
            </a:r>
            <a:endParaRPr lang="en-AU" b="0" i="0" dirty="0">
              <a:solidFill>
                <a:srgbClr val="282828"/>
              </a:solidFill>
              <a:effectLst/>
              <a:latin typeface="MuseoSans"/>
            </a:endParaRPr>
          </a:p>
          <a:p>
            <a:r>
              <a:rPr lang="en-AU" b="0" i="0" dirty="0">
                <a:solidFill>
                  <a:srgbClr val="282828"/>
                </a:solidFill>
                <a:effectLst/>
                <a:latin typeface="MuseoSans"/>
              </a:rPr>
              <a:t>Front. Mar. Sci., 23 December 2021</a:t>
            </a:r>
            <a:br>
              <a:rPr lang="en-AU" dirty="0"/>
            </a:br>
            <a:r>
              <a:rPr lang="en-AU" b="0" i="0" dirty="0">
                <a:solidFill>
                  <a:srgbClr val="282828"/>
                </a:solidFill>
                <a:effectLst/>
                <a:latin typeface="MuseoSans"/>
              </a:rPr>
              <a:t>Sec. Marine Molecular Biology and Ecology</a:t>
            </a:r>
            <a:br>
              <a:rPr lang="en-AU" dirty="0"/>
            </a:br>
            <a:r>
              <a:rPr lang="en-AU" b="0" i="0" dirty="0">
                <a:solidFill>
                  <a:srgbClr val="282828"/>
                </a:solidFill>
                <a:effectLst/>
                <a:latin typeface="MuseoSans"/>
              </a:rPr>
              <a:t>Volume 8 - 2021 | </a:t>
            </a:r>
            <a:r>
              <a:rPr lang="en-AU" b="0" i="0" u="none" strike="noStrike" dirty="0">
                <a:solidFill>
                  <a:srgbClr val="282828"/>
                </a:solidFill>
                <a:effectLst/>
                <a:latin typeface="MuseoSans"/>
                <a:hlinkClick r:id="rId6"/>
              </a:rPr>
              <a:t>https://doi.org/10.3389/fmars.2021.821019</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28</a:t>
            </a:fld>
            <a:endParaRPr lang="en-US"/>
          </a:p>
        </p:txBody>
      </p:sp>
    </p:spTree>
    <p:extLst>
      <p:ext uri="{BB962C8B-B14F-4D97-AF65-F5344CB8AC3E}">
        <p14:creationId xmlns:p14="http://schemas.microsoft.com/office/powerpoint/2010/main" val="1212465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www.nature.scot</a:t>
            </a:r>
            <a:r>
              <a:rPr lang="en-US" dirty="0"/>
              <a:t>/landscapes-and-habitats/habitat-types/coast-and-seas/marine-habitats/seagrass</a:t>
            </a:r>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1472842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www.naturepl.com</a:t>
            </a:r>
            <a:r>
              <a:rPr lang="en-US" dirty="0"/>
              <a:t>/stock-photo-seagrass-meadow-zostera-marina-on-sandy-seabed-helford-river-cornwall-nature-image01699997.html</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2943244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dirty="0">
                <a:solidFill>
                  <a:srgbClr val="111111"/>
                </a:solidFill>
                <a:effectLst/>
                <a:latin typeface="Roboto" panose="02000000000000000000" pitchFamily="2" charset="0"/>
              </a:rPr>
              <a:t>Source: Images A &amp; B courtesy of Susannah Anderson (https://</a:t>
            </a:r>
            <a:r>
              <a:rPr lang="en-AU" sz="1200" b="0" i="0" dirty="0" err="1">
                <a:solidFill>
                  <a:srgbClr val="111111"/>
                </a:solidFill>
                <a:effectLst/>
                <a:latin typeface="Roboto" panose="02000000000000000000" pitchFamily="2" charset="0"/>
              </a:rPr>
              <a:t>wanderinweeta.blogspot.com</a:t>
            </a:r>
            <a:r>
              <a:rPr lang="en-AU" sz="1200" b="0" i="0" dirty="0">
                <a:solidFill>
                  <a:srgbClr val="111111"/>
                </a:solidFill>
                <a:effectLst/>
                <a:latin typeface="Roboto" panose="02000000000000000000" pitchFamily="2" charset="0"/>
              </a:rPr>
              <a:t>); Images C &amp; D courtesy of David Fenwick Sr (</a:t>
            </a:r>
            <a:r>
              <a:rPr lang="en-AU" sz="1200" b="0" i="0" dirty="0" err="1">
                <a:solidFill>
                  <a:srgbClr val="111111"/>
                </a:solidFill>
                <a:effectLst/>
                <a:latin typeface="Roboto" panose="02000000000000000000" pitchFamily="2" charset="0"/>
              </a:rPr>
              <a:t>www.aphotomarine.com</a:t>
            </a:r>
            <a:r>
              <a:rPr lang="en-AU" sz="1200" b="0" i="0" dirty="0">
                <a:solidFill>
                  <a:srgbClr val="111111"/>
                </a:solidFill>
                <a:effectLst/>
                <a:latin typeface="Roboto" panose="02000000000000000000" pitchFamily="2" charset="0"/>
              </a:rPr>
              <a:t>).</a:t>
            </a:r>
          </a:p>
          <a:p>
            <a:r>
              <a:rPr lang="en-AU" sz="1200" b="0" i="0" dirty="0">
                <a:solidFill>
                  <a:srgbClr val="111111"/>
                </a:solidFill>
                <a:effectLst/>
                <a:latin typeface="Roboto" panose="02000000000000000000" pitchFamily="2" charset="0"/>
              </a:rPr>
              <a:t>Image: https://</a:t>
            </a:r>
            <a:r>
              <a:rPr lang="en-AU" sz="1200" b="0" i="0" dirty="0" err="1">
                <a:solidFill>
                  <a:srgbClr val="111111"/>
                </a:solidFill>
                <a:effectLst/>
                <a:latin typeface="Roboto" panose="02000000000000000000" pitchFamily="2" charset="0"/>
              </a:rPr>
              <a:t>www.researchgate.net</a:t>
            </a:r>
            <a:r>
              <a:rPr lang="en-AU" sz="1200" b="0" i="0" dirty="0">
                <a:solidFill>
                  <a:srgbClr val="111111"/>
                </a:solidFill>
                <a:effectLst/>
                <a:latin typeface="Roboto" panose="02000000000000000000" pitchFamily="2" charset="0"/>
              </a:rPr>
              <a:t>/figure/Reproductive-structures-of-eelgrass-A-female-flower-B-male-flower-C-developing_fig4_350156601</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2197844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www.eduardoinfantes.com</a:t>
            </a:r>
            <a:r>
              <a:rPr lang="en-US" dirty="0"/>
              <a:t>/summary-of-effective-eelgrass-seed-techniques-in-</a:t>
            </a:r>
            <a:r>
              <a:rPr lang="en-US" dirty="0" err="1"/>
              <a:t>sweden</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1845009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www.eduardoinfantes.com</a:t>
            </a:r>
            <a:r>
              <a:rPr lang="en-US" dirty="0"/>
              <a:t>/summary-of-effective-eelgrass-seed-techniques-in-</a:t>
            </a:r>
            <a:r>
              <a:rPr lang="en-US" dirty="0" err="1"/>
              <a:t>sweden</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378241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www.bbc.com</a:t>
            </a:r>
            <a:r>
              <a:rPr lang="en-US" dirty="0"/>
              <a:t>/news/uk-england-cornwall-64404008</a:t>
            </a:r>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3244370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www.bbc.co.uk</a:t>
            </a:r>
            <a:r>
              <a:rPr lang="en-US" dirty="0"/>
              <a:t>/</a:t>
            </a:r>
            <a:r>
              <a:rPr lang="en-US" dirty="0" err="1"/>
              <a:t>programmes</a:t>
            </a:r>
            <a:r>
              <a:rPr lang="en-US" dirty="0"/>
              <a:t>/articles/3TR342j69c9QBypF4s0xwdm/great-blue-spotted-mudskipper</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320863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www.tampabay.com</a:t>
            </a:r>
            <a:r>
              <a:rPr lang="en-US" dirty="0"/>
              <a:t>/news/environment/2023/02/13/tampa-bay-lost-12-its-seagrass-2-years-some-areas-historic-low-study-shows/</a:t>
            </a:r>
          </a:p>
          <a:p>
            <a:r>
              <a:rPr lang="en-US" dirty="0"/>
              <a:t>Info: https://</a:t>
            </a:r>
            <a:r>
              <a:rPr lang="en-US" dirty="0" err="1"/>
              <a:t>www.pnas.org</a:t>
            </a:r>
            <a:r>
              <a:rPr lang="en-US" dirty="0"/>
              <a:t>/</a:t>
            </a:r>
            <a:r>
              <a:rPr lang="en-US" dirty="0" err="1"/>
              <a:t>doi</a:t>
            </a:r>
            <a:r>
              <a:rPr lang="en-US" dirty="0"/>
              <a:t>/10.1073/pnas.0905620106</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3464999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source: https://</a:t>
            </a:r>
            <a:r>
              <a:rPr lang="en-US" dirty="0" err="1"/>
              <a:t>www.sciencedirect.com</a:t>
            </a:r>
            <a:r>
              <a:rPr lang="en-US" dirty="0"/>
              <a:t>/science/article/abs/</a:t>
            </a:r>
            <a:r>
              <a:rPr lang="en-US" dirty="0" err="1"/>
              <a:t>pii</a:t>
            </a:r>
            <a:r>
              <a:rPr lang="en-US" dirty="0"/>
              <a:t>/S1470160X13000629</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563629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oceanfdn.org</a:t>
            </a:r>
            <a:r>
              <a:rPr lang="en-US" dirty="0"/>
              <a:t>/seagrasses-natures-water-filter/</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2034521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eatlas.org.au</a:t>
            </a:r>
            <a:r>
              <a:rPr lang="en-US" dirty="0"/>
              <a:t>/media/4037</a:t>
            </a:r>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404491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SUSA</a:t>
            </a:r>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4097771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oceanfdn.org</a:t>
            </a:r>
            <a:r>
              <a:rPr lang="en-US" dirty="0"/>
              <a:t>/seagrasses-natures-water-filter/</a:t>
            </a:r>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991366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cafnec.org.au</a:t>
            </a:r>
            <a:r>
              <a:rPr lang="en-US" dirty="0"/>
              <a:t>/marine-conservation/trinity-inlet/</a:t>
            </a:r>
          </a:p>
          <a:p>
            <a:r>
              <a:rPr lang="en-US" dirty="0"/>
              <a:t>Info: https://</a:t>
            </a:r>
            <a:r>
              <a:rPr lang="en-US" dirty="0" err="1"/>
              <a:t>ozcoasts.org.au</a:t>
            </a:r>
            <a:r>
              <a:rPr lang="en-US" dirty="0"/>
              <a:t>/indicators/biophysical-indicators/</a:t>
            </a:r>
            <a:r>
              <a:rPr lang="en-US" dirty="0" err="1"/>
              <a:t>changes_seagrass_area</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224465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www.sciencedirect.com</a:t>
            </a:r>
            <a:r>
              <a:rPr lang="en-US" dirty="0"/>
              <a:t>/science/article/abs/</a:t>
            </a:r>
            <a:r>
              <a:rPr lang="en-US" dirty="0" err="1"/>
              <a:t>pii</a:t>
            </a:r>
            <a:r>
              <a:rPr lang="en-US" dirty="0"/>
              <a:t>/S0048969723047770</a:t>
            </a:r>
          </a:p>
        </p:txBody>
      </p:sp>
      <p:sp>
        <p:nvSpPr>
          <p:cNvPr id="4" name="Slide Number Placeholder 3"/>
          <p:cNvSpPr>
            <a:spLocks noGrp="1"/>
          </p:cNvSpPr>
          <p:nvPr>
            <p:ph type="sldNum" sz="quarter" idx="5"/>
          </p:nvPr>
        </p:nvSpPr>
        <p:spPr/>
        <p:txBody>
          <a:bodyPr/>
          <a:lstStyle/>
          <a:p>
            <a:fld id="{1E9A60AA-0504-9D43-9C67-9C1121590EC0}" type="slidenum">
              <a:rPr lang="en-US" smtClean="0"/>
              <a:t>45</a:t>
            </a:fld>
            <a:endParaRPr lang="en-US"/>
          </a:p>
        </p:txBody>
      </p:sp>
    </p:spTree>
    <p:extLst>
      <p:ext uri="{BB962C8B-B14F-4D97-AF65-F5344CB8AC3E}">
        <p14:creationId xmlns:p14="http://schemas.microsoft.com/office/powerpoint/2010/main" val="3012680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1921794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www.themarinediaries.com</a:t>
            </a:r>
            <a:r>
              <a:rPr lang="en-US" dirty="0"/>
              <a:t>/</a:t>
            </a:r>
            <a:r>
              <a:rPr lang="en-US" dirty="0" err="1"/>
              <a:t>tmd</a:t>
            </a:r>
            <a:r>
              <a:rPr lang="en-US" dirty="0"/>
              <a:t>-blog/creating-a-more-resilient-coral</a:t>
            </a:r>
          </a:p>
        </p:txBody>
      </p:sp>
      <p:sp>
        <p:nvSpPr>
          <p:cNvPr id="4" name="Slide Number Placeholder 3"/>
          <p:cNvSpPr>
            <a:spLocks noGrp="1"/>
          </p:cNvSpPr>
          <p:nvPr>
            <p:ph type="sldNum" sz="quarter" idx="5"/>
          </p:nvPr>
        </p:nvSpPr>
        <p:spPr/>
        <p:txBody>
          <a:bodyPr/>
          <a:lstStyle/>
          <a:p>
            <a:fld id="{1E9A60AA-0504-9D43-9C67-9C1121590EC0}" type="slidenum">
              <a:rPr lang="en-US" smtClean="0"/>
              <a:t>49</a:t>
            </a:fld>
            <a:endParaRPr lang="en-US"/>
          </a:p>
        </p:txBody>
      </p:sp>
    </p:spTree>
    <p:extLst>
      <p:ext uri="{BB962C8B-B14F-4D97-AF65-F5344CB8AC3E}">
        <p14:creationId xmlns:p14="http://schemas.microsoft.com/office/powerpoint/2010/main" val="1945577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https://anaarr1106.medium.com/to-understand-how-mudskippers-reproduce-scientists-need-to-get-dirty-65fc3de5e8b5</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3012779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www.coralsoftheworld.org</a:t>
            </a:r>
            <a:r>
              <a:rPr lang="en-US" dirty="0"/>
              <a:t>/media/images/0134_C01_04.jpg</a:t>
            </a:r>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3396799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Corals of the World. http://</a:t>
            </a:r>
            <a:r>
              <a:rPr lang="en-US" dirty="0" err="1"/>
              <a:t>www.coralsoftheworld.org</a:t>
            </a:r>
            <a:r>
              <a:rPr lang="en-US" dirty="0"/>
              <a:t>/</a:t>
            </a:r>
            <a:r>
              <a:rPr lang="en-US" dirty="0" err="1"/>
              <a:t>species_factsheets</a:t>
            </a:r>
            <a:r>
              <a:rPr lang="en-US" dirty="0"/>
              <a:t>/</a:t>
            </a:r>
            <a:r>
              <a:rPr lang="en-US" dirty="0" err="1"/>
              <a:t>species_factsheet_summary</a:t>
            </a:r>
            <a:r>
              <a:rPr lang="en-US" dirty="0"/>
              <a:t>/</a:t>
            </a:r>
            <a:r>
              <a:rPr lang="en-US" dirty="0" err="1"/>
              <a:t>goniastrea-australensis</a:t>
            </a:r>
            <a:r>
              <a:rPr lang="en-US" dirty="0"/>
              <a:t>/ </a:t>
            </a:r>
          </a:p>
        </p:txBody>
      </p:sp>
      <p:sp>
        <p:nvSpPr>
          <p:cNvPr id="4" name="Slide Number Placeholder 3"/>
          <p:cNvSpPr>
            <a:spLocks noGrp="1"/>
          </p:cNvSpPr>
          <p:nvPr>
            <p:ph type="sldNum" sz="quarter" idx="5"/>
          </p:nvPr>
        </p:nvSpPr>
        <p:spPr/>
        <p:txBody>
          <a:bodyPr/>
          <a:lstStyle/>
          <a:p>
            <a:fld id="{1E9A60AA-0504-9D43-9C67-9C1121590EC0}" type="slidenum">
              <a:rPr lang="en-US" smtClean="0"/>
              <a:t>51</a:t>
            </a:fld>
            <a:endParaRPr lang="en-US"/>
          </a:p>
        </p:txBody>
      </p:sp>
    </p:spTree>
    <p:extLst>
      <p:ext uri="{BB962C8B-B14F-4D97-AF65-F5344CB8AC3E}">
        <p14:creationId xmlns:p14="http://schemas.microsoft.com/office/powerpoint/2010/main" val="2944173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www.coralsoftheworld.org</a:t>
            </a:r>
            <a:r>
              <a:rPr lang="en-US" dirty="0"/>
              <a:t>/media/images/0646_BW01_01.jpg</a:t>
            </a:r>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2974307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a:t>
            </a:r>
            <a:r>
              <a:rPr lang="en-US" dirty="0" err="1"/>
              <a:t>btn</a:t>
            </a:r>
            <a:r>
              <a:rPr lang="en-US" dirty="0"/>
              <a:t>/classroom/coral-bleaching/13811232</a:t>
            </a:r>
          </a:p>
        </p:txBody>
      </p:sp>
      <p:sp>
        <p:nvSpPr>
          <p:cNvPr id="4" name="Slide Number Placeholder 3"/>
          <p:cNvSpPr>
            <a:spLocks noGrp="1"/>
          </p:cNvSpPr>
          <p:nvPr>
            <p:ph type="sldNum" sz="quarter" idx="5"/>
          </p:nvPr>
        </p:nvSpPr>
        <p:spPr/>
        <p:txBody>
          <a:bodyPr/>
          <a:lstStyle/>
          <a:p>
            <a:fld id="{1E9A60AA-0504-9D43-9C67-9C1121590EC0}" type="slidenum">
              <a:rPr lang="en-US" smtClean="0"/>
              <a:t>53</a:t>
            </a:fld>
            <a:endParaRPr lang="en-US"/>
          </a:p>
        </p:txBody>
      </p:sp>
    </p:spTree>
    <p:extLst>
      <p:ext uri="{BB962C8B-B14F-4D97-AF65-F5344CB8AC3E}">
        <p14:creationId xmlns:p14="http://schemas.microsoft.com/office/powerpoint/2010/main" val="3047225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coral.org</a:t>
            </a:r>
            <a:r>
              <a:rPr lang="en-US" dirty="0"/>
              <a:t>/</a:t>
            </a:r>
            <a:r>
              <a:rPr lang="en-US" dirty="0" err="1"/>
              <a:t>en</a:t>
            </a:r>
            <a:r>
              <a:rPr lang="en-US" dirty="0"/>
              <a:t>/blog/what-is-coral-bleaching-and-why-should-you-care/</a:t>
            </a:r>
          </a:p>
        </p:txBody>
      </p:sp>
      <p:sp>
        <p:nvSpPr>
          <p:cNvPr id="4" name="Slide Number Placeholder 3"/>
          <p:cNvSpPr>
            <a:spLocks noGrp="1"/>
          </p:cNvSpPr>
          <p:nvPr>
            <p:ph type="sldNum" sz="quarter" idx="5"/>
          </p:nvPr>
        </p:nvSpPr>
        <p:spPr/>
        <p:txBody>
          <a:bodyPr/>
          <a:lstStyle/>
          <a:p>
            <a:fld id="{1E9A60AA-0504-9D43-9C67-9C1121590EC0}" type="slidenum">
              <a:rPr lang="en-US" smtClean="0"/>
              <a:t>54</a:t>
            </a:fld>
            <a:endParaRPr lang="en-US"/>
          </a:p>
        </p:txBody>
      </p:sp>
    </p:spTree>
    <p:extLst>
      <p:ext uri="{BB962C8B-B14F-4D97-AF65-F5344CB8AC3E}">
        <p14:creationId xmlns:p14="http://schemas.microsoft.com/office/powerpoint/2010/main" val="433090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www.bodyglovehawaii.com</a:t>
            </a:r>
            <a:r>
              <a:rPr lang="en-US" dirty="0"/>
              <a:t>/blog/what-is-coral-bleaching-and-how-is-it-caused/</a:t>
            </a:r>
          </a:p>
          <a:p>
            <a:r>
              <a:rPr lang="en-US" dirty="0"/>
              <a:t>Image (right): https://</a:t>
            </a:r>
            <a:r>
              <a:rPr lang="en-US" dirty="0" err="1"/>
              <a:t>serc.carleton.edu</a:t>
            </a:r>
            <a:r>
              <a:rPr lang="en-US" dirty="0"/>
              <a:t>/</a:t>
            </a:r>
            <a:r>
              <a:rPr lang="en-US" dirty="0" err="1"/>
              <a:t>eslabs</a:t>
            </a:r>
            <a:r>
              <a:rPr lang="en-US" dirty="0"/>
              <a:t>/corals/6a.html</a:t>
            </a:r>
          </a:p>
        </p:txBody>
      </p:sp>
      <p:sp>
        <p:nvSpPr>
          <p:cNvPr id="4" name="Slide Number Placeholder 3"/>
          <p:cNvSpPr>
            <a:spLocks noGrp="1"/>
          </p:cNvSpPr>
          <p:nvPr>
            <p:ph type="sldNum" sz="quarter" idx="5"/>
          </p:nvPr>
        </p:nvSpPr>
        <p:spPr/>
        <p:txBody>
          <a:bodyPr/>
          <a:lstStyle/>
          <a:p>
            <a:fld id="{1E9A60AA-0504-9D43-9C67-9C1121590EC0}" type="slidenum">
              <a:rPr lang="en-US" smtClean="0"/>
              <a:t>55</a:t>
            </a:fld>
            <a:endParaRPr lang="en-US"/>
          </a:p>
        </p:txBody>
      </p:sp>
    </p:spTree>
    <p:extLst>
      <p:ext uri="{BB962C8B-B14F-4D97-AF65-F5344CB8AC3E}">
        <p14:creationId xmlns:p14="http://schemas.microsoft.com/office/powerpoint/2010/main" val="4158724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/research-topics/environmental-issues/coral-bleaching/what-coral-bleaching</a:t>
            </a:r>
          </a:p>
        </p:txBody>
      </p:sp>
      <p:sp>
        <p:nvSpPr>
          <p:cNvPr id="4" name="Slide Number Placeholder 3"/>
          <p:cNvSpPr>
            <a:spLocks noGrp="1"/>
          </p:cNvSpPr>
          <p:nvPr>
            <p:ph type="sldNum" sz="quarter" idx="5"/>
          </p:nvPr>
        </p:nvSpPr>
        <p:spPr/>
        <p:txBody>
          <a:bodyPr/>
          <a:lstStyle/>
          <a:p>
            <a:fld id="{1E9A60AA-0504-9D43-9C67-9C1121590EC0}" type="slidenum">
              <a:rPr lang="en-US" smtClean="0"/>
              <a:t>57</a:t>
            </a:fld>
            <a:endParaRPr lang="en-US"/>
          </a:p>
        </p:txBody>
      </p:sp>
    </p:spTree>
    <p:extLst>
      <p:ext uri="{BB962C8B-B14F-4D97-AF65-F5344CB8AC3E}">
        <p14:creationId xmlns:p14="http://schemas.microsoft.com/office/powerpoint/2010/main" val="2499107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www.nbcnews.com</a:t>
            </a:r>
            <a:r>
              <a:rPr lang="en-US" dirty="0"/>
              <a:t>/science/environment/great-barrier-reef-hit-third-major-bleaching-event-five-years-n1166676</a:t>
            </a:r>
          </a:p>
          <a:p>
            <a:r>
              <a:rPr lang="en-AU" b="0" i="0" dirty="0">
                <a:solidFill>
                  <a:srgbClr val="2A2A2A"/>
                </a:solidFill>
                <a:effectLst/>
                <a:latin typeface="PublicoText"/>
              </a:rPr>
              <a:t>Bleached coral on Australia's Great Barrier Reef near Port Douglas on Feb. 20, 2017.</a:t>
            </a:r>
            <a:r>
              <a:rPr lang="en-AU" b="0" i="0" dirty="0">
                <a:effectLst/>
                <a:latin typeface="var(--caption--source--font-family)"/>
              </a:rPr>
              <a:t>Brett Monroe Garner / Greenpeace via Reuters file</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58</a:t>
            </a:fld>
            <a:endParaRPr lang="en-US"/>
          </a:p>
        </p:txBody>
      </p:sp>
    </p:spTree>
    <p:extLst>
      <p:ext uri="{BB962C8B-B14F-4D97-AF65-F5344CB8AC3E}">
        <p14:creationId xmlns:p14="http://schemas.microsoft.com/office/powerpoint/2010/main" val="795820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Coral Watch</a:t>
            </a:r>
          </a:p>
        </p:txBody>
      </p:sp>
      <p:sp>
        <p:nvSpPr>
          <p:cNvPr id="4" name="Slide Number Placeholder 3"/>
          <p:cNvSpPr>
            <a:spLocks noGrp="1"/>
          </p:cNvSpPr>
          <p:nvPr>
            <p:ph type="sldNum" sz="quarter" idx="5"/>
          </p:nvPr>
        </p:nvSpPr>
        <p:spPr/>
        <p:txBody>
          <a:bodyPr/>
          <a:lstStyle/>
          <a:p>
            <a:fld id="{1E9A60AA-0504-9D43-9C67-9C1121590EC0}" type="slidenum">
              <a:rPr lang="en-US" smtClean="0"/>
              <a:t>59</a:t>
            </a:fld>
            <a:endParaRPr lang="en-US"/>
          </a:p>
        </p:txBody>
      </p:sp>
    </p:spTree>
    <p:extLst>
      <p:ext uri="{BB962C8B-B14F-4D97-AF65-F5344CB8AC3E}">
        <p14:creationId xmlns:p14="http://schemas.microsoft.com/office/powerpoint/2010/main" val="354952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www.coris.noaa.gov</a:t>
            </a:r>
            <a:r>
              <a:rPr lang="en-US" dirty="0"/>
              <a:t>/activities/</a:t>
            </a:r>
            <a:r>
              <a:rPr lang="en-US" dirty="0" err="1"/>
              <a:t>reef_managers_guide</a:t>
            </a:r>
            <a:r>
              <a:rPr lang="en-US" dirty="0"/>
              <a:t>/reef_managers_guide_ch4.pdf</a:t>
            </a:r>
          </a:p>
        </p:txBody>
      </p:sp>
      <p:sp>
        <p:nvSpPr>
          <p:cNvPr id="4" name="Slide Number Placeholder 3"/>
          <p:cNvSpPr>
            <a:spLocks noGrp="1"/>
          </p:cNvSpPr>
          <p:nvPr>
            <p:ph type="sldNum" sz="quarter" idx="5"/>
          </p:nvPr>
        </p:nvSpPr>
        <p:spPr/>
        <p:txBody>
          <a:bodyPr/>
          <a:lstStyle/>
          <a:p>
            <a:fld id="{1E9A60AA-0504-9D43-9C67-9C1121590EC0}" type="slidenum">
              <a:rPr lang="en-US" smtClean="0"/>
              <a:t>60</a:t>
            </a:fld>
            <a:endParaRPr lang="en-US"/>
          </a:p>
        </p:txBody>
      </p:sp>
    </p:spTree>
    <p:extLst>
      <p:ext uri="{BB962C8B-B14F-4D97-AF65-F5344CB8AC3E}">
        <p14:creationId xmlns:p14="http://schemas.microsoft.com/office/powerpoint/2010/main" val="3882425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/articles/nature.2015.17123</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31239468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a:t>
            </a:r>
            <a:r>
              <a:rPr lang="en-AU" b="0" i="0" cap="all" dirty="0">
                <a:solidFill>
                  <a:srgbClr val="6C6C6C"/>
                </a:solidFill>
                <a:effectLst/>
                <a:latin typeface="Roboto Regular"/>
              </a:rPr>
              <a:t>CORALS SITTING SIDE BY SIDE CAN RESPOND DIFFERENTLY TO HEAT STRESS. AIMS IS INVESTIGATING THE REASONS FOR THIS, TO HELP GUIDE RESTORATION AND ADAPTATION SCIENCE. IMAGE: LTMP</a:t>
            </a:r>
          </a:p>
          <a:p>
            <a:r>
              <a:rPr lang="en-AU" b="0" i="0" cap="all" dirty="0">
                <a:solidFill>
                  <a:srgbClr val="6C6C6C"/>
                </a:solidFill>
                <a:effectLst/>
                <a:latin typeface="Roboto Regular"/>
              </a:rPr>
              <a:t>Source: https://</a:t>
            </a:r>
            <a:r>
              <a:rPr lang="en-AU" b="0" i="0" cap="all" dirty="0" err="1">
                <a:solidFill>
                  <a:srgbClr val="6C6C6C"/>
                </a:solidFill>
                <a:effectLst/>
                <a:latin typeface="Roboto Regular"/>
              </a:rPr>
              <a:t>www.aims.gov.au</a:t>
            </a:r>
            <a:r>
              <a:rPr lang="en-AU" b="0" i="0" cap="all" dirty="0">
                <a:solidFill>
                  <a:srgbClr val="6C6C6C"/>
                </a:solidFill>
                <a:effectLst/>
                <a:latin typeface="Roboto Regular"/>
              </a:rPr>
              <a:t>/research-topics/environmental-issues/coral-bleaching/what-coral-bleaching</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61</a:t>
            </a:fld>
            <a:endParaRPr lang="en-US"/>
          </a:p>
        </p:txBody>
      </p:sp>
    </p:spTree>
    <p:extLst>
      <p:ext uri="{BB962C8B-B14F-4D97-AF65-F5344CB8AC3E}">
        <p14:creationId xmlns:p14="http://schemas.microsoft.com/office/powerpoint/2010/main" val="1280779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/research-topics/environmental-issues/coral-bleaching/what-coral-bleaching</a:t>
            </a:r>
          </a:p>
        </p:txBody>
      </p:sp>
      <p:sp>
        <p:nvSpPr>
          <p:cNvPr id="4" name="Slide Number Placeholder 3"/>
          <p:cNvSpPr>
            <a:spLocks noGrp="1"/>
          </p:cNvSpPr>
          <p:nvPr>
            <p:ph type="sldNum" sz="quarter" idx="5"/>
          </p:nvPr>
        </p:nvSpPr>
        <p:spPr/>
        <p:txBody>
          <a:bodyPr/>
          <a:lstStyle/>
          <a:p>
            <a:fld id="{1E9A60AA-0504-9D43-9C67-9C1121590EC0}" type="slidenum">
              <a:rPr lang="en-US" smtClean="0"/>
              <a:t>62</a:t>
            </a:fld>
            <a:endParaRPr lang="en-US"/>
          </a:p>
        </p:txBody>
      </p:sp>
    </p:spTree>
    <p:extLst>
      <p:ext uri="{BB962C8B-B14F-4D97-AF65-F5344CB8AC3E}">
        <p14:creationId xmlns:p14="http://schemas.microsoft.com/office/powerpoint/2010/main" val="2282179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a:t>
            </a:r>
            <a:r>
              <a:rPr lang="en-AU" b="0" i="0" dirty="0">
                <a:solidFill>
                  <a:srgbClr val="333333"/>
                </a:solidFill>
                <a:effectLst/>
                <a:latin typeface="Open Sans" panose="020B0606030504020204" pitchFamily="34" charset="0"/>
              </a:rPr>
              <a:t>Sediment, brown and green against the blues that show "normal" reef waters, from the Annie River (1), North Kennedy River (2), Normanby River (3) and </a:t>
            </a:r>
            <a:r>
              <a:rPr lang="en-AU" b="0" i="0" dirty="0" err="1">
                <a:solidFill>
                  <a:srgbClr val="333333"/>
                </a:solidFill>
                <a:effectLst/>
                <a:latin typeface="Open Sans" panose="020B0606030504020204" pitchFamily="34" charset="0"/>
              </a:rPr>
              <a:t>Marrett</a:t>
            </a:r>
            <a:r>
              <a:rPr lang="en-AU" b="0" i="0" dirty="0">
                <a:solidFill>
                  <a:srgbClr val="333333"/>
                </a:solidFill>
                <a:effectLst/>
                <a:latin typeface="Open Sans" panose="020B0606030504020204" pitchFamily="34" charset="0"/>
              </a:rPr>
              <a:t> River (4) washes into Princess Charlotte Bay, past Flinders Island (5) and along Corbett Reef (6) before being carried into the Fairway Channel (7) and into the ocean.</a:t>
            </a:r>
          </a:p>
          <a:p>
            <a:r>
              <a:rPr lang="en-AU" b="0" i="0" dirty="0">
                <a:solidFill>
                  <a:srgbClr val="333333"/>
                </a:solidFill>
                <a:effectLst/>
                <a:latin typeface="Open Sans" panose="020B0606030504020204" pitchFamily="34" charset="0"/>
              </a:rPr>
              <a:t>Image (satellite): https://</a:t>
            </a:r>
            <a:r>
              <a:rPr lang="en-AU" b="0" i="0" dirty="0" err="1">
                <a:solidFill>
                  <a:srgbClr val="333333"/>
                </a:solidFill>
                <a:effectLst/>
                <a:latin typeface="Open Sans" panose="020B0606030504020204" pitchFamily="34" charset="0"/>
              </a:rPr>
              <a:t>www.eurekalert.org</a:t>
            </a:r>
            <a:r>
              <a:rPr lang="en-AU" b="0" i="0" dirty="0">
                <a:solidFill>
                  <a:srgbClr val="333333"/>
                </a:solidFill>
                <a:effectLst/>
                <a:latin typeface="Open Sans" panose="020B0606030504020204" pitchFamily="34" charset="0"/>
              </a:rPr>
              <a:t>/multimedia/572597</a:t>
            </a:r>
          </a:p>
          <a:p>
            <a:r>
              <a:rPr lang="en-AU" b="0" i="0" dirty="0">
                <a:solidFill>
                  <a:srgbClr val="333333"/>
                </a:solidFill>
                <a:effectLst/>
                <a:latin typeface="Open Sans" panose="020B0606030504020204" pitchFamily="34" charset="0"/>
              </a:rPr>
              <a:t>Image (right): https://</a:t>
            </a:r>
            <a:r>
              <a:rPr lang="en-AU" b="0" i="0" dirty="0" err="1">
                <a:solidFill>
                  <a:srgbClr val="333333"/>
                </a:solidFill>
                <a:effectLst/>
                <a:latin typeface="Open Sans" panose="020B0606030504020204" pitchFamily="34" charset="0"/>
              </a:rPr>
              <a:t>www.researchgate.net</a:t>
            </a:r>
            <a:r>
              <a:rPr lang="en-AU" b="0" i="0" dirty="0">
                <a:solidFill>
                  <a:srgbClr val="333333"/>
                </a:solidFill>
                <a:effectLst/>
                <a:latin typeface="Open Sans" panose="020B0606030504020204" pitchFamily="34" charset="0"/>
              </a:rPr>
              <a:t>/figure/a-Map-of-the-Princess-Charlotte-Bay-system-b-satellite-imagery-showing-the-extent-of_fig1_337191591</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66</a:t>
            </a:fld>
            <a:endParaRPr lang="en-US"/>
          </a:p>
        </p:txBody>
      </p:sp>
    </p:spTree>
    <p:extLst>
      <p:ext uri="{BB962C8B-B14F-4D97-AF65-F5344CB8AC3E}">
        <p14:creationId xmlns:p14="http://schemas.microsoft.com/office/powerpoint/2010/main" val="2279837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conservationdiver.com</a:t>
            </a:r>
            <a:r>
              <a:rPr lang="en-US" dirty="0"/>
              <a:t>/corallivorous-</a:t>
            </a:r>
            <a:r>
              <a:rPr lang="en-US" dirty="0" err="1"/>
              <a:t>drupella</a:t>
            </a:r>
            <a:r>
              <a:rPr lang="en-US" dirty="0"/>
              <a:t>/</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67</a:t>
            </a:fld>
            <a:endParaRPr lang="en-US"/>
          </a:p>
        </p:txBody>
      </p:sp>
    </p:spTree>
    <p:extLst>
      <p:ext uri="{BB962C8B-B14F-4D97-AF65-F5344CB8AC3E}">
        <p14:creationId xmlns:p14="http://schemas.microsoft.com/office/powerpoint/2010/main" val="3411601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a:t>
            </a:r>
            <a:r>
              <a:rPr lang="en-AU" dirty="0" err="1"/>
              <a:t>www.inverse.com</a:t>
            </a:r>
            <a:r>
              <a:rPr lang="en-AU" dirty="0"/>
              <a:t>/science/stunningly-beautiful-corals-explained</a:t>
            </a:r>
            <a:endParaRPr lang="en-AU" b="0" i="0" dirty="0">
              <a:solidFill>
                <a:srgbClr val="FFFFFF"/>
              </a:solidFill>
              <a:effectLst/>
              <a:latin typeface="Helvetica" pitchFamily="2" charset="0"/>
            </a:endParaRPr>
          </a:p>
          <a:p>
            <a:r>
              <a:rPr lang="en-US" dirty="0"/>
              <a:t>Info: https://</a:t>
            </a:r>
            <a:r>
              <a:rPr lang="en-US" dirty="0" err="1"/>
              <a:t>www.cell.com</a:t>
            </a:r>
            <a:r>
              <a:rPr lang="en-US" dirty="0"/>
              <a:t>/current-biology/</a:t>
            </a:r>
            <a:r>
              <a:rPr lang="en-US" dirty="0" err="1"/>
              <a:t>fulltext</a:t>
            </a:r>
            <a:r>
              <a:rPr lang="en-US" dirty="0"/>
              <a:t>/S0960-9822(20)30571-6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FFFFFF"/>
                </a:solidFill>
                <a:effectLst/>
                <a:latin typeface="Helvetica" pitchFamily="2" charset="0"/>
              </a:rPr>
              <a:t>Optical Feedback Loop Involving Dinoflagellate Symbiont and </a:t>
            </a:r>
            <a:r>
              <a:rPr lang="en-AU" b="0" i="0" dirty="0" err="1">
                <a:solidFill>
                  <a:srgbClr val="FFFFFF"/>
                </a:solidFill>
                <a:effectLst/>
                <a:latin typeface="Helvetica" pitchFamily="2" charset="0"/>
              </a:rPr>
              <a:t>Scleractinian</a:t>
            </a:r>
            <a:r>
              <a:rPr lang="en-AU" b="0" i="0" dirty="0">
                <a:solidFill>
                  <a:srgbClr val="FFFFFF"/>
                </a:solidFill>
                <a:effectLst/>
                <a:latin typeface="Helvetica" pitchFamily="2" charset="0"/>
              </a:rPr>
              <a:t> Host Drives </a:t>
            </a:r>
            <a:r>
              <a:rPr lang="en-AU" b="0" i="0" dirty="0" err="1">
                <a:solidFill>
                  <a:srgbClr val="FFFFFF"/>
                </a:solidFill>
                <a:effectLst/>
                <a:latin typeface="Helvetica" pitchFamily="2" charset="0"/>
              </a:rPr>
              <a:t>Colorful</a:t>
            </a:r>
            <a:r>
              <a:rPr lang="en-AU" b="0" i="0" dirty="0">
                <a:solidFill>
                  <a:srgbClr val="FFFFFF"/>
                </a:solidFill>
                <a:effectLst/>
                <a:latin typeface="Helvetica" pitchFamily="2" charset="0"/>
              </a:rPr>
              <a:t> Coral Bleaching</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68</a:t>
            </a:fld>
            <a:endParaRPr lang="en-US"/>
          </a:p>
        </p:txBody>
      </p:sp>
    </p:spTree>
    <p:extLst>
      <p:ext uri="{BB962C8B-B14F-4D97-AF65-F5344CB8AC3E}">
        <p14:creationId xmlns:p14="http://schemas.microsoft.com/office/powerpoint/2010/main" val="4105614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theconversation.com</a:t>
            </a:r>
            <a:r>
              <a:rPr lang="en-US" dirty="0"/>
              <a:t>/coral-reefs-that-glow-bright-neon-during-bleaching-offer-hope-for-recovery-new-study-139048</a:t>
            </a:r>
          </a:p>
          <a:p>
            <a:r>
              <a:rPr lang="en-US" dirty="0"/>
              <a:t>Info: https://</a:t>
            </a:r>
            <a:r>
              <a:rPr lang="en-US" dirty="0" err="1"/>
              <a:t>www.cell.com</a:t>
            </a:r>
            <a:r>
              <a:rPr lang="en-US" dirty="0"/>
              <a:t>/current-biology/</a:t>
            </a:r>
            <a:r>
              <a:rPr lang="en-US" dirty="0" err="1"/>
              <a:t>fulltext</a:t>
            </a:r>
            <a:r>
              <a:rPr lang="en-US" dirty="0"/>
              <a:t>/S0960-9822(20)30571-6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FFFFFF"/>
                </a:solidFill>
                <a:effectLst/>
                <a:latin typeface="Helvetica" pitchFamily="2" charset="0"/>
              </a:rPr>
              <a:t>Optical Feedback Loop Involving Dinoflagellate Symbiont and </a:t>
            </a:r>
            <a:r>
              <a:rPr lang="en-AU" b="0" i="0" dirty="0" err="1">
                <a:solidFill>
                  <a:srgbClr val="FFFFFF"/>
                </a:solidFill>
                <a:effectLst/>
                <a:latin typeface="Helvetica" pitchFamily="2" charset="0"/>
              </a:rPr>
              <a:t>Scleractinian</a:t>
            </a:r>
            <a:r>
              <a:rPr lang="en-AU" b="0" i="0" dirty="0">
                <a:solidFill>
                  <a:srgbClr val="FFFFFF"/>
                </a:solidFill>
                <a:effectLst/>
                <a:latin typeface="Helvetica" pitchFamily="2" charset="0"/>
              </a:rPr>
              <a:t> Host Drives </a:t>
            </a:r>
            <a:r>
              <a:rPr lang="en-AU" b="0" i="0" dirty="0" err="1">
                <a:solidFill>
                  <a:srgbClr val="FFFFFF"/>
                </a:solidFill>
                <a:effectLst/>
                <a:latin typeface="Helvetica" pitchFamily="2" charset="0"/>
              </a:rPr>
              <a:t>Colorful</a:t>
            </a:r>
            <a:r>
              <a:rPr lang="en-AU" b="0" i="0" dirty="0">
                <a:solidFill>
                  <a:srgbClr val="FFFFFF"/>
                </a:solidFill>
                <a:effectLst/>
                <a:latin typeface="Helvetica" pitchFamily="2" charset="0"/>
              </a:rPr>
              <a:t> Coral Bleaching</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69</a:t>
            </a:fld>
            <a:endParaRPr lang="en-US"/>
          </a:p>
        </p:txBody>
      </p:sp>
    </p:spTree>
    <p:extLst>
      <p:ext uri="{BB962C8B-B14F-4D97-AF65-F5344CB8AC3E}">
        <p14:creationId xmlns:p14="http://schemas.microsoft.com/office/powerpoint/2010/main" val="34900468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www.coralsoftheworld.org</a:t>
            </a:r>
            <a:r>
              <a:rPr lang="en-US" dirty="0"/>
              <a:t>/</a:t>
            </a:r>
            <a:r>
              <a:rPr lang="en-US" dirty="0" err="1"/>
              <a:t>species_factsheets</a:t>
            </a:r>
            <a:r>
              <a:rPr lang="en-US" dirty="0"/>
              <a:t>/</a:t>
            </a:r>
            <a:r>
              <a:rPr lang="en-US" dirty="0" err="1"/>
              <a:t>species_factsheet_summary</a:t>
            </a:r>
            <a:r>
              <a:rPr lang="en-US" dirty="0"/>
              <a:t>/</a:t>
            </a:r>
            <a:r>
              <a:rPr lang="en-US" dirty="0" err="1"/>
              <a:t>acropora-divaricata</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70</a:t>
            </a:fld>
            <a:endParaRPr lang="en-US"/>
          </a:p>
        </p:txBody>
      </p:sp>
    </p:spTree>
    <p:extLst>
      <p:ext uri="{BB962C8B-B14F-4D97-AF65-F5344CB8AC3E}">
        <p14:creationId xmlns:p14="http://schemas.microsoft.com/office/powerpoint/2010/main" val="5886139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a:t>
            </a:r>
            <a:r>
              <a:rPr lang="en-AU" dirty="0" err="1"/>
              <a:t>marinemadnessdotblog.wordpress.com</a:t>
            </a:r>
            <a:r>
              <a:rPr lang="en-AU" dirty="0"/>
              <a:t>/2020/05/28/colourful-bleaching-solving-a-coral-conundrum/</a:t>
            </a:r>
            <a:r>
              <a:rPr lang="en-US" dirty="0"/>
              <a:t>Info: https://</a:t>
            </a:r>
            <a:r>
              <a:rPr lang="en-US" dirty="0" err="1"/>
              <a:t>www.cell.com</a:t>
            </a:r>
            <a:r>
              <a:rPr lang="en-US" dirty="0"/>
              <a:t>/current-biology/</a:t>
            </a:r>
            <a:r>
              <a:rPr lang="en-US" dirty="0" err="1"/>
              <a:t>fulltext</a:t>
            </a:r>
            <a:r>
              <a:rPr lang="en-US" dirty="0"/>
              <a:t>/S0960-9822(20)30571-6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FFFFFF"/>
                </a:solidFill>
                <a:effectLst/>
                <a:latin typeface="Helvetica" pitchFamily="2" charset="0"/>
              </a:rPr>
              <a:t>Optical Feedback Loop Involving Dinoflagellate Symbiont and </a:t>
            </a:r>
            <a:r>
              <a:rPr lang="en-AU" b="0" i="0" dirty="0" err="1">
                <a:solidFill>
                  <a:srgbClr val="FFFFFF"/>
                </a:solidFill>
                <a:effectLst/>
                <a:latin typeface="Helvetica" pitchFamily="2" charset="0"/>
              </a:rPr>
              <a:t>Scleractinian</a:t>
            </a:r>
            <a:r>
              <a:rPr lang="en-AU" b="0" i="0" dirty="0">
                <a:solidFill>
                  <a:srgbClr val="FFFFFF"/>
                </a:solidFill>
                <a:effectLst/>
                <a:latin typeface="Helvetica" pitchFamily="2" charset="0"/>
              </a:rPr>
              <a:t> Host Drives </a:t>
            </a:r>
            <a:r>
              <a:rPr lang="en-AU" b="0" i="0" dirty="0" err="1">
                <a:solidFill>
                  <a:srgbClr val="FFFFFF"/>
                </a:solidFill>
                <a:effectLst/>
                <a:latin typeface="Helvetica" pitchFamily="2" charset="0"/>
              </a:rPr>
              <a:t>Colorful</a:t>
            </a:r>
            <a:r>
              <a:rPr lang="en-AU" b="0" i="0" dirty="0">
                <a:solidFill>
                  <a:srgbClr val="FFFFFF"/>
                </a:solidFill>
                <a:effectLst/>
                <a:latin typeface="Helvetica" pitchFamily="2" charset="0"/>
              </a:rPr>
              <a:t> Coral Bleaching</a:t>
            </a:r>
          </a:p>
          <a:p>
            <a:endParaRPr lang="en-AU" b="0" i="0" dirty="0">
              <a:solidFill>
                <a:srgbClr val="FFFFFF"/>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71</a:t>
            </a:fld>
            <a:endParaRPr lang="en-US"/>
          </a:p>
        </p:txBody>
      </p:sp>
    </p:spTree>
    <p:extLst>
      <p:ext uri="{BB962C8B-B14F-4D97-AF65-F5344CB8AC3E}">
        <p14:creationId xmlns:p14="http://schemas.microsoft.com/office/powerpoint/2010/main" val="1393482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www.youtube.com</a:t>
            </a:r>
            <a:r>
              <a:rPr lang="en-US" dirty="0"/>
              <a:t>/</a:t>
            </a:r>
            <a:r>
              <a:rPr lang="en-US" dirty="0" err="1"/>
              <a:t>watch?v</a:t>
            </a:r>
            <a:r>
              <a:rPr lang="en-US" dirty="0"/>
              <a:t>=O3U3mx7KT-s&amp;t=116s</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72</a:t>
            </a:fld>
            <a:endParaRPr lang="en-US"/>
          </a:p>
        </p:txBody>
      </p:sp>
    </p:spTree>
    <p:extLst>
      <p:ext uri="{BB962C8B-B14F-4D97-AF65-F5344CB8AC3E}">
        <p14:creationId xmlns:p14="http://schemas.microsoft.com/office/powerpoint/2010/main" val="1840877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https://</a:t>
            </a:r>
            <a:r>
              <a:rPr lang="en-AU" dirty="0" err="1"/>
              <a:t>www.theflowersareburning.com</a:t>
            </a:r>
            <a:r>
              <a:rPr lang="en-AU" dirty="0"/>
              <a:t>/coral-</a:t>
            </a:r>
            <a:r>
              <a:rPr lang="en-AU" dirty="0" err="1"/>
              <a:t>reefs.html</a:t>
            </a:r>
            <a:endParaRPr lang="en-AU" dirty="0"/>
          </a:p>
          <a:p>
            <a:r>
              <a:rPr lang="en-US" dirty="0"/>
              <a:t>Info: https://</a:t>
            </a:r>
            <a:r>
              <a:rPr lang="en-US" dirty="0" err="1"/>
              <a:t>www.cell.com</a:t>
            </a:r>
            <a:r>
              <a:rPr lang="en-US" dirty="0"/>
              <a:t>/current-biology/</a:t>
            </a:r>
            <a:r>
              <a:rPr lang="en-US" dirty="0" err="1"/>
              <a:t>fulltext</a:t>
            </a:r>
            <a:r>
              <a:rPr lang="en-US" dirty="0"/>
              <a:t>/S0960-9822(20)30571-6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FFFFFF"/>
                </a:solidFill>
                <a:effectLst/>
                <a:latin typeface="Helvetica" pitchFamily="2" charset="0"/>
              </a:rPr>
              <a:t>Optical Feedback Loop Involving Dinoflagellate Symbiont and </a:t>
            </a:r>
            <a:r>
              <a:rPr lang="en-AU" b="0" i="0" dirty="0" err="1">
                <a:solidFill>
                  <a:srgbClr val="FFFFFF"/>
                </a:solidFill>
                <a:effectLst/>
                <a:latin typeface="Helvetica" pitchFamily="2" charset="0"/>
              </a:rPr>
              <a:t>Scleractinian</a:t>
            </a:r>
            <a:r>
              <a:rPr lang="en-AU" b="0" i="0" dirty="0">
                <a:solidFill>
                  <a:srgbClr val="FFFFFF"/>
                </a:solidFill>
                <a:effectLst/>
                <a:latin typeface="Helvetica" pitchFamily="2" charset="0"/>
              </a:rPr>
              <a:t> Host Drives </a:t>
            </a:r>
            <a:r>
              <a:rPr lang="en-AU" b="0" i="0" dirty="0" err="1">
                <a:solidFill>
                  <a:srgbClr val="FFFFFF"/>
                </a:solidFill>
                <a:effectLst/>
                <a:latin typeface="Helvetica" pitchFamily="2" charset="0"/>
              </a:rPr>
              <a:t>Colorful</a:t>
            </a:r>
            <a:r>
              <a:rPr lang="en-AU" b="0" i="0" dirty="0">
                <a:solidFill>
                  <a:srgbClr val="FFFFFF"/>
                </a:solidFill>
                <a:effectLst/>
                <a:latin typeface="Helvetica" pitchFamily="2" charset="0"/>
              </a:rPr>
              <a:t> Coral Bleaching</a:t>
            </a:r>
          </a:p>
          <a:p>
            <a:endParaRPr lang="en-AU" b="0" i="0" dirty="0">
              <a:solidFill>
                <a:srgbClr val="FFFFFF"/>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73</a:t>
            </a:fld>
            <a:endParaRPr lang="en-US"/>
          </a:p>
        </p:txBody>
      </p:sp>
    </p:spTree>
    <p:extLst>
      <p:ext uri="{BB962C8B-B14F-4D97-AF65-F5344CB8AC3E}">
        <p14:creationId xmlns:p14="http://schemas.microsoft.com/office/powerpoint/2010/main" val="2064932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ejabf.journals.ekb.eg</a:t>
            </a:r>
            <a:r>
              <a:rPr lang="en-US" dirty="0"/>
              <a:t>/article_144402_82b620034967f14f64fa001104c8f585.pdf</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12434226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a:t>
            </a:r>
            <a:r>
              <a:rPr lang="en-US" dirty="0" err="1"/>
              <a:t>www.coralsoftheworld.org</a:t>
            </a:r>
            <a:r>
              <a:rPr lang="en-US" dirty="0"/>
              <a:t>/</a:t>
            </a:r>
            <a:r>
              <a:rPr lang="en-US" dirty="0" err="1"/>
              <a:t>species_factsheets</a:t>
            </a:r>
            <a:r>
              <a:rPr lang="en-US" dirty="0"/>
              <a:t>/</a:t>
            </a:r>
            <a:r>
              <a:rPr lang="en-US" dirty="0" err="1"/>
              <a:t>species_factsheet_summary</a:t>
            </a:r>
            <a:r>
              <a:rPr lang="en-US" dirty="0"/>
              <a:t>/</a:t>
            </a:r>
            <a:r>
              <a:rPr lang="en-US" dirty="0" err="1"/>
              <a:t>acropora-divaricata</a:t>
            </a:r>
            <a:r>
              <a:rPr lang="en-US" dirty="0"/>
              <a:t>/</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74</a:t>
            </a:fld>
            <a:endParaRPr lang="en-US"/>
          </a:p>
        </p:txBody>
      </p:sp>
    </p:spTree>
    <p:extLst>
      <p:ext uri="{BB962C8B-B14F-4D97-AF65-F5344CB8AC3E}">
        <p14:creationId xmlns:p14="http://schemas.microsoft.com/office/powerpoint/2010/main" val="25265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www.cell.com</a:t>
            </a:r>
            <a:r>
              <a:rPr lang="en-US" dirty="0"/>
              <a:t>/current-biology/</a:t>
            </a:r>
            <a:r>
              <a:rPr lang="en-US" dirty="0" err="1"/>
              <a:t>fulltext</a:t>
            </a:r>
            <a:r>
              <a:rPr lang="en-US" dirty="0"/>
              <a:t>/S0960-9822(20)30571-6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FFFFFF"/>
                </a:solidFill>
                <a:effectLst/>
                <a:latin typeface="Helvetica" pitchFamily="2" charset="0"/>
              </a:rPr>
              <a:t>Optical Feedback Loop Involving Dinoflagellate Symbiont and </a:t>
            </a:r>
            <a:r>
              <a:rPr lang="en-AU" b="0" i="0" dirty="0" err="1">
                <a:solidFill>
                  <a:srgbClr val="FFFFFF"/>
                </a:solidFill>
                <a:effectLst/>
                <a:latin typeface="Helvetica" pitchFamily="2" charset="0"/>
              </a:rPr>
              <a:t>Scleractinian</a:t>
            </a:r>
            <a:r>
              <a:rPr lang="en-AU" b="0" i="0" dirty="0">
                <a:solidFill>
                  <a:srgbClr val="FFFFFF"/>
                </a:solidFill>
                <a:effectLst/>
                <a:latin typeface="Helvetica" pitchFamily="2" charset="0"/>
              </a:rPr>
              <a:t> Host Drives </a:t>
            </a:r>
            <a:r>
              <a:rPr lang="en-AU" b="0" i="0" dirty="0" err="1">
                <a:solidFill>
                  <a:srgbClr val="FFFFFF"/>
                </a:solidFill>
                <a:effectLst/>
                <a:latin typeface="Helvetica" pitchFamily="2" charset="0"/>
              </a:rPr>
              <a:t>Colorful</a:t>
            </a:r>
            <a:r>
              <a:rPr lang="en-AU" b="0" i="0" dirty="0">
                <a:solidFill>
                  <a:srgbClr val="FFFFFF"/>
                </a:solidFill>
                <a:effectLst/>
                <a:latin typeface="Helvetica" pitchFamily="2" charset="0"/>
              </a:rPr>
              <a:t> Coral Bleaching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FFFFFF"/>
                </a:solidFill>
                <a:effectLst/>
                <a:latin typeface="Helvetica" pitchFamily="2" charset="0"/>
              </a:rPr>
              <a:t>Image: https://</a:t>
            </a:r>
            <a:r>
              <a:rPr lang="en-AU" b="0" i="0" dirty="0" err="1">
                <a:solidFill>
                  <a:srgbClr val="FFFFFF"/>
                </a:solidFill>
                <a:effectLst/>
                <a:latin typeface="Helvetica" pitchFamily="2" charset="0"/>
              </a:rPr>
              <a:t>news.mongabay.com</a:t>
            </a:r>
            <a:r>
              <a:rPr lang="en-AU" b="0" i="0" dirty="0">
                <a:solidFill>
                  <a:srgbClr val="FFFFFF"/>
                </a:solidFill>
                <a:effectLst/>
                <a:latin typeface="Helvetica" pitchFamily="2" charset="0"/>
              </a:rPr>
              <a:t>/2017/09/capturing-the-wonder-and-vulnerability-of-coral-reefs-in-real-time-chasing-coral/</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75</a:t>
            </a:fld>
            <a:endParaRPr lang="en-US"/>
          </a:p>
        </p:txBody>
      </p:sp>
    </p:spTree>
    <p:extLst>
      <p:ext uri="{BB962C8B-B14F-4D97-AF65-F5344CB8AC3E}">
        <p14:creationId xmlns:p14="http://schemas.microsoft.com/office/powerpoint/2010/main" val="34483480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www.smh.com.au</a:t>
            </a:r>
            <a:r>
              <a:rPr lang="en-US" dirty="0"/>
              <a:t>/politics/federal/reef-on-path-to-destruction-and-clever-science-can-t-fix-it-20210407-p57h5i.html</a:t>
            </a:r>
          </a:p>
        </p:txBody>
      </p:sp>
      <p:sp>
        <p:nvSpPr>
          <p:cNvPr id="4" name="Slide Number Placeholder 3"/>
          <p:cNvSpPr>
            <a:spLocks noGrp="1"/>
          </p:cNvSpPr>
          <p:nvPr>
            <p:ph type="sldNum" sz="quarter" idx="5"/>
          </p:nvPr>
        </p:nvSpPr>
        <p:spPr/>
        <p:txBody>
          <a:bodyPr/>
          <a:lstStyle/>
          <a:p>
            <a:fld id="{1E9A60AA-0504-9D43-9C67-9C1121590EC0}" type="slidenum">
              <a:rPr lang="en-US" smtClean="0"/>
              <a:t>76</a:t>
            </a:fld>
            <a:endParaRPr lang="en-US"/>
          </a:p>
        </p:txBody>
      </p:sp>
    </p:spTree>
    <p:extLst>
      <p:ext uri="{BB962C8B-B14F-4D97-AF65-F5344CB8AC3E}">
        <p14:creationId xmlns:p14="http://schemas.microsoft.com/office/powerpoint/2010/main" val="19269652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www.cell.com</a:t>
            </a:r>
            <a:r>
              <a:rPr lang="en-US" dirty="0"/>
              <a:t>/current-biology/</a:t>
            </a:r>
            <a:r>
              <a:rPr lang="en-US" dirty="0" err="1"/>
              <a:t>fulltext</a:t>
            </a:r>
            <a:r>
              <a:rPr lang="en-US" dirty="0"/>
              <a:t>/S0960-9822(20)30571-6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FFFFFF"/>
                </a:solidFill>
                <a:effectLst/>
                <a:latin typeface="Helvetica" pitchFamily="2" charset="0"/>
              </a:rPr>
              <a:t>Optical Feedback Loop Involving Dinoflagellate Symbiont and </a:t>
            </a:r>
            <a:r>
              <a:rPr lang="en-AU" b="0" i="0" dirty="0" err="1">
                <a:solidFill>
                  <a:srgbClr val="FFFFFF"/>
                </a:solidFill>
                <a:effectLst/>
                <a:latin typeface="Helvetica" pitchFamily="2" charset="0"/>
              </a:rPr>
              <a:t>Scleractinian</a:t>
            </a:r>
            <a:r>
              <a:rPr lang="en-AU" b="0" i="0" dirty="0">
                <a:solidFill>
                  <a:srgbClr val="FFFFFF"/>
                </a:solidFill>
                <a:effectLst/>
                <a:latin typeface="Helvetica" pitchFamily="2" charset="0"/>
              </a:rPr>
              <a:t> Host Drives </a:t>
            </a:r>
            <a:r>
              <a:rPr lang="en-AU" b="0" i="0" dirty="0" err="1">
                <a:solidFill>
                  <a:srgbClr val="FFFFFF"/>
                </a:solidFill>
                <a:effectLst/>
                <a:latin typeface="Helvetica" pitchFamily="2" charset="0"/>
              </a:rPr>
              <a:t>Colorful</a:t>
            </a:r>
            <a:r>
              <a:rPr lang="en-AU" b="0" i="0" dirty="0">
                <a:solidFill>
                  <a:srgbClr val="FFFFFF"/>
                </a:solidFill>
                <a:effectLst/>
                <a:latin typeface="Helvetica" pitchFamily="2" charset="0"/>
              </a:rPr>
              <a:t> Coral Bleaching</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77</a:t>
            </a:fld>
            <a:endParaRPr lang="en-US"/>
          </a:p>
        </p:txBody>
      </p:sp>
    </p:spTree>
    <p:extLst>
      <p:ext uri="{BB962C8B-B14F-4D97-AF65-F5344CB8AC3E}">
        <p14:creationId xmlns:p14="http://schemas.microsoft.com/office/powerpoint/2010/main" val="4373181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www.labroots.com</a:t>
            </a:r>
            <a:r>
              <a:rPr lang="en-US" dirty="0"/>
              <a:t>/trending/cell-and-molecular-biology/17689/bleached-coral-neon-stress-heat</a:t>
            </a:r>
          </a:p>
        </p:txBody>
      </p:sp>
      <p:sp>
        <p:nvSpPr>
          <p:cNvPr id="4" name="Slide Number Placeholder 3"/>
          <p:cNvSpPr>
            <a:spLocks noGrp="1"/>
          </p:cNvSpPr>
          <p:nvPr>
            <p:ph type="sldNum" sz="quarter" idx="5"/>
          </p:nvPr>
        </p:nvSpPr>
        <p:spPr/>
        <p:txBody>
          <a:bodyPr/>
          <a:lstStyle/>
          <a:p>
            <a:fld id="{1E9A60AA-0504-9D43-9C67-9C1121590EC0}" type="slidenum">
              <a:rPr lang="en-US" smtClean="0"/>
              <a:t>78</a:t>
            </a:fld>
            <a:endParaRPr lang="en-US"/>
          </a:p>
        </p:txBody>
      </p:sp>
    </p:spTree>
    <p:extLst>
      <p:ext uri="{BB962C8B-B14F-4D97-AF65-F5344CB8AC3E}">
        <p14:creationId xmlns:p14="http://schemas.microsoft.com/office/powerpoint/2010/main" val="27341298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www.forbes.com</a:t>
            </a:r>
            <a:r>
              <a:rPr lang="en-US" dirty="0"/>
              <a:t>/sites/</a:t>
            </a:r>
            <a:r>
              <a:rPr lang="en-US" dirty="0" err="1"/>
              <a:t>allenelizabeth</a:t>
            </a:r>
            <a:r>
              <a:rPr lang="en-US" dirty="0"/>
              <a:t>/2020/09/08/these-corals-are-literally-glowing-to-survive/?</a:t>
            </a:r>
            <a:r>
              <a:rPr lang="en-US" dirty="0" err="1"/>
              <a:t>sh</a:t>
            </a:r>
            <a:r>
              <a:rPr lang="en-US" dirty="0"/>
              <a:t>=4fd5dd153345</a:t>
            </a:r>
          </a:p>
        </p:txBody>
      </p:sp>
      <p:sp>
        <p:nvSpPr>
          <p:cNvPr id="4" name="Slide Number Placeholder 3"/>
          <p:cNvSpPr>
            <a:spLocks noGrp="1"/>
          </p:cNvSpPr>
          <p:nvPr>
            <p:ph type="sldNum" sz="quarter" idx="5"/>
          </p:nvPr>
        </p:nvSpPr>
        <p:spPr/>
        <p:txBody>
          <a:bodyPr/>
          <a:lstStyle/>
          <a:p>
            <a:fld id="{1E9A60AA-0504-9D43-9C67-9C1121590EC0}" type="slidenum">
              <a:rPr lang="en-US" smtClean="0"/>
              <a:t>79</a:t>
            </a:fld>
            <a:endParaRPr lang="en-US"/>
          </a:p>
        </p:txBody>
      </p:sp>
    </p:spTree>
    <p:extLst>
      <p:ext uri="{BB962C8B-B14F-4D97-AF65-F5344CB8AC3E}">
        <p14:creationId xmlns:p14="http://schemas.microsoft.com/office/powerpoint/2010/main" val="25964279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a:t>
            </a:r>
            <a:r>
              <a:rPr lang="en-US" dirty="0" err="1"/>
              <a:t>www.cell.com</a:t>
            </a:r>
            <a:r>
              <a:rPr lang="en-US" dirty="0"/>
              <a:t>/current-biology/</a:t>
            </a:r>
            <a:r>
              <a:rPr lang="en-US" dirty="0" err="1"/>
              <a:t>fulltext</a:t>
            </a:r>
            <a:r>
              <a:rPr lang="en-US" dirty="0"/>
              <a:t>/S0960-9822(20)30571-6</a:t>
            </a:r>
          </a:p>
          <a:p>
            <a:r>
              <a:rPr lang="en-US" dirty="0"/>
              <a:t>(scroll down to ‘video abstract’)</a:t>
            </a:r>
          </a:p>
        </p:txBody>
      </p:sp>
      <p:sp>
        <p:nvSpPr>
          <p:cNvPr id="4" name="Slide Number Placeholder 3"/>
          <p:cNvSpPr>
            <a:spLocks noGrp="1"/>
          </p:cNvSpPr>
          <p:nvPr>
            <p:ph type="sldNum" sz="quarter" idx="5"/>
          </p:nvPr>
        </p:nvSpPr>
        <p:spPr/>
        <p:txBody>
          <a:bodyPr/>
          <a:lstStyle/>
          <a:p>
            <a:fld id="{1E9A60AA-0504-9D43-9C67-9C1121590EC0}" type="slidenum">
              <a:rPr lang="en-US" smtClean="0"/>
              <a:t>80</a:t>
            </a:fld>
            <a:endParaRPr lang="en-US"/>
          </a:p>
        </p:txBody>
      </p:sp>
    </p:spTree>
    <p:extLst>
      <p:ext uri="{BB962C8B-B14F-4D97-AF65-F5344CB8AC3E}">
        <p14:creationId xmlns:p14="http://schemas.microsoft.com/office/powerpoint/2010/main" val="22803407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www.forbes.com</a:t>
            </a:r>
            <a:r>
              <a:rPr lang="en-US" dirty="0"/>
              <a:t>/sites/</a:t>
            </a:r>
            <a:r>
              <a:rPr lang="en-US" dirty="0" err="1"/>
              <a:t>allenelizabeth</a:t>
            </a:r>
            <a:r>
              <a:rPr lang="en-US" dirty="0"/>
              <a:t>/2020/09/08/these-corals-are-literally-glowing-to-survive/?</a:t>
            </a:r>
            <a:r>
              <a:rPr lang="en-US" dirty="0" err="1"/>
              <a:t>sh</a:t>
            </a:r>
            <a:r>
              <a:rPr lang="en-US" dirty="0"/>
              <a:t>=4fd5dd153345</a:t>
            </a:r>
          </a:p>
        </p:txBody>
      </p:sp>
      <p:sp>
        <p:nvSpPr>
          <p:cNvPr id="4" name="Slide Number Placeholder 3"/>
          <p:cNvSpPr>
            <a:spLocks noGrp="1"/>
          </p:cNvSpPr>
          <p:nvPr>
            <p:ph type="sldNum" sz="quarter" idx="5"/>
          </p:nvPr>
        </p:nvSpPr>
        <p:spPr/>
        <p:txBody>
          <a:bodyPr/>
          <a:lstStyle/>
          <a:p>
            <a:fld id="{1E9A60AA-0504-9D43-9C67-9C1121590EC0}" type="slidenum">
              <a:rPr lang="en-US" smtClean="0"/>
              <a:t>81</a:t>
            </a:fld>
            <a:endParaRPr lang="en-US"/>
          </a:p>
        </p:txBody>
      </p:sp>
    </p:spTree>
    <p:extLst>
      <p:ext uri="{BB962C8B-B14F-4D97-AF65-F5344CB8AC3E}">
        <p14:creationId xmlns:p14="http://schemas.microsoft.com/office/powerpoint/2010/main" val="1028065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roundglasssustain.com</a:t>
            </a:r>
            <a:r>
              <a:rPr lang="en-US" dirty="0"/>
              <a:t>/species/mudskipper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01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 https://</a:t>
            </a:r>
            <a:r>
              <a:rPr lang="en-US" dirty="0" err="1"/>
              <a:t>ejabf.journals.ekb.eg</a:t>
            </a:r>
            <a:r>
              <a:rPr lang="en-US" dirty="0"/>
              <a:t>/article_144402_82b620034967f14f64fa001104c8f585.pdf</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3401241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 https://</a:t>
            </a:r>
            <a:r>
              <a:rPr lang="en-US" dirty="0" err="1"/>
              <a:t>ejabf.journals.ekb.eg</a:t>
            </a:r>
            <a:r>
              <a:rPr lang="en-US" dirty="0"/>
              <a:t>/article_144402_82b620034967f14f64fa001104c8f585.pdf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www.science.org</a:t>
            </a:r>
            <a:r>
              <a:rPr lang="en-US" dirty="0"/>
              <a:t>/</a:t>
            </a:r>
            <a:r>
              <a:rPr lang="en-US" dirty="0" err="1"/>
              <a:t>doi</a:t>
            </a:r>
            <a:r>
              <a:rPr lang="en-US" dirty="0"/>
              <a:t>/10.1126/science.aag1092</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1681566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 https://</a:t>
            </a:r>
            <a:r>
              <a:rPr lang="en-US" dirty="0" err="1"/>
              <a:t>ejabf.journals.ekb.eg</a:t>
            </a:r>
            <a:r>
              <a:rPr lang="en-US" dirty="0"/>
              <a:t>/article_144402_82b620034967f14f64fa001104c8f585.pdf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www.youtube.com</a:t>
            </a:r>
            <a:r>
              <a:rPr lang="en-US" dirty="0"/>
              <a:t>/</a:t>
            </a:r>
            <a:r>
              <a:rPr lang="en-US" dirty="0" err="1"/>
              <a:t>watch?app</a:t>
            </a:r>
            <a:r>
              <a:rPr lang="en-US" dirty="0"/>
              <a:t>=</a:t>
            </a:r>
            <a:r>
              <a:rPr lang="en-US" dirty="0" err="1"/>
              <a:t>desktop&amp;v</a:t>
            </a:r>
            <a:r>
              <a:rPr lang="en-US" dirty="0"/>
              <a:t>=jRZTCsAkmN4</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822150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hyperlink" Target="https://www.google.com/url?sa=i&amp;url=https%3A%2F%2Fwww.zooniverse.org%2Fprojects%2Fmark-dot-parry%2Fthe-community-seagrass-initiative-seagrass-explorer%2Fabout%2Fresearch&amp;psig=AOvVaw0DO9kdzm_PlTJAneYG6HFg&amp;ust=1702952640007000&amp;source=images&amp;cd=vfe&amp;opi=89978449&amp;ved=0CBIQjRxqFwoTCIC5-Jj3l4MDFQAAAAAdAAAAABAR" TargetMode="Externa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hyperlink" Target="https://www.google.com/url?sa=i&amp;url=https%3A%2F%2Fwww.researchgate.net%2Ffigure%2Fa-Map-of-the-Princess-Charlotte-Bay-system-b-satellite-imagery-showing-the-extent-of_fig1_337191591&amp;psig=AOvVaw0OfiVmKe6rrJ5_ZgldEfKY&amp;ust=1703032131584000&amp;source=images&amp;cd=vfe&amp;opi=89978449&amp;ved=0CBIQjRxqFwoTCNDnkZyfmoMDFQAAAAAdAAAAABAP" TargetMode="External"/><Relationship Id="rId4" Type="http://schemas.openxmlformats.org/officeDocument/2006/relationships/image" Target="../media/image82.jpe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38136C-191E-F913-1D22-4E2B20A5B255}"/>
              </a:ext>
            </a:extLst>
          </p:cNvPr>
          <p:cNvSpPr txBox="1"/>
          <p:nvPr/>
        </p:nvSpPr>
        <p:spPr>
          <a:xfrm>
            <a:off x="635051" y="1074509"/>
            <a:ext cx="4698949"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Learning Intention:</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cs typeface="Arial Narrow" panose="020B0604020202020204" pitchFamily="34" charset="0"/>
              </a:rPr>
              <a:t>Describe the concept of marine bio-indicators with an example, e.g. mussels </a:t>
            </a:r>
            <a:r>
              <a:rPr lang="en-US" sz="2000" i="1" dirty="0">
                <a:cs typeface="Arial Narrow" panose="020B0604020202020204" pitchFamily="34" charset="0"/>
              </a:rPr>
              <a:t>(Mytilus </a:t>
            </a:r>
            <a:r>
              <a:rPr lang="en-US" sz="2000" i="1" dirty="0" err="1">
                <a:cs typeface="Arial Narrow" panose="020B0604020202020204" pitchFamily="34" charset="0"/>
              </a:rPr>
              <a:t>galloprovincialis</a:t>
            </a:r>
            <a:r>
              <a:rPr lang="en-US" sz="2000" i="1" dirty="0">
                <a:cs typeface="Arial Narrow" panose="020B0604020202020204" pitchFamily="34" charset="0"/>
              </a:rPr>
              <a:t>), </a:t>
            </a:r>
            <a:r>
              <a:rPr lang="en-US" sz="2000" dirty="0">
                <a:cs typeface="Arial Narrow" panose="020B0604020202020204" pitchFamily="34" charset="0"/>
              </a:rPr>
              <a:t>mudskippers (</a:t>
            </a:r>
            <a:r>
              <a:rPr lang="en-US" sz="2000" i="1" dirty="0" err="1">
                <a:cs typeface="Arial Narrow" panose="020B0604020202020204" pitchFamily="34" charset="0"/>
              </a:rPr>
              <a:t>Scartelaos</a:t>
            </a:r>
            <a:r>
              <a:rPr lang="en-US" sz="2000" i="1" dirty="0">
                <a:cs typeface="Arial Narrow" panose="020B0604020202020204" pitchFamily="34" charset="0"/>
              </a:rPr>
              <a:t> </a:t>
            </a:r>
            <a:r>
              <a:rPr lang="en-US" sz="2000" i="1" dirty="0" err="1">
                <a:cs typeface="Arial Narrow" panose="020B0604020202020204" pitchFamily="34" charset="0"/>
              </a:rPr>
              <a:t>histophorus</a:t>
            </a:r>
            <a:r>
              <a:rPr lang="en-US" sz="2000" dirty="0">
                <a:cs typeface="Arial Narrow" panose="020B0604020202020204" pitchFamily="34" charset="0"/>
              </a:rPr>
              <a:t>), seagrass (</a:t>
            </a:r>
            <a:r>
              <a:rPr lang="en-US" sz="2000" i="1" dirty="0">
                <a:cs typeface="Arial Narrow" panose="020B0604020202020204" pitchFamily="34" charset="0"/>
              </a:rPr>
              <a:t>Zostera spp.) </a:t>
            </a:r>
            <a:r>
              <a:rPr lang="en-US" sz="2000" dirty="0">
                <a:cs typeface="Arial Narrow" panose="020B0604020202020204" pitchFamily="34" charset="0"/>
              </a:rPr>
              <a:t>and changes in concentration of pigments in certain corals.</a:t>
            </a: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Complete Marine Education worksheet </a:t>
            </a:r>
            <a:r>
              <a:rPr kumimoji="0" lang="en-US" sz="2000" i="1" u="none" strike="noStrike" kern="1200" cap="none" spc="0" normalizeH="0" baseline="0" noProof="0" dirty="0">
                <a:ln>
                  <a:noFill/>
                </a:ln>
                <a:effectLst/>
                <a:uLnTx/>
                <a:uFillTx/>
                <a:ea typeface="+mn-ea"/>
                <a:cs typeface="Arial Narrow" panose="020B0604020202020204" pitchFamily="34" charset="0"/>
              </a:rPr>
              <a:t>’21. Biology as indicators of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 name="Picture 2" descr="Walking with Mudskippers: A Fish That's Happy Out of Water | RoundGlass  Sustain">
            <a:extLst>
              <a:ext uri="{FF2B5EF4-FFF2-40B4-BE49-F238E27FC236}">
                <a16:creationId xmlns:a16="http://schemas.microsoft.com/office/drawing/2014/main" id="{4B89518C-F66C-19DC-1E9A-E22B4CAF72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B4408E-676C-FD44-ABC2-BB8354EB92EB}"/>
              </a:ext>
            </a:extLst>
          </p:cNvPr>
          <p:cNvSpPr txBox="1"/>
          <p:nvPr/>
        </p:nvSpPr>
        <p:spPr>
          <a:xfrm>
            <a:off x="10792918" y="0"/>
            <a:ext cx="1399082" cy="369332"/>
          </a:xfrm>
          <a:prstGeom prst="rect">
            <a:avLst/>
          </a:prstGeom>
          <a:noFill/>
        </p:spPr>
        <p:txBody>
          <a:bodyPr wrap="square" rtlCol="0">
            <a:spAutoFit/>
          </a:bodyPr>
          <a:lstStyle/>
          <a:p>
            <a:r>
              <a:rPr lang="en-US" dirty="0">
                <a:solidFill>
                  <a:schemeClr val="bg1"/>
                </a:solidFill>
              </a:rPr>
              <a:t>mudskipper</a:t>
            </a:r>
          </a:p>
        </p:txBody>
      </p:sp>
    </p:spTree>
    <p:extLst>
      <p:ext uri="{BB962C8B-B14F-4D97-AF65-F5344CB8AC3E}">
        <p14:creationId xmlns:p14="http://schemas.microsoft.com/office/powerpoint/2010/main" val="18536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Learning to move on land | Science">
            <a:extLst>
              <a:ext uri="{FF2B5EF4-FFF2-40B4-BE49-F238E27FC236}">
                <a16:creationId xmlns:a16="http://schemas.microsoft.com/office/drawing/2014/main" id="{CB15E619-E929-4078-DDEE-F0A57A104BF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24261"/>
            <a:ext cx="12192000" cy="57337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E53866-66A7-420E-5609-08147DC2D417}"/>
              </a:ext>
            </a:extLst>
          </p:cNvPr>
          <p:cNvSpPr txBox="1"/>
          <p:nvPr/>
        </p:nvSpPr>
        <p:spPr>
          <a:xfrm>
            <a:off x="1692639" y="145121"/>
            <a:ext cx="8806722" cy="830997"/>
          </a:xfrm>
          <a:prstGeom prst="rect">
            <a:avLst/>
          </a:prstGeom>
          <a:noFill/>
        </p:spPr>
        <p:txBody>
          <a:bodyPr wrap="square">
            <a:spAutoFit/>
          </a:bodyPr>
          <a:lstStyle/>
          <a:p>
            <a:pPr algn="ctr"/>
            <a:r>
              <a:rPr lang="en-AU" sz="2400" dirty="0"/>
              <a:t>Mudskippers can absorb heavy metals via various types of exposures, such as direct contact, ingestion, drinking, and inhalation. </a:t>
            </a:r>
            <a:endParaRPr lang="en-US" sz="2400" dirty="0"/>
          </a:p>
        </p:txBody>
      </p:sp>
    </p:spTree>
    <p:extLst>
      <p:ext uri="{BB962C8B-B14F-4D97-AF65-F5344CB8AC3E}">
        <p14:creationId xmlns:p14="http://schemas.microsoft.com/office/powerpoint/2010/main" val="4266665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FEBEAD-4199-0F39-1F6F-9206DA9653DE}"/>
              </a:ext>
            </a:extLst>
          </p:cNvPr>
          <p:cNvSpPr txBox="1"/>
          <p:nvPr/>
        </p:nvSpPr>
        <p:spPr>
          <a:xfrm>
            <a:off x="277316" y="428178"/>
            <a:ext cx="3892446" cy="5909310"/>
          </a:xfrm>
          <a:prstGeom prst="rect">
            <a:avLst/>
          </a:prstGeom>
          <a:noFill/>
        </p:spPr>
        <p:txBody>
          <a:bodyPr wrap="square">
            <a:spAutoFit/>
          </a:bodyPr>
          <a:lstStyle/>
          <a:p>
            <a:r>
              <a:rPr lang="en-AU" sz="2400" dirty="0"/>
              <a:t>Whilst the pollutants are </a:t>
            </a:r>
            <a:r>
              <a:rPr lang="en-AU" sz="2400" i="1" dirty="0"/>
              <a:t>not </a:t>
            </a:r>
            <a:r>
              <a:rPr lang="en-AU" sz="2400" dirty="0"/>
              <a:t>fatal to the mudskipper </a:t>
            </a:r>
          </a:p>
          <a:p>
            <a:r>
              <a:rPr lang="en-AU" dirty="0"/>
              <a:t>(i.e. we’re not counting death rate)….</a:t>
            </a:r>
          </a:p>
          <a:p>
            <a:endParaRPr lang="en-AU" sz="2400" dirty="0"/>
          </a:p>
          <a:p>
            <a:r>
              <a:rPr lang="en-AU" sz="2400" dirty="0"/>
              <a:t>bioaccumulation, </a:t>
            </a:r>
          </a:p>
          <a:p>
            <a:r>
              <a:rPr lang="en-AU" sz="2400" dirty="0"/>
              <a:t>oxidative stress,</a:t>
            </a:r>
          </a:p>
          <a:p>
            <a:r>
              <a:rPr lang="en-AU" sz="2400" dirty="0"/>
              <a:t>genotoxicity, and immunotoxicity biomarkers</a:t>
            </a:r>
          </a:p>
          <a:p>
            <a:r>
              <a:rPr lang="en-AU" sz="2400" dirty="0"/>
              <a:t>all serve as early warning systems </a:t>
            </a:r>
          </a:p>
          <a:p>
            <a:endParaRPr lang="en-AU" sz="2400" dirty="0"/>
          </a:p>
          <a:p>
            <a:r>
              <a:rPr lang="en-AU" sz="1600" dirty="0"/>
              <a:t>(identified in the mudskipper before the effects of heavy metal pollution adversely affect the entire population or community). </a:t>
            </a:r>
            <a:endParaRPr lang="en-AU" sz="2400" dirty="0"/>
          </a:p>
          <a:p>
            <a:endParaRPr lang="en-AU" sz="2400" dirty="0"/>
          </a:p>
          <a:p>
            <a:r>
              <a:rPr lang="en-AU" sz="2400" dirty="0"/>
              <a:t>Plus, they’re easy enough to catch.</a:t>
            </a:r>
            <a:endParaRPr lang="en-US" sz="2400" dirty="0"/>
          </a:p>
        </p:txBody>
      </p:sp>
      <p:pic>
        <p:nvPicPr>
          <p:cNvPr id="9218" name="Picture 2" descr="MUDSKIPPERS EATING OUT OF MY HAND! - YouTube">
            <a:extLst>
              <a:ext uri="{FF2B5EF4-FFF2-40B4-BE49-F238E27FC236}">
                <a16:creationId xmlns:a16="http://schemas.microsoft.com/office/drawing/2014/main" id="{9038B89E-F2A2-3422-8706-3E1F66CF790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04674" y="0"/>
            <a:ext cx="78873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298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ature | Mudskippers Search for a Meal | Season 33 | Episode 4 | PBS">
            <a:extLst>
              <a:ext uri="{FF2B5EF4-FFF2-40B4-BE49-F238E27FC236}">
                <a16:creationId xmlns:a16="http://schemas.microsoft.com/office/drawing/2014/main" id="{D4042773-A94C-9D35-BE92-52406428E3E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780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ree perspectives of Mytilus galloprovincialis a) shell appearance, b)...  | Download Scientific Diagram">
            <a:extLst>
              <a:ext uri="{FF2B5EF4-FFF2-40B4-BE49-F238E27FC236}">
                <a16:creationId xmlns:a16="http://schemas.microsoft.com/office/drawing/2014/main" id="{EE98BA94-536E-BDC5-6A68-CB124AB3C7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64920"/>
            <a:ext cx="12192000" cy="5593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C4469A-D3FD-0867-27E8-3CBA012BA4F7}"/>
              </a:ext>
            </a:extLst>
          </p:cNvPr>
          <p:cNvSpPr txBox="1"/>
          <p:nvPr/>
        </p:nvSpPr>
        <p:spPr>
          <a:xfrm>
            <a:off x="3045502" y="339989"/>
            <a:ext cx="6100996" cy="461665"/>
          </a:xfrm>
          <a:prstGeom prst="rect">
            <a:avLst/>
          </a:prstGeom>
          <a:noFill/>
        </p:spPr>
        <p:txBody>
          <a:bodyPr wrap="square">
            <a:spAutoFit/>
          </a:bodyPr>
          <a:lstStyle/>
          <a:p>
            <a:pPr algn="ctr"/>
            <a:r>
              <a:rPr lang="en-US" sz="1800" dirty="0">
                <a:cs typeface="Arial Narrow" panose="020B0604020202020204" pitchFamily="34" charset="0"/>
              </a:rPr>
              <a:t> </a:t>
            </a:r>
            <a:r>
              <a:rPr lang="en-US" sz="2400" dirty="0">
                <a:cs typeface="Arial Narrow" panose="020B0604020202020204" pitchFamily="34" charset="0"/>
              </a:rPr>
              <a:t>Mussels </a:t>
            </a:r>
            <a:r>
              <a:rPr lang="en-US" sz="2400" i="1" dirty="0">
                <a:cs typeface="Arial Narrow" panose="020B0604020202020204" pitchFamily="34" charset="0"/>
              </a:rPr>
              <a:t>(Mytilus </a:t>
            </a:r>
            <a:r>
              <a:rPr lang="en-US" sz="2400" i="1" dirty="0" err="1">
                <a:cs typeface="Arial Narrow" panose="020B0604020202020204" pitchFamily="34" charset="0"/>
              </a:rPr>
              <a:t>galloprovincialis</a:t>
            </a:r>
            <a:r>
              <a:rPr lang="en-US" sz="2400" i="1" dirty="0">
                <a:cs typeface="Arial Narrow" panose="020B0604020202020204" pitchFamily="34" charset="0"/>
              </a:rPr>
              <a:t>)</a:t>
            </a:r>
            <a:endParaRPr lang="en-US" dirty="0"/>
          </a:p>
        </p:txBody>
      </p:sp>
    </p:spTree>
    <p:extLst>
      <p:ext uri="{BB962C8B-B14F-4D97-AF65-F5344CB8AC3E}">
        <p14:creationId xmlns:p14="http://schemas.microsoft.com/office/powerpoint/2010/main" val="2224122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097AB6-C382-6518-3438-0B320C9F8984}"/>
              </a:ext>
            </a:extLst>
          </p:cNvPr>
          <p:cNvSpPr txBox="1"/>
          <p:nvPr/>
        </p:nvSpPr>
        <p:spPr>
          <a:xfrm>
            <a:off x="332283" y="751344"/>
            <a:ext cx="2485868" cy="4801314"/>
          </a:xfrm>
          <a:prstGeom prst="rect">
            <a:avLst/>
          </a:prstGeom>
          <a:noFill/>
        </p:spPr>
        <p:txBody>
          <a:bodyPr wrap="square">
            <a:spAutoFit/>
          </a:bodyPr>
          <a:lstStyle/>
          <a:p>
            <a:pPr algn="ctr"/>
            <a:r>
              <a:rPr lang="en-US" sz="2400" dirty="0">
                <a:cs typeface="Arial Narrow" panose="020B0604020202020204" pitchFamily="34" charset="0"/>
              </a:rPr>
              <a:t>Mussels are immobile. </a:t>
            </a:r>
          </a:p>
          <a:p>
            <a:pPr algn="ctr"/>
            <a:endParaRPr lang="en-US" sz="2400" dirty="0">
              <a:cs typeface="Arial Narrow" panose="020B0604020202020204" pitchFamily="34" charset="0"/>
            </a:endParaRPr>
          </a:p>
          <a:p>
            <a:pPr algn="ctr"/>
            <a:r>
              <a:rPr lang="en-US" sz="2400" dirty="0">
                <a:cs typeface="Arial Narrow" panose="020B0604020202020204" pitchFamily="34" charset="0"/>
              </a:rPr>
              <a:t>They stick themselves to rock using their byssal threads </a:t>
            </a:r>
          </a:p>
          <a:p>
            <a:pPr algn="ctr"/>
            <a:endParaRPr lang="en-US" sz="2400" dirty="0">
              <a:cs typeface="Arial Narrow" panose="020B0604020202020204" pitchFamily="34" charset="0"/>
            </a:endParaRPr>
          </a:p>
          <a:p>
            <a:pPr algn="ctr"/>
            <a:r>
              <a:rPr lang="en-US" sz="2400" dirty="0">
                <a:cs typeface="Arial Narrow" panose="020B0604020202020204" pitchFamily="34" charset="0"/>
              </a:rPr>
              <a:t>(commonly known as the ‘</a:t>
            </a:r>
            <a:r>
              <a:rPr lang="en-US" sz="2400" i="1" dirty="0">
                <a:cs typeface="Arial Narrow" panose="020B0604020202020204" pitchFamily="34" charset="0"/>
              </a:rPr>
              <a:t>beard</a:t>
            </a:r>
            <a:r>
              <a:rPr lang="en-US" sz="2400" dirty="0">
                <a:cs typeface="Arial Narrow" panose="020B0604020202020204" pitchFamily="34" charset="0"/>
              </a:rPr>
              <a:t>’ and is removed before cooking) </a:t>
            </a:r>
          </a:p>
          <a:p>
            <a:pPr algn="ctr"/>
            <a:endParaRPr lang="en-US" dirty="0">
              <a:cs typeface="Arial Narrow" panose="020B0604020202020204" pitchFamily="34" charset="0"/>
            </a:endParaRPr>
          </a:p>
        </p:txBody>
      </p:sp>
      <p:pic>
        <p:nvPicPr>
          <p:cNvPr id="19458" name="Picture 2" descr="Mighty Mussels Have Industrial Strength : NPR">
            <a:extLst>
              <a:ext uri="{FF2B5EF4-FFF2-40B4-BE49-F238E27FC236}">
                <a16:creationId xmlns:a16="http://schemas.microsoft.com/office/drawing/2014/main" id="{0DF77351-FB83-AE5C-D917-C3C6F3DDCD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293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Anatomy of M. edulis mussel and byssus structures. | Download Scientific  Diagram">
            <a:extLst>
              <a:ext uri="{FF2B5EF4-FFF2-40B4-BE49-F238E27FC236}">
                <a16:creationId xmlns:a16="http://schemas.microsoft.com/office/drawing/2014/main" id="{BE79E780-994B-642B-36A5-D3969BDC0C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2830" y="421542"/>
            <a:ext cx="6491209" cy="6014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FFB7CA-B46E-C51E-1AE0-60090B341C3A}"/>
              </a:ext>
            </a:extLst>
          </p:cNvPr>
          <p:cNvSpPr txBox="1"/>
          <p:nvPr/>
        </p:nvSpPr>
        <p:spPr>
          <a:xfrm>
            <a:off x="8040193" y="190709"/>
            <a:ext cx="1558977" cy="461665"/>
          </a:xfrm>
          <a:prstGeom prst="rect">
            <a:avLst/>
          </a:prstGeom>
          <a:noFill/>
        </p:spPr>
        <p:txBody>
          <a:bodyPr wrap="square" rtlCol="0">
            <a:spAutoFit/>
          </a:bodyPr>
          <a:lstStyle/>
          <a:p>
            <a:r>
              <a:rPr lang="en-US" sz="2400" dirty="0"/>
              <a:t>ROCK</a:t>
            </a:r>
          </a:p>
        </p:txBody>
      </p:sp>
      <p:sp>
        <p:nvSpPr>
          <p:cNvPr id="5" name="TextBox 4">
            <a:extLst>
              <a:ext uri="{FF2B5EF4-FFF2-40B4-BE49-F238E27FC236}">
                <a16:creationId xmlns:a16="http://schemas.microsoft.com/office/drawing/2014/main" id="{486CB345-8268-8F8A-AAD7-EBBE58E5436D}"/>
              </a:ext>
            </a:extLst>
          </p:cNvPr>
          <p:cNvSpPr txBox="1"/>
          <p:nvPr/>
        </p:nvSpPr>
        <p:spPr>
          <a:xfrm>
            <a:off x="165595" y="6389851"/>
            <a:ext cx="6100996" cy="369332"/>
          </a:xfrm>
          <a:prstGeom prst="rect">
            <a:avLst/>
          </a:prstGeom>
          <a:noFill/>
        </p:spPr>
        <p:txBody>
          <a:bodyPr wrap="square">
            <a:spAutoFit/>
          </a:bodyPr>
          <a:lstStyle/>
          <a:p>
            <a:pPr algn="l"/>
            <a:r>
              <a:rPr lang="en-AU" b="0" i="0" dirty="0">
                <a:solidFill>
                  <a:srgbClr val="111111"/>
                </a:solidFill>
                <a:effectLst/>
                <a:latin typeface="Roboto" panose="02000000000000000000" pitchFamily="2" charset="0"/>
              </a:rPr>
              <a:t>Anatomy of M. edulis mussel and byssus structures. </a:t>
            </a:r>
          </a:p>
        </p:txBody>
      </p:sp>
    </p:spTree>
    <p:extLst>
      <p:ext uri="{BB962C8B-B14F-4D97-AF65-F5344CB8AC3E}">
        <p14:creationId xmlns:p14="http://schemas.microsoft.com/office/powerpoint/2010/main" val="819139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40" name="Picture 4" descr="Mytilus galloprovincialis | Phylum: Mollusca. Class: Bivalvi… | Flickr">
            <a:extLst>
              <a:ext uri="{FF2B5EF4-FFF2-40B4-BE49-F238E27FC236}">
                <a16:creationId xmlns:a16="http://schemas.microsoft.com/office/drawing/2014/main" id="{260C6B0F-7D96-E7E1-F2CA-130D7681415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046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descr="The high-stakes scramble to save the Appalachian monkeyface mussel |  National Geographic">
            <a:extLst>
              <a:ext uri="{FF2B5EF4-FFF2-40B4-BE49-F238E27FC236}">
                <a16:creationId xmlns:a16="http://schemas.microsoft.com/office/drawing/2014/main" id="{3386496F-278D-3370-F6B9-289F7A03C7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4837" y="0"/>
            <a:ext cx="10317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0F1FD6-7669-28AC-55C2-E3ED1AC9752C}"/>
              </a:ext>
            </a:extLst>
          </p:cNvPr>
          <p:cNvSpPr txBox="1"/>
          <p:nvPr/>
        </p:nvSpPr>
        <p:spPr>
          <a:xfrm>
            <a:off x="489549" y="4455695"/>
            <a:ext cx="1811311" cy="830997"/>
          </a:xfrm>
          <a:prstGeom prst="rect">
            <a:avLst/>
          </a:prstGeom>
          <a:noFill/>
        </p:spPr>
        <p:txBody>
          <a:bodyPr wrap="square">
            <a:spAutoFit/>
          </a:bodyPr>
          <a:lstStyle/>
          <a:p>
            <a:pPr algn="ctr"/>
            <a:r>
              <a:rPr lang="en-US" sz="2400" dirty="0">
                <a:solidFill>
                  <a:schemeClr val="bg1"/>
                </a:solidFill>
                <a:cs typeface="Arial Narrow" panose="020B0604020202020204" pitchFamily="34" charset="0"/>
              </a:rPr>
              <a:t>Mussels are filter feeders</a:t>
            </a:r>
            <a:endParaRPr lang="en-US" sz="2400" dirty="0">
              <a:solidFill>
                <a:schemeClr val="bg1"/>
              </a:solidFill>
            </a:endParaRPr>
          </a:p>
        </p:txBody>
      </p:sp>
    </p:spTree>
    <p:extLst>
      <p:ext uri="{BB962C8B-B14F-4D97-AF65-F5344CB8AC3E}">
        <p14:creationId xmlns:p14="http://schemas.microsoft.com/office/powerpoint/2010/main" val="285756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Mussels and Clams (Bivalvia)">
            <a:extLst>
              <a:ext uri="{FF2B5EF4-FFF2-40B4-BE49-F238E27FC236}">
                <a16:creationId xmlns:a16="http://schemas.microsoft.com/office/drawing/2014/main" id="{4EDCD294-0305-FB75-062A-C62E753420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2937" y="264650"/>
            <a:ext cx="8975247" cy="63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796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31B82A-039A-7C0A-1DB6-8B8F049DFDCE}"/>
              </a:ext>
            </a:extLst>
          </p:cNvPr>
          <p:cNvSpPr txBox="1"/>
          <p:nvPr/>
        </p:nvSpPr>
        <p:spPr>
          <a:xfrm>
            <a:off x="727023" y="557668"/>
            <a:ext cx="2046158" cy="6001643"/>
          </a:xfrm>
          <a:prstGeom prst="rect">
            <a:avLst/>
          </a:prstGeom>
          <a:noFill/>
        </p:spPr>
        <p:txBody>
          <a:bodyPr wrap="square">
            <a:spAutoFit/>
          </a:bodyPr>
          <a:lstStyle/>
          <a:p>
            <a:r>
              <a:rPr lang="en-AU" sz="2400" dirty="0">
                <a:solidFill>
                  <a:schemeClr val="bg1"/>
                </a:solidFill>
              </a:rPr>
              <a:t>Because they’re </a:t>
            </a:r>
          </a:p>
          <a:p>
            <a:r>
              <a:rPr lang="en-AU" sz="2400" dirty="0">
                <a:solidFill>
                  <a:schemeClr val="bg1"/>
                </a:solidFill>
              </a:rPr>
              <a:t>filter feeders and relatively immobile, mussels make great bio-indicators for the toxic effects of chemical pollutants, particularly heavy metals and microplastics. </a:t>
            </a:r>
          </a:p>
        </p:txBody>
      </p:sp>
      <p:pic>
        <p:nvPicPr>
          <p:cNvPr id="13314" name="Picture 2" descr="Mytilus galloprovincialis">
            <a:extLst>
              <a:ext uri="{FF2B5EF4-FFF2-40B4-BE49-F238E27FC236}">
                <a16:creationId xmlns:a16="http://schemas.microsoft.com/office/drawing/2014/main" id="{F8236A9C-6F70-D972-3DAE-71F80098076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02964"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82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5EEFF9-08E0-8E9B-D6A9-E38F3E2FB7F8}"/>
              </a:ext>
            </a:extLst>
          </p:cNvPr>
          <p:cNvSpPr txBox="1"/>
          <p:nvPr/>
        </p:nvSpPr>
        <p:spPr>
          <a:xfrm>
            <a:off x="668311" y="1096383"/>
            <a:ext cx="6069373" cy="5078313"/>
          </a:xfrm>
          <a:prstGeom prst="rect">
            <a:avLst/>
          </a:prstGeom>
          <a:noFill/>
        </p:spPr>
        <p:txBody>
          <a:bodyPr wrap="square">
            <a:spAutoFit/>
          </a:bodyPr>
          <a:lstStyle/>
          <a:p>
            <a:r>
              <a:rPr lang="en-AU" sz="2400" dirty="0">
                <a:solidFill>
                  <a:srgbClr val="1F1F1F"/>
                </a:solidFill>
              </a:rPr>
              <a:t>Good </a:t>
            </a:r>
            <a:r>
              <a:rPr lang="en-AU" sz="2400" b="0" i="0" dirty="0">
                <a:solidFill>
                  <a:srgbClr val="1F1F1F"/>
                </a:solidFill>
                <a:effectLst/>
              </a:rPr>
              <a:t>bioindicators for environmental monitoring ideally have:</a:t>
            </a:r>
          </a:p>
          <a:p>
            <a:endParaRPr lang="en-AU" sz="2400" b="0" i="0" dirty="0">
              <a:solidFill>
                <a:srgbClr val="1F1F1F"/>
              </a:solidFill>
              <a:effectLst/>
            </a:endParaRPr>
          </a:p>
          <a:p>
            <a:pPr marL="342900" indent="-342900">
              <a:buFont typeface="Arial" panose="020B0604020202020204" pitchFamily="34" charset="0"/>
              <a:buChar char="•"/>
            </a:pPr>
            <a:r>
              <a:rPr lang="en-AU" sz="2400" b="0" i="0" dirty="0">
                <a:solidFill>
                  <a:srgbClr val="1F1F1F"/>
                </a:solidFill>
                <a:effectLst/>
              </a:rPr>
              <a:t>a wide distribution range, and</a:t>
            </a:r>
            <a:endParaRPr lang="en-AU" sz="2400" dirty="0">
              <a:solidFill>
                <a:srgbClr val="1F1F1F"/>
              </a:solidFill>
            </a:endParaRPr>
          </a:p>
          <a:p>
            <a:pPr marL="342900" indent="-342900">
              <a:buFont typeface="Arial" panose="020B0604020202020204" pitchFamily="34" charset="0"/>
              <a:buChar char="•"/>
            </a:pPr>
            <a:r>
              <a:rPr lang="en-AU" sz="2400" b="0" i="0" dirty="0">
                <a:solidFill>
                  <a:srgbClr val="1F1F1F"/>
                </a:solidFill>
                <a:effectLst/>
              </a:rPr>
              <a:t>immobility (to isolate the source)</a:t>
            </a:r>
          </a:p>
          <a:p>
            <a:pPr marL="342900" indent="-342900">
              <a:buFont typeface="Arial" panose="020B0604020202020204" pitchFamily="34" charset="0"/>
              <a:buChar char="•"/>
            </a:pPr>
            <a:r>
              <a:rPr lang="en-AU" sz="2400" b="0" i="0" dirty="0">
                <a:solidFill>
                  <a:srgbClr val="1F1F1F"/>
                </a:solidFill>
                <a:effectLst/>
              </a:rPr>
              <a:t>a well-known biology </a:t>
            </a:r>
          </a:p>
          <a:p>
            <a:pPr marL="342900" indent="-342900">
              <a:buFont typeface="Arial" panose="020B0604020202020204" pitchFamily="34" charset="0"/>
              <a:buChar char="•"/>
            </a:pPr>
            <a:r>
              <a:rPr lang="en-AU" sz="2400" b="0" i="0" dirty="0">
                <a:solidFill>
                  <a:srgbClr val="1F1F1F"/>
                </a:solidFill>
                <a:effectLst/>
              </a:rPr>
              <a:t>an ability to provide an early alert </a:t>
            </a:r>
          </a:p>
          <a:p>
            <a:pPr marL="342900" indent="-342900">
              <a:buFont typeface="Arial" panose="020B0604020202020204" pitchFamily="34" charset="0"/>
              <a:buChar char="•"/>
            </a:pPr>
            <a:r>
              <a:rPr lang="en-AU" sz="2400" b="0" i="0" dirty="0">
                <a:solidFill>
                  <a:srgbClr val="1F1F1F"/>
                </a:solidFill>
                <a:effectLst/>
              </a:rPr>
              <a:t>a key function in the ecosystem </a:t>
            </a:r>
          </a:p>
          <a:p>
            <a:pPr marL="342900" indent="-342900">
              <a:buFont typeface="Arial" panose="020B0604020202020204" pitchFamily="34" charset="0"/>
              <a:buChar char="•"/>
            </a:pPr>
            <a:r>
              <a:rPr lang="en-AU" sz="2400" b="0" i="0" dirty="0">
                <a:solidFill>
                  <a:srgbClr val="1F1F1F"/>
                </a:solidFill>
                <a:effectLst/>
              </a:rPr>
              <a:t>a homogeneous response to pollutants, and</a:t>
            </a:r>
          </a:p>
          <a:p>
            <a:pPr marL="342900" indent="-342900">
              <a:buFont typeface="Arial" panose="020B0604020202020204" pitchFamily="34" charset="0"/>
              <a:buChar char="•"/>
            </a:pPr>
            <a:r>
              <a:rPr lang="en-AU" sz="2400" b="0" i="0" dirty="0">
                <a:solidFill>
                  <a:srgbClr val="1F1F1F"/>
                </a:solidFill>
                <a:effectLst/>
              </a:rPr>
              <a:t>the existence of identifiable toxic effects associated with the degree of pollution </a:t>
            </a:r>
            <a:br>
              <a:rPr lang="en-AU" sz="2400" dirty="0">
                <a:solidFill>
                  <a:srgbClr val="1F1F1F"/>
                </a:solidFill>
              </a:rPr>
            </a:br>
            <a:endParaRPr lang="en-AU" sz="2400" dirty="0">
              <a:solidFill>
                <a:srgbClr val="1F1F1F"/>
              </a:solidFill>
            </a:endParaRPr>
          </a:p>
          <a:p>
            <a:r>
              <a:rPr lang="en-AU" b="0" i="0" dirty="0">
                <a:solidFill>
                  <a:srgbClr val="1F1F1F"/>
                </a:solidFill>
                <a:effectLst/>
              </a:rPr>
              <a:t>(</a:t>
            </a:r>
            <a:r>
              <a:rPr lang="en-AU" b="0" i="0" dirty="0" err="1">
                <a:solidFill>
                  <a:srgbClr val="1F1F1F"/>
                </a:solidFill>
                <a:effectLst/>
              </a:rPr>
              <a:t>Hilty</a:t>
            </a:r>
            <a:r>
              <a:rPr lang="en-AU" b="0" i="0" dirty="0">
                <a:solidFill>
                  <a:srgbClr val="1F1F1F"/>
                </a:solidFill>
                <a:effectLst/>
              </a:rPr>
              <a:t> and </a:t>
            </a:r>
            <a:r>
              <a:rPr lang="en-AU" b="0" i="0" dirty="0" err="1">
                <a:solidFill>
                  <a:srgbClr val="1F1F1F"/>
                </a:solidFill>
                <a:effectLst/>
              </a:rPr>
              <a:t>Merenlender</a:t>
            </a:r>
            <a:r>
              <a:rPr lang="en-AU" b="0" i="0" dirty="0">
                <a:solidFill>
                  <a:srgbClr val="1F1F1F"/>
                </a:solidFill>
                <a:effectLst/>
              </a:rPr>
              <a:t>, 2000; </a:t>
            </a:r>
            <a:r>
              <a:rPr lang="en-AU" b="0" i="0" dirty="0" err="1">
                <a:solidFill>
                  <a:srgbClr val="1F1F1F"/>
                </a:solidFill>
                <a:effectLst/>
              </a:rPr>
              <a:t>Goodsell</a:t>
            </a:r>
            <a:r>
              <a:rPr lang="en-AU" b="0" i="0" dirty="0">
                <a:solidFill>
                  <a:srgbClr val="1F1F1F"/>
                </a:solidFill>
                <a:effectLst/>
              </a:rPr>
              <a:t> et al., 2009).</a:t>
            </a:r>
          </a:p>
          <a:p>
            <a:endParaRPr lang="en-AU" dirty="0">
              <a:solidFill>
                <a:srgbClr val="1F1F1F"/>
              </a:solidFill>
            </a:endParaRPr>
          </a:p>
        </p:txBody>
      </p:sp>
      <p:sp>
        <p:nvSpPr>
          <p:cNvPr id="6" name="Rectangle 5">
            <a:extLst>
              <a:ext uri="{FF2B5EF4-FFF2-40B4-BE49-F238E27FC236}">
                <a16:creationId xmlns:a16="http://schemas.microsoft.com/office/drawing/2014/main" id="{8457DD31-CE4E-EB01-DEAF-1F93BD20F350}"/>
              </a:ext>
            </a:extLst>
          </p:cNvPr>
          <p:cNvSpPr/>
          <p:nvPr/>
        </p:nvSpPr>
        <p:spPr>
          <a:xfrm>
            <a:off x="7083115" y="0"/>
            <a:ext cx="3360295"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2" descr="Walking with Mudskippers: A Fish That's Happy Out of Water | RoundGlass  Sustain">
            <a:extLst>
              <a:ext uri="{FF2B5EF4-FFF2-40B4-BE49-F238E27FC236}">
                <a16:creationId xmlns:a16="http://schemas.microsoft.com/office/drawing/2014/main" id="{F3BAB782-B00D-17CD-6A07-CFEDDBD7A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3115" y="3497705"/>
            <a:ext cx="3360295" cy="33602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ytilus galloprovincialis">
            <a:extLst>
              <a:ext uri="{FF2B5EF4-FFF2-40B4-BE49-F238E27FC236}">
                <a16:creationId xmlns:a16="http://schemas.microsoft.com/office/drawing/2014/main" id="{D43C472B-BA7D-DA13-31B9-3B9164B973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3114" y="239839"/>
            <a:ext cx="3360295" cy="25202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Zostera marina seeds - Eduardo Infantes">
            <a:extLst>
              <a:ext uri="{FF2B5EF4-FFF2-40B4-BE49-F238E27FC236}">
                <a16:creationId xmlns:a16="http://schemas.microsoft.com/office/drawing/2014/main" id="{752FFCDE-422A-8E7A-EF44-14E5B7E6B48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9769878" y="673531"/>
            <a:ext cx="3095655" cy="1748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ose up of a coral&#10;&#10;Description automatically generated">
            <a:extLst>
              <a:ext uri="{FF2B5EF4-FFF2-40B4-BE49-F238E27FC236}">
                <a16:creationId xmlns:a16="http://schemas.microsoft.com/office/drawing/2014/main" id="{D2DC9B9C-9DA0-B72E-17B2-DE3CA38CF3D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94231" y="2999898"/>
            <a:ext cx="2197771" cy="3866917"/>
          </a:xfrm>
          <a:prstGeom prst="rect">
            <a:avLst/>
          </a:prstGeom>
        </p:spPr>
      </p:pic>
    </p:spTree>
    <p:extLst>
      <p:ext uri="{BB962C8B-B14F-4D97-AF65-F5344CB8AC3E}">
        <p14:creationId xmlns:p14="http://schemas.microsoft.com/office/powerpoint/2010/main" val="69928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4339FC-261C-4F12-35C1-246739E6460E}"/>
              </a:ext>
            </a:extLst>
          </p:cNvPr>
          <p:cNvSpPr txBox="1"/>
          <p:nvPr/>
        </p:nvSpPr>
        <p:spPr>
          <a:xfrm>
            <a:off x="327755" y="2151727"/>
            <a:ext cx="2485868" cy="1938992"/>
          </a:xfrm>
          <a:prstGeom prst="rect">
            <a:avLst/>
          </a:prstGeom>
          <a:noFill/>
        </p:spPr>
        <p:txBody>
          <a:bodyPr wrap="square">
            <a:spAutoFit/>
          </a:bodyPr>
          <a:lstStyle/>
          <a:p>
            <a:pPr algn="ctr"/>
            <a:r>
              <a:rPr lang="en-US" sz="2400" dirty="0">
                <a:cs typeface="Arial Narrow" panose="020B0604020202020204" pitchFamily="34" charset="0"/>
              </a:rPr>
              <a:t>Each individual mussel filters about 2 to 3 </a:t>
            </a:r>
            <a:r>
              <a:rPr lang="en-US" sz="2400" dirty="0" err="1">
                <a:cs typeface="Arial Narrow" panose="020B0604020202020204" pitchFamily="34" charset="0"/>
              </a:rPr>
              <a:t>litres</a:t>
            </a:r>
            <a:r>
              <a:rPr lang="en-US" sz="2400" dirty="0">
                <a:cs typeface="Arial Narrow" panose="020B0604020202020204" pitchFamily="34" charset="0"/>
              </a:rPr>
              <a:t> of sea water </a:t>
            </a:r>
          </a:p>
          <a:p>
            <a:pPr algn="ctr"/>
            <a:r>
              <a:rPr lang="en-US" sz="2400" dirty="0">
                <a:cs typeface="Arial Narrow" panose="020B0604020202020204" pitchFamily="34" charset="0"/>
              </a:rPr>
              <a:t>per hour </a:t>
            </a:r>
          </a:p>
        </p:txBody>
      </p:sp>
      <p:pic>
        <p:nvPicPr>
          <p:cNvPr id="17410" name="Picture 2" descr="Mussel poop may help clear oceans of microplastics | Science | AAAS">
            <a:extLst>
              <a:ext uri="{FF2B5EF4-FFF2-40B4-BE49-F238E27FC236}">
                <a16:creationId xmlns:a16="http://schemas.microsoft.com/office/drawing/2014/main" id="{476C1222-62D9-9C53-9206-B39C688392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13623" y="0"/>
            <a:ext cx="93783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13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959A0E-D108-D6E4-BBA5-62E99B60A9DC}"/>
              </a:ext>
            </a:extLst>
          </p:cNvPr>
          <p:cNvSpPr/>
          <p:nvPr/>
        </p:nvSpPr>
        <p:spPr>
          <a:xfrm>
            <a:off x="0" y="779489"/>
            <a:ext cx="12192000" cy="60785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glass&#10;&#10;Description automatically generated">
            <a:extLst>
              <a:ext uri="{FF2B5EF4-FFF2-40B4-BE49-F238E27FC236}">
                <a16:creationId xmlns:a16="http://schemas.microsoft.com/office/drawing/2014/main" id="{6BAB6B6D-9132-2BD6-F673-7D20613268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636" y="992031"/>
            <a:ext cx="11308786" cy="5678591"/>
          </a:xfrm>
          <a:prstGeom prst="rect">
            <a:avLst/>
          </a:prstGeom>
        </p:spPr>
      </p:pic>
      <p:sp>
        <p:nvSpPr>
          <p:cNvPr id="5" name="TextBox 4">
            <a:extLst>
              <a:ext uri="{FF2B5EF4-FFF2-40B4-BE49-F238E27FC236}">
                <a16:creationId xmlns:a16="http://schemas.microsoft.com/office/drawing/2014/main" id="{99AAC8F5-D4DF-5C40-0A47-C233151B9BDB}"/>
              </a:ext>
            </a:extLst>
          </p:cNvPr>
          <p:cNvSpPr txBox="1"/>
          <p:nvPr/>
        </p:nvSpPr>
        <p:spPr>
          <a:xfrm>
            <a:off x="554636" y="130446"/>
            <a:ext cx="11321152" cy="461665"/>
          </a:xfrm>
          <a:prstGeom prst="rect">
            <a:avLst/>
          </a:prstGeom>
          <a:noFill/>
        </p:spPr>
        <p:txBody>
          <a:bodyPr wrap="square">
            <a:spAutoFit/>
          </a:bodyPr>
          <a:lstStyle/>
          <a:p>
            <a:pPr algn="ctr"/>
            <a:r>
              <a:rPr lang="en-AU" sz="2400" dirty="0"/>
              <a:t>w</a:t>
            </a:r>
            <a:r>
              <a:rPr lang="en-AU" sz="2400" b="0" i="0" dirty="0">
                <a:effectLst/>
              </a:rPr>
              <a:t>hich cleans the water….removing the ‘</a:t>
            </a:r>
            <a:r>
              <a:rPr lang="en-AU" sz="2400" b="0" i="1" dirty="0">
                <a:effectLst/>
              </a:rPr>
              <a:t>nasties’</a:t>
            </a:r>
            <a:r>
              <a:rPr lang="en-AU" sz="2400" b="0" i="0" dirty="0">
                <a:effectLst/>
              </a:rPr>
              <a:t> from the water column.</a:t>
            </a:r>
            <a:endParaRPr lang="en-US" sz="2400" i="1" dirty="0"/>
          </a:p>
        </p:txBody>
      </p:sp>
      <p:sp>
        <p:nvSpPr>
          <p:cNvPr id="6" name="TextBox 5">
            <a:extLst>
              <a:ext uri="{FF2B5EF4-FFF2-40B4-BE49-F238E27FC236}">
                <a16:creationId xmlns:a16="http://schemas.microsoft.com/office/drawing/2014/main" id="{10A11BC7-32F4-894E-AB66-D03B083B4902}"/>
              </a:ext>
            </a:extLst>
          </p:cNvPr>
          <p:cNvSpPr txBox="1"/>
          <p:nvPr/>
        </p:nvSpPr>
        <p:spPr>
          <a:xfrm>
            <a:off x="6209029" y="5231567"/>
            <a:ext cx="2350355" cy="461665"/>
          </a:xfrm>
          <a:prstGeom prst="rect">
            <a:avLst/>
          </a:prstGeom>
          <a:noFill/>
        </p:spPr>
        <p:txBody>
          <a:bodyPr wrap="square" rtlCol="0">
            <a:spAutoFit/>
          </a:bodyPr>
          <a:lstStyle/>
          <a:p>
            <a:r>
              <a:rPr lang="en-US" sz="2400" dirty="0">
                <a:highlight>
                  <a:srgbClr val="FFFF00"/>
                </a:highlight>
              </a:rPr>
              <a:t>48 hours later</a:t>
            </a:r>
          </a:p>
        </p:txBody>
      </p:sp>
    </p:spTree>
    <p:extLst>
      <p:ext uri="{BB962C8B-B14F-4D97-AF65-F5344CB8AC3E}">
        <p14:creationId xmlns:p14="http://schemas.microsoft.com/office/powerpoint/2010/main" val="733751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ACA08F-046E-B0F2-66DE-69E9D3E25818}"/>
              </a:ext>
            </a:extLst>
          </p:cNvPr>
          <p:cNvSpPr txBox="1"/>
          <p:nvPr/>
        </p:nvSpPr>
        <p:spPr>
          <a:xfrm>
            <a:off x="207516" y="1672551"/>
            <a:ext cx="4119798" cy="2677656"/>
          </a:xfrm>
          <a:prstGeom prst="rect">
            <a:avLst/>
          </a:prstGeom>
          <a:noFill/>
        </p:spPr>
        <p:txBody>
          <a:bodyPr wrap="square">
            <a:spAutoFit/>
          </a:bodyPr>
          <a:lstStyle/>
          <a:p>
            <a:r>
              <a:rPr lang="en-AU" sz="2400" dirty="0"/>
              <a:t>The contaminants</a:t>
            </a:r>
            <a:r>
              <a:rPr lang="en-AU" sz="2400" b="0" i="0" dirty="0">
                <a:effectLst/>
              </a:rPr>
              <a:t> show up in their tissues (e.g. heavy metals)</a:t>
            </a:r>
          </a:p>
          <a:p>
            <a:endParaRPr lang="en-AU" sz="2400" dirty="0"/>
          </a:p>
          <a:p>
            <a:r>
              <a:rPr lang="en-AU" sz="2400" dirty="0"/>
              <a:t>AND</a:t>
            </a:r>
          </a:p>
          <a:p>
            <a:endParaRPr lang="en-AU" sz="2400" dirty="0"/>
          </a:p>
          <a:p>
            <a:r>
              <a:rPr lang="en-AU" sz="2400" dirty="0"/>
              <a:t>in their guts and faeces </a:t>
            </a:r>
          </a:p>
          <a:p>
            <a:r>
              <a:rPr lang="en-AU" sz="2400" dirty="0"/>
              <a:t>(e.g. microplastics and </a:t>
            </a:r>
            <a:r>
              <a:rPr lang="en-AU" sz="2400" i="1" dirty="0"/>
              <a:t>E. coli</a:t>
            </a:r>
            <a:r>
              <a:rPr lang="en-AU" sz="2400" dirty="0"/>
              <a:t>).</a:t>
            </a:r>
            <a:endParaRPr lang="en-US" sz="2400" dirty="0"/>
          </a:p>
        </p:txBody>
      </p:sp>
      <p:sp>
        <p:nvSpPr>
          <p:cNvPr id="7" name="Rectangle 6">
            <a:extLst>
              <a:ext uri="{FF2B5EF4-FFF2-40B4-BE49-F238E27FC236}">
                <a16:creationId xmlns:a16="http://schemas.microsoft.com/office/drawing/2014/main" id="{B4B32104-856A-552B-49B4-B31DBE6F35E9}"/>
              </a:ext>
            </a:extLst>
          </p:cNvPr>
          <p:cNvSpPr/>
          <p:nvPr/>
        </p:nvSpPr>
        <p:spPr>
          <a:xfrm>
            <a:off x="4430524" y="1"/>
            <a:ext cx="776147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Accumulation of metals, in the soft tissues of mussel collected from Ennore, Kovalam, and Puducherry coast; values are mean ± standard deviations, n = 4">
            <a:extLst>
              <a:ext uri="{FF2B5EF4-FFF2-40B4-BE49-F238E27FC236}">
                <a16:creationId xmlns:a16="http://schemas.microsoft.com/office/drawing/2014/main" id="{F3C1130D-3FCB-E2EC-3A27-F16A497939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10997" y="917469"/>
            <a:ext cx="7073487" cy="48087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17704C-2066-A76B-7AD6-A9242397CFA4}"/>
              </a:ext>
            </a:extLst>
          </p:cNvPr>
          <p:cNvSpPr txBox="1"/>
          <p:nvPr/>
        </p:nvSpPr>
        <p:spPr>
          <a:xfrm>
            <a:off x="4516252" y="5940531"/>
            <a:ext cx="7761476" cy="584775"/>
          </a:xfrm>
          <a:prstGeom prst="rect">
            <a:avLst/>
          </a:prstGeom>
          <a:noFill/>
        </p:spPr>
        <p:txBody>
          <a:bodyPr wrap="square">
            <a:spAutoFit/>
          </a:bodyPr>
          <a:lstStyle/>
          <a:p>
            <a:pPr algn="l"/>
            <a:r>
              <a:rPr lang="en-AU" sz="1600" b="0" i="0" dirty="0">
                <a:effectLst/>
                <a:latin typeface="Roboto" panose="02000000000000000000" pitchFamily="2" charset="0"/>
              </a:rPr>
              <a:t>Fig. 1: Accumulation of metals, in the soft tissues of mussel collected from </a:t>
            </a:r>
            <a:r>
              <a:rPr lang="en-AU" sz="1600" b="0" i="0" dirty="0" err="1">
                <a:effectLst/>
                <a:latin typeface="Roboto" panose="02000000000000000000" pitchFamily="2" charset="0"/>
              </a:rPr>
              <a:t>Ennore</a:t>
            </a:r>
            <a:r>
              <a:rPr lang="en-AU" sz="1600" b="0" i="0" dirty="0">
                <a:effectLst/>
                <a:latin typeface="Roboto" panose="02000000000000000000" pitchFamily="2" charset="0"/>
              </a:rPr>
              <a:t>, </a:t>
            </a:r>
            <a:r>
              <a:rPr lang="en-AU" sz="1600" b="0" i="0" dirty="0" err="1">
                <a:effectLst/>
                <a:latin typeface="Roboto" panose="02000000000000000000" pitchFamily="2" charset="0"/>
              </a:rPr>
              <a:t>Kovalam</a:t>
            </a:r>
            <a:r>
              <a:rPr lang="en-AU" sz="1600" b="0" i="0" dirty="0">
                <a:effectLst/>
                <a:latin typeface="Roboto" panose="02000000000000000000" pitchFamily="2" charset="0"/>
              </a:rPr>
              <a:t>, and Puducherry coast; values are mean ± standard deviations, n = 4</a:t>
            </a:r>
          </a:p>
        </p:txBody>
      </p:sp>
      <p:sp>
        <p:nvSpPr>
          <p:cNvPr id="13" name="Rectangle 12">
            <a:extLst>
              <a:ext uri="{FF2B5EF4-FFF2-40B4-BE49-F238E27FC236}">
                <a16:creationId xmlns:a16="http://schemas.microsoft.com/office/drawing/2014/main" id="{F6315188-D7C0-4EF4-BA80-92B72CB1BF38}"/>
              </a:ext>
            </a:extLst>
          </p:cNvPr>
          <p:cNvSpPr/>
          <p:nvPr/>
        </p:nvSpPr>
        <p:spPr>
          <a:xfrm>
            <a:off x="5622731" y="572563"/>
            <a:ext cx="6361753" cy="1288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Accumulation of metals, in the soft tissues of mussel collected from Ennore, Kovalam, and Puducherry coast; values are mean ± standard deviations, n = 4">
            <a:extLst>
              <a:ext uri="{FF2B5EF4-FFF2-40B4-BE49-F238E27FC236}">
                <a16:creationId xmlns:a16="http://schemas.microsoft.com/office/drawing/2014/main" id="{C7857201-44AF-728F-B55E-1573D5DD0AD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99148" y="310844"/>
            <a:ext cx="3419647" cy="8373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ccumulation of metals, in the soft tissues of mussel collected from Ennore, Kovalam, and Puducherry coast; values are mean ± standard deviations, n = 4">
            <a:extLst>
              <a:ext uri="{FF2B5EF4-FFF2-40B4-BE49-F238E27FC236}">
                <a16:creationId xmlns:a16="http://schemas.microsoft.com/office/drawing/2014/main" id="{1AAB68DB-B2A9-BF56-EBDE-83319A243EE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330644" y="258085"/>
            <a:ext cx="3203630" cy="9586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ccumulation of metals, in the soft tissues of mussel collected from Ennore, Kovalam, and Puducherry coast; values are mean ± standard deviations, n = 4">
            <a:extLst>
              <a:ext uri="{FF2B5EF4-FFF2-40B4-BE49-F238E27FC236}">
                <a16:creationId xmlns:a16="http://schemas.microsoft.com/office/drawing/2014/main" id="{29FB5421-982F-7F3D-382C-4029A9E17C3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580181" y="1148209"/>
            <a:ext cx="3428753" cy="78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28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ating plastic makes for smaller mussels - RMIT University">
            <a:extLst>
              <a:ext uri="{FF2B5EF4-FFF2-40B4-BE49-F238E27FC236}">
                <a16:creationId xmlns:a16="http://schemas.microsoft.com/office/drawing/2014/main" id="{FB091524-A26A-7CF0-6BF4-19169D91C1A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274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115845-3008-760C-2FD5-F127261BB913}"/>
              </a:ext>
            </a:extLst>
          </p:cNvPr>
          <p:cNvSpPr txBox="1"/>
          <p:nvPr/>
        </p:nvSpPr>
        <p:spPr>
          <a:xfrm>
            <a:off x="798226" y="1588333"/>
            <a:ext cx="1974955" cy="3231654"/>
          </a:xfrm>
          <a:prstGeom prst="rect">
            <a:avLst/>
          </a:prstGeom>
          <a:noFill/>
        </p:spPr>
        <p:txBody>
          <a:bodyPr wrap="square">
            <a:spAutoFit/>
          </a:bodyPr>
          <a:lstStyle/>
          <a:p>
            <a:pPr algn="ctr"/>
            <a:r>
              <a:rPr lang="en-AU" sz="2400" b="0" dirty="0">
                <a:effectLst/>
              </a:rPr>
              <a:t>Mussel</a:t>
            </a:r>
            <a:r>
              <a:rPr lang="en-AU" sz="2400" b="0" i="1" dirty="0">
                <a:effectLst/>
              </a:rPr>
              <a:t> </a:t>
            </a:r>
            <a:r>
              <a:rPr lang="en-AU" sz="3600" b="0" i="1" dirty="0">
                <a:effectLst/>
              </a:rPr>
              <a:t>faeces</a:t>
            </a:r>
            <a:r>
              <a:rPr lang="en-AU" sz="2400" b="0" i="0" dirty="0">
                <a:effectLst/>
              </a:rPr>
              <a:t> </a:t>
            </a:r>
          </a:p>
          <a:p>
            <a:pPr algn="ctr"/>
            <a:r>
              <a:rPr lang="en-AU" sz="2400" dirty="0"/>
              <a:t>w</a:t>
            </a:r>
            <a:r>
              <a:rPr lang="en-AU" sz="2400" b="0" i="0" dirty="0">
                <a:effectLst/>
              </a:rPr>
              <a:t>ill contain any microplastics or </a:t>
            </a:r>
            <a:r>
              <a:rPr lang="en-AU" sz="2400" b="0" i="1" dirty="0">
                <a:effectLst/>
              </a:rPr>
              <a:t>E. coli</a:t>
            </a:r>
            <a:endParaRPr lang="en-AU" sz="2400" i="1" dirty="0"/>
          </a:p>
          <a:p>
            <a:pPr algn="ctr"/>
            <a:r>
              <a:rPr lang="en-AU" sz="2400" b="0" i="0" dirty="0">
                <a:effectLst/>
              </a:rPr>
              <a:t> that is in the </a:t>
            </a:r>
            <a:r>
              <a:rPr lang="en-AU" sz="2400" dirty="0"/>
              <a:t>w</a:t>
            </a:r>
            <a:r>
              <a:rPr lang="en-AU" sz="2400" b="0" i="0" dirty="0">
                <a:effectLst/>
              </a:rPr>
              <a:t>ater </a:t>
            </a:r>
          </a:p>
        </p:txBody>
      </p:sp>
      <p:sp>
        <p:nvSpPr>
          <p:cNvPr id="18" name="Freeform 17">
            <a:extLst>
              <a:ext uri="{FF2B5EF4-FFF2-40B4-BE49-F238E27FC236}">
                <a16:creationId xmlns:a16="http://schemas.microsoft.com/office/drawing/2014/main" id="{E056A9A0-A8A9-B41E-C717-FFDEF4629389}"/>
              </a:ext>
            </a:extLst>
          </p:cNvPr>
          <p:cNvSpPr/>
          <p:nvPr/>
        </p:nvSpPr>
        <p:spPr>
          <a:xfrm>
            <a:off x="625642" y="5325979"/>
            <a:ext cx="2699932" cy="336884"/>
          </a:xfrm>
          <a:custGeom>
            <a:avLst/>
            <a:gdLst>
              <a:gd name="connsiteX0" fmla="*/ 1271937 w 2699932"/>
              <a:gd name="connsiteY0" fmla="*/ 112294 h 336884"/>
              <a:gd name="connsiteX1" fmla="*/ 1480484 w 2699932"/>
              <a:gd name="connsiteY1" fmla="*/ 112294 h 336884"/>
              <a:gd name="connsiteX2" fmla="*/ 1528611 w 2699932"/>
              <a:gd name="connsiteY2" fmla="*/ 80210 h 336884"/>
              <a:gd name="connsiteX3" fmla="*/ 1608821 w 2699932"/>
              <a:gd name="connsiteY3" fmla="*/ 48126 h 336884"/>
              <a:gd name="connsiteX4" fmla="*/ 1737158 w 2699932"/>
              <a:gd name="connsiteY4" fmla="*/ 0 h 336884"/>
              <a:gd name="connsiteX5" fmla="*/ 2025916 w 2699932"/>
              <a:gd name="connsiteY5" fmla="*/ 32084 h 336884"/>
              <a:gd name="connsiteX6" fmla="*/ 2122168 w 2699932"/>
              <a:gd name="connsiteY6" fmla="*/ 80210 h 336884"/>
              <a:gd name="connsiteX7" fmla="*/ 2667600 w 2699932"/>
              <a:gd name="connsiteY7" fmla="*/ 96252 h 336884"/>
              <a:gd name="connsiteX8" fmla="*/ 2699684 w 2699932"/>
              <a:gd name="connsiteY8" fmla="*/ 128337 h 336884"/>
              <a:gd name="connsiteX9" fmla="*/ 2555305 w 2699932"/>
              <a:gd name="connsiteY9" fmla="*/ 192505 h 336884"/>
              <a:gd name="connsiteX10" fmla="*/ 2154253 w 2699932"/>
              <a:gd name="connsiteY10" fmla="*/ 208547 h 336884"/>
              <a:gd name="connsiteX11" fmla="*/ 1977790 w 2699932"/>
              <a:gd name="connsiteY11" fmla="*/ 240631 h 336884"/>
              <a:gd name="connsiteX12" fmla="*/ 1913621 w 2699932"/>
              <a:gd name="connsiteY12" fmla="*/ 256673 h 336884"/>
              <a:gd name="connsiteX13" fmla="*/ 1881537 w 2699932"/>
              <a:gd name="connsiteY13" fmla="*/ 288758 h 336884"/>
              <a:gd name="connsiteX14" fmla="*/ 1801326 w 2699932"/>
              <a:gd name="connsiteY14" fmla="*/ 240631 h 336884"/>
              <a:gd name="connsiteX15" fmla="*/ 1432358 w 2699932"/>
              <a:gd name="connsiteY15" fmla="*/ 272715 h 336884"/>
              <a:gd name="connsiteX16" fmla="*/ 1384232 w 2699932"/>
              <a:gd name="connsiteY16" fmla="*/ 288758 h 336884"/>
              <a:gd name="connsiteX17" fmla="*/ 1320063 w 2699932"/>
              <a:gd name="connsiteY17" fmla="*/ 304800 h 336884"/>
              <a:gd name="connsiteX18" fmla="*/ 1223811 w 2699932"/>
              <a:gd name="connsiteY18" fmla="*/ 336884 h 336884"/>
              <a:gd name="connsiteX19" fmla="*/ 1143600 w 2699932"/>
              <a:gd name="connsiteY19" fmla="*/ 320842 h 336884"/>
              <a:gd name="connsiteX20" fmla="*/ 1095474 w 2699932"/>
              <a:gd name="connsiteY20" fmla="*/ 304800 h 336884"/>
              <a:gd name="connsiteX21" fmla="*/ 1031305 w 2699932"/>
              <a:gd name="connsiteY21" fmla="*/ 208547 h 336884"/>
              <a:gd name="connsiteX22" fmla="*/ 710463 w 2699932"/>
              <a:gd name="connsiteY22" fmla="*/ 192505 h 336884"/>
              <a:gd name="connsiteX23" fmla="*/ 614211 w 2699932"/>
              <a:gd name="connsiteY23" fmla="*/ 176463 h 336884"/>
              <a:gd name="connsiteX24" fmla="*/ 453790 w 2699932"/>
              <a:gd name="connsiteY24" fmla="*/ 160421 h 336884"/>
              <a:gd name="connsiteX25" fmla="*/ 389621 w 2699932"/>
              <a:gd name="connsiteY25" fmla="*/ 96252 h 336884"/>
              <a:gd name="connsiteX26" fmla="*/ 229200 w 2699932"/>
              <a:gd name="connsiteY26" fmla="*/ 192505 h 336884"/>
              <a:gd name="connsiteX27" fmla="*/ 165032 w 2699932"/>
              <a:gd name="connsiteY27" fmla="*/ 208547 h 336884"/>
              <a:gd name="connsiteX28" fmla="*/ 4611 w 2699932"/>
              <a:gd name="connsiteY28" fmla="*/ 192505 h 336884"/>
              <a:gd name="connsiteX29" fmla="*/ 36695 w 2699932"/>
              <a:gd name="connsiteY29" fmla="*/ 144379 h 336884"/>
              <a:gd name="connsiteX30" fmla="*/ 84821 w 2699932"/>
              <a:gd name="connsiteY30" fmla="*/ 112294 h 336884"/>
              <a:gd name="connsiteX31" fmla="*/ 181074 w 2699932"/>
              <a:gd name="connsiteY31" fmla="*/ 80210 h 336884"/>
              <a:gd name="connsiteX32" fmla="*/ 229200 w 2699932"/>
              <a:gd name="connsiteY32" fmla="*/ 64168 h 336884"/>
              <a:gd name="connsiteX33" fmla="*/ 341495 w 2699932"/>
              <a:gd name="connsiteY33" fmla="*/ 32084 h 336884"/>
              <a:gd name="connsiteX34" fmla="*/ 662337 w 2699932"/>
              <a:gd name="connsiteY34" fmla="*/ 48126 h 336884"/>
              <a:gd name="connsiteX35" fmla="*/ 822758 w 2699932"/>
              <a:gd name="connsiteY35" fmla="*/ 80210 h 336884"/>
              <a:gd name="connsiteX36" fmla="*/ 935053 w 2699932"/>
              <a:gd name="connsiteY36" fmla="*/ 96252 h 336884"/>
              <a:gd name="connsiteX37" fmla="*/ 1031305 w 2699932"/>
              <a:gd name="connsiteY37" fmla="*/ 144379 h 336884"/>
              <a:gd name="connsiteX38" fmla="*/ 1079432 w 2699932"/>
              <a:gd name="connsiteY38" fmla="*/ 160421 h 336884"/>
              <a:gd name="connsiteX39" fmla="*/ 1207768 w 2699932"/>
              <a:gd name="connsiteY39" fmla="*/ 144379 h 336884"/>
              <a:gd name="connsiteX40" fmla="*/ 1271937 w 2699932"/>
              <a:gd name="connsiteY40" fmla="*/ 112294 h 33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99932" h="336884">
                <a:moveTo>
                  <a:pt x="1271937" y="112294"/>
                </a:moveTo>
                <a:cubicBezTo>
                  <a:pt x="1317390" y="106947"/>
                  <a:pt x="1400866" y="142151"/>
                  <a:pt x="1480484" y="112294"/>
                </a:cubicBezTo>
                <a:cubicBezTo>
                  <a:pt x="1498537" y="105524"/>
                  <a:pt x="1511366" y="88832"/>
                  <a:pt x="1528611" y="80210"/>
                </a:cubicBezTo>
                <a:cubicBezTo>
                  <a:pt x="1554367" y="67332"/>
                  <a:pt x="1582507" y="59821"/>
                  <a:pt x="1608821" y="48126"/>
                </a:cubicBezTo>
                <a:cubicBezTo>
                  <a:pt x="1716677" y="190"/>
                  <a:pt x="1627694" y="27366"/>
                  <a:pt x="1737158" y="0"/>
                </a:cubicBezTo>
                <a:cubicBezTo>
                  <a:pt x="1750585" y="959"/>
                  <a:pt x="1957426" y="2731"/>
                  <a:pt x="2025916" y="32084"/>
                </a:cubicBezTo>
                <a:cubicBezTo>
                  <a:pt x="2071183" y="51484"/>
                  <a:pt x="2070599" y="77423"/>
                  <a:pt x="2122168" y="80210"/>
                </a:cubicBezTo>
                <a:cubicBezTo>
                  <a:pt x="2303792" y="90027"/>
                  <a:pt x="2485789" y="90905"/>
                  <a:pt x="2667600" y="96252"/>
                </a:cubicBezTo>
                <a:cubicBezTo>
                  <a:pt x="2678295" y="106947"/>
                  <a:pt x="2702650" y="113506"/>
                  <a:pt x="2699684" y="128337"/>
                </a:cubicBezTo>
                <a:cubicBezTo>
                  <a:pt x="2687915" y="187181"/>
                  <a:pt x="2588834" y="190342"/>
                  <a:pt x="2555305" y="192505"/>
                </a:cubicBezTo>
                <a:cubicBezTo>
                  <a:pt x="2421792" y="201119"/>
                  <a:pt x="2287937" y="203200"/>
                  <a:pt x="2154253" y="208547"/>
                </a:cubicBezTo>
                <a:cubicBezTo>
                  <a:pt x="2084595" y="220157"/>
                  <a:pt x="2045056" y="225683"/>
                  <a:pt x="1977790" y="240631"/>
                </a:cubicBezTo>
                <a:cubicBezTo>
                  <a:pt x="1956267" y="245414"/>
                  <a:pt x="1935011" y="251326"/>
                  <a:pt x="1913621" y="256673"/>
                </a:cubicBezTo>
                <a:cubicBezTo>
                  <a:pt x="1902926" y="267368"/>
                  <a:pt x="1896368" y="285792"/>
                  <a:pt x="1881537" y="288758"/>
                </a:cubicBezTo>
                <a:cubicBezTo>
                  <a:pt x="1846831" y="295699"/>
                  <a:pt x="1820531" y="259836"/>
                  <a:pt x="1801326" y="240631"/>
                </a:cubicBezTo>
                <a:cubicBezTo>
                  <a:pt x="1747894" y="244741"/>
                  <a:pt x="1501292" y="262109"/>
                  <a:pt x="1432358" y="272715"/>
                </a:cubicBezTo>
                <a:cubicBezTo>
                  <a:pt x="1415645" y="275286"/>
                  <a:pt x="1400491" y="284112"/>
                  <a:pt x="1384232" y="288758"/>
                </a:cubicBezTo>
                <a:cubicBezTo>
                  <a:pt x="1363032" y="294815"/>
                  <a:pt x="1341181" y="298465"/>
                  <a:pt x="1320063" y="304800"/>
                </a:cubicBezTo>
                <a:cubicBezTo>
                  <a:pt x="1287670" y="314518"/>
                  <a:pt x="1223811" y="336884"/>
                  <a:pt x="1223811" y="336884"/>
                </a:cubicBezTo>
                <a:cubicBezTo>
                  <a:pt x="1197074" y="331537"/>
                  <a:pt x="1170052" y="327455"/>
                  <a:pt x="1143600" y="320842"/>
                </a:cubicBezTo>
                <a:cubicBezTo>
                  <a:pt x="1127195" y="316741"/>
                  <a:pt x="1107431" y="316757"/>
                  <a:pt x="1095474" y="304800"/>
                </a:cubicBezTo>
                <a:cubicBezTo>
                  <a:pt x="1089108" y="298434"/>
                  <a:pt x="1059757" y="212427"/>
                  <a:pt x="1031305" y="208547"/>
                </a:cubicBezTo>
                <a:cubicBezTo>
                  <a:pt x="925206" y="194079"/>
                  <a:pt x="817410" y="197852"/>
                  <a:pt x="710463" y="192505"/>
                </a:cubicBezTo>
                <a:cubicBezTo>
                  <a:pt x="678379" y="187158"/>
                  <a:pt x="646486" y="180497"/>
                  <a:pt x="614211" y="176463"/>
                </a:cubicBezTo>
                <a:cubicBezTo>
                  <a:pt x="560886" y="169797"/>
                  <a:pt x="504400" y="178496"/>
                  <a:pt x="453790" y="160421"/>
                </a:cubicBezTo>
                <a:cubicBezTo>
                  <a:pt x="425303" y="150247"/>
                  <a:pt x="389621" y="96252"/>
                  <a:pt x="389621" y="96252"/>
                </a:cubicBezTo>
                <a:cubicBezTo>
                  <a:pt x="341648" y="128234"/>
                  <a:pt x="285576" y="171364"/>
                  <a:pt x="229200" y="192505"/>
                </a:cubicBezTo>
                <a:cubicBezTo>
                  <a:pt x="208556" y="200246"/>
                  <a:pt x="186421" y="203200"/>
                  <a:pt x="165032" y="208547"/>
                </a:cubicBezTo>
                <a:cubicBezTo>
                  <a:pt x="111558" y="203200"/>
                  <a:pt x="52678" y="216538"/>
                  <a:pt x="4611" y="192505"/>
                </a:cubicBezTo>
                <a:cubicBezTo>
                  <a:pt x="-12634" y="183883"/>
                  <a:pt x="23062" y="158012"/>
                  <a:pt x="36695" y="144379"/>
                </a:cubicBezTo>
                <a:cubicBezTo>
                  <a:pt x="50328" y="130746"/>
                  <a:pt x="67202" y="120125"/>
                  <a:pt x="84821" y="112294"/>
                </a:cubicBezTo>
                <a:cubicBezTo>
                  <a:pt x="115726" y="98558"/>
                  <a:pt x="148990" y="90905"/>
                  <a:pt x="181074" y="80210"/>
                </a:cubicBezTo>
                <a:cubicBezTo>
                  <a:pt x="197116" y="74863"/>
                  <a:pt x="212795" y="68269"/>
                  <a:pt x="229200" y="64168"/>
                </a:cubicBezTo>
                <a:cubicBezTo>
                  <a:pt x="309773" y="44025"/>
                  <a:pt x="272452" y="55098"/>
                  <a:pt x="341495" y="32084"/>
                </a:cubicBezTo>
                <a:cubicBezTo>
                  <a:pt x="448442" y="37431"/>
                  <a:pt x="555787" y="37471"/>
                  <a:pt x="662337" y="48126"/>
                </a:cubicBezTo>
                <a:cubicBezTo>
                  <a:pt x="716599" y="53552"/>
                  <a:pt x="768773" y="72498"/>
                  <a:pt x="822758" y="80210"/>
                </a:cubicBezTo>
                <a:lnTo>
                  <a:pt x="935053" y="96252"/>
                </a:lnTo>
                <a:cubicBezTo>
                  <a:pt x="1056022" y="136575"/>
                  <a:pt x="906910" y="82181"/>
                  <a:pt x="1031305" y="144379"/>
                </a:cubicBezTo>
                <a:cubicBezTo>
                  <a:pt x="1046430" y="151941"/>
                  <a:pt x="1063390" y="155074"/>
                  <a:pt x="1079432" y="160421"/>
                </a:cubicBezTo>
                <a:cubicBezTo>
                  <a:pt x="1122211" y="155074"/>
                  <a:pt x="1166475" y="156767"/>
                  <a:pt x="1207768" y="144379"/>
                </a:cubicBezTo>
                <a:cubicBezTo>
                  <a:pt x="1327320" y="108513"/>
                  <a:pt x="1226484" y="117641"/>
                  <a:pt x="1271937" y="112294"/>
                </a:cubicBezTo>
                <a:close/>
              </a:path>
            </a:pathLst>
          </a:cu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FAB70D23-56CC-1FF1-145D-11C2627B23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5817" y="0"/>
            <a:ext cx="8716183" cy="6858000"/>
          </a:xfrm>
          <a:prstGeom prst="rect">
            <a:avLst/>
          </a:prstGeom>
        </p:spPr>
      </p:pic>
      <p:sp>
        <p:nvSpPr>
          <p:cNvPr id="31" name="TextBox 30">
            <a:extLst>
              <a:ext uri="{FF2B5EF4-FFF2-40B4-BE49-F238E27FC236}">
                <a16:creationId xmlns:a16="http://schemas.microsoft.com/office/drawing/2014/main" id="{03CD9CD1-D89E-2625-DAFA-6941B0C64201}"/>
              </a:ext>
            </a:extLst>
          </p:cNvPr>
          <p:cNvSpPr txBox="1"/>
          <p:nvPr/>
        </p:nvSpPr>
        <p:spPr>
          <a:xfrm>
            <a:off x="8807117" y="0"/>
            <a:ext cx="3384884" cy="923330"/>
          </a:xfrm>
          <a:prstGeom prst="rect">
            <a:avLst/>
          </a:prstGeom>
          <a:noFill/>
        </p:spPr>
        <p:txBody>
          <a:bodyPr wrap="square" rtlCol="0">
            <a:spAutoFit/>
          </a:bodyPr>
          <a:lstStyle/>
          <a:p>
            <a:pPr algn="r"/>
            <a:r>
              <a:rPr lang="en-US" dirty="0">
                <a:solidFill>
                  <a:schemeClr val="bg1"/>
                </a:solidFill>
              </a:rPr>
              <a:t>Dr Charlene </a:t>
            </a:r>
            <a:r>
              <a:rPr lang="en-US" dirty="0" err="1">
                <a:solidFill>
                  <a:schemeClr val="bg1"/>
                </a:solidFill>
              </a:rPr>
              <a:t>Trestrail</a:t>
            </a:r>
            <a:r>
              <a:rPr lang="en-US" dirty="0">
                <a:solidFill>
                  <a:schemeClr val="bg1"/>
                </a:solidFill>
              </a:rPr>
              <a:t>, Ecotoxicologist</a:t>
            </a:r>
          </a:p>
          <a:p>
            <a:pPr algn="r"/>
            <a:r>
              <a:rPr lang="en-US" dirty="0">
                <a:solidFill>
                  <a:schemeClr val="bg1"/>
                </a:solidFill>
              </a:rPr>
              <a:t>RMIT</a:t>
            </a:r>
          </a:p>
        </p:txBody>
      </p:sp>
    </p:spTree>
    <p:extLst>
      <p:ext uri="{BB962C8B-B14F-4D97-AF65-F5344CB8AC3E}">
        <p14:creationId xmlns:p14="http://schemas.microsoft.com/office/powerpoint/2010/main" val="872209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744195-4174-37A4-3602-1408103B1862}"/>
              </a:ext>
            </a:extLst>
          </p:cNvPr>
          <p:cNvSpPr txBox="1"/>
          <p:nvPr/>
        </p:nvSpPr>
        <p:spPr>
          <a:xfrm>
            <a:off x="208547" y="305068"/>
            <a:ext cx="2566737" cy="5878532"/>
          </a:xfrm>
          <a:prstGeom prst="rect">
            <a:avLst/>
          </a:prstGeom>
          <a:noFill/>
        </p:spPr>
        <p:txBody>
          <a:bodyPr wrap="square">
            <a:spAutoFit/>
          </a:bodyPr>
          <a:lstStyle/>
          <a:p>
            <a:endParaRPr lang="en-AU" sz="1600" i="1" dirty="0">
              <a:solidFill>
                <a:srgbClr val="262626"/>
              </a:solidFill>
            </a:endParaRPr>
          </a:p>
          <a:p>
            <a:pPr algn="ctr"/>
            <a:r>
              <a:rPr lang="en-AU" sz="2400" b="0" i="1" dirty="0">
                <a:solidFill>
                  <a:srgbClr val="262626"/>
                </a:solidFill>
                <a:effectLst/>
              </a:rPr>
              <a:t>“Mussels ingest microplastics and other pollutants, sequestering the contaminants in faeces”</a:t>
            </a:r>
          </a:p>
          <a:p>
            <a:endParaRPr lang="en-AU" sz="2400" i="1" dirty="0">
              <a:solidFill>
                <a:srgbClr val="262626"/>
              </a:solidFill>
            </a:endParaRPr>
          </a:p>
          <a:p>
            <a:pPr algn="ctr"/>
            <a:r>
              <a:rPr lang="en-US" sz="2400" i="1" dirty="0"/>
              <a:t>“The mussels are essentially putting the rubbish out for us to collect” </a:t>
            </a:r>
          </a:p>
          <a:p>
            <a:pPr algn="ctr"/>
            <a:endParaRPr lang="en-US" sz="2400" i="1" dirty="0"/>
          </a:p>
          <a:p>
            <a:pPr algn="ctr"/>
            <a:r>
              <a:rPr lang="en-US" dirty="0"/>
              <a:t>says Penelope Lindeque, an ecologist at the Plymouth Marine Laboratory (2023). </a:t>
            </a:r>
          </a:p>
        </p:txBody>
      </p:sp>
      <p:pic>
        <p:nvPicPr>
          <p:cNvPr id="7" name="Picture 2" descr="Abstract Image">
            <a:extLst>
              <a:ext uri="{FF2B5EF4-FFF2-40B4-BE49-F238E27FC236}">
                <a16:creationId xmlns:a16="http://schemas.microsoft.com/office/drawing/2014/main" id="{503D4157-5769-DA98-6912-6F45DA43935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30" t="2074" r="504" b="2074"/>
          <a:stretch/>
        </p:blipFill>
        <p:spPr bwMode="auto">
          <a:xfrm>
            <a:off x="2903621" y="0"/>
            <a:ext cx="92883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882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6FB9B0-C7E7-E3C0-E160-6B4F9015AC84}"/>
              </a:ext>
            </a:extLst>
          </p:cNvPr>
          <p:cNvSpPr txBox="1"/>
          <p:nvPr/>
        </p:nvSpPr>
        <p:spPr>
          <a:xfrm>
            <a:off x="948851" y="569920"/>
            <a:ext cx="10583056" cy="830997"/>
          </a:xfrm>
          <a:prstGeom prst="rect">
            <a:avLst/>
          </a:prstGeom>
          <a:noFill/>
        </p:spPr>
        <p:txBody>
          <a:bodyPr wrap="square">
            <a:spAutoFit/>
          </a:bodyPr>
          <a:lstStyle/>
          <a:p>
            <a:pPr algn="ctr"/>
            <a:r>
              <a:rPr lang="en-US" sz="2400" dirty="0">
                <a:cs typeface="Arial Narrow" panose="020B0604020202020204" pitchFamily="34" charset="0"/>
              </a:rPr>
              <a:t>Antibacterial cleaning agent and biocide,</a:t>
            </a:r>
            <a:r>
              <a:rPr lang="en-US" sz="2400" i="1" dirty="0">
                <a:cs typeface="Arial Narrow" panose="020B0604020202020204" pitchFamily="34" charset="0"/>
              </a:rPr>
              <a:t> triclosan,</a:t>
            </a:r>
            <a:r>
              <a:rPr lang="en-US" sz="2400" dirty="0">
                <a:cs typeface="Arial Narrow" panose="020B0604020202020204" pitchFamily="34" charset="0"/>
              </a:rPr>
              <a:t> found in residential wastewater, </a:t>
            </a:r>
          </a:p>
          <a:p>
            <a:pPr algn="ctr"/>
            <a:r>
              <a:rPr lang="en-US" sz="2400" dirty="0">
                <a:cs typeface="Arial Narrow" panose="020B0604020202020204" pitchFamily="34" charset="0"/>
              </a:rPr>
              <a:t>weakens the byssal threads of mussels</a:t>
            </a:r>
            <a:endParaRPr lang="en-US" dirty="0"/>
          </a:p>
        </p:txBody>
      </p:sp>
      <p:sp>
        <p:nvSpPr>
          <p:cNvPr id="5" name="Rectangle 4">
            <a:extLst>
              <a:ext uri="{FF2B5EF4-FFF2-40B4-BE49-F238E27FC236}">
                <a16:creationId xmlns:a16="http://schemas.microsoft.com/office/drawing/2014/main" id="{7E7D07B6-D7CF-A8DB-6EE7-D7AC78E1A9FF}"/>
              </a:ext>
            </a:extLst>
          </p:cNvPr>
          <p:cNvSpPr/>
          <p:nvPr/>
        </p:nvSpPr>
        <p:spPr>
          <a:xfrm>
            <a:off x="0" y="1732547"/>
            <a:ext cx="12192000" cy="5125453"/>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D314C48C-FFDF-FE23-4AE5-6BBA660291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1900284"/>
            <a:ext cx="9398833" cy="47899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D41F037-CE31-26F2-CBF2-380C4CA3C7E9}"/>
              </a:ext>
            </a:extLst>
          </p:cNvPr>
          <p:cNvSpPr txBox="1"/>
          <p:nvPr/>
        </p:nvSpPr>
        <p:spPr>
          <a:xfrm>
            <a:off x="202367" y="2345562"/>
            <a:ext cx="2480872" cy="4247317"/>
          </a:xfrm>
          <a:prstGeom prst="rect">
            <a:avLst/>
          </a:prstGeom>
          <a:noFill/>
        </p:spPr>
        <p:txBody>
          <a:bodyPr wrap="square">
            <a:spAutoFit/>
          </a:bodyPr>
          <a:lstStyle/>
          <a:p>
            <a:r>
              <a:rPr lang="en-AU" b="0" i="0" dirty="0">
                <a:solidFill>
                  <a:srgbClr val="000000"/>
                </a:solidFill>
                <a:effectLst/>
              </a:rPr>
              <a:t>Triclosan has been added to soaps, toothpastes, mouthwashes, acne medications, deodorants, and wound disinfection solutions, and has also been impregnated into some kitchen utensils, toys, and medical devices. Triclosan enters the aquatic environment mainly through residential wastewaters.</a:t>
            </a:r>
            <a:endParaRPr lang="en-US" dirty="0"/>
          </a:p>
        </p:txBody>
      </p:sp>
    </p:spTree>
    <p:extLst>
      <p:ext uri="{BB962C8B-B14F-4D97-AF65-F5344CB8AC3E}">
        <p14:creationId xmlns:p14="http://schemas.microsoft.com/office/powerpoint/2010/main" val="1436998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ontiers | Mussel Byssal Attachment Weakened by Anthropogenic Noise">
            <a:extLst>
              <a:ext uri="{FF2B5EF4-FFF2-40B4-BE49-F238E27FC236}">
                <a16:creationId xmlns:a16="http://schemas.microsoft.com/office/drawing/2014/main" id="{385DD126-8998-6831-A961-0245051597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957" y="4020"/>
            <a:ext cx="10603043" cy="6853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2480ED-FFE9-C60C-30BE-5F2EA594581A}"/>
              </a:ext>
            </a:extLst>
          </p:cNvPr>
          <p:cNvSpPr txBox="1"/>
          <p:nvPr/>
        </p:nvSpPr>
        <p:spPr>
          <a:xfrm>
            <a:off x="134912" y="2438694"/>
            <a:ext cx="1454045" cy="2677656"/>
          </a:xfrm>
          <a:prstGeom prst="rect">
            <a:avLst/>
          </a:prstGeom>
          <a:noFill/>
        </p:spPr>
        <p:txBody>
          <a:bodyPr wrap="square">
            <a:spAutoFit/>
          </a:bodyPr>
          <a:lstStyle/>
          <a:p>
            <a:pPr algn="ctr"/>
            <a:r>
              <a:rPr lang="en-US" sz="2400" i="1" dirty="0">
                <a:cs typeface="Arial Narrow" panose="020B0604020202020204" pitchFamily="34" charset="0"/>
              </a:rPr>
              <a:t>Noise pollution </a:t>
            </a:r>
            <a:r>
              <a:rPr lang="en-US" sz="2400" dirty="0">
                <a:cs typeface="Arial Narrow" panose="020B0604020202020204" pitchFamily="34" charset="0"/>
              </a:rPr>
              <a:t>also weakens the byssal threads of mussels</a:t>
            </a:r>
            <a:endParaRPr lang="en-US" dirty="0"/>
          </a:p>
        </p:txBody>
      </p:sp>
    </p:spTree>
    <p:extLst>
      <p:ext uri="{BB962C8B-B14F-4D97-AF65-F5344CB8AC3E}">
        <p14:creationId xmlns:p14="http://schemas.microsoft.com/office/powerpoint/2010/main" val="1161589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FE82FA-0FE3-5557-EE91-97F8C3E1CCDD}"/>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A4F865E-36E1-0611-714D-05300141D1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1325" y="613416"/>
            <a:ext cx="5438657" cy="50581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8B2F40-D507-C59C-2D90-ACC3AB25C6CB}"/>
              </a:ext>
            </a:extLst>
          </p:cNvPr>
          <p:cNvSpPr txBox="1"/>
          <p:nvPr/>
        </p:nvSpPr>
        <p:spPr>
          <a:xfrm>
            <a:off x="5471682" y="6023349"/>
            <a:ext cx="6302817" cy="523220"/>
          </a:xfrm>
          <a:prstGeom prst="rect">
            <a:avLst/>
          </a:prstGeom>
          <a:noFill/>
        </p:spPr>
        <p:txBody>
          <a:bodyPr wrap="square">
            <a:spAutoFit/>
          </a:bodyPr>
          <a:lstStyle/>
          <a:p>
            <a:r>
              <a:rPr lang="en-AU" sz="1400" b="0" i="0" dirty="0">
                <a:solidFill>
                  <a:srgbClr val="282828"/>
                </a:solidFill>
                <a:effectLst/>
                <a:latin typeface="MuseoSans"/>
              </a:rPr>
              <a:t>Fig. 2: Effects of anthropogenic noise exposure on the potential maximal attachment strength of the thick shell mussel </a:t>
            </a:r>
            <a:r>
              <a:rPr lang="en-AU" sz="1400" b="0" i="1" dirty="0">
                <a:solidFill>
                  <a:srgbClr val="282828"/>
                </a:solidFill>
                <a:effectLst/>
                <a:latin typeface="MuseoSans"/>
              </a:rPr>
              <a:t>Mytilus </a:t>
            </a:r>
            <a:r>
              <a:rPr lang="en-AU" sz="1400" b="0" i="1" dirty="0" err="1">
                <a:solidFill>
                  <a:srgbClr val="282828"/>
                </a:solidFill>
                <a:effectLst/>
                <a:latin typeface="MuseoSans"/>
              </a:rPr>
              <a:t>coruscus</a:t>
            </a:r>
            <a:r>
              <a:rPr lang="en-AU" sz="1400" b="0" i="0" dirty="0">
                <a:solidFill>
                  <a:srgbClr val="282828"/>
                </a:solidFill>
                <a:effectLst/>
                <a:latin typeface="MuseoSans"/>
              </a:rPr>
              <a:t> (</a:t>
            </a:r>
            <a:r>
              <a:rPr lang="en-AU" sz="1400" b="0" i="1" dirty="0">
                <a:solidFill>
                  <a:srgbClr val="282828"/>
                </a:solidFill>
                <a:effectLst/>
                <a:latin typeface="MuseoSans"/>
              </a:rPr>
              <a:t>n</a:t>
            </a:r>
            <a:r>
              <a:rPr lang="en-AU" sz="1400" b="0" i="0" dirty="0">
                <a:solidFill>
                  <a:srgbClr val="282828"/>
                </a:solidFill>
                <a:effectLst/>
                <a:latin typeface="MuseoSans"/>
              </a:rPr>
              <a:t> = 5 per group, mean ± SD).</a:t>
            </a:r>
            <a:endParaRPr lang="en-US" sz="1400" dirty="0"/>
          </a:p>
        </p:txBody>
      </p:sp>
      <p:pic>
        <p:nvPicPr>
          <p:cNvPr id="23556" name="Picture 4">
            <a:extLst>
              <a:ext uri="{FF2B5EF4-FFF2-40B4-BE49-F238E27FC236}">
                <a16:creationId xmlns:a16="http://schemas.microsoft.com/office/drawing/2014/main" id="{BAE8EA69-8961-D4B2-1C06-38801354F95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450298"/>
            <a:ext cx="4450246" cy="39574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B78182-5B59-32F6-A6C7-C9F381CF8EA9}"/>
              </a:ext>
            </a:extLst>
          </p:cNvPr>
          <p:cNvSpPr txBox="1"/>
          <p:nvPr/>
        </p:nvSpPr>
        <p:spPr>
          <a:xfrm>
            <a:off x="302575" y="6023349"/>
            <a:ext cx="5048914" cy="523220"/>
          </a:xfrm>
          <a:prstGeom prst="rect">
            <a:avLst/>
          </a:prstGeom>
          <a:noFill/>
        </p:spPr>
        <p:txBody>
          <a:bodyPr wrap="square">
            <a:spAutoFit/>
          </a:bodyPr>
          <a:lstStyle/>
          <a:p>
            <a:r>
              <a:rPr lang="en-AU" sz="1400" b="0" i="0" dirty="0">
                <a:solidFill>
                  <a:srgbClr val="282828"/>
                </a:solidFill>
                <a:effectLst/>
                <a:latin typeface="MuseoSans"/>
              </a:rPr>
              <a:t>Fig. 1: Schematic diagram of the experimental setup and the positions where underwater acoustic conditions were determined.</a:t>
            </a:r>
            <a:endParaRPr lang="en-US" sz="1400" dirty="0"/>
          </a:p>
        </p:txBody>
      </p:sp>
      <p:sp>
        <p:nvSpPr>
          <p:cNvPr id="8" name="TextBox 7">
            <a:extLst>
              <a:ext uri="{FF2B5EF4-FFF2-40B4-BE49-F238E27FC236}">
                <a16:creationId xmlns:a16="http://schemas.microsoft.com/office/drawing/2014/main" id="{B881E2F0-5308-3D04-8C2F-BFD31938A5D0}"/>
              </a:ext>
            </a:extLst>
          </p:cNvPr>
          <p:cNvSpPr txBox="1"/>
          <p:nvPr/>
        </p:nvSpPr>
        <p:spPr>
          <a:xfrm>
            <a:off x="1280355" y="398273"/>
            <a:ext cx="35051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0" i="1" dirty="0">
                <a:solidFill>
                  <a:srgbClr val="282828"/>
                </a:solidFill>
                <a:effectLst/>
                <a:latin typeface="MuseoSans"/>
              </a:rPr>
              <a:t>“Mussel Byssal Attachment Weakened by Anthropogenic Noise”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b="0" dirty="0">
                <a:solidFill>
                  <a:srgbClr val="282828"/>
                </a:solidFill>
                <a:effectLst/>
                <a:latin typeface="MuseoSans"/>
              </a:rPr>
              <a:t>(Zhao </a:t>
            </a:r>
            <a:r>
              <a:rPr lang="en-AU" b="0" i="1" dirty="0">
                <a:solidFill>
                  <a:srgbClr val="282828"/>
                </a:solidFill>
                <a:effectLst/>
                <a:latin typeface="MuseoSans"/>
              </a:rPr>
              <a:t>et al., </a:t>
            </a:r>
            <a:r>
              <a:rPr lang="en-AU" b="0" dirty="0">
                <a:solidFill>
                  <a:srgbClr val="282828"/>
                </a:solidFill>
                <a:effectLst/>
                <a:latin typeface="MuseoSans"/>
              </a:rPr>
              <a:t>2021)</a:t>
            </a:r>
          </a:p>
        </p:txBody>
      </p:sp>
    </p:spTree>
    <p:extLst>
      <p:ext uri="{BB962C8B-B14F-4D97-AF65-F5344CB8AC3E}">
        <p14:creationId xmlns:p14="http://schemas.microsoft.com/office/powerpoint/2010/main" val="621527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F8B722-8E90-D9A7-6CFC-21B34E5A365B}"/>
              </a:ext>
            </a:extLst>
          </p:cNvPr>
          <p:cNvSpPr txBox="1"/>
          <p:nvPr/>
        </p:nvSpPr>
        <p:spPr>
          <a:xfrm>
            <a:off x="2461016" y="3013501"/>
            <a:ext cx="7645509" cy="830997"/>
          </a:xfrm>
          <a:prstGeom prst="rect">
            <a:avLst/>
          </a:prstGeom>
          <a:noFill/>
        </p:spPr>
        <p:txBody>
          <a:bodyPr wrap="square">
            <a:spAutoFit/>
          </a:bodyPr>
          <a:lstStyle/>
          <a:p>
            <a:pPr algn="ctr"/>
            <a:r>
              <a:rPr lang="en-US" sz="2400" dirty="0">
                <a:cs typeface="Arial Narrow" panose="020B0604020202020204" pitchFamily="34" charset="0"/>
              </a:rPr>
              <a:t>Any of these changes act as an early warning system that indicates something is wrong </a:t>
            </a:r>
            <a:endParaRPr lang="en-US" dirty="0"/>
          </a:p>
        </p:txBody>
      </p:sp>
    </p:spTree>
    <p:extLst>
      <p:ext uri="{BB962C8B-B14F-4D97-AF65-F5344CB8AC3E}">
        <p14:creationId xmlns:p14="http://schemas.microsoft.com/office/powerpoint/2010/main" val="943906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 Understand How Mudskippers Reproduce, Scientists Need To Get Dirty | by  Anar Chuluunbaatar | Medium">
            <a:extLst>
              <a:ext uri="{FF2B5EF4-FFF2-40B4-BE49-F238E27FC236}">
                <a16:creationId xmlns:a16="http://schemas.microsoft.com/office/drawing/2014/main" id="{247788B6-88A6-999C-F298-96C40D40B9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1666" y="0"/>
            <a:ext cx="7110334" cy="68622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63C586-6096-90EC-D9A5-EE01BF34F9B9}"/>
              </a:ext>
            </a:extLst>
          </p:cNvPr>
          <p:cNvSpPr txBox="1"/>
          <p:nvPr/>
        </p:nvSpPr>
        <p:spPr>
          <a:xfrm>
            <a:off x="10792918" y="0"/>
            <a:ext cx="1399082" cy="369332"/>
          </a:xfrm>
          <a:prstGeom prst="rect">
            <a:avLst/>
          </a:prstGeom>
          <a:noFill/>
        </p:spPr>
        <p:txBody>
          <a:bodyPr wrap="square" rtlCol="0">
            <a:spAutoFit/>
          </a:bodyPr>
          <a:lstStyle/>
          <a:p>
            <a:r>
              <a:rPr lang="en-US" dirty="0"/>
              <a:t>mudskipper</a:t>
            </a:r>
          </a:p>
        </p:txBody>
      </p:sp>
      <p:sp>
        <p:nvSpPr>
          <p:cNvPr id="5" name="TextBox 4">
            <a:extLst>
              <a:ext uri="{FF2B5EF4-FFF2-40B4-BE49-F238E27FC236}">
                <a16:creationId xmlns:a16="http://schemas.microsoft.com/office/drawing/2014/main" id="{D6B67366-8813-02AE-1F0A-686A9FFCA41E}"/>
              </a:ext>
            </a:extLst>
          </p:cNvPr>
          <p:cNvSpPr txBox="1"/>
          <p:nvPr/>
        </p:nvSpPr>
        <p:spPr>
          <a:xfrm>
            <a:off x="269162" y="889843"/>
            <a:ext cx="4687847" cy="5078313"/>
          </a:xfrm>
          <a:prstGeom prst="rect">
            <a:avLst/>
          </a:prstGeom>
          <a:noFill/>
        </p:spPr>
        <p:txBody>
          <a:bodyPr wrap="square">
            <a:spAutoFit/>
          </a:bodyPr>
          <a:lstStyle/>
          <a:p>
            <a:r>
              <a:rPr lang="en-AU" sz="3600" dirty="0"/>
              <a:t>Mudskippers</a:t>
            </a:r>
            <a:r>
              <a:rPr lang="en-AU" sz="2400" dirty="0"/>
              <a:t> live on mudflats </a:t>
            </a:r>
          </a:p>
          <a:p>
            <a:r>
              <a:rPr lang="en-AU" sz="2400" dirty="0"/>
              <a:t>(close to sources of pollution)</a:t>
            </a:r>
          </a:p>
          <a:p>
            <a:r>
              <a:rPr lang="en-AU" sz="2400" dirty="0"/>
              <a:t> </a:t>
            </a:r>
          </a:p>
          <a:p>
            <a:r>
              <a:rPr lang="en-AU" sz="2400" dirty="0"/>
              <a:t>and can breathe through their skin (easy uptake of pollutants)</a:t>
            </a:r>
          </a:p>
          <a:p>
            <a:endParaRPr lang="en-AU" sz="2400" dirty="0"/>
          </a:p>
          <a:p>
            <a:r>
              <a:rPr lang="en-AU" sz="2400" dirty="0"/>
              <a:t>making them suitable bioi</a:t>
            </a:r>
            <a:r>
              <a:rPr lang="en-AU" sz="2400" dirty="0">
                <a:solidFill>
                  <a:schemeClr val="tx1"/>
                </a:solidFill>
              </a:rPr>
              <a:t>ndicators for pollutants such as:</a:t>
            </a:r>
          </a:p>
          <a:p>
            <a:r>
              <a:rPr lang="en-AU" sz="2400" dirty="0">
                <a:solidFill>
                  <a:schemeClr val="tx1"/>
                </a:solidFill>
              </a:rPr>
              <a:t> </a:t>
            </a:r>
          </a:p>
          <a:p>
            <a:pPr marL="342900" indent="-342900">
              <a:buFont typeface="Arial" panose="020B0604020202020204" pitchFamily="34" charset="0"/>
              <a:buChar char="•"/>
            </a:pPr>
            <a:r>
              <a:rPr lang="en-AU" sz="2400" dirty="0">
                <a:solidFill>
                  <a:schemeClr val="tx1"/>
                </a:solidFill>
              </a:rPr>
              <a:t>heavy metals </a:t>
            </a:r>
          </a:p>
          <a:p>
            <a:pPr marL="342900" indent="-342900">
              <a:buFont typeface="Arial" panose="020B0604020202020204" pitchFamily="34" charset="0"/>
              <a:buChar char="•"/>
            </a:pPr>
            <a:r>
              <a:rPr lang="en-AU" sz="2400" dirty="0">
                <a:solidFill>
                  <a:schemeClr val="tx1"/>
                </a:solidFill>
              </a:rPr>
              <a:t>radionuclides (nuclear)</a:t>
            </a:r>
          </a:p>
          <a:p>
            <a:pPr marL="342900" indent="-342900">
              <a:buFont typeface="Arial" panose="020B0604020202020204" pitchFamily="34" charset="0"/>
              <a:buChar char="•"/>
            </a:pPr>
            <a:r>
              <a:rPr lang="en-AU" sz="2400" dirty="0">
                <a:solidFill>
                  <a:schemeClr val="tx1"/>
                </a:solidFill>
              </a:rPr>
              <a:t>hydrocarbons (fuels) and </a:t>
            </a:r>
          </a:p>
          <a:p>
            <a:pPr marL="342900" indent="-342900">
              <a:buFont typeface="Arial" panose="020B0604020202020204" pitchFamily="34" charset="0"/>
              <a:buChar char="•"/>
            </a:pPr>
            <a:r>
              <a:rPr lang="en-AU" sz="2400" dirty="0">
                <a:solidFill>
                  <a:schemeClr val="tx1"/>
                </a:solidFill>
              </a:rPr>
              <a:t>sewage discharges</a:t>
            </a:r>
            <a:endParaRPr lang="en-AU" sz="16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257491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DCDD42-09C5-21B4-D5A9-0932BED31681}"/>
              </a:ext>
            </a:extLst>
          </p:cNvPr>
          <p:cNvSpPr txBox="1"/>
          <p:nvPr/>
        </p:nvSpPr>
        <p:spPr>
          <a:xfrm>
            <a:off x="804471" y="152826"/>
            <a:ext cx="10583056" cy="461665"/>
          </a:xfrm>
          <a:prstGeom prst="rect">
            <a:avLst/>
          </a:prstGeom>
          <a:noFill/>
        </p:spPr>
        <p:txBody>
          <a:bodyPr wrap="square">
            <a:spAutoFit/>
          </a:bodyPr>
          <a:lstStyle/>
          <a:p>
            <a:pPr algn="ctr"/>
            <a:r>
              <a:rPr lang="en-US" sz="2400" dirty="0">
                <a:cs typeface="Arial Narrow" panose="020B0604020202020204" pitchFamily="34" charset="0"/>
              </a:rPr>
              <a:t>Seagrass (</a:t>
            </a:r>
            <a:r>
              <a:rPr lang="en-US" sz="2400" i="1" dirty="0">
                <a:cs typeface="Arial Narrow" panose="020B0604020202020204" pitchFamily="34" charset="0"/>
              </a:rPr>
              <a:t>Zostera </a:t>
            </a:r>
            <a:r>
              <a:rPr lang="en-US" sz="2400" dirty="0">
                <a:cs typeface="Arial Narrow" panose="020B0604020202020204" pitchFamily="34" charset="0"/>
              </a:rPr>
              <a:t>species – ‘eelgrass’)</a:t>
            </a:r>
            <a:endParaRPr lang="en-US" dirty="0"/>
          </a:p>
        </p:txBody>
      </p:sp>
      <p:pic>
        <p:nvPicPr>
          <p:cNvPr id="37890" name="Picture 2" descr="Seagrass | NatureScot">
            <a:extLst>
              <a:ext uri="{FF2B5EF4-FFF2-40B4-BE49-F238E27FC236}">
                <a16:creationId xmlns:a16="http://schemas.microsoft.com/office/drawing/2014/main" id="{72B3F9AE-89EE-A28C-D324-C9F7ED83442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802105"/>
            <a:ext cx="12192000" cy="6055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161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FADE0B4C-37EE-0B05-CC57-A29517F8B86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7347"/>
            <a:ext cx="12192001" cy="686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36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 Key morphological structures of a single eelgrass (Zostera marina) plant. Typically, leaves are 20 -">
            <a:extLst>
              <a:ext uri="{FF2B5EF4-FFF2-40B4-BE49-F238E27FC236}">
                <a16:creationId xmlns:a16="http://schemas.microsoft.com/office/drawing/2014/main" id="{6816D175-C763-6DEC-8154-533A51493C2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1848" y="386514"/>
            <a:ext cx="10082311" cy="60849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6F96F7-9856-6731-126E-E86C80B6EFA6}"/>
              </a:ext>
            </a:extLst>
          </p:cNvPr>
          <p:cNvSpPr txBox="1"/>
          <p:nvPr/>
        </p:nvSpPr>
        <p:spPr>
          <a:xfrm>
            <a:off x="2310063" y="6471485"/>
            <a:ext cx="9881937" cy="369332"/>
          </a:xfrm>
          <a:prstGeom prst="rect">
            <a:avLst/>
          </a:prstGeom>
          <a:noFill/>
        </p:spPr>
        <p:txBody>
          <a:bodyPr wrap="square">
            <a:spAutoFit/>
          </a:bodyPr>
          <a:lstStyle/>
          <a:p>
            <a:pPr algn="l"/>
            <a:r>
              <a:rPr lang="en-AU" b="0" i="0" dirty="0">
                <a:solidFill>
                  <a:srgbClr val="111111"/>
                </a:solidFill>
                <a:effectLst/>
                <a:latin typeface="Roboto" panose="02000000000000000000" pitchFamily="2" charset="0"/>
              </a:rPr>
              <a:t>Key morphological structures of a single eelgrass (</a:t>
            </a:r>
            <a:r>
              <a:rPr lang="en-AU" b="0" i="1" dirty="0">
                <a:solidFill>
                  <a:srgbClr val="111111"/>
                </a:solidFill>
                <a:effectLst/>
                <a:latin typeface="Roboto" panose="02000000000000000000" pitchFamily="2" charset="0"/>
              </a:rPr>
              <a:t>Zostera marina</a:t>
            </a:r>
            <a:r>
              <a:rPr lang="en-AU" b="0" i="0" dirty="0">
                <a:solidFill>
                  <a:srgbClr val="111111"/>
                </a:solidFill>
                <a:effectLst/>
                <a:latin typeface="Roboto" panose="02000000000000000000" pitchFamily="2" charset="0"/>
              </a:rPr>
              <a:t>) plant. </a:t>
            </a:r>
          </a:p>
        </p:txBody>
      </p:sp>
    </p:spTree>
    <p:extLst>
      <p:ext uri="{BB962C8B-B14F-4D97-AF65-F5344CB8AC3E}">
        <p14:creationId xmlns:p14="http://schemas.microsoft.com/office/powerpoint/2010/main" val="1486286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F8FED0CA-1DFE-5FB2-D5A1-9959A022A5D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1208" y="0"/>
            <a:ext cx="1088958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0CFA6D-B249-9690-D627-40E93E0B048D}"/>
              </a:ext>
            </a:extLst>
          </p:cNvPr>
          <p:cNvSpPr txBox="1"/>
          <p:nvPr/>
        </p:nvSpPr>
        <p:spPr>
          <a:xfrm>
            <a:off x="182917" y="6263299"/>
            <a:ext cx="11826164" cy="646331"/>
          </a:xfrm>
          <a:prstGeom prst="rect">
            <a:avLst/>
          </a:prstGeom>
          <a:noFill/>
        </p:spPr>
        <p:txBody>
          <a:bodyPr wrap="square">
            <a:spAutoFit/>
          </a:bodyPr>
          <a:lstStyle/>
          <a:p>
            <a:pPr algn="l"/>
            <a:br>
              <a:rPr lang="en-AU" b="0" i="0" dirty="0">
                <a:solidFill>
                  <a:srgbClr val="111111"/>
                </a:solidFill>
                <a:effectLst/>
                <a:latin typeface="Roboto" panose="02000000000000000000" pitchFamily="2" charset="0"/>
              </a:rPr>
            </a:br>
            <a:endParaRPr lang="en-AU" b="0" i="0" dirty="0">
              <a:solidFill>
                <a:srgbClr val="111111"/>
              </a:solidFill>
              <a:effectLst/>
              <a:latin typeface="Roboto" panose="02000000000000000000" pitchFamily="2" charset="0"/>
            </a:endParaRPr>
          </a:p>
        </p:txBody>
      </p:sp>
      <p:sp>
        <p:nvSpPr>
          <p:cNvPr id="5" name="TextBox 4">
            <a:extLst>
              <a:ext uri="{FF2B5EF4-FFF2-40B4-BE49-F238E27FC236}">
                <a16:creationId xmlns:a16="http://schemas.microsoft.com/office/drawing/2014/main" id="{CDB60984-0751-1DEA-CFFF-01445AC2872D}"/>
              </a:ext>
            </a:extLst>
          </p:cNvPr>
          <p:cNvSpPr txBox="1"/>
          <p:nvPr/>
        </p:nvSpPr>
        <p:spPr>
          <a:xfrm>
            <a:off x="1070809" y="45839"/>
            <a:ext cx="3934327" cy="461665"/>
          </a:xfrm>
          <a:prstGeom prst="rect">
            <a:avLst/>
          </a:prstGeom>
          <a:noFill/>
        </p:spPr>
        <p:txBody>
          <a:bodyPr wrap="square">
            <a:spAutoFit/>
          </a:bodyPr>
          <a:lstStyle/>
          <a:p>
            <a:r>
              <a:rPr lang="en-AU" sz="2400" b="0" i="0" dirty="0">
                <a:solidFill>
                  <a:schemeClr val="bg1"/>
                </a:solidFill>
                <a:effectLst/>
              </a:rPr>
              <a:t>female flower </a:t>
            </a:r>
            <a:endParaRPr lang="en-US" sz="2400" dirty="0">
              <a:solidFill>
                <a:schemeClr val="bg1"/>
              </a:solidFill>
            </a:endParaRPr>
          </a:p>
        </p:txBody>
      </p:sp>
      <p:sp>
        <p:nvSpPr>
          <p:cNvPr id="6" name="TextBox 5">
            <a:extLst>
              <a:ext uri="{FF2B5EF4-FFF2-40B4-BE49-F238E27FC236}">
                <a16:creationId xmlns:a16="http://schemas.microsoft.com/office/drawing/2014/main" id="{53244A07-CCCA-F7C5-3FDA-1D2ABD60E2B9}"/>
              </a:ext>
            </a:extLst>
          </p:cNvPr>
          <p:cNvSpPr txBox="1"/>
          <p:nvPr/>
        </p:nvSpPr>
        <p:spPr>
          <a:xfrm>
            <a:off x="6645442" y="45838"/>
            <a:ext cx="2538664" cy="461665"/>
          </a:xfrm>
          <a:prstGeom prst="rect">
            <a:avLst/>
          </a:prstGeom>
          <a:noFill/>
        </p:spPr>
        <p:txBody>
          <a:bodyPr wrap="square">
            <a:spAutoFit/>
          </a:bodyPr>
          <a:lstStyle/>
          <a:p>
            <a:r>
              <a:rPr lang="en-AU" sz="2400" b="0" i="0" dirty="0">
                <a:solidFill>
                  <a:schemeClr val="bg1"/>
                </a:solidFill>
                <a:effectLst/>
              </a:rPr>
              <a:t>male flower </a:t>
            </a:r>
            <a:endParaRPr lang="en-US" sz="2400" dirty="0">
              <a:solidFill>
                <a:schemeClr val="bg1"/>
              </a:solidFill>
            </a:endParaRPr>
          </a:p>
        </p:txBody>
      </p:sp>
      <p:sp>
        <p:nvSpPr>
          <p:cNvPr id="7" name="TextBox 6">
            <a:extLst>
              <a:ext uri="{FF2B5EF4-FFF2-40B4-BE49-F238E27FC236}">
                <a16:creationId xmlns:a16="http://schemas.microsoft.com/office/drawing/2014/main" id="{081D9CB2-907C-A8C2-63BE-9F22E33CA815}"/>
              </a:ext>
            </a:extLst>
          </p:cNvPr>
          <p:cNvSpPr txBox="1"/>
          <p:nvPr/>
        </p:nvSpPr>
        <p:spPr>
          <a:xfrm>
            <a:off x="1223210" y="3424374"/>
            <a:ext cx="2538664" cy="461665"/>
          </a:xfrm>
          <a:prstGeom prst="rect">
            <a:avLst/>
          </a:prstGeom>
          <a:noFill/>
        </p:spPr>
        <p:txBody>
          <a:bodyPr wrap="square">
            <a:spAutoFit/>
          </a:bodyPr>
          <a:lstStyle/>
          <a:p>
            <a:r>
              <a:rPr lang="en-AU" sz="2400" dirty="0">
                <a:solidFill>
                  <a:schemeClr val="bg1"/>
                </a:solidFill>
              </a:rPr>
              <a:t>d</a:t>
            </a:r>
            <a:r>
              <a:rPr lang="en-AU" sz="2400" b="0" i="0" dirty="0">
                <a:solidFill>
                  <a:schemeClr val="bg1"/>
                </a:solidFill>
                <a:effectLst/>
              </a:rPr>
              <a:t>eveloping seeds</a:t>
            </a:r>
            <a:endParaRPr lang="en-US" sz="2400" dirty="0">
              <a:solidFill>
                <a:schemeClr val="bg1"/>
              </a:solidFill>
            </a:endParaRPr>
          </a:p>
        </p:txBody>
      </p:sp>
      <p:sp>
        <p:nvSpPr>
          <p:cNvPr id="8" name="TextBox 7">
            <a:extLst>
              <a:ext uri="{FF2B5EF4-FFF2-40B4-BE49-F238E27FC236}">
                <a16:creationId xmlns:a16="http://schemas.microsoft.com/office/drawing/2014/main" id="{B4FA9015-54C1-0C26-4A24-AE1908C927F9}"/>
              </a:ext>
            </a:extLst>
          </p:cNvPr>
          <p:cNvSpPr txBox="1"/>
          <p:nvPr/>
        </p:nvSpPr>
        <p:spPr>
          <a:xfrm>
            <a:off x="6781799" y="3423873"/>
            <a:ext cx="4014538" cy="461665"/>
          </a:xfrm>
          <a:prstGeom prst="rect">
            <a:avLst/>
          </a:prstGeom>
          <a:noFill/>
        </p:spPr>
        <p:txBody>
          <a:bodyPr wrap="square">
            <a:spAutoFit/>
          </a:bodyPr>
          <a:lstStyle/>
          <a:p>
            <a:r>
              <a:rPr lang="en-AU" sz="2400" dirty="0">
                <a:solidFill>
                  <a:schemeClr val="bg1"/>
                </a:solidFill>
              </a:rPr>
              <a:t>s</a:t>
            </a:r>
            <a:r>
              <a:rPr lang="en-AU" sz="2400" b="0" i="0" dirty="0">
                <a:solidFill>
                  <a:schemeClr val="bg1"/>
                </a:solidFill>
                <a:effectLst/>
              </a:rPr>
              <a:t>eeds ready for dispersal</a:t>
            </a:r>
            <a:endParaRPr lang="en-US" sz="2400" dirty="0">
              <a:solidFill>
                <a:schemeClr val="bg1"/>
              </a:solidFill>
            </a:endParaRPr>
          </a:p>
        </p:txBody>
      </p:sp>
    </p:spTree>
    <p:extLst>
      <p:ext uri="{BB962C8B-B14F-4D97-AF65-F5344CB8AC3E}">
        <p14:creationId xmlns:p14="http://schemas.microsoft.com/office/powerpoint/2010/main" val="1176836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Zostera marina seeds - Eduardo Infantes">
            <a:extLst>
              <a:ext uri="{FF2B5EF4-FFF2-40B4-BE49-F238E27FC236}">
                <a16:creationId xmlns:a16="http://schemas.microsoft.com/office/drawing/2014/main" id="{91197008-D5FA-26B1-2372-5F7D8F8244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 y="0"/>
            <a:ext cx="12141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397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7BAA1450-390C-8EFA-0694-E2B4A914B64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54795"/>
            <a:ext cx="12192000" cy="454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374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Seagrass restoration trials begin in Cornwall - BBC News">
            <a:extLst>
              <a:ext uri="{FF2B5EF4-FFF2-40B4-BE49-F238E27FC236}">
                <a16:creationId xmlns:a16="http://schemas.microsoft.com/office/drawing/2014/main" id="{ED913DD6-D477-A506-2DD2-1D1CC9B8EB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706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EB8AA0-A177-5A78-B839-54B6E86D4875}"/>
              </a:ext>
            </a:extLst>
          </p:cNvPr>
          <p:cNvSpPr txBox="1"/>
          <p:nvPr/>
        </p:nvSpPr>
        <p:spPr>
          <a:xfrm>
            <a:off x="306987" y="181957"/>
            <a:ext cx="2294021" cy="6494085"/>
          </a:xfrm>
          <a:prstGeom prst="rect">
            <a:avLst/>
          </a:prstGeom>
          <a:noFill/>
        </p:spPr>
        <p:txBody>
          <a:bodyPr wrap="square">
            <a:spAutoFit/>
          </a:bodyPr>
          <a:lstStyle/>
          <a:p>
            <a:r>
              <a:rPr lang="en-AU" sz="2400" b="0" i="0" dirty="0">
                <a:solidFill>
                  <a:srgbClr val="333333"/>
                </a:solidFill>
                <a:effectLst/>
              </a:rPr>
              <a:t>Seagrass meadows have declined across the world. </a:t>
            </a:r>
          </a:p>
          <a:p>
            <a:endParaRPr lang="en-AU" sz="2400" dirty="0">
              <a:solidFill>
                <a:srgbClr val="333333"/>
              </a:solidFill>
            </a:endParaRPr>
          </a:p>
          <a:p>
            <a:r>
              <a:rPr lang="en-AU" sz="2400" dirty="0">
                <a:solidFill>
                  <a:srgbClr val="333333"/>
                </a:solidFill>
              </a:rPr>
              <a:t>A conservative estimate of global seagrass </a:t>
            </a:r>
            <a:r>
              <a:rPr lang="en-AU" sz="3200" b="1" dirty="0">
                <a:solidFill>
                  <a:srgbClr val="333333"/>
                </a:solidFill>
              </a:rPr>
              <a:t>loss </a:t>
            </a:r>
          </a:p>
          <a:p>
            <a:r>
              <a:rPr lang="en-AU" sz="2400" dirty="0">
                <a:solidFill>
                  <a:srgbClr val="333333"/>
                </a:solidFill>
              </a:rPr>
              <a:t>from 1879 to 2006 is</a:t>
            </a:r>
          </a:p>
          <a:p>
            <a:r>
              <a:rPr lang="en-AU" sz="4800" dirty="0">
                <a:solidFill>
                  <a:srgbClr val="333333"/>
                </a:solidFill>
              </a:rPr>
              <a:t>29% </a:t>
            </a:r>
          </a:p>
          <a:p>
            <a:endParaRPr lang="en-US" sz="2400" dirty="0"/>
          </a:p>
          <a:p>
            <a:r>
              <a:rPr lang="en-US" sz="2400" dirty="0"/>
              <a:t>The largest losses occurred after 1980.</a:t>
            </a:r>
          </a:p>
        </p:txBody>
      </p:sp>
      <p:pic>
        <p:nvPicPr>
          <p:cNvPr id="47106" name="Picture 2" descr="Tampa Bay lost 12% of its seagrass in 2 years; some areas at historic low,  study shows">
            <a:extLst>
              <a:ext uri="{FF2B5EF4-FFF2-40B4-BE49-F238E27FC236}">
                <a16:creationId xmlns:a16="http://schemas.microsoft.com/office/drawing/2014/main" id="{69536782-95E9-7354-5932-C44B3E063B4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917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244884-9BD5-F848-1206-CC1F4E6C9C23}"/>
              </a:ext>
            </a:extLst>
          </p:cNvPr>
          <p:cNvSpPr txBox="1"/>
          <p:nvPr/>
        </p:nvSpPr>
        <p:spPr>
          <a:xfrm>
            <a:off x="2470485" y="2967335"/>
            <a:ext cx="7988968" cy="461665"/>
          </a:xfrm>
          <a:prstGeom prst="rect">
            <a:avLst/>
          </a:prstGeom>
          <a:noFill/>
        </p:spPr>
        <p:txBody>
          <a:bodyPr wrap="square">
            <a:spAutoFit/>
          </a:bodyPr>
          <a:lstStyle/>
          <a:p>
            <a:r>
              <a:rPr lang="en-AU" sz="2400" b="0" i="0" dirty="0">
                <a:solidFill>
                  <a:srgbClr val="1F1F1F"/>
                </a:solidFill>
                <a:effectLst/>
              </a:rPr>
              <a:t>One of the key causes of seagrass decline is light reduction</a:t>
            </a:r>
            <a:endParaRPr lang="en-US" sz="2400" dirty="0"/>
          </a:p>
        </p:txBody>
      </p:sp>
    </p:spTree>
    <p:extLst>
      <p:ext uri="{BB962C8B-B14F-4D97-AF65-F5344CB8AC3E}">
        <p14:creationId xmlns:p14="http://schemas.microsoft.com/office/powerpoint/2010/main" val="541611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123FF900-3735-80DA-58CF-7A0DE61249F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2775" y="0"/>
            <a:ext cx="7769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C9C8F1-3A8B-7E0A-6022-1AE0056A1BD4}"/>
              </a:ext>
            </a:extLst>
          </p:cNvPr>
          <p:cNvSpPr txBox="1"/>
          <p:nvPr/>
        </p:nvSpPr>
        <p:spPr>
          <a:xfrm>
            <a:off x="930442" y="2604246"/>
            <a:ext cx="2294021" cy="1938992"/>
          </a:xfrm>
          <a:prstGeom prst="rect">
            <a:avLst/>
          </a:prstGeom>
          <a:noFill/>
        </p:spPr>
        <p:txBody>
          <a:bodyPr wrap="square">
            <a:spAutoFit/>
          </a:bodyPr>
          <a:lstStyle/>
          <a:p>
            <a:r>
              <a:rPr lang="en-AU" sz="2400" b="0" i="0" dirty="0">
                <a:solidFill>
                  <a:srgbClr val="333333"/>
                </a:solidFill>
                <a:effectLst/>
              </a:rPr>
              <a:t>Murky water blocks the light that seagrass need for photosynthesis</a:t>
            </a:r>
            <a:endParaRPr lang="en-US" sz="2400" dirty="0"/>
          </a:p>
        </p:txBody>
      </p:sp>
    </p:spTree>
    <p:extLst>
      <p:ext uri="{BB962C8B-B14F-4D97-AF65-F5344CB8AC3E}">
        <p14:creationId xmlns:p14="http://schemas.microsoft.com/office/powerpoint/2010/main" val="2004746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00F5CB-041A-F8C3-8F9E-5C249451BE3E}"/>
              </a:ext>
            </a:extLst>
          </p:cNvPr>
          <p:cNvSpPr txBox="1"/>
          <p:nvPr/>
        </p:nvSpPr>
        <p:spPr>
          <a:xfrm>
            <a:off x="2164831" y="6084964"/>
            <a:ext cx="8697902" cy="461665"/>
          </a:xfrm>
          <a:prstGeom prst="rect">
            <a:avLst/>
          </a:prstGeom>
          <a:noFill/>
        </p:spPr>
        <p:txBody>
          <a:bodyPr wrap="square">
            <a:spAutoFit/>
          </a:bodyPr>
          <a:lstStyle/>
          <a:p>
            <a:r>
              <a:rPr lang="en-US" sz="2400" dirty="0"/>
              <a:t>Play video: https://</a:t>
            </a:r>
            <a:r>
              <a:rPr lang="en-US" sz="2400" dirty="0" err="1"/>
              <a:t>www.youtube.com</a:t>
            </a:r>
            <a:r>
              <a:rPr lang="en-US" sz="2400" dirty="0"/>
              <a:t>/</a:t>
            </a:r>
            <a:r>
              <a:rPr lang="en-US" sz="2400" dirty="0" err="1"/>
              <a:t>watch?v</a:t>
            </a:r>
            <a:r>
              <a:rPr lang="en-US" sz="2400" dirty="0"/>
              <a:t>=</a:t>
            </a:r>
            <a:r>
              <a:rPr lang="en-US" sz="2400" dirty="0" err="1"/>
              <a:t>CAQuoH_fOWM</a:t>
            </a:r>
            <a:endParaRPr lang="en-US" sz="2400" dirty="0"/>
          </a:p>
        </p:txBody>
      </p:sp>
      <p:pic>
        <p:nvPicPr>
          <p:cNvPr id="5" name="Picture 4" descr="A close up of a fish&#10;&#10;Description automatically generated">
            <a:extLst>
              <a:ext uri="{FF2B5EF4-FFF2-40B4-BE49-F238E27FC236}">
                <a16:creationId xmlns:a16="http://schemas.microsoft.com/office/drawing/2014/main" id="{EA9CB030-01FC-041F-EC77-8B6929F7C2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3333" y="773036"/>
            <a:ext cx="9169400" cy="5311928"/>
          </a:xfrm>
          <a:prstGeom prst="rect">
            <a:avLst/>
          </a:prstGeom>
        </p:spPr>
      </p:pic>
      <p:sp>
        <p:nvSpPr>
          <p:cNvPr id="7" name="TextBox 6">
            <a:extLst>
              <a:ext uri="{FF2B5EF4-FFF2-40B4-BE49-F238E27FC236}">
                <a16:creationId xmlns:a16="http://schemas.microsoft.com/office/drawing/2014/main" id="{58A09C32-AA2B-949C-9376-238FB7D1E017}"/>
              </a:ext>
            </a:extLst>
          </p:cNvPr>
          <p:cNvSpPr txBox="1"/>
          <p:nvPr/>
        </p:nvSpPr>
        <p:spPr>
          <a:xfrm>
            <a:off x="1964266" y="311371"/>
            <a:ext cx="8348133" cy="369332"/>
          </a:xfrm>
          <a:prstGeom prst="rect">
            <a:avLst/>
          </a:prstGeom>
          <a:noFill/>
        </p:spPr>
        <p:txBody>
          <a:bodyPr wrap="square">
            <a:spAutoFit/>
          </a:bodyPr>
          <a:lstStyle/>
          <a:p>
            <a:pPr algn="ctr"/>
            <a:r>
              <a:rPr lang="en-AU" b="1" i="0" dirty="0">
                <a:solidFill>
                  <a:srgbClr val="0F0F0F"/>
                </a:solidFill>
                <a:effectLst/>
                <a:latin typeface="Roboto" panose="02000000000000000000" pitchFamily="2" charset="0"/>
              </a:rPr>
              <a:t>Mudskippers: The Fish That Walk on Land | Life | BBC Earth</a:t>
            </a:r>
          </a:p>
        </p:txBody>
      </p:sp>
    </p:spTree>
    <p:extLst>
      <p:ext uri="{BB962C8B-B14F-4D97-AF65-F5344CB8AC3E}">
        <p14:creationId xmlns:p14="http://schemas.microsoft.com/office/powerpoint/2010/main" val="3819504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9C8F1-3A8B-7E0A-6022-1AE0056A1BD4}"/>
              </a:ext>
            </a:extLst>
          </p:cNvPr>
          <p:cNvSpPr txBox="1"/>
          <p:nvPr/>
        </p:nvSpPr>
        <p:spPr>
          <a:xfrm>
            <a:off x="401053" y="1765682"/>
            <a:ext cx="2294021" cy="4524315"/>
          </a:xfrm>
          <a:prstGeom prst="rect">
            <a:avLst/>
          </a:prstGeom>
          <a:noFill/>
        </p:spPr>
        <p:txBody>
          <a:bodyPr wrap="square">
            <a:spAutoFit/>
          </a:bodyPr>
          <a:lstStyle/>
          <a:p>
            <a:r>
              <a:rPr lang="en-AU" sz="2400" dirty="0">
                <a:solidFill>
                  <a:srgbClr val="333333"/>
                </a:solidFill>
              </a:rPr>
              <a:t>Floods as well as </a:t>
            </a:r>
          </a:p>
          <a:p>
            <a:r>
              <a:rPr lang="en-AU" sz="2400" b="0" i="0" dirty="0">
                <a:solidFill>
                  <a:srgbClr val="333333"/>
                </a:solidFill>
                <a:effectLst/>
              </a:rPr>
              <a:t>high sediment and high nutrient loads (plus strong tidal flows)</a:t>
            </a:r>
          </a:p>
          <a:p>
            <a:r>
              <a:rPr lang="en-AU" sz="2400" b="0" i="0" dirty="0">
                <a:solidFill>
                  <a:srgbClr val="333333"/>
                </a:solidFill>
                <a:effectLst/>
              </a:rPr>
              <a:t>all reduce the amount of light reaching seagrass attached to the bottom</a:t>
            </a:r>
            <a:endParaRPr lang="en-US" sz="2400" dirty="0"/>
          </a:p>
        </p:txBody>
      </p:sp>
      <p:pic>
        <p:nvPicPr>
          <p:cNvPr id="57350" name="Picture 6" descr="Burdekin River flood plume covering Old Reef, February, 2019 ...">
            <a:extLst>
              <a:ext uri="{FF2B5EF4-FFF2-40B4-BE49-F238E27FC236}">
                <a16:creationId xmlns:a16="http://schemas.microsoft.com/office/drawing/2014/main" id="{82F38649-10C8-5564-AB0A-D3DDA8ECF48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19400" y="0"/>
            <a:ext cx="9372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B216A2-D4AB-6229-02AC-1DE5663CFB81}"/>
              </a:ext>
            </a:extLst>
          </p:cNvPr>
          <p:cNvSpPr txBox="1"/>
          <p:nvPr/>
        </p:nvSpPr>
        <p:spPr>
          <a:xfrm>
            <a:off x="6156158" y="6478856"/>
            <a:ext cx="6160168" cy="369332"/>
          </a:xfrm>
          <a:prstGeom prst="rect">
            <a:avLst/>
          </a:prstGeom>
          <a:noFill/>
        </p:spPr>
        <p:txBody>
          <a:bodyPr wrap="square">
            <a:spAutoFit/>
          </a:bodyPr>
          <a:lstStyle/>
          <a:p>
            <a:pPr algn="l"/>
            <a:r>
              <a:rPr lang="en-AU" i="0" dirty="0">
                <a:solidFill>
                  <a:schemeClr val="bg1"/>
                </a:solidFill>
                <a:effectLst/>
              </a:rPr>
              <a:t>Burdekin River flood plume covering Old Reef, February, 2019</a:t>
            </a:r>
          </a:p>
        </p:txBody>
      </p:sp>
    </p:spTree>
    <p:extLst>
      <p:ext uri="{BB962C8B-B14F-4D97-AF65-F5344CB8AC3E}">
        <p14:creationId xmlns:p14="http://schemas.microsoft.com/office/powerpoint/2010/main" val="4036416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64D31A-F5C2-7C08-F80E-B08FB0ECF8FD}"/>
              </a:ext>
            </a:extLst>
          </p:cNvPr>
          <p:cNvSpPr txBox="1"/>
          <p:nvPr/>
        </p:nvSpPr>
        <p:spPr>
          <a:xfrm>
            <a:off x="609600" y="205043"/>
            <a:ext cx="10972800" cy="1938992"/>
          </a:xfrm>
          <a:prstGeom prst="rect">
            <a:avLst/>
          </a:prstGeom>
          <a:noFill/>
        </p:spPr>
        <p:txBody>
          <a:bodyPr wrap="square">
            <a:spAutoFit/>
          </a:bodyPr>
          <a:lstStyle/>
          <a:p>
            <a:r>
              <a:rPr lang="en-AU" sz="2400" dirty="0">
                <a:solidFill>
                  <a:srgbClr val="333333"/>
                </a:solidFill>
              </a:rPr>
              <a:t>Seagrass need sunlight to grow.</a:t>
            </a:r>
          </a:p>
          <a:p>
            <a:endParaRPr lang="en-AU" sz="2400" dirty="0">
              <a:solidFill>
                <a:srgbClr val="333333"/>
              </a:solidFill>
            </a:endParaRPr>
          </a:p>
          <a:p>
            <a:r>
              <a:rPr lang="en-AU" sz="2400" dirty="0">
                <a:solidFill>
                  <a:srgbClr val="333333"/>
                </a:solidFill>
              </a:rPr>
              <a:t>If the water remains murky, the light can’t reach depths that seagrass would otherwise be found.</a:t>
            </a:r>
          </a:p>
          <a:p>
            <a:endParaRPr lang="en-AU" sz="2400" dirty="0">
              <a:solidFill>
                <a:srgbClr val="333333"/>
              </a:solidFill>
            </a:endParaRPr>
          </a:p>
        </p:txBody>
      </p:sp>
      <p:pic>
        <p:nvPicPr>
          <p:cNvPr id="11" name="Picture 10" descr="A black device with yellow wires&#10;&#10;Description automatically generated">
            <a:extLst>
              <a:ext uri="{FF2B5EF4-FFF2-40B4-BE49-F238E27FC236}">
                <a16:creationId xmlns:a16="http://schemas.microsoft.com/office/drawing/2014/main" id="{BFC4F8CD-3DB6-B102-CCB6-F0DFF564B2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25578"/>
            <a:ext cx="8341896" cy="3753853"/>
          </a:xfrm>
          <a:prstGeom prst="rect">
            <a:avLst/>
          </a:prstGeom>
        </p:spPr>
      </p:pic>
      <p:pic>
        <p:nvPicPr>
          <p:cNvPr id="12" name="Picture 11" descr="A group of people in a boat&#10;&#10;Description automatically generated">
            <a:extLst>
              <a:ext uri="{FF2B5EF4-FFF2-40B4-BE49-F238E27FC236}">
                <a16:creationId xmlns:a16="http://schemas.microsoft.com/office/drawing/2014/main" id="{7C1790B9-8C72-FDF6-360E-68897E3F1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6863" y="2125578"/>
            <a:ext cx="5005137" cy="3753853"/>
          </a:xfrm>
          <a:prstGeom prst="rect">
            <a:avLst/>
          </a:prstGeom>
        </p:spPr>
      </p:pic>
      <p:sp>
        <p:nvSpPr>
          <p:cNvPr id="13" name="TextBox 12">
            <a:extLst>
              <a:ext uri="{FF2B5EF4-FFF2-40B4-BE49-F238E27FC236}">
                <a16:creationId xmlns:a16="http://schemas.microsoft.com/office/drawing/2014/main" id="{D6A481BF-8426-4265-5302-625705BFA435}"/>
              </a:ext>
            </a:extLst>
          </p:cNvPr>
          <p:cNvSpPr txBox="1"/>
          <p:nvPr/>
        </p:nvSpPr>
        <p:spPr>
          <a:xfrm>
            <a:off x="609600" y="6027003"/>
            <a:ext cx="11582400" cy="1077218"/>
          </a:xfrm>
          <a:prstGeom prst="rect">
            <a:avLst/>
          </a:prstGeom>
          <a:noFill/>
        </p:spPr>
        <p:txBody>
          <a:bodyPr wrap="square">
            <a:spAutoFit/>
          </a:bodyPr>
          <a:lstStyle/>
          <a:p>
            <a:r>
              <a:rPr lang="en-AU" sz="2000" dirty="0">
                <a:solidFill>
                  <a:srgbClr val="333333"/>
                </a:solidFill>
              </a:rPr>
              <a:t>Pictured above: Students from Trinity College lower the ‘drop cam’ to view on screen what lies on the bottom of Gladstone Harbour (busy shipping port) during a school excursion on Science Under Sail Australia.</a:t>
            </a:r>
          </a:p>
          <a:p>
            <a:endParaRPr lang="en-AU" sz="2400" dirty="0">
              <a:solidFill>
                <a:srgbClr val="333333"/>
              </a:solidFill>
            </a:endParaRPr>
          </a:p>
        </p:txBody>
      </p:sp>
    </p:spTree>
    <p:extLst>
      <p:ext uri="{BB962C8B-B14F-4D97-AF65-F5344CB8AC3E}">
        <p14:creationId xmlns:p14="http://schemas.microsoft.com/office/powerpoint/2010/main" val="2677815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ABB433-83ED-BE8E-9227-54A101D50D02}"/>
              </a:ext>
            </a:extLst>
          </p:cNvPr>
          <p:cNvSpPr txBox="1"/>
          <p:nvPr/>
        </p:nvSpPr>
        <p:spPr>
          <a:xfrm>
            <a:off x="0" y="340438"/>
            <a:ext cx="12192000" cy="461665"/>
          </a:xfrm>
          <a:prstGeom prst="rect">
            <a:avLst/>
          </a:prstGeom>
          <a:noFill/>
        </p:spPr>
        <p:txBody>
          <a:bodyPr wrap="square">
            <a:spAutoFit/>
          </a:bodyPr>
          <a:lstStyle/>
          <a:p>
            <a:pPr algn="ctr"/>
            <a:r>
              <a:rPr lang="en-AU" sz="2400" dirty="0"/>
              <a:t>Hence, t</a:t>
            </a:r>
            <a:r>
              <a:rPr lang="en-AU" sz="2400" dirty="0">
                <a:solidFill>
                  <a:schemeClr val="tx1"/>
                </a:solidFill>
              </a:rPr>
              <a:t>he depth in which </a:t>
            </a:r>
            <a:r>
              <a:rPr lang="en-AU" sz="2400" dirty="0"/>
              <a:t>seagrass</a:t>
            </a:r>
            <a:r>
              <a:rPr lang="en-AU" sz="2400" dirty="0">
                <a:solidFill>
                  <a:schemeClr val="tx1"/>
                </a:solidFill>
              </a:rPr>
              <a:t> grows is related to light availability and thus water clarity </a:t>
            </a:r>
          </a:p>
        </p:txBody>
      </p:sp>
      <p:pic>
        <p:nvPicPr>
          <p:cNvPr id="4" name="Picture 3">
            <a:extLst>
              <a:ext uri="{FF2B5EF4-FFF2-40B4-BE49-F238E27FC236}">
                <a16:creationId xmlns:a16="http://schemas.microsoft.com/office/drawing/2014/main" id="{1206224D-777B-FFA6-921D-EF1FF75605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83683"/>
            <a:ext cx="12192000" cy="5674317"/>
          </a:xfrm>
          <a:prstGeom prst="rect">
            <a:avLst/>
          </a:prstGeom>
        </p:spPr>
      </p:pic>
      <p:sp>
        <p:nvSpPr>
          <p:cNvPr id="5" name="TextBox 4">
            <a:extLst>
              <a:ext uri="{FF2B5EF4-FFF2-40B4-BE49-F238E27FC236}">
                <a16:creationId xmlns:a16="http://schemas.microsoft.com/office/drawing/2014/main" id="{933876F5-2969-FB1B-A9F1-BF7DCFD1AA05}"/>
              </a:ext>
            </a:extLst>
          </p:cNvPr>
          <p:cNvSpPr txBox="1"/>
          <p:nvPr/>
        </p:nvSpPr>
        <p:spPr>
          <a:xfrm>
            <a:off x="208548" y="1320042"/>
            <a:ext cx="8309811" cy="369332"/>
          </a:xfrm>
          <a:prstGeom prst="rect">
            <a:avLst/>
          </a:prstGeom>
          <a:noFill/>
        </p:spPr>
        <p:txBody>
          <a:bodyPr wrap="square" rtlCol="0">
            <a:spAutoFit/>
          </a:bodyPr>
          <a:lstStyle/>
          <a:p>
            <a:r>
              <a:rPr lang="en-US" dirty="0"/>
              <a:t>Footage from </a:t>
            </a:r>
            <a:r>
              <a:rPr lang="en-US" dirty="0" err="1"/>
              <a:t>dropcam</a:t>
            </a:r>
            <a:r>
              <a:rPr lang="en-US" dirty="0"/>
              <a:t> - Gladstone </a:t>
            </a:r>
            <a:r>
              <a:rPr lang="en-US" dirty="0" err="1"/>
              <a:t>Harbour</a:t>
            </a:r>
            <a:r>
              <a:rPr lang="en-US" dirty="0"/>
              <a:t> 2023</a:t>
            </a:r>
          </a:p>
        </p:txBody>
      </p:sp>
    </p:spTree>
    <p:extLst>
      <p:ext uri="{BB962C8B-B14F-4D97-AF65-F5344CB8AC3E}">
        <p14:creationId xmlns:p14="http://schemas.microsoft.com/office/powerpoint/2010/main" val="3536140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0AB02AEC-2026-71E9-D3D7-9F9853A7670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010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airns Port, Trinty Inlet - dredging and risks to marine life">
            <a:extLst>
              <a:ext uri="{FF2B5EF4-FFF2-40B4-BE49-F238E27FC236}">
                <a16:creationId xmlns:a16="http://schemas.microsoft.com/office/drawing/2014/main" id="{BE996F9E-4975-7A29-0A46-27DAA6290B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F3A351-9CD0-716B-1A65-E10089537406}"/>
              </a:ext>
            </a:extLst>
          </p:cNvPr>
          <p:cNvSpPr txBox="1"/>
          <p:nvPr/>
        </p:nvSpPr>
        <p:spPr>
          <a:xfrm>
            <a:off x="3208421" y="6484657"/>
            <a:ext cx="6160168" cy="369332"/>
          </a:xfrm>
          <a:prstGeom prst="rect">
            <a:avLst/>
          </a:prstGeom>
          <a:noFill/>
        </p:spPr>
        <p:txBody>
          <a:bodyPr wrap="square">
            <a:spAutoFit/>
          </a:bodyPr>
          <a:lstStyle/>
          <a:p>
            <a:r>
              <a:rPr lang="en-AU" b="0" i="0" dirty="0">
                <a:solidFill>
                  <a:srgbClr val="FFFFFF"/>
                </a:solidFill>
                <a:effectLst/>
                <a:latin typeface="Lora" panose="020F0502020204030204" pitchFamily="34" charset="0"/>
              </a:rPr>
              <a:t>Photo: Julien Willem</a:t>
            </a:r>
            <a:endParaRPr lang="en-US" dirty="0"/>
          </a:p>
        </p:txBody>
      </p:sp>
      <p:sp>
        <p:nvSpPr>
          <p:cNvPr id="6" name="TextBox 5">
            <a:extLst>
              <a:ext uri="{FF2B5EF4-FFF2-40B4-BE49-F238E27FC236}">
                <a16:creationId xmlns:a16="http://schemas.microsoft.com/office/drawing/2014/main" id="{946005BD-F85D-EC69-6875-A189788A4835}"/>
              </a:ext>
            </a:extLst>
          </p:cNvPr>
          <p:cNvSpPr txBox="1"/>
          <p:nvPr/>
        </p:nvSpPr>
        <p:spPr>
          <a:xfrm>
            <a:off x="465221" y="1536174"/>
            <a:ext cx="2294021" cy="4154984"/>
          </a:xfrm>
          <a:prstGeom prst="rect">
            <a:avLst/>
          </a:prstGeom>
          <a:noFill/>
        </p:spPr>
        <p:txBody>
          <a:bodyPr wrap="square">
            <a:spAutoFit/>
          </a:bodyPr>
          <a:lstStyle/>
          <a:p>
            <a:r>
              <a:rPr lang="en-AU" sz="2400" dirty="0">
                <a:solidFill>
                  <a:srgbClr val="333333"/>
                </a:solidFill>
              </a:rPr>
              <a:t>In addition,</a:t>
            </a:r>
          </a:p>
          <a:p>
            <a:r>
              <a:rPr lang="en-US" sz="2400" dirty="0"/>
              <a:t>seagrasses bioaccumulate trace metals </a:t>
            </a:r>
          </a:p>
          <a:p>
            <a:r>
              <a:rPr lang="en-US" sz="2400" dirty="0"/>
              <a:t>as well as microplastics  </a:t>
            </a:r>
          </a:p>
          <a:p>
            <a:endParaRPr lang="en-US" sz="2400" dirty="0"/>
          </a:p>
          <a:p>
            <a:r>
              <a:rPr lang="en-US" sz="2400" dirty="0"/>
              <a:t>(this can have ramifications for grazers such as dugongs)</a:t>
            </a:r>
          </a:p>
        </p:txBody>
      </p:sp>
    </p:spTree>
    <p:extLst>
      <p:ext uri="{BB962C8B-B14F-4D97-AF65-F5344CB8AC3E}">
        <p14:creationId xmlns:p14="http://schemas.microsoft.com/office/powerpoint/2010/main" val="2085738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ED3D4F-3FB9-1E23-8F22-6DB1B9E1A3EE}"/>
              </a:ext>
            </a:extLst>
          </p:cNvPr>
          <p:cNvSpPr txBox="1"/>
          <p:nvPr/>
        </p:nvSpPr>
        <p:spPr>
          <a:xfrm>
            <a:off x="561474" y="982176"/>
            <a:ext cx="2454442" cy="5262979"/>
          </a:xfrm>
          <a:prstGeom prst="rect">
            <a:avLst/>
          </a:prstGeom>
          <a:noFill/>
        </p:spPr>
        <p:txBody>
          <a:bodyPr wrap="square">
            <a:spAutoFit/>
          </a:bodyPr>
          <a:lstStyle/>
          <a:p>
            <a:r>
              <a:rPr lang="en-AU" sz="2400" dirty="0">
                <a:solidFill>
                  <a:srgbClr val="333333"/>
                </a:solidFill>
              </a:rPr>
              <a:t>Furthermore, plastic debris can become trapped in seagrass</a:t>
            </a:r>
          </a:p>
          <a:p>
            <a:endParaRPr lang="en-AU" sz="2400" dirty="0">
              <a:solidFill>
                <a:srgbClr val="333333"/>
              </a:solidFill>
            </a:endParaRPr>
          </a:p>
          <a:p>
            <a:r>
              <a:rPr lang="en-AU" sz="2400" dirty="0">
                <a:solidFill>
                  <a:srgbClr val="333333"/>
                </a:solidFill>
              </a:rPr>
              <a:t>(try counting the amount of plastic entangled in seagrass blades when washed up on the shore after a big storm!)</a:t>
            </a:r>
          </a:p>
          <a:p>
            <a:endParaRPr lang="en-AU" sz="2400" dirty="0">
              <a:solidFill>
                <a:srgbClr val="333333"/>
              </a:solidFill>
            </a:endParaRPr>
          </a:p>
          <a:p>
            <a:r>
              <a:rPr lang="en-AU" sz="2400" dirty="0">
                <a:solidFill>
                  <a:srgbClr val="333333"/>
                </a:solidFill>
              </a:rPr>
              <a:t>MP=microplastics</a:t>
            </a:r>
            <a:endParaRPr lang="en-US" sz="2400" dirty="0"/>
          </a:p>
        </p:txBody>
      </p:sp>
      <p:sp>
        <p:nvSpPr>
          <p:cNvPr id="3" name="Rectangle 2">
            <a:extLst>
              <a:ext uri="{FF2B5EF4-FFF2-40B4-BE49-F238E27FC236}">
                <a16:creationId xmlns:a16="http://schemas.microsoft.com/office/drawing/2014/main" id="{0641D448-60EA-16EA-8899-BB188E4D9D99}"/>
              </a:ext>
            </a:extLst>
          </p:cNvPr>
          <p:cNvSpPr/>
          <p:nvPr/>
        </p:nvSpPr>
        <p:spPr>
          <a:xfrm>
            <a:off x="3400926" y="0"/>
            <a:ext cx="87910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A20165C2-CA48-06A4-B9CE-2F74F6428A4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36339" y="1307431"/>
            <a:ext cx="8755661" cy="5550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757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ED3D4F-3FB9-1E23-8F22-6DB1B9E1A3EE}"/>
              </a:ext>
            </a:extLst>
          </p:cNvPr>
          <p:cNvSpPr txBox="1"/>
          <p:nvPr/>
        </p:nvSpPr>
        <p:spPr>
          <a:xfrm>
            <a:off x="930441" y="1720840"/>
            <a:ext cx="2294021" cy="3416320"/>
          </a:xfrm>
          <a:prstGeom prst="rect">
            <a:avLst/>
          </a:prstGeom>
          <a:noFill/>
        </p:spPr>
        <p:txBody>
          <a:bodyPr wrap="square">
            <a:spAutoFit/>
          </a:bodyPr>
          <a:lstStyle/>
          <a:p>
            <a:r>
              <a:rPr lang="en-AU" sz="2400" dirty="0">
                <a:solidFill>
                  <a:srgbClr val="333333"/>
                </a:solidFill>
              </a:rPr>
              <a:t>Seagrass blades grow very fast. </a:t>
            </a:r>
          </a:p>
          <a:p>
            <a:endParaRPr lang="en-AU" sz="2400" dirty="0">
              <a:solidFill>
                <a:srgbClr val="333333"/>
              </a:solidFill>
            </a:endParaRPr>
          </a:p>
          <a:p>
            <a:r>
              <a:rPr lang="en-AU" sz="2400" dirty="0">
                <a:solidFill>
                  <a:srgbClr val="333333"/>
                </a:solidFill>
              </a:rPr>
              <a:t>How fast exactly can be an indicator of its health in relation to its environment.</a:t>
            </a:r>
            <a:endParaRPr lang="en-US" sz="2400" dirty="0"/>
          </a:p>
        </p:txBody>
      </p:sp>
      <p:sp>
        <p:nvSpPr>
          <p:cNvPr id="4" name="Rectangle 3">
            <a:extLst>
              <a:ext uri="{FF2B5EF4-FFF2-40B4-BE49-F238E27FC236}">
                <a16:creationId xmlns:a16="http://schemas.microsoft.com/office/drawing/2014/main" id="{BC706F1B-4302-A17A-2B5E-513DA8486718}"/>
              </a:ext>
            </a:extLst>
          </p:cNvPr>
          <p:cNvSpPr/>
          <p:nvPr/>
        </p:nvSpPr>
        <p:spPr>
          <a:xfrm>
            <a:off x="4203032" y="12680"/>
            <a:ext cx="798896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he Community Seagrass Initiative - Seagrass Explorer » About — Zooniverse">
            <a:hlinkClick r:id="rId2"/>
            <a:extLst>
              <a:ext uri="{FF2B5EF4-FFF2-40B4-BE49-F238E27FC236}">
                <a16:creationId xmlns:a16="http://schemas.microsoft.com/office/drawing/2014/main" id="{4F9031D7-7BC1-882F-0AE8-81E3E59873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6893" y="2618296"/>
            <a:ext cx="5997074" cy="3954321"/>
          </a:xfrm>
          <a:prstGeom prst="rect">
            <a:avLst/>
          </a:prstGeom>
          <a:noFill/>
          <a:extLst>
            <a:ext uri="{909E8E84-426E-40DD-AFC4-6F175D3DCCD1}">
              <a14:hiddenFill xmlns:a14="http://schemas.microsoft.com/office/drawing/2010/main">
                <a:solidFill>
                  <a:srgbClr val="FFFFFF"/>
                </a:solidFill>
              </a14:hiddenFill>
            </a:ext>
          </a:extLst>
        </p:spPr>
      </p:pic>
      <p:pic>
        <p:nvPicPr>
          <p:cNvPr id="61447" name="Picture 7" descr="Hole-Punch Icons - Free SVG &amp; PNG Hole-Punch Images - Noun Project">
            <a:extLst>
              <a:ext uri="{FF2B5EF4-FFF2-40B4-BE49-F238E27FC236}">
                <a16:creationId xmlns:a16="http://schemas.microsoft.com/office/drawing/2014/main" id="{C213E626-5444-0E1F-FEDF-6BD08F1788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4040" y="1116908"/>
            <a:ext cx="16256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61449" name="Picture 9" descr="Week Icons - Free SVG &amp; PNG Week Images - Noun Project">
            <a:extLst>
              <a:ext uri="{FF2B5EF4-FFF2-40B4-BE49-F238E27FC236}">
                <a16:creationId xmlns:a16="http://schemas.microsoft.com/office/drawing/2014/main" id="{04BFB477-74C2-E336-54F3-B14DFD3C3C0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65430" y="1282295"/>
            <a:ext cx="1061453" cy="1061453"/>
          </a:xfrm>
          <a:prstGeom prst="rect">
            <a:avLst/>
          </a:prstGeom>
          <a:noFill/>
          <a:extLst>
            <a:ext uri="{909E8E84-426E-40DD-AFC4-6F175D3DCCD1}">
              <a14:hiddenFill xmlns:a14="http://schemas.microsoft.com/office/drawing/2010/main">
                <a:solidFill>
                  <a:srgbClr val="FFFFFF"/>
                </a:solidFill>
              </a14:hiddenFill>
            </a:ext>
          </a:extLst>
        </p:spPr>
      </p:pic>
      <p:pic>
        <p:nvPicPr>
          <p:cNvPr id="61451" name="Picture 11" descr="Ruler - Free education icons">
            <a:extLst>
              <a:ext uri="{FF2B5EF4-FFF2-40B4-BE49-F238E27FC236}">
                <a16:creationId xmlns:a16="http://schemas.microsoft.com/office/drawing/2014/main" id="{E50E9C4B-55ED-1530-4DE0-08FCC0AA72F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535469">
            <a:off x="10224056" y="1154185"/>
            <a:ext cx="1306095" cy="1306095"/>
          </a:xfrm>
          <a:prstGeom prst="rect">
            <a:avLst/>
          </a:prstGeom>
          <a:noFill/>
          <a:extLst>
            <a:ext uri="{909E8E84-426E-40DD-AFC4-6F175D3DCCD1}">
              <a14:hiddenFill xmlns:a14="http://schemas.microsoft.com/office/drawing/2010/main">
                <a:solidFill>
                  <a:srgbClr val="FFFFFF"/>
                </a:solidFill>
              </a14:hiddenFill>
            </a:ext>
          </a:extLst>
        </p:spPr>
      </p:pic>
      <p:pic>
        <p:nvPicPr>
          <p:cNvPr id="61455" name="Picture 15" descr="Flagging Tape - Pink - Trial Supplies Pty Ltd">
            <a:extLst>
              <a:ext uri="{FF2B5EF4-FFF2-40B4-BE49-F238E27FC236}">
                <a16:creationId xmlns:a16="http://schemas.microsoft.com/office/drawing/2014/main" id="{7ABBA6D0-2941-7103-C05F-137C727591A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344984" y="1408555"/>
            <a:ext cx="1614235" cy="1157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A00556-A573-6065-3D35-B408F9C98A27}"/>
              </a:ext>
            </a:extLst>
          </p:cNvPr>
          <p:cNvSpPr txBox="1"/>
          <p:nvPr/>
        </p:nvSpPr>
        <p:spPr>
          <a:xfrm>
            <a:off x="4674040" y="150538"/>
            <a:ext cx="7245244" cy="923330"/>
          </a:xfrm>
          <a:prstGeom prst="rect">
            <a:avLst/>
          </a:prstGeom>
          <a:noFill/>
        </p:spPr>
        <p:txBody>
          <a:bodyPr wrap="square" rtlCol="0">
            <a:spAutoFit/>
          </a:bodyPr>
          <a:lstStyle/>
          <a:p>
            <a:r>
              <a:rPr lang="en-US" dirty="0"/>
              <a:t>Method: Hole punch the blade. Use flagging tape to mark your location. Return 1wk later to measure how much it has grown. Repeat over time to identify any unexpected change in growth rate. </a:t>
            </a:r>
          </a:p>
        </p:txBody>
      </p:sp>
    </p:spTree>
    <p:extLst>
      <p:ext uri="{BB962C8B-B14F-4D97-AF65-F5344CB8AC3E}">
        <p14:creationId xmlns:p14="http://schemas.microsoft.com/office/powerpoint/2010/main" val="346176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mazon.com: I Love Seagrass T-Shirt : Clothing, Shoes &amp; Jewelry">
            <a:extLst>
              <a:ext uri="{FF2B5EF4-FFF2-40B4-BE49-F238E27FC236}">
                <a16:creationId xmlns:a16="http://schemas.microsoft.com/office/drawing/2014/main" id="{30CBD9BC-C5B3-A4A5-BFF4-1561AEDBE8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5624" y="290079"/>
            <a:ext cx="6716711" cy="627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206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F7CF8-45B4-6E7C-C463-246BF4757696}"/>
              </a:ext>
            </a:extLst>
          </p:cNvPr>
          <p:cNvSpPr txBox="1"/>
          <p:nvPr/>
        </p:nvSpPr>
        <p:spPr>
          <a:xfrm>
            <a:off x="382137" y="2837530"/>
            <a:ext cx="2179091" cy="461665"/>
          </a:xfrm>
          <a:prstGeom prst="rect">
            <a:avLst/>
          </a:prstGeom>
          <a:noFill/>
        </p:spPr>
        <p:txBody>
          <a:bodyPr wrap="square">
            <a:spAutoFit/>
          </a:bodyPr>
          <a:lstStyle/>
          <a:p>
            <a:pPr algn="ctr"/>
            <a:r>
              <a:rPr lang="en-US" sz="1800" dirty="0">
                <a:cs typeface="Arial Narrow" panose="020B0604020202020204" pitchFamily="34" charset="0"/>
              </a:rPr>
              <a:t> </a:t>
            </a:r>
            <a:r>
              <a:rPr lang="en-US" sz="2400" dirty="0">
                <a:cs typeface="Arial Narrow" panose="020B0604020202020204" pitchFamily="34" charset="0"/>
              </a:rPr>
              <a:t>Coral</a:t>
            </a:r>
            <a:endParaRPr lang="en-US" dirty="0"/>
          </a:p>
        </p:txBody>
      </p:sp>
      <p:pic>
        <p:nvPicPr>
          <p:cNvPr id="1026" name="Picture 2" descr="Coral - Wikipedia">
            <a:extLst>
              <a:ext uri="{FF2B5EF4-FFF2-40B4-BE49-F238E27FC236}">
                <a16:creationId xmlns:a16="http://schemas.microsoft.com/office/drawing/2014/main" id="{3F5945B6-EA68-BA71-2162-235DC0FA7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550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470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Photo: Liv Williamson.">
            <a:extLst>
              <a:ext uri="{FF2B5EF4-FFF2-40B4-BE49-F238E27FC236}">
                <a16:creationId xmlns:a16="http://schemas.microsoft.com/office/drawing/2014/main" id="{83703A65-E5B7-AAD9-533D-92B230C4F3C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0512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B44A3E-F404-98A5-BC7E-96755500EF08}"/>
              </a:ext>
            </a:extLst>
          </p:cNvPr>
          <p:cNvSpPr txBox="1"/>
          <p:nvPr/>
        </p:nvSpPr>
        <p:spPr>
          <a:xfrm>
            <a:off x="10078872" y="6519446"/>
            <a:ext cx="2586250" cy="338554"/>
          </a:xfrm>
          <a:prstGeom prst="rect">
            <a:avLst/>
          </a:prstGeom>
          <a:noFill/>
        </p:spPr>
        <p:txBody>
          <a:bodyPr wrap="square">
            <a:spAutoFit/>
          </a:bodyPr>
          <a:lstStyle/>
          <a:p>
            <a:r>
              <a:rPr lang="en-AU" sz="1600" b="0" i="0" dirty="0">
                <a:solidFill>
                  <a:schemeClr val="bg1"/>
                </a:solidFill>
                <a:effectLst/>
                <a:latin typeface="Helvetica Neue" panose="02000503000000020004" pitchFamily="2" charset="0"/>
              </a:rPr>
              <a:t>Photo: Liv Williamson.</a:t>
            </a:r>
            <a:endParaRPr lang="en-US" sz="1600" dirty="0">
              <a:solidFill>
                <a:schemeClr val="bg1"/>
              </a:solidFill>
            </a:endParaRPr>
          </a:p>
        </p:txBody>
      </p:sp>
    </p:spTree>
    <p:extLst>
      <p:ext uri="{BB962C8B-B14F-4D97-AF65-F5344CB8AC3E}">
        <p14:creationId xmlns:p14="http://schemas.microsoft.com/office/powerpoint/2010/main" val="110357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40B22-6920-B0D7-3444-DE08449846E3}"/>
              </a:ext>
            </a:extLst>
          </p:cNvPr>
          <p:cNvSpPr txBox="1"/>
          <p:nvPr/>
        </p:nvSpPr>
        <p:spPr>
          <a:xfrm>
            <a:off x="1161738" y="1741253"/>
            <a:ext cx="3065489" cy="3046988"/>
          </a:xfrm>
          <a:prstGeom prst="rect">
            <a:avLst/>
          </a:prstGeom>
          <a:noFill/>
        </p:spPr>
        <p:txBody>
          <a:bodyPr wrap="square">
            <a:spAutoFit/>
          </a:bodyPr>
          <a:lstStyle/>
          <a:p>
            <a:r>
              <a:rPr lang="en-AU" sz="2400" dirty="0"/>
              <a:t>Mudskippers like to “skip” on land, particularly in muddy areas or shallow waters near mangroves on low tide, so it is called a </a:t>
            </a:r>
            <a:r>
              <a:rPr lang="en-AU" sz="2400" i="1" dirty="0"/>
              <a:t>mudskipper</a:t>
            </a:r>
            <a:r>
              <a:rPr lang="en-AU" dirty="0"/>
              <a:t>.</a:t>
            </a:r>
            <a:endParaRPr lang="en-US" dirty="0"/>
          </a:p>
        </p:txBody>
      </p:sp>
      <p:pic>
        <p:nvPicPr>
          <p:cNvPr id="4098" name="Picture 2" descr="BBC One - Nature's Greatest Dancers - Great blue spotted mudskipper">
            <a:extLst>
              <a:ext uri="{FF2B5EF4-FFF2-40B4-BE49-F238E27FC236}">
                <a16:creationId xmlns:a16="http://schemas.microsoft.com/office/drawing/2014/main" id="{1EDFD861-E104-DB20-B209-9A5F6A95DE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092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899AF52-1A97-E4AD-4834-6C446A97DC6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876643-4934-E777-C904-51A197B407A9}"/>
              </a:ext>
            </a:extLst>
          </p:cNvPr>
          <p:cNvSpPr txBox="1"/>
          <p:nvPr/>
        </p:nvSpPr>
        <p:spPr>
          <a:xfrm>
            <a:off x="163772" y="0"/>
            <a:ext cx="4012442" cy="338554"/>
          </a:xfrm>
          <a:prstGeom prst="rect">
            <a:avLst/>
          </a:prstGeom>
          <a:noFill/>
        </p:spPr>
        <p:txBody>
          <a:bodyPr wrap="square" rtlCol="0">
            <a:spAutoFit/>
          </a:bodyPr>
          <a:lstStyle/>
          <a:p>
            <a:r>
              <a:rPr lang="en-US" sz="1600" dirty="0">
                <a:solidFill>
                  <a:schemeClr val="bg1"/>
                </a:solidFill>
                <a:highlight>
                  <a:srgbClr val="000000"/>
                </a:highlight>
              </a:rPr>
              <a:t>Photo: Charlie </a:t>
            </a:r>
            <a:r>
              <a:rPr lang="en-US" sz="1600" dirty="0" err="1">
                <a:solidFill>
                  <a:schemeClr val="bg1"/>
                </a:solidFill>
                <a:highlight>
                  <a:srgbClr val="000000"/>
                </a:highlight>
              </a:rPr>
              <a:t>Veron</a:t>
            </a:r>
            <a:r>
              <a:rPr lang="en-US" sz="1600" dirty="0">
                <a:solidFill>
                  <a:schemeClr val="bg1"/>
                </a:solidFill>
                <a:highlight>
                  <a:srgbClr val="000000"/>
                </a:highlight>
              </a:rPr>
              <a:t>, Corals of the World</a:t>
            </a:r>
          </a:p>
        </p:txBody>
      </p:sp>
    </p:spTree>
    <p:extLst>
      <p:ext uri="{BB962C8B-B14F-4D97-AF65-F5344CB8AC3E}">
        <p14:creationId xmlns:p14="http://schemas.microsoft.com/office/powerpoint/2010/main" val="800749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BE4FC03-97DA-31B5-EDB8-7B335FD524E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D2CB09-9796-39C5-4976-D7B3ED0B8330}"/>
              </a:ext>
            </a:extLst>
          </p:cNvPr>
          <p:cNvSpPr txBox="1"/>
          <p:nvPr/>
        </p:nvSpPr>
        <p:spPr>
          <a:xfrm>
            <a:off x="163772" y="0"/>
            <a:ext cx="4012442" cy="338554"/>
          </a:xfrm>
          <a:prstGeom prst="rect">
            <a:avLst/>
          </a:prstGeom>
          <a:noFill/>
        </p:spPr>
        <p:txBody>
          <a:bodyPr wrap="square" rtlCol="0">
            <a:spAutoFit/>
          </a:bodyPr>
          <a:lstStyle/>
          <a:p>
            <a:r>
              <a:rPr lang="en-US" sz="1600" dirty="0">
                <a:solidFill>
                  <a:schemeClr val="bg1"/>
                </a:solidFill>
                <a:highlight>
                  <a:srgbClr val="000000"/>
                </a:highlight>
              </a:rPr>
              <a:t>Photo: Charlie </a:t>
            </a:r>
            <a:r>
              <a:rPr lang="en-US" sz="1600" dirty="0" err="1">
                <a:solidFill>
                  <a:schemeClr val="bg1"/>
                </a:solidFill>
                <a:highlight>
                  <a:srgbClr val="000000"/>
                </a:highlight>
              </a:rPr>
              <a:t>Veron</a:t>
            </a:r>
            <a:r>
              <a:rPr lang="en-US" sz="1600" dirty="0">
                <a:solidFill>
                  <a:schemeClr val="bg1"/>
                </a:solidFill>
                <a:highlight>
                  <a:srgbClr val="000000"/>
                </a:highlight>
              </a:rPr>
              <a:t>, Corals of the World</a:t>
            </a:r>
          </a:p>
        </p:txBody>
      </p:sp>
    </p:spTree>
    <p:extLst>
      <p:ext uri="{BB962C8B-B14F-4D97-AF65-F5344CB8AC3E}">
        <p14:creationId xmlns:p14="http://schemas.microsoft.com/office/powerpoint/2010/main" val="2340188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87EF210-BDFE-3A50-3D8E-3A8F93F3A9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8963" y="0"/>
            <a:ext cx="9063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AE2CE7-BC6B-1D71-147C-7CBE03C1168D}"/>
              </a:ext>
            </a:extLst>
          </p:cNvPr>
          <p:cNvSpPr txBox="1"/>
          <p:nvPr/>
        </p:nvSpPr>
        <p:spPr>
          <a:xfrm>
            <a:off x="382137" y="2837530"/>
            <a:ext cx="2179091" cy="461665"/>
          </a:xfrm>
          <a:prstGeom prst="rect">
            <a:avLst/>
          </a:prstGeom>
          <a:noFill/>
        </p:spPr>
        <p:txBody>
          <a:bodyPr wrap="square">
            <a:spAutoFit/>
          </a:bodyPr>
          <a:lstStyle/>
          <a:p>
            <a:pPr algn="ctr"/>
            <a:r>
              <a:rPr lang="en-US" sz="1800" dirty="0">
                <a:solidFill>
                  <a:schemeClr val="bg1"/>
                </a:solidFill>
                <a:cs typeface="Arial Narrow" panose="020B0604020202020204" pitchFamily="34" charset="0"/>
              </a:rPr>
              <a:t> </a:t>
            </a:r>
            <a:r>
              <a:rPr lang="en-US" sz="2400" dirty="0">
                <a:solidFill>
                  <a:schemeClr val="bg1"/>
                </a:solidFill>
                <a:cs typeface="Arial Narrow" panose="020B0604020202020204" pitchFamily="34" charset="0"/>
              </a:rPr>
              <a:t>Coral skeleton</a:t>
            </a:r>
            <a:endParaRPr lang="en-US" dirty="0">
              <a:solidFill>
                <a:schemeClr val="bg1"/>
              </a:solidFill>
            </a:endParaRPr>
          </a:p>
        </p:txBody>
      </p:sp>
      <p:sp>
        <p:nvSpPr>
          <p:cNvPr id="3" name="TextBox 2">
            <a:extLst>
              <a:ext uri="{FF2B5EF4-FFF2-40B4-BE49-F238E27FC236}">
                <a16:creationId xmlns:a16="http://schemas.microsoft.com/office/drawing/2014/main" id="{31C64D47-602A-FAA9-9E80-E67282C6100D}"/>
              </a:ext>
            </a:extLst>
          </p:cNvPr>
          <p:cNvSpPr txBox="1"/>
          <p:nvPr/>
        </p:nvSpPr>
        <p:spPr>
          <a:xfrm>
            <a:off x="177420" y="6581001"/>
            <a:ext cx="2951543" cy="276999"/>
          </a:xfrm>
          <a:prstGeom prst="rect">
            <a:avLst/>
          </a:prstGeom>
          <a:noFill/>
        </p:spPr>
        <p:txBody>
          <a:bodyPr wrap="square" rtlCol="0">
            <a:spAutoFit/>
          </a:bodyPr>
          <a:lstStyle/>
          <a:p>
            <a:r>
              <a:rPr lang="en-US" sz="1200" dirty="0">
                <a:solidFill>
                  <a:schemeClr val="bg1"/>
                </a:solidFill>
                <a:highlight>
                  <a:srgbClr val="000000"/>
                </a:highlight>
              </a:rPr>
              <a:t>Photo: Charlie </a:t>
            </a:r>
            <a:r>
              <a:rPr lang="en-US" sz="1200" dirty="0" err="1">
                <a:solidFill>
                  <a:schemeClr val="bg1"/>
                </a:solidFill>
                <a:highlight>
                  <a:srgbClr val="000000"/>
                </a:highlight>
              </a:rPr>
              <a:t>Veron</a:t>
            </a:r>
            <a:r>
              <a:rPr lang="en-US" sz="1200" dirty="0">
                <a:solidFill>
                  <a:schemeClr val="bg1"/>
                </a:solidFill>
                <a:highlight>
                  <a:srgbClr val="000000"/>
                </a:highlight>
              </a:rPr>
              <a:t>, Corals of the World</a:t>
            </a:r>
          </a:p>
        </p:txBody>
      </p:sp>
    </p:spTree>
    <p:extLst>
      <p:ext uri="{BB962C8B-B14F-4D97-AF65-F5344CB8AC3E}">
        <p14:creationId xmlns:p14="http://schemas.microsoft.com/office/powerpoint/2010/main" val="4226554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F7CF8-45B4-6E7C-C463-246BF4757696}"/>
              </a:ext>
            </a:extLst>
          </p:cNvPr>
          <p:cNvSpPr txBox="1"/>
          <p:nvPr/>
        </p:nvSpPr>
        <p:spPr>
          <a:xfrm>
            <a:off x="3045502" y="339989"/>
            <a:ext cx="6100996" cy="461665"/>
          </a:xfrm>
          <a:prstGeom prst="rect">
            <a:avLst/>
          </a:prstGeom>
          <a:noFill/>
        </p:spPr>
        <p:txBody>
          <a:bodyPr wrap="square">
            <a:spAutoFit/>
          </a:bodyPr>
          <a:lstStyle/>
          <a:p>
            <a:pPr algn="ctr"/>
            <a:r>
              <a:rPr lang="en-US" sz="1800" dirty="0">
                <a:cs typeface="Arial Narrow" panose="020B0604020202020204" pitchFamily="34" charset="0"/>
              </a:rPr>
              <a:t> </a:t>
            </a:r>
            <a:r>
              <a:rPr lang="en-US" sz="2400" dirty="0">
                <a:cs typeface="Arial Narrow" panose="020B0604020202020204" pitchFamily="34" charset="0"/>
              </a:rPr>
              <a:t>Coral bleaching </a:t>
            </a:r>
            <a:endParaRPr lang="en-US" dirty="0"/>
          </a:p>
        </p:txBody>
      </p:sp>
      <p:pic>
        <p:nvPicPr>
          <p:cNvPr id="1026" name="Picture 2" descr="Coral Bleaching - Behind The News">
            <a:extLst>
              <a:ext uri="{FF2B5EF4-FFF2-40B4-BE49-F238E27FC236}">
                <a16:creationId xmlns:a16="http://schemas.microsoft.com/office/drawing/2014/main" id="{740862B1-FA8B-053E-D814-3FEFC5CAA15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96" y="913006"/>
            <a:ext cx="12192000" cy="59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923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3560FF-9465-99E9-AA13-61CD7F90D4F3}"/>
              </a:ext>
            </a:extLst>
          </p:cNvPr>
          <p:cNvSpPr txBox="1"/>
          <p:nvPr/>
        </p:nvSpPr>
        <p:spPr>
          <a:xfrm>
            <a:off x="641684" y="366645"/>
            <a:ext cx="11277600" cy="461665"/>
          </a:xfrm>
          <a:prstGeom prst="rect">
            <a:avLst/>
          </a:prstGeom>
          <a:noFill/>
        </p:spPr>
        <p:txBody>
          <a:bodyPr wrap="square">
            <a:spAutoFit/>
          </a:bodyPr>
          <a:lstStyle/>
          <a:p>
            <a:pPr algn="ctr"/>
            <a:r>
              <a:rPr lang="en-AU" sz="2400" dirty="0">
                <a:solidFill>
                  <a:schemeClr val="tx1"/>
                </a:solidFill>
              </a:rPr>
              <a:t>Coral bleaching is a stress response</a:t>
            </a:r>
          </a:p>
        </p:txBody>
      </p:sp>
      <p:pic>
        <p:nvPicPr>
          <p:cNvPr id="2050" name="Picture 2" descr="What is Coral Bleaching and Why Should You Care? - Coral Reef Alliance">
            <a:extLst>
              <a:ext uri="{FF2B5EF4-FFF2-40B4-BE49-F238E27FC236}">
                <a16:creationId xmlns:a16="http://schemas.microsoft.com/office/drawing/2014/main" id="{B608973E-7003-E6C1-5620-690323FC7F2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995082"/>
            <a:ext cx="12192000" cy="5862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484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E1E04-D777-B48B-BE81-ECD7426587D5}"/>
              </a:ext>
            </a:extLst>
          </p:cNvPr>
          <p:cNvSpPr txBox="1"/>
          <p:nvPr/>
        </p:nvSpPr>
        <p:spPr>
          <a:xfrm>
            <a:off x="457200" y="262302"/>
            <a:ext cx="11445541" cy="830997"/>
          </a:xfrm>
          <a:prstGeom prst="rect">
            <a:avLst/>
          </a:prstGeom>
          <a:noFill/>
        </p:spPr>
        <p:txBody>
          <a:bodyPr wrap="square">
            <a:spAutoFit/>
          </a:bodyPr>
          <a:lstStyle/>
          <a:p>
            <a:pPr algn="ctr"/>
            <a:r>
              <a:rPr lang="en-AU" sz="2400" dirty="0"/>
              <a:t>The zooxanthellae guest is </a:t>
            </a:r>
            <a:r>
              <a:rPr lang="en-AU" sz="2400" i="1" dirty="0"/>
              <a:t>expelled</a:t>
            </a:r>
            <a:r>
              <a:rPr lang="en-AU" sz="2400" dirty="0"/>
              <a:t> from its coral host, leaving the coral tissue </a:t>
            </a:r>
            <a:r>
              <a:rPr lang="en-AU" sz="2400" i="1" dirty="0"/>
              <a:t>transparent.</a:t>
            </a:r>
          </a:p>
          <a:p>
            <a:pPr algn="ctr"/>
            <a:r>
              <a:rPr lang="en-AU" sz="2400" dirty="0"/>
              <a:t>The ‘white’ is the host skeleton, now visible without the zooxanthellae.</a:t>
            </a:r>
            <a:endParaRPr lang="en-AU" sz="2400" dirty="0">
              <a:solidFill>
                <a:schemeClr val="tx1"/>
              </a:solidFill>
            </a:endParaRPr>
          </a:p>
        </p:txBody>
      </p:sp>
      <p:sp>
        <p:nvSpPr>
          <p:cNvPr id="4" name="Rectangle 3">
            <a:extLst>
              <a:ext uri="{FF2B5EF4-FFF2-40B4-BE49-F238E27FC236}">
                <a16:creationId xmlns:a16="http://schemas.microsoft.com/office/drawing/2014/main" id="{CFAE15BC-252C-4D8B-65B1-FC126D1D3967}"/>
              </a:ext>
            </a:extLst>
          </p:cNvPr>
          <p:cNvSpPr/>
          <p:nvPr/>
        </p:nvSpPr>
        <p:spPr>
          <a:xfrm>
            <a:off x="0" y="1357312"/>
            <a:ext cx="12192000" cy="5500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diagram of a sea anemone&#10;&#10;Description automatically generated">
            <a:extLst>
              <a:ext uri="{FF2B5EF4-FFF2-40B4-BE49-F238E27FC236}">
                <a16:creationId xmlns:a16="http://schemas.microsoft.com/office/drawing/2014/main" id="{5DC762E1-4C55-461F-A480-187EF3B9AD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233" y="1601787"/>
            <a:ext cx="11957533" cy="5256213"/>
          </a:xfrm>
          <a:prstGeom prst="rect">
            <a:avLst/>
          </a:prstGeom>
        </p:spPr>
      </p:pic>
    </p:spTree>
    <p:extLst>
      <p:ext uri="{BB962C8B-B14F-4D97-AF65-F5344CB8AC3E}">
        <p14:creationId xmlns:p14="http://schemas.microsoft.com/office/powerpoint/2010/main" val="1094173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050" name="Picture 2" descr="The process of coral becoming bleached">
            <a:extLst>
              <a:ext uri="{FF2B5EF4-FFF2-40B4-BE49-F238E27FC236}">
                <a16:creationId xmlns:a16="http://schemas.microsoft.com/office/drawing/2014/main" id="{492B38E4-0877-253A-C731-06587970E24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4330"/>
            <a:ext cx="12192000" cy="688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166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orange round objects&#10;&#10;Description automatically generated">
            <a:extLst>
              <a:ext uri="{FF2B5EF4-FFF2-40B4-BE49-F238E27FC236}">
                <a16:creationId xmlns:a16="http://schemas.microsoft.com/office/drawing/2014/main" id="{8028F880-41F0-050B-B2FE-247CFEF0FC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43263"/>
            <a:ext cx="12228387" cy="5614737"/>
          </a:xfrm>
          <a:prstGeom prst="rect">
            <a:avLst/>
          </a:prstGeom>
        </p:spPr>
      </p:pic>
      <p:sp>
        <p:nvSpPr>
          <p:cNvPr id="3" name="TextBox 2">
            <a:extLst>
              <a:ext uri="{FF2B5EF4-FFF2-40B4-BE49-F238E27FC236}">
                <a16:creationId xmlns:a16="http://schemas.microsoft.com/office/drawing/2014/main" id="{E9B3ECE9-EE94-ABC5-25CF-66348EFC74E8}"/>
              </a:ext>
            </a:extLst>
          </p:cNvPr>
          <p:cNvSpPr txBox="1"/>
          <p:nvPr/>
        </p:nvSpPr>
        <p:spPr>
          <a:xfrm>
            <a:off x="125104" y="301690"/>
            <a:ext cx="11941791" cy="461665"/>
          </a:xfrm>
          <a:prstGeom prst="rect">
            <a:avLst/>
          </a:prstGeom>
          <a:noFill/>
        </p:spPr>
        <p:txBody>
          <a:bodyPr wrap="square">
            <a:spAutoFit/>
          </a:bodyPr>
          <a:lstStyle/>
          <a:p>
            <a:pPr algn="ctr"/>
            <a:r>
              <a:rPr lang="en-AU" sz="2400" dirty="0"/>
              <a:t>Up close – microscopic zooxanthellae inside a coral</a:t>
            </a:r>
            <a:endParaRPr lang="en-AU" sz="2400" b="0" i="0" dirty="0">
              <a:effectLst/>
            </a:endParaRPr>
          </a:p>
        </p:txBody>
      </p:sp>
      <p:sp>
        <p:nvSpPr>
          <p:cNvPr id="5" name="TextBox 4">
            <a:extLst>
              <a:ext uri="{FF2B5EF4-FFF2-40B4-BE49-F238E27FC236}">
                <a16:creationId xmlns:a16="http://schemas.microsoft.com/office/drawing/2014/main" id="{94F3C498-C845-BF65-D319-2626AFA17A13}"/>
              </a:ext>
            </a:extLst>
          </p:cNvPr>
          <p:cNvSpPr txBox="1"/>
          <p:nvPr/>
        </p:nvSpPr>
        <p:spPr>
          <a:xfrm>
            <a:off x="0" y="1387642"/>
            <a:ext cx="3148263" cy="369332"/>
          </a:xfrm>
          <a:prstGeom prst="rect">
            <a:avLst/>
          </a:prstGeom>
          <a:noFill/>
        </p:spPr>
        <p:txBody>
          <a:bodyPr wrap="square">
            <a:spAutoFit/>
          </a:bodyPr>
          <a:lstStyle/>
          <a:p>
            <a:r>
              <a:rPr lang="en-AU" sz="1800" dirty="0"/>
              <a:t>Image: Matt </a:t>
            </a:r>
            <a:r>
              <a:rPr lang="en-AU" sz="1800" dirty="0" err="1"/>
              <a:t>Nitschke</a:t>
            </a:r>
            <a:endParaRPr lang="en-US" dirty="0"/>
          </a:p>
        </p:txBody>
      </p:sp>
    </p:spTree>
    <p:extLst>
      <p:ext uri="{BB962C8B-B14F-4D97-AF65-F5344CB8AC3E}">
        <p14:creationId xmlns:p14="http://schemas.microsoft.com/office/powerpoint/2010/main" val="413257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1A6FB-937B-6CEA-D3A0-8A265EF54480}"/>
              </a:ext>
            </a:extLst>
          </p:cNvPr>
          <p:cNvSpPr txBox="1"/>
          <p:nvPr/>
        </p:nvSpPr>
        <p:spPr>
          <a:xfrm>
            <a:off x="526904" y="706338"/>
            <a:ext cx="2287733" cy="5693866"/>
          </a:xfrm>
          <a:prstGeom prst="rect">
            <a:avLst/>
          </a:prstGeom>
          <a:noFill/>
        </p:spPr>
        <p:txBody>
          <a:bodyPr wrap="square">
            <a:spAutoFit/>
          </a:bodyPr>
          <a:lstStyle/>
          <a:p>
            <a:pPr algn="ctr"/>
            <a:r>
              <a:rPr lang="en-AU" sz="2400" dirty="0"/>
              <a:t>Zooxanthellae feed the coral.</a:t>
            </a:r>
          </a:p>
          <a:p>
            <a:pPr algn="ctr"/>
            <a:endParaRPr lang="en-AU" sz="2400" dirty="0"/>
          </a:p>
          <a:p>
            <a:pPr algn="ctr"/>
            <a:r>
              <a:rPr lang="en-AU" sz="3600" dirty="0"/>
              <a:t>90% </a:t>
            </a:r>
            <a:r>
              <a:rPr lang="en-AU" sz="2400" dirty="0"/>
              <a:t>of its food comes from zooxanthellae.</a:t>
            </a:r>
          </a:p>
          <a:p>
            <a:pPr algn="ctr"/>
            <a:endParaRPr lang="en-AU" sz="2400" dirty="0"/>
          </a:p>
          <a:p>
            <a:pPr algn="ctr"/>
            <a:r>
              <a:rPr lang="en-AU" sz="2400" dirty="0"/>
              <a:t>When bleached, the coral is </a:t>
            </a:r>
            <a:r>
              <a:rPr lang="en-AU" sz="3600" i="1" dirty="0"/>
              <a:t>starving</a:t>
            </a:r>
          </a:p>
          <a:p>
            <a:pPr algn="ctr"/>
            <a:endParaRPr lang="en-AU" sz="3600" i="1" dirty="0"/>
          </a:p>
          <a:p>
            <a:pPr algn="ctr"/>
            <a:r>
              <a:rPr lang="en-AU" sz="2000" dirty="0"/>
              <a:t>(and vulnerable to disease)</a:t>
            </a:r>
            <a:endParaRPr lang="en-US" sz="1400" dirty="0"/>
          </a:p>
        </p:txBody>
      </p:sp>
      <p:pic>
        <p:nvPicPr>
          <p:cNvPr id="2050" name="Picture 2" descr="Great Barrier Reef hit by third major bleaching event in five years">
            <a:extLst>
              <a:ext uri="{FF2B5EF4-FFF2-40B4-BE49-F238E27FC236}">
                <a16:creationId xmlns:a16="http://schemas.microsoft.com/office/drawing/2014/main" id="{017EEA0B-1FFB-67D8-F601-A23D858C868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02591" y="0"/>
            <a:ext cx="908940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83EB54-04BC-D158-071D-FB2C4CAA1B82}"/>
              </a:ext>
            </a:extLst>
          </p:cNvPr>
          <p:cNvSpPr txBox="1"/>
          <p:nvPr/>
        </p:nvSpPr>
        <p:spPr>
          <a:xfrm>
            <a:off x="3193007" y="60007"/>
            <a:ext cx="8908576" cy="477054"/>
          </a:xfrm>
          <a:prstGeom prst="rect">
            <a:avLst/>
          </a:prstGeom>
          <a:noFill/>
        </p:spPr>
        <p:txBody>
          <a:bodyPr wrap="square">
            <a:spAutoFit/>
          </a:bodyPr>
          <a:lstStyle/>
          <a:p>
            <a:r>
              <a:rPr lang="en-AU" sz="1400" b="0" i="0" dirty="0">
                <a:solidFill>
                  <a:schemeClr val="bg1"/>
                </a:solidFill>
                <a:effectLst/>
                <a:latin typeface="PublicoText"/>
              </a:rPr>
              <a:t>Bleached coral on Australia's Great Barrier Reef near Port Douglas on Feb. 20, 2017.</a:t>
            </a:r>
          </a:p>
          <a:p>
            <a:r>
              <a:rPr lang="en-AU" sz="1050" dirty="0">
                <a:solidFill>
                  <a:schemeClr val="bg1"/>
                </a:solidFill>
                <a:latin typeface="PublicoText"/>
              </a:rPr>
              <a:t>Photo: </a:t>
            </a:r>
            <a:r>
              <a:rPr lang="en-AU" sz="1050" b="0" i="0" dirty="0">
                <a:solidFill>
                  <a:schemeClr val="bg1"/>
                </a:solidFill>
                <a:effectLst/>
                <a:latin typeface="var(--caption--source--font-family)"/>
              </a:rPr>
              <a:t>Brett Monroe Garner / Greenpeace via Reuters file</a:t>
            </a:r>
            <a:endParaRPr lang="en-US" sz="1050" dirty="0">
              <a:solidFill>
                <a:schemeClr val="bg1"/>
              </a:solidFill>
            </a:endParaRPr>
          </a:p>
        </p:txBody>
      </p:sp>
      <p:sp>
        <p:nvSpPr>
          <p:cNvPr id="5" name="Oval Callout 4">
            <a:extLst>
              <a:ext uri="{FF2B5EF4-FFF2-40B4-BE49-F238E27FC236}">
                <a16:creationId xmlns:a16="http://schemas.microsoft.com/office/drawing/2014/main" id="{C65EB7A4-7AEE-7B15-A418-7E1ECC31E012}"/>
              </a:ext>
            </a:extLst>
          </p:cNvPr>
          <p:cNvSpPr/>
          <p:nvPr/>
        </p:nvSpPr>
        <p:spPr>
          <a:xfrm>
            <a:off x="10352993" y="597068"/>
            <a:ext cx="1475874" cy="1042737"/>
          </a:xfrm>
          <a:prstGeom prst="wedgeEllipseCallout">
            <a:avLst>
              <a:gd name="adj1" fmla="val -48006"/>
              <a:gd name="adj2" fmla="val 994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 hungry!</a:t>
            </a:r>
          </a:p>
        </p:txBody>
      </p:sp>
    </p:spTree>
    <p:extLst>
      <p:ext uri="{BB962C8B-B14F-4D97-AF65-F5344CB8AC3E}">
        <p14:creationId xmlns:p14="http://schemas.microsoft.com/office/powerpoint/2010/main" val="1161024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itizen data monitors coral bleaching - Science Meets Business">
            <a:extLst>
              <a:ext uri="{FF2B5EF4-FFF2-40B4-BE49-F238E27FC236}">
                <a16:creationId xmlns:a16="http://schemas.microsoft.com/office/drawing/2014/main" id="{20A9202C-6D20-E829-2442-F8D3A71E01B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357312"/>
            <a:ext cx="12192000" cy="5500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FF0B46-44BD-EB43-40E8-28E724BE626E}"/>
              </a:ext>
            </a:extLst>
          </p:cNvPr>
          <p:cNvSpPr txBox="1"/>
          <p:nvPr/>
        </p:nvSpPr>
        <p:spPr>
          <a:xfrm>
            <a:off x="373229" y="462327"/>
            <a:ext cx="11445541" cy="461665"/>
          </a:xfrm>
          <a:prstGeom prst="rect">
            <a:avLst/>
          </a:prstGeom>
          <a:noFill/>
        </p:spPr>
        <p:txBody>
          <a:bodyPr wrap="square">
            <a:spAutoFit/>
          </a:bodyPr>
          <a:lstStyle/>
          <a:p>
            <a:pPr algn="ctr"/>
            <a:r>
              <a:rPr lang="en-AU" sz="2400" dirty="0"/>
              <a:t>As a coral expels its zooxanthellae guests, its colour changes from dark to light.</a:t>
            </a:r>
            <a:endParaRPr lang="en-AU" sz="2400" dirty="0">
              <a:solidFill>
                <a:schemeClr val="tx1"/>
              </a:solidFill>
            </a:endParaRPr>
          </a:p>
        </p:txBody>
      </p:sp>
    </p:spTree>
    <p:extLst>
      <p:ext uri="{BB962C8B-B14F-4D97-AF65-F5344CB8AC3E}">
        <p14:creationId xmlns:p14="http://schemas.microsoft.com/office/powerpoint/2010/main" val="4060474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454439-5EA9-9080-6EBA-DDBFFF3F54D7}"/>
              </a:ext>
            </a:extLst>
          </p:cNvPr>
          <p:cNvSpPr txBox="1"/>
          <p:nvPr/>
        </p:nvSpPr>
        <p:spPr>
          <a:xfrm>
            <a:off x="1356610" y="1720840"/>
            <a:ext cx="2300991" cy="3416320"/>
          </a:xfrm>
          <a:prstGeom prst="rect">
            <a:avLst/>
          </a:prstGeom>
          <a:noFill/>
        </p:spPr>
        <p:txBody>
          <a:bodyPr wrap="square">
            <a:spAutoFit/>
          </a:bodyPr>
          <a:lstStyle/>
          <a:p>
            <a:r>
              <a:rPr lang="en-AU" sz="2400" dirty="0"/>
              <a:t>The base of the pectoral fins is sturdy enough that can be bent and serve as arms for creeping, crawling, and leaping. </a:t>
            </a:r>
            <a:endParaRPr lang="en-US" sz="2400" dirty="0"/>
          </a:p>
        </p:txBody>
      </p:sp>
      <p:pic>
        <p:nvPicPr>
          <p:cNvPr id="5122" name="Picture 2" descr="To Understand How Mudskippers Reproduce, Scientists Need To Get Dirty | by  Anar Chuluunbaatar | Medium">
            <a:extLst>
              <a:ext uri="{FF2B5EF4-FFF2-40B4-BE49-F238E27FC236}">
                <a16:creationId xmlns:a16="http://schemas.microsoft.com/office/drawing/2014/main" id="{AF8E6C02-C2E2-7771-3890-D2FC692B3F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1666" y="0"/>
            <a:ext cx="7110334" cy="686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55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1A6FB-937B-6CEA-D3A0-8A265EF54480}"/>
              </a:ext>
            </a:extLst>
          </p:cNvPr>
          <p:cNvSpPr txBox="1"/>
          <p:nvPr/>
        </p:nvSpPr>
        <p:spPr>
          <a:xfrm>
            <a:off x="284017" y="2598003"/>
            <a:ext cx="3481159" cy="830997"/>
          </a:xfrm>
          <a:prstGeom prst="rect">
            <a:avLst/>
          </a:prstGeom>
          <a:noFill/>
        </p:spPr>
        <p:txBody>
          <a:bodyPr wrap="square">
            <a:spAutoFit/>
          </a:bodyPr>
          <a:lstStyle/>
          <a:p>
            <a:pPr algn="ctr"/>
            <a:r>
              <a:rPr lang="en-AU" sz="2400" dirty="0"/>
              <a:t>Some corals bleach sooner than others</a:t>
            </a:r>
            <a:endParaRPr lang="en-US" sz="2400" dirty="0"/>
          </a:p>
        </p:txBody>
      </p:sp>
      <p:pic>
        <p:nvPicPr>
          <p:cNvPr id="3" name="Picture 2" descr="A blue and white chart with text&#10;&#10;Description automatically generated">
            <a:extLst>
              <a:ext uri="{FF2B5EF4-FFF2-40B4-BE49-F238E27FC236}">
                <a16:creationId xmlns:a16="http://schemas.microsoft.com/office/drawing/2014/main" id="{91374B96-D061-5E55-4282-BE4740396B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1049" y="0"/>
            <a:ext cx="8200951" cy="6858000"/>
          </a:xfrm>
          <a:prstGeom prst="rect">
            <a:avLst/>
          </a:prstGeom>
        </p:spPr>
      </p:pic>
    </p:spTree>
    <p:extLst>
      <p:ext uri="{BB962C8B-B14F-4D97-AF65-F5344CB8AC3E}">
        <p14:creationId xmlns:p14="http://schemas.microsoft.com/office/powerpoint/2010/main" val="1931420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wo very similar corals side by side. The corals on the left is almost all white, the other corals is a brown colour.">
            <a:extLst>
              <a:ext uri="{FF2B5EF4-FFF2-40B4-BE49-F238E27FC236}">
                <a16:creationId xmlns:a16="http://schemas.microsoft.com/office/drawing/2014/main" id="{DF580A00-B233-BC83-11C4-D8B65311C5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55"/>
            <a:ext cx="12192000" cy="6873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31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wn fish in a white and white sea anemone&#10;&#10;Description automatically generated">
            <a:extLst>
              <a:ext uri="{FF2B5EF4-FFF2-40B4-BE49-F238E27FC236}">
                <a16:creationId xmlns:a16="http://schemas.microsoft.com/office/drawing/2014/main" id="{68BFD1F4-6B55-E7B3-26E1-8F1F6C533D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9129"/>
            <a:ext cx="12192000" cy="6917130"/>
          </a:xfrm>
          <a:prstGeom prst="rect">
            <a:avLst/>
          </a:prstGeom>
        </p:spPr>
      </p:pic>
    </p:spTree>
    <p:extLst>
      <p:ext uri="{BB962C8B-B14F-4D97-AF65-F5344CB8AC3E}">
        <p14:creationId xmlns:p14="http://schemas.microsoft.com/office/powerpoint/2010/main" val="2933970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3560FF-9465-99E9-AA13-61CD7F90D4F3}"/>
              </a:ext>
            </a:extLst>
          </p:cNvPr>
          <p:cNvSpPr txBox="1"/>
          <p:nvPr/>
        </p:nvSpPr>
        <p:spPr>
          <a:xfrm>
            <a:off x="290822" y="321414"/>
            <a:ext cx="11896679" cy="461665"/>
          </a:xfrm>
          <a:prstGeom prst="rect">
            <a:avLst/>
          </a:prstGeom>
          <a:noFill/>
        </p:spPr>
        <p:txBody>
          <a:bodyPr wrap="square">
            <a:spAutoFit/>
          </a:bodyPr>
          <a:lstStyle/>
          <a:p>
            <a:pPr algn="ctr"/>
            <a:r>
              <a:rPr lang="en-AU" sz="2400" dirty="0">
                <a:solidFill>
                  <a:schemeClr val="tx1"/>
                </a:solidFill>
              </a:rPr>
              <a:t>The </a:t>
            </a:r>
            <a:r>
              <a:rPr lang="en-AU" sz="2400" i="1" dirty="0">
                <a:solidFill>
                  <a:schemeClr val="tx1"/>
                </a:solidFill>
              </a:rPr>
              <a:t>primary </a:t>
            </a:r>
            <a:r>
              <a:rPr lang="en-AU" sz="2400" dirty="0">
                <a:solidFill>
                  <a:schemeClr val="tx1"/>
                </a:solidFill>
              </a:rPr>
              <a:t>cause of bleaching is increased sea surface temperatures (SST)</a:t>
            </a:r>
          </a:p>
        </p:txBody>
      </p:sp>
      <p:pic>
        <p:nvPicPr>
          <p:cNvPr id="4" name="Picture 3" descr="A map of the heat of the sea&#10;&#10;Description automatically generated">
            <a:extLst>
              <a:ext uri="{FF2B5EF4-FFF2-40B4-BE49-F238E27FC236}">
                <a16:creationId xmlns:a16="http://schemas.microsoft.com/office/drawing/2014/main" id="{829289DC-C3DA-4925-2A95-E0628C9F14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84275"/>
            <a:ext cx="12187501" cy="4489450"/>
          </a:xfrm>
          <a:prstGeom prst="rect">
            <a:avLst/>
          </a:prstGeom>
        </p:spPr>
      </p:pic>
      <p:sp>
        <p:nvSpPr>
          <p:cNvPr id="5" name="TextBox 4">
            <a:extLst>
              <a:ext uri="{FF2B5EF4-FFF2-40B4-BE49-F238E27FC236}">
                <a16:creationId xmlns:a16="http://schemas.microsoft.com/office/drawing/2014/main" id="{09A5D329-FA63-0606-D254-8A51E5C9134A}"/>
              </a:ext>
            </a:extLst>
          </p:cNvPr>
          <p:cNvSpPr txBox="1"/>
          <p:nvPr/>
        </p:nvSpPr>
        <p:spPr>
          <a:xfrm>
            <a:off x="3455895" y="6074921"/>
            <a:ext cx="5970494" cy="369332"/>
          </a:xfrm>
          <a:prstGeom prst="rect">
            <a:avLst/>
          </a:prstGeom>
          <a:noFill/>
        </p:spPr>
        <p:txBody>
          <a:bodyPr wrap="square" rtlCol="0">
            <a:spAutoFit/>
          </a:bodyPr>
          <a:lstStyle/>
          <a:p>
            <a:r>
              <a:rPr lang="en-US" dirty="0"/>
              <a:t>&gt;8 Degree Heating Weeks is a mass bleaching event</a:t>
            </a:r>
          </a:p>
        </p:txBody>
      </p:sp>
    </p:spTree>
    <p:extLst>
      <p:ext uri="{BB962C8B-B14F-4D97-AF65-F5344CB8AC3E}">
        <p14:creationId xmlns:p14="http://schemas.microsoft.com/office/powerpoint/2010/main" val="41177890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81F92-FA87-D99F-9277-9082FCC5B16F}"/>
              </a:ext>
            </a:extLst>
          </p:cNvPr>
          <p:cNvSpPr txBox="1"/>
          <p:nvPr/>
        </p:nvSpPr>
        <p:spPr>
          <a:xfrm>
            <a:off x="491836" y="429064"/>
            <a:ext cx="11208328" cy="461665"/>
          </a:xfrm>
          <a:prstGeom prst="rect">
            <a:avLst/>
          </a:prstGeom>
          <a:noFill/>
        </p:spPr>
        <p:txBody>
          <a:bodyPr wrap="square">
            <a:spAutoFit/>
          </a:bodyPr>
          <a:lstStyle/>
          <a:p>
            <a:pPr algn="ctr"/>
            <a:r>
              <a:rPr lang="en-AU" sz="2400" dirty="0"/>
              <a:t>but LOCAL stressors can also cause bleaching </a:t>
            </a:r>
          </a:p>
        </p:txBody>
      </p:sp>
      <p:sp>
        <p:nvSpPr>
          <p:cNvPr id="4" name="TextBox 3">
            <a:extLst>
              <a:ext uri="{FF2B5EF4-FFF2-40B4-BE49-F238E27FC236}">
                <a16:creationId xmlns:a16="http://schemas.microsoft.com/office/drawing/2014/main" id="{E53129A0-BC69-6D12-3A7E-16EBD4ADC3D7}"/>
              </a:ext>
            </a:extLst>
          </p:cNvPr>
          <p:cNvSpPr txBox="1"/>
          <p:nvPr/>
        </p:nvSpPr>
        <p:spPr>
          <a:xfrm>
            <a:off x="301646" y="5761712"/>
            <a:ext cx="11588707" cy="830997"/>
          </a:xfrm>
          <a:prstGeom prst="rect">
            <a:avLst/>
          </a:prstGeom>
          <a:noFill/>
        </p:spPr>
        <p:txBody>
          <a:bodyPr wrap="square">
            <a:spAutoFit/>
          </a:bodyPr>
          <a:lstStyle/>
          <a:p>
            <a:pPr algn="ctr"/>
            <a:r>
              <a:rPr lang="en-AU" sz="2400" dirty="0"/>
              <a:t>LOCAL stressors include - water that is too cold, fishing pressure, COTS outbreaks, pollutants, excess nutrients, sedimentation/smothering and changes in salinity.</a:t>
            </a:r>
          </a:p>
        </p:txBody>
      </p:sp>
      <p:pic>
        <p:nvPicPr>
          <p:cNvPr id="3084" name="Picture 12" descr="Environmental Impacts of Dredging on Coral Reefs | WKC Group">
            <a:extLst>
              <a:ext uri="{FF2B5EF4-FFF2-40B4-BE49-F238E27FC236}">
                <a16:creationId xmlns:a16="http://schemas.microsoft.com/office/drawing/2014/main" id="{ECBCFAF6-80A9-61C6-E4AC-FCE00D6915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11806"/>
            <a:ext cx="4805555" cy="379996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Environmental impacts of dredging and other sediment disturbances on corals:  A review - ScienceDirect">
            <a:extLst>
              <a:ext uri="{FF2B5EF4-FFF2-40B4-BE49-F238E27FC236}">
                <a16:creationId xmlns:a16="http://schemas.microsoft.com/office/drawing/2014/main" id="{792522CA-CA5E-8BD7-7A93-A4FA91993CE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438510" y="1508420"/>
            <a:ext cx="2753489" cy="202055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oral bleaching observed at Malvan region from 2014 to 2019. (a-b)... |  Download Scientific Diagram">
            <a:extLst>
              <a:ext uri="{FF2B5EF4-FFF2-40B4-BE49-F238E27FC236}">
                <a16:creationId xmlns:a16="http://schemas.microsoft.com/office/drawing/2014/main" id="{F058DD3E-4214-A56E-4053-DE815496B6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5555" y="1510113"/>
            <a:ext cx="4715654" cy="379996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rown of Thorns Starfish (COTS) - Living Oceans FoundationLiving Oceans  Foundation">
            <a:extLst>
              <a:ext uri="{FF2B5EF4-FFF2-40B4-BE49-F238E27FC236}">
                <a16:creationId xmlns:a16="http://schemas.microsoft.com/office/drawing/2014/main" id="{315E44A1-618D-7ABF-F82A-96C3478A906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21208" y="3530664"/>
            <a:ext cx="2670791" cy="1779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678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81F92-FA87-D99F-9277-9082FCC5B16F}"/>
              </a:ext>
            </a:extLst>
          </p:cNvPr>
          <p:cNvSpPr txBox="1"/>
          <p:nvPr/>
        </p:nvSpPr>
        <p:spPr>
          <a:xfrm>
            <a:off x="259976" y="762832"/>
            <a:ext cx="11672047" cy="461665"/>
          </a:xfrm>
          <a:prstGeom prst="rect">
            <a:avLst/>
          </a:prstGeom>
          <a:noFill/>
        </p:spPr>
        <p:txBody>
          <a:bodyPr wrap="square">
            <a:spAutoFit/>
          </a:bodyPr>
          <a:lstStyle/>
          <a:p>
            <a:pPr algn="ctr"/>
            <a:r>
              <a:rPr lang="en-AU" sz="2400" dirty="0"/>
              <a:t>Notably, one type of stress can exacerbate the other</a:t>
            </a:r>
          </a:p>
        </p:txBody>
      </p:sp>
      <p:pic>
        <p:nvPicPr>
          <p:cNvPr id="2" name="Picture 4" descr="Mystery disease is killing Caribbean corals">
            <a:extLst>
              <a:ext uri="{FF2B5EF4-FFF2-40B4-BE49-F238E27FC236}">
                <a16:creationId xmlns:a16="http://schemas.microsoft.com/office/drawing/2014/main" id="{9141A656-86E8-559F-C286-3769A3C6F0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67277"/>
            <a:ext cx="5404395" cy="28907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oral Diseases: Corals Tutorial">
            <a:extLst>
              <a:ext uri="{FF2B5EF4-FFF2-40B4-BE49-F238E27FC236}">
                <a16:creationId xmlns:a16="http://schemas.microsoft.com/office/drawing/2014/main" id="{79533BF3-AD15-DFED-8E04-20DD5070F5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4395" y="1968500"/>
            <a:ext cx="6096000" cy="4889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White plague-II (WP-II) – Caribbean Coral Reef Institute (CCRI)">
            <a:extLst>
              <a:ext uri="{FF2B5EF4-FFF2-40B4-BE49-F238E27FC236}">
                <a16:creationId xmlns:a16="http://schemas.microsoft.com/office/drawing/2014/main" id="{D0A1AC07-51E4-16E6-9C40-255FE37259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968499"/>
            <a:ext cx="2668470" cy="19987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Several coral species could go locally extinct in Florida from white-plague  disease - WMNF 88.5 FM">
            <a:extLst>
              <a:ext uri="{FF2B5EF4-FFF2-40B4-BE49-F238E27FC236}">
                <a16:creationId xmlns:a16="http://schemas.microsoft.com/office/drawing/2014/main" id="{F3C8E042-A199-C742-1719-61F1934BD4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68471" y="1968498"/>
            <a:ext cx="2735924" cy="19987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B8E6846-60BA-8829-3BF9-89EF1E71EAEA}"/>
              </a:ext>
            </a:extLst>
          </p:cNvPr>
          <p:cNvSpPr/>
          <p:nvPr/>
        </p:nvSpPr>
        <p:spPr>
          <a:xfrm>
            <a:off x="11500395" y="1968498"/>
            <a:ext cx="691605" cy="48895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4CE0C4-6F6F-7DD7-E07F-991463289363}"/>
              </a:ext>
            </a:extLst>
          </p:cNvPr>
          <p:cNvSpPr txBox="1"/>
          <p:nvPr/>
        </p:nvSpPr>
        <p:spPr>
          <a:xfrm>
            <a:off x="9724230" y="2104925"/>
            <a:ext cx="2363671" cy="1754326"/>
          </a:xfrm>
          <a:prstGeom prst="rect">
            <a:avLst/>
          </a:prstGeom>
          <a:noFill/>
        </p:spPr>
        <p:txBody>
          <a:bodyPr wrap="square" rtlCol="0">
            <a:spAutoFit/>
          </a:bodyPr>
          <a:lstStyle/>
          <a:p>
            <a:pPr algn="r"/>
            <a:r>
              <a:rPr lang="en-US" dirty="0">
                <a:solidFill>
                  <a:schemeClr val="bg1"/>
                </a:solidFill>
              </a:rPr>
              <a:t>White plague disease (more widespread when coral immunity is already weak </a:t>
            </a:r>
          </a:p>
          <a:p>
            <a:pPr algn="r"/>
            <a:r>
              <a:rPr lang="en-US" dirty="0">
                <a:solidFill>
                  <a:schemeClr val="bg1"/>
                </a:solidFill>
              </a:rPr>
              <a:t>from another </a:t>
            </a:r>
          </a:p>
          <a:p>
            <a:pPr algn="r"/>
            <a:r>
              <a:rPr lang="en-US" dirty="0">
                <a:solidFill>
                  <a:schemeClr val="bg1"/>
                </a:solidFill>
              </a:rPr>
              <a:t>stressor)</a:t>
            </a:r>
          </a:p>
        </p:txBody>
      </p:sp>
    </p:spTree>
    <p:extLst>
      <p:ext uri="{BB962C8B-B14F-4D97-AF65-F5344CB8AC3E}">
        <p14:creationId xmlns:p14="http://schemas.microsoft.com/office/powerpoint/2010/main" val="17557525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81F92-FA87-D99F-9277-9082FCC5B16F}"/>
              </a:ext>
            </a:extLst>
          </p:cNvPr>
          <p:cNvSpPr txBox="1"/>
          <p:nvPr/>
        </p:nvSpPr>
        <p:spPr>
          <a:xfrm>
            <a:off x="259976" y="462721"/>
            <a:ext cx="11672047" cy="830997"/>
          </a:xfrm>
          <a:prstGeom prst="rect">
            <a:avLst/>
          </a:prstGeom>
          <a:noFill/>
        </p:spPr>
        <p:txBody>
          <a:bodyPr wrap="square">
            <a:spAutoFit/>
          </a:bodyPr>
          <a:lstStyle/>
          <a:p>
            <a:pPr algn="ctr"/>
            <a:r>
              <a:rPr lang="en-AU" sz="2400" dirty="0"/>
              <a:t>For example, excess nutrients are known to induce bleaching and/or increase the susceptibility of corals to heat stress</a:t>
            </a:r>
          </a:p>
        </p:txBody>
      </p:sp>
      <p:sp>
        <p:nvSpPr>
          <p:cNvPr id="9" name="Rectangle 8">
            <a:extLst>
              <a:ext uri="{FF2B5EF4-FFF2-40B4-BE49-F238E27FC236}">
                <a16:creationId xmlns:a16="http://schemas.microsoft.com/office/drawing/2014/main" id="{C5A660BF-7593-D2C8-33C0-860DB2A51A21}"/>
              </a:ext>
            </a:extLst>
          </p:cNvPr>
          <p:cNvSpPr/>
          <p:nvPr/>
        </p:nvSpPr>
        <p:spPr>
          <a:xfrm>
            <a:off x="16043" y="1588168"/>
            <a:ext cx="12175957" cy="526983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4" descr="Princess Charlotte Bay in far North Queensland">
            <a:extLst>
              <a:ext uri="{FF2B5EF4-FFF2-40B4-BE49-F238E27FC236}">
                <a16:creationId xmlns:a16="http://schemas.microsoft.com/office/drawing/2014/main" id="{D1AD69F6-617A-2549-1295-8C195B1BECA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73290" y="1957500"/>
            <a:ext cx="3481137" cy="45750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atellite view of Princess Charlotte Bay in Australia">
            <a:extLst>
              <a:ext uri="{FF2B5EF4-FFF2-40B4-BE49-F238E27FC236}">
                <a16:creationId xmlns:a16="http://schemas.microsoft.com/office/drawing/2014/main" id="{5226F7A6-CC76-9F2B-C60E-85988BEC180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0363" y="1935581"/>
            <a:ext cx="3641559" cy="45750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a) Map of the Princess Charlotte Bay system; (b) satellite imagery... |  Download Scientific Diagram">
            <a:hlinkClick r:id="rId5"/>
            <a:extLst>
              <a:ext uri="{FF2B5EF4-FFF2-40B4-BE49-F238E27FC236}">
                <a16:creationId xmlns:a16="http://schemas.microsoft.com/office/drawing/2014/main" id="{E58F8ABE-FE3E-70A1-0E14-0FA4142B6C1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575795" y="1936099"/>
            <a:ext cx="3205842" cy="45744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937EDAC-143F-0834-A552-E2A4BF4A54DF}"/>
              </a:ext>
            </a:extLst>
          </p:cNvPr>
          <p:cNvSpPr txBox="1"/>
          <p:nvPr/>
        </p:nvSpPr>
        <p:spPr>
          <a:xfrm>
            <a:off x="4501101" y="1566249"/>
            <a:ext cx="4530605" cy="369332"/>
          </a:xfrm>
          <a:prstGeom prst="rect">
            <a:avLst/>
          </a:prstGeom>
          <a:noFill/>
        </p:spPr>
        <p:txBody>
          <a:bodyPr wrap="square" rtlCol="0">
            <a:spAutoFit/>
          </a:bodyPr>
          <a:lstStyle/>
          <a:p>
            <a:r>
              <a:rPr lang="en-US" dirty="0">
                <a:solidFill>
                  <a:schemeClr val="bg1"/>
                </a:solidFill>
              </a:rPr>
              <a:t>4 rivers spill into Princess Charlotte Bay </a:t>
            </a:r>
          </a:p>
        </p:txBody>
      </p:sp>
    </p:spTree>
    <p:extLst>
      <p:ext uri="{BB962C8B-B14F-4D97-AF65-F5344CB8AC3E}">
        <p14:creationId xmlns:p14="http://schemas.microsoft.com/office/powerpoint/2010/main" val="30687163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rstanding Corallivorous Drupella Snails - Conservation Diver">
            <a:extLst>
              <a:ext uri="{FF2B5EF4-FFF2-40B4-BE49-F238E27FC236}">
                <a16:creationId xmlns:a16="http://schemas.microsoft.com/office/drawing/2014/main" id="{284B4398-9CBE-610B-3335-3C595E59768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BA3468-2B97-5767-270C-AA6E6A7CC35A}"/>
              </a:ext>
            </a:extLst>
          </p:cNvPr>
          <p:cNvSpPr txBox="1"/>
          <p:nvPr/>
        </p:nvSpPr>
        <p:spPr>
          <a:xfrm>
            <a:off x="174812" y="6373906"/>
            <a:ext cx="11848866" cy="461665"/>
          </a:xfrm>
          <a:prstGeom prst="rect">
            <a:avLst/>
          </a:prstGeom>
          <a:noFill/>
        </p:spPr>
        <p:txBody>
          <a:bodyPr wrap="square" rtlCol="0">
            <a:spAutoFit/>
          </a:bodyPr>
          <a:lstStyle/>
          <a:p>
            <a:r>
              <a:rPr lang="en-US" i="1" dirty="0" err="1">
                <a:solidFill>
                  <a:schemeClr val="bg1"/>
                </a:solidFill>
              </a:rPr>
              <a:t>Drupella</a:t>
            </a:r>
            <a:r>
              <a:rPr lang="en-US" dirty="0">
                <a:solidFill>
                  <a:schemeClr val="bg1"/>
                </a:solidFill>
              </a:rPr>
              <a:t> snails (in pink) eat coral - </a:t>
            </a:r>
            <a:r>
              <a:rPr lang="en-US" sz="2400" dirty="0">
                <a:solidFill>
                  <a:schemeClr val="bg1"/>
                </a:solidFill>
              </a:rPr>
              <a:t>mucus produced by damaged corals </a:t>
            </a:r>
            <a:r>
              <a:rPr lang="en-US" dirty="0">
                <a:solidFill>
                  <a:schemeClr val="bg1"/>
                </a:solidFill>
              </a:rPr>
              <a:t>encourages </a:t>
            </a:r>
            <a:r>
              <a:rPr lang="en-US" i="1" dirty="0" err="1">
                <a:solidFill>
                  <a:schemeClr val="bg1"/>
                </a:solidFill>
              </a:rPr>
              <a:t>Drupella</a:t>
            </a:r>
            <a:r>
              <a:rPr lang="en-US" dirty="0">
                <a:solidFill>
                  <a:schemeClr val="bg1"/>
                </a:solidFill>
              </a:rPr>
              <a:t> to feed and multiply</a:t>
            </a:r>
          </a:p>
        </p:txBody>
      </p:sp>
    </p:spTree>
    <p:extLst>
      <p:ext uri="{BB962C8B-B14F-4D97-AF65-F5344CB8AC3E}">
        <p14:creationId xmlns:p14="http://schemas.microsoft.com/office/powerpoint/2010/main" val="2496084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coral reef in the water&#10;&#10;Description automatically generated">
            <a:extLst>
              <a:ext uri="{FF2B5EF4-FFF2-40B4-BE49-F238E27FC236}">
                <a16:creationId xmlns:a16="http://schemas.microsoft.com/office/drawing/2014/main" id="{02760B62-16A2-B501-FD11-1AF1CFAF26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42841"/>
            <a:ext cx="12220229" cy="5058460"/>
          </a:xfrm>
          <a:prstGeom prst="rect">
            <a:avLst/>
          </a:prstGeom>
        </p:spPr>
      </p:pic>
      <p:sp>
        <p:nvSpPr>
          <p:cNvPr id="7" name="TextBox 6">
            <a:extLst>
              <a:ext uri="{FF2B5EF4-FFF2-40B4-BE49-F238E27FC236}">
                <a16:creationId xmlns:a16="http://schemas.microsoft.com/office/drawing/2014/main" id="{2319186B-CE85-3876-EE4A-1EA373FAB0FD}"/>
              </a:ext>
            </a:extLst>
          </p:cNvPr>
          <p:cNvSpPr txBox="1"/>
          <p:nvPr/>
        </p:nvSpPr>
        <p:spPr>
          <a:xfrm>
            <a:off x="1253231" y="373181"/>
            <a:ext cx="10132809" cy="1446550"/>
          </a:xfrm>
          <a:prstGeom prst="rect">
            <a:avLst/>
          </a:prstGeom>
          <a:noFill/>
        </p:spPr>
        <p:txBody>
          <a:bodyPr wrap="square">
            <a:spAutoFit/>
          </a:bodyPr>
          <a:lstStyle/>
          <a:p>
            <a:pPr algn="ctr"/>
            <a:r>
              <a:rPr lang="en-AU" sz="2400" b="0" i="0" dirty="0">
                <a:effectLst/>
              </a:rPr>
              <a:t>Occasionally, bleached corals become exceptionally </a:t>
            </a:r>
            <a:r>
              <a:rPr lang="en-AU" sz="3200" b="0" i="0" dirty="0">
                <a:effectLst/>
              </a:rPr>
              <a:t>colourful</a:t>
            </a:r>
          </a:p>
          <a:p>
            <a:pPr algn="ctr"/>
            <a:endParaRPr lang="en-AU" sz="1600" dirty="0"/>
          </a:p>
          <a:p>
            <a:pPr algn="ctr"/>
            <a:r>
              <a:rPr lang="en-AU" sz="3200" dirty="0"/>
              <a:t>They’re literally </a:t>
            </a:r>
            <a:r>
              <a:rPr lang="en-AU" sz="4000" dirty="0"/>
              <a:t>glowing </a:t>
            </a:r>
            <a:endParaRPr lang="en-US" sz="2400" dirty="0"/>
          </a:p>
        </p:txBody>
      </p:sp>
    </p:spTree>
    <p:extLst>
      <p:ext uri="{BB962C8B-B14F-4D97-AF65-F5344CB8AC3E}">
        <p14:creationId xmlns:p14="http://schemas.microsoft.com/office/powerpoint/2010/main" val="1700011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ral reefs that glow bright neon during bleaching offer hope for recovery  – new study">
            <a:extLst>
              <a:ext uri="{FF2B5EF4-FFF2-40B4-BE49-F238E27FC236}">
                <a16:creationId xmlns:a16="http://schemas.microsoft.com/office/drawing/2014/main" id="{6D95EB7D-E61A-C445-849A-0830B8F7603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392073"/>
            <a:ext cx="12192000" cy="54659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5DCFA3-C75C-191B-513D-4DBA3A1590D3}"/>
              </a:ext>
            </a:extLst>
          </p:cNvPr>
          <p:cNvSpPr txBox="1"/>
          <p:nvPr/>
        </p:nvSpPr>
        <p:spPr>
          <a:xfrm>
            <a:off x="340656" y="279337"/>
            <a:ext cx="11510683" cy="461665"/>
          </a:xfrm>
          <a:prstGeom prst="rect">
            <a:avLst/>
          </a:prstGeom>
          <a:noFill/>
        </p:spPr>
        <p:txBody>
          <a:bodyPr wrap="square">
            <a:spAutoFit/>
          </a:bodyPr>
          <a:lstStyle/>
          <a:p>
            <a:pPr algn="ctr"/>
            <a:r>
              <a:rPr lang="en-AU" sz="2400" dirty="0"/>
              <a:t>The bright colours usually only appear when the heat stress is</a:t>
            </a:r>
            <a:r>
              <a:rPr lang="en-AU" sz="2400" i="1" dirty="0"/>
              <a:t> </a:t>
            </a:r>
            <a:r>
              <a:rPr lang="en-AU" sz="2400" b="0" i="1" dirty="0">
                <a:effectLst/>
              </a:rPr>
              <a:t>mild </a:t>
            </a:r>
            <a:r>
              <a:rPr lang="en-AU" sz="2400" b="0" i="0" dirty="0">
                <a:effectLst/>
              </a:rPr>
              <a:t>or </a:t>
            </a:r>
            <a:r>
              <a:rPr lang="en-AU" sz="2400" b="0" i="1" dirty="0">
                <a:effectLst/>
              </a:rPr>
              <a:t>temporary</a:t>
            </a:r>
          </a:p>
        </p:txBody>
      </p:sp>
      <p:sp>
        <p:nvSpPr>
          <p:cNvPr id="2" name="TextBox 1">
            <a:extLst>
              <a:ext uri="{FF2B5EF4-FFF2-40B4-BE49-F238E27FC236}">
                <a16:creationId xmlns:a16="http://schemas.microsoft.com/office/drawing/2014/main" id="{BD450C39-4315-4F6E-C129-CE214D52E4B4}"/>
              </a:ext>
            </a:extLst>
          </p:cNvPr>
          <p:cNvSpPr txBox="1"/>
          <p:nvPr/>
        </p:nvSpPr>
        <p:spPr>
          <a:xfrm>
            <a:off x="2636174" y="881871"/>
            <a:ext cx="7424382" cy="369332"/>
          </a:xfrm>
          <a:prstGeom prst="rect">
            <a:avLst/>
          </a:prstGeom>
          <a:noFill/>
        </p:spPr>
        <p:txBody>
          <a:bodyPr wrap="square" rtlCol="0">
            <a:spAutoFit/>
          </a:bodyPr>
          <a:lstStyle/>
          <a:p>
            <a:r>
              <a:rPr lang="en-US" dirty="0"/>
              <a:t>(when they have the energy reserves to activate the </a:t>
            </a:r>
            <a:r>
              <a:rPr lang="en-US" dirty="0" err="1"/>
              <a:t>colour</a:t>
            </a:r>
            <a:r>
              <a:rPr lang="en-US" dirty="0"/>
              <a:t> pigments)</a:t>
            </a:r>
          </a:p>
        </p:txBody>
      </p:sp>
    </p:spTree>
    <p:extLst>
      <p:ext uri="{BB962C8B-B14F-4D97-AF65-F5344CB8AC3E}">
        <p14:creationId xmlns:p14="http://schemas.microsoft.com/office/powerpoint/2010/main" val="172329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C32D3-4DF7-725E-376E-859E26248555}"/>
              </a:ext>
            </a:extLst>
          </p:cNvPr>
          <p:cNvSpPr txBox="1"/>
          <p:nvPr/>
        </p:nvSpPr>
        <p:spPr>
          <a:xfrm>
            <a:off x="427220" y="1166842"/>
            <a:ext cx="2091128" cy="4524315"/>
          </a:xfrm>
          <a:prstGeom prst="rect">
            <a:avLst/>
          </a:prstGeom>
          <a:noFill/>
        </p:spPr>
        <p:txBody>
          <a:bodyPr wrap="square">
            <a:spAutoFit/>
          </a:bodyPr>
          <a:lstStyle/>
          <a:p>
            <a:r>
              <a:rPr lang="en-AU" sz="2400" dirty="0"/>
              <a:t>Their ability to survive on land is assisted by their ability to breathe through their skin surface and the mucous membranes in their mouth and throat.</a:t>
            </a:r>
            <a:endParaRPr lang="en-US" sz="2400" dirty="0"/>
          </a:p>
        </p:txBody>
      </p:sp>
      <p:pic>
        <p:nvPicPr>
          <p:cNvPr id="6148" name="Picture 4" descr="Fish uses 'water tongue' to grab prey on land | Nature">
            <a:extLst>
              <a:ext uri="{FF2B5EF4-FFF2-40B4-BE49-F238E27FC236}">
                <a16:creationId xmlns:a16="http://schemas.microsoft.com/office/drawing/2014/main" id="{FA38E3EC-16BD-4A08-6B20-7D90A73159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7711" y="0"/>
            <a:ext cx="94142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483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CE2B07-58AA-6E27-FAFF-F1FAB7619BD6}"/>
              </a:ext>
            </a:extLst>
          </p:cNvPr>
          <p:cNvSpPr txBox="1"/>
          <p:nvPr/>
        </p:nvSpPr>
        <p:spPr>
          <a:xfrm>
            <a:off x="292534" y="1351508"/>
            <a:ext cx="1937320" cy="3785652"/>
          </a:xfrm>
          <a:prstGeom prst="rect">
            <a:avLst/>
          </a:prstGeom>
          <a:noFill/>
        </p:spPr>
        <p:txBody>
          <a:bodyPr wrap="square">
            <a:spAutoFit/>
          </a:bodyPr>
          <a:lstStyle/>
          <a:p>
            <a:pPr algn="ctr"/>
            <a:r>
              <a:rPr lang="en-AU" sz="2400" b="0" i="0" dirty="0">
                <a:solidFill>
                  <a:schemeClr val="bg1"/>
                </a:solidFill>
                <a:effectLst/>
              </a:rPr>
              <a:t>The stunning bright colours result from colour pigments activated in the coral where zooxanthellae are missing</a:t>
            </a:r>
          </a:p>
        </p:txBody>
      </p:sp>
      <p:pic>
        <p:nvPicPr>
          <p:cNvPr id="8198" name="Picture 6">
            <a:extLst>
              <a:ext uri="{FF2B5EF4-FFF2-40B4-BE49-F238E27FC236}">
                <a16:creationId xmlns:a16="http://schemas.microsoft.com/office/drawing/2014/main" id="{C8D9B4E6-71A8-819B-53D8-613776F09F8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06316" y="0"/>
            <a:ext cx="978568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806C36-1BAF-6D85-8F82-E9D50041650A}"/>
              </a:ext>
            </a:extLst>
          </p:cNvPr>
          <p:cNvSpPr txBox="1"/>
          <p:nvPr/>
        </p:nvSpPr>
        <p:spPr>
          <a:xfrm>
            <a:off x="8473582" y="6519446"/>
            <a:ext cx="4012442" cy="338554"/>
          </a:xfrm>
          <a:prstGeom prst="rect">
            <a:avLst/>
          </a:prstGeom>
          <a:noFill/>
        </p:spPr>
        <p:txBody>
          <a:bodyPr wrap="square" rtlCol="0">
            <a:spAutoFit/>
          </a:bodyPr>
          <a:lstStyle/>
          <a:p>
            <a:r>
              <a:rPr lang="en-US" sz="1600" dirty="0">
                <a:solidFill>
                  <a:schemeClr val="bg1"/>
                </a:solidFill>
                <a:highlight>
                  <a:srgbClr val="000000"/>
                </a:highlight>
              </a:rPr>
              <a:t>Photo: Charlie </a:t>
            </a:r>
            <a:r>
              <a:rPr lang="en-US" sz="1600" dirty="0" err="1">
                <a:solidFill>
                  <a:schemeClr val="bg1"/>
                </a:solidFill>
                <a:highlight>
                  <a:srgbClr val="000000"/>
                </a:highlight>
              </a:rPr>
              <a:t>Veron</a:t>
            </a:r>
            <a:endParaRPr lang="en-US" sz="1600" dirty="0">
              <a:solidFill>
                <a:schemeClr val="bg1"/>
              </a:solidFill>
              <a:highlight>
                <a:srgbClr val="000000"/>
              </a:highlight>
            </a:endParaRPr>
          </a:p>
        </p:txBody>
      </p:sp>
    </p:spTree>
    <p:extLst>
      <p:ext uri="{BB962C8B-B14F-4D97-AF65-F5344CB8AC3E}">
        <p14:creationId xmlns:p14="http://schemas.microsoft.com/office/powerpoint/2010/main" val="944207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lourful bleaching: solving a coral conundrum – Marine Madness">
            <a:extLst>
              <a:ext uri="{FF2B5EF4-FFF2-40B4-BE49-F238E27FC236}">
                <a16:creationId xmlns:a16="http://schemas.microsoft.com/office/drawing/2014/main" id="{6ABC4B7F-E4C7-2B76-FB89-9416A33E85B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121971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ED943C-B348-EA45-4196-8E0C205DD44C}"/>
              </a:ext>
            </a:extLst>
          </p:cNvPr>
          <p:cNvSpPr txBox="1"/>
          <p:nvPr/>
        </p:nvSpPr>
        <p:spPr>
          <a:xfrm>
            <a:off x="225054" y="173353"/>
            <a:ext cx="11741892" cy="830997"/>
          </a:xfrm>
          <a:prstGeom prst="rect">
            <a:avLst/>
          </a:prstGeom>
          <a:noFill/>
        </p:spPr>
        <p:txBody>
          <a:bodyPr wrap="square">
            <a:spAutoFit/>
          </a:bodyPr>
          <a:lstStyle/>
          <a:p>
            <a:pPr algn="ctr"/>
            <a:r>
              <a:rPr lang="en-AU" sz="2400" dirty="0">
                <a:solidFill>
                  <a:schemeClr val="bg1"/>
                </a:solidFill>
              </a:rPr>
              <a:t>T</a:t>
            </a:r>
            <a:r>
              <a:rPr lang="en-AU" sz="2400" b="0" i="0" dirty="0">
                <a:solidFill>
                  <a:schemeClr val="bg1"/>
                </a:solidFill>
                <a:effectLst/>
              </a:rPr>
              <a:t>riggered by increased internal light in the absence of </a:t>
            </a:r>
            <a:r>
              <a:rPr lang="en-AU" sz="2400" dirty="0">
                <a:solidFill>
                  <a:schemeClr val="bg1"/>
                </a:solidFill>
              </a:rPr>
              <a:t>zooxanthellae, </a:t>
            </a:r>
          </a:p>
          <a:p>
            <a:pPr algn="ctr"/>
            <a:r>
              <a:rPr lang="en-AU" sz="2400" dirty="0">
                <a:solidFill>
                  <a:schemeClr val="bg1"/>
                </a:solidFill>
              </a:rPr>
              <a:t>corals apply these pigments as a colourful sunscreen </a:t>
            </a:r>
            <a:endParaRPr lang="en-AU" sz="2400" b="0" i="0" dirty="0">
              <a:solidFill>
                <a:schemeClr val="bg1"/>
              </a:solidFill>
              <a:effectLst/>
            </a:endParaRPr>
          </a:p>
        </p:txBody>
      </p:sp>
    </p:spTree>
    <p:extLst>
      <p:ext uri="{BB962C8B-B14F-4D97-AF65-F5344CB8AC3E}">
        <p14:creationId xmlns:p14="http://schemas.microsoft.com/office/powerpoint/2010/main" val="17004893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video&#10;&#10;Description automatically generated">
            <a:extLst>
              <a:ext uri="{FF2B5EF4-FFF2-40B4-BE49-F238E27FC236}">
                <a16:creationId xmlns:a16="http://schemas.microsoft.com/office/drawing/2014/main" id="{37B3A626-A6DC-EA1D-6DE4-7525D93681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684" y="816362"/>
            <a:ext cx="9384632" cy="5706539"/>
          </a:xfrm>
          <a:prstGeom prst="rect">
            <a:avLst/>
          </a:prstGeom>
        </p:spPr>
      </p:pic>
      <p:sp>
        <p:nvSpPr>
          <p:cNvPr id="4" name="TextBox 3">
            <a:extLst>
              <a:ext uri="{FF2B5EF4-FFF2-40B4-BE49-F238E27FC236}">
                <a16:creationId xmlns:a16="http://schemas.microsoft.com/office/drawing/2014/main" id="{189760DD-9676-825E-061C-3D3B33EEC23C}"/>
              </a:ext>
            </a:extLst>
          </p:cNvPr>
          <p:cNvSpPr txBox="1"/>
          <p:nvPr/>
        </p:nvSpPr>
        <p:spPr>
          <a:xfrm>
            <a:off x="1756610" y="335099"/>
            <a:ext cx="9152021" cy="461665"/>
          </a:xfrm>
          <a:prstGeom prst="rect">
            <a:avLst/>
          </a:prstGeom>
          <a:noFill/>
        </p:spPr>
        <p:txBody>
          <a:bodyPr wrap="square" rtlCol="0">
            <a:spAutoFit/>
          </a:bodyPr>
          <a:lstStyle/>
          <a:p>
            <a:r>
              <a:rPr lang="en-US" sz="2400" dirty="0"/>
              <a:t>Play video</a:t>
            </a:r>
            <a:r>
              <a:rPr lang="en-US" sz="2400" dirty="0">
                <a:sym typeface="Wingdings" pitchFamily="2" charset="2"/>
              </a:rPr>
              <a:t>: https://</a:t>
            </a:r>
            <a:r>
              <a:rPr lang="en-US" sz="2400" dirty="0" err="1">
                <a:sym typeface="Wingdings" pitchFamily="2" charset="2"/>
              </a:rPr>
              <a:t>www.youtube.com</a:t>
            </a:r>
            <a:r>
              <a:rPr lang="en-US" sz="2400" dirty="0">
                <a:sym typeface="Wingdings" pitchFamily="2" charset="2"/>
              </a:rPr>
              <a:t>/</a:t>
            </a:r>
            <a:r>
              <a:rPr lang="en-US" sz="2400" dirty="0" err="1">
                <a:sym typeface="Wingdings" pitchFamily="2" charset="2"/>
              </a:rPr>
              <a:t>watch?v</a:t>
            </a:r>
            <a:r>
              <a:rPr lang="en-US" sz="2400" dirty="0">
                <a:sym typeface="Wingdings" pitchFamily="2" charset="2"/>
              </a:rPr>
              <a:t>=O3U3mx7KT-s&amp;t=116s</a:t>
            </a:r>
            <a:endParaRPr lang="en-US" sz="2400" dirty="0"/>
          </a:p>
        </p:txBody>
      </p:sp>
    </p:spTree>
    <p:extLst>
      <p:ext uri="{BB962C8B-B14F-4D97-AF65-F5344CB8AC3E}">
        <p14:creationId xmlns:p14="http://schemas.microsoft.com/office/powerpoint/2010/main" val="4604558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99DDA1-C170-F9F0-4C40-16998FF0C7A7}"/>
              </a:ext>
            </a:extLst>
          </p:cNvPr>
          <p:cNvSpPr txBox="1"/>
          <p:nvPr/>
        </p:nvSpPr>
        <p:spPr>
          <a:xfrm>
            <a:off x="125104" y="734827"/>
            <a:ext cx="2468871" cy="5632311"/>
          </a:xfrm>
          <a:prstGeom prst="rect">
            <a:avLst/>
          </a:prstGeom>
          <a:noFill/>
        </p:spPr>
        <p:txBody>
          <a:bodyPr wrap="square">
            <a:spAutoFit/>
          </a:bodyPr>
          <a:lstStyle/>
          <a:p>
            <a:pPr algn="ctr"/>
            <a:r>
              <a:rPr lang="en-AU" sz="2400" dirty="0"/>
              <a:t>Evidently, the sunscreen now becomes </a:t>
            </a:r>
            <a:r>
              <a:rPr lang="en-AU" sz="2400" b="0" i="0" dirty="0">
                <a:effectLst/>
              </a:rPr>
              <a:t>a colourful lure attracting the return of zooxanthellae</a:t>
            </a:r>
          </a:p>
          <a:p>
            <a:pPr algn="ctr"/>
            <a:endParaRPr lang="en-AU" sz="2400" dirty="0"/>
          </a:p>
          <a:p>
            <a:pPr algn="ctr"/>
            <a:r>
              <a:rPr lang="en-AU" sz="2400" b="1" dirty="0">
                <a:solidFill>
                  <a:schemeClr val="bg1"/>
                </a:solidFill>
              </a:rPr>
              <a:t>Hopefully, it </a:t>
            </a:r>
            <a:r>
              <a:rPr lang="en-AU" sz="2400" b="1" i="1" dirty="0">
                <a:solidFill>
                  <a:schemeClr val="bg1"/>
                </a:solidFill>
              </a:rPr>
              <a:t>also</a:t>
            </a:r>
            <a:r>
              <a:rPr lang="en-AU" sz="2400" b="1" dirty="0">
                <a:solidFill>
                  <a:schemeClr val="bg1"/>
                </a:solidFill>
              </a:rPr>
              <a:t> gains the attention of the human race to start taking notice</a:t>
            </a:r>
            <a:endParaRPr lang="en-AU" sz="2400" b="1" i="0" dirty="0">
              <a:solidFill>
                <a:schemeClr val="bg1"/>
              </a:solidFill>
              <a:effectLst/>
            </a:endParaRPr>
          </a:p>
          <a:p>
            <a:pPr algn="ctr"/>
            <a:endParaRPr lang="en-AU" sz="2400" b="0" i="0" dirty="0">
              <a:effectLst/>
            </a:endParaRPr>
          </a:p>
        </p:txBody>
      </p:sp>
      <p:pic>
        <p:nvPicPr>
          <p:cNvPr id="11270" name="Picture 6" descr="Coral Reefs">
            <a:extLst>
              <a:ext uri="{FF2B5EF4-FFF2-40B4-BE49-F238E27FC236}">
                <a16:creationId xmlns:a16="http://schemas.microsoft.com/office/drawing/2014/main" id="{27150241-9C77-833B-996D-DABF6AB940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3975" y="0"/>
            <a:ext cx="9598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B5FAA1-17F2-299C-D712-9BD7EEF0FA79}"/>
              </a:ext>
            </a:extLst>
          </p:cNvPr>
          <p:cNvSpPr txBox="1"/>
          <p:nvPr/>
        </p:nvSpPr>
        <p:spPr>
          <a:xfrm>
            <a:off x="3449053" y="203912"/>
            <a:ext cx="8021052" cy="738664"/>
          </a:xfrm>
          <a:prstGeom prst="rect">
            <a:avLst/>
          </a:prstGeom>
          <a:noFill/>
        </p:spPr>
        <p:txBody>
          <a:bodyPr wrap="square">
            <a:spAutoFit/>
          </a:bodyPr>
          <a:lstStyle/>
          <a:p>
            <a:pPr algn="ctr"/>
            <a:r>
              <a:rPr lang="en-AU" sz="2800" b="0" i="0" dirty="0">
                <a:solidFill>
                  <a:schemeClr val="bg1"/>
                </a:solidFill>
                <a:effectLst/>
                <a:latin typeface="arial" panose="020B0604020202020204" pitchFamily="34" charset="0"/>
              </a:rPr>
              <a:t>“</a:t>
            </a:r>
            <a:r>
              <a:rPr lang="en-AU" sz="2800" b="0" i="1" dirty="0">
                <a:solidFill>
                  <a:schemeClr val="bg1"/>
                </a:solidFill>
                <a:effectLst/>
              </a:rPr>
              <a:t>it's the </a:t>
            </a:r>
            <a:r>
              <a:rPr lang="en-AU" sz="2800" i="1" dirty="0">
                <a:solidFill>
                  <a:schemeClr val="bg1"/>
                </a:solidFill>
                <a:effectLst/>
              </a:rPr>
              <a:t>corals saying: Look at me. </a:t>
            </a:r>
            <a:r>
              <a:rPr lang="en-AU" sz="2800" b="0" i="1" dirty="0">
                <a:solidFill>
                  <a:schemeClr val="bg1"/>
                </a:solidFill>
                <a:effectLst/>
              </a:rPr>
              <a:t>Please, notice</a:t>
            </a:r>
            <a:r>
              <a:rPr lang="en-AU" sz="2800" b="0" i="0" dirty="0">
                <a:solidFill>
                  <a:schemeClr val="bg1"/>
                </a:solidFill>
                <a:effectLst/>
              </a:rPr>
              <a:t>” </a:t>
            </a:r>
          </a:p>
          <a:p>
            <a:pPr algn="ctr"/>
            <a:r>
              <a:rPr lang="en-AU" sz="1400" b="0" i="0" dirty="0">
                <a:solidFill>
                  <a:schemeClr val="bg1"/>
                </a:solidFill>
                <a:effectLst/>
              </a:rPr>
              <a:t>(</a:t>
            </a:r>
            <a:r>
              <a:rPr lang="en-AU" sz="1400" b="0" i="1" dirty="0">
                <a:solidFill>
                  <a:schemeClr val="bg1"/>
                </a:solidFill>
                <a:effectLst/>
              </a:rPr>
              <a:t>Chasing Coral</a:t>
            </a:r>
            <a:r>
              <a:rPr lang="en-AU" sz="1400" b="0" i="0" dirty="0">
                <a:solidFill>
                  <a:schemeClr val="bg1"/>
                </a:solidFill>
                <a:effectLst/>
              </a:rPr>
              <a:t>, Netflix documentary)</a:t>
            </a:r>
            <a:endParaRPr lang="en-US" sz="2800" dirty="0"/>
          </a:p>
        </p:txBody>
      </p:sp>
    </p:spTree>
    <p:extLst>
      <p:ext uri="{BB962C8B-B14F-4D97-AF65-F5344CB8AC3E}">
        <p14:creationId xmlns:p14="http://schemas.microsoft.com/office/powerpoint/2010/main" val="3757348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50893C46-71B4-B379-AE0B-F7EDA40F732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1B1F1C-93C2-1AA5-3458-BA4EFA0915CA}"/>
              </a:ext>
            </a:extLst>
          </p:cNvPr>
          <p:cNvSpPr txBox="1"/>
          <p:nvPr/>
        </p:nvSpPr>
        <p:spPr>
          <a:xfrm>
            <a:off x="163771" y="0"/>
            <a:ext cx="4012442" cy="338554"/>
          </a:xfrm>
          <a:prstGeom prst="rect">
            <a:avLst/>
          </a:prstGeom>
          <a:noFill/>
        </p:spPr>
        <p:txBody>
          <a:bodyPr wrap="square" rtlCol="0">
            <a:spAutoFit/>
          </a:bodyPr>
          <a:lstStyle/>
          <a:p>
            <a:r>
              <a:rPr lang="en-US" sz="1600" dirty="0">
                <a:solidFill>
                  <a:schemeClr val="bg1"/>
                </a:solidFill>
                <a:highlight>
                  <a:srgbClr val="000000"/>
                </a:highlight>
              </a:rPr>
              <a:t>Photo: Charlie </a:t>
            </a:r>
            <a:r>
              <a:rPr lang="en-US" sz="1600" dirty="0" err="1">
                <a:solidFill>
                  <a:schemeClr val="bg1"/>
                </a:solidFill>
                <a:highlight>
                  <a:srgbClr val="000000"/>
                </a:highlight>
              </a:rPr>
              <a:t>Veron</a:t>
            </a:r>
            <a:r>
              <a:rPr lang="en-US" sz="1600" dirty="0">
                <a:solidFill>
                  <a:schemeClr val="bg1"/>
                </a:solidFill>
                <a:highlight>
                  <a:srgbClr val="000000"/>
                </a:highlight>
              </a:rPr>
              <a:t>, Corals of the World</a:t>
            </a:r>
          </a:p>
        </p:txBody>
      </p:sp>
    </p:spTree>
    <p:extLst>
      <p:ext uri="{BB962C8B-B14F-4D97-AF65-F5344CB8AC3E}">
        <p14:creationId xmlns:p14="http://schemas.microsoft.com/office/powerpoint/2010/main" val="39947994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99DDA1-C170-F9F0-4C40-16998FF0C7A7}"/>
              </a:ext>
            </a:extLst>
          </p:cNvPr>
          <p:cNvSpPr txBox="1"/>
          <p:nvPr/>
        </p:nvSpPr>
        <p:spPr>
          <a:xfrm>
            <a:off x="225054" y="806658"/>
            <a:ext cx="11741892" cy="1077218"/>
          </a:xfrm>
          <a:prstGeom prst="rect">
            <a:avLst/>
          </a:prstGeom>
          <a:noFill/>
        </p:spPr>
        <p:txBody>
          <a:bodyPr wrap="square">
            <a:spAutoFit/>
          </a:bodyPr>
          <a:lstStyle/>
          <a:p>
            <a:pPr algn="ctr"/>
            <a:r>
              <a:rPr lang="en-AU" sz="2400" dirty="0"/>
              <a:t>Corals that exhibit these bright colours have had high survival rates (&gt;80%)</a:t>
            </a:r>
          </a:p>
          <a:p>
            <a:pPr algn="ctr"/>
            <a:endParaRPr lang="en-AU" sz="2400" b="0" i="0" dirty="0">
              <a:effectLst/>
            </a:endParaRPr>
          </a:p>
          <a:p>
            <a:pPr algn="ctr"/>
            <a:r>
              <a:rPr lang="en-AU" sz="1600" dirty="0"/>
              <a:t>(was it the lure, or was it because the thermal stress was only mild or temporary???)</a:t>
            </a:r>
            <a:endParaRPr lang="en-AU" sz="1600" b="0" i="0" dirty="0">
              <a:effectLst/>
            </a:endParaRPr>
          </a:p>
        </p:txBody>
      </p:sp>
      <p:pic>
        <p:nvPicPr>
          <p:cNvPr id="3" name="Picture 2" descr="A person swimming under water&#10;&#10;Description automatically generated">
            <a:extLst>
              <a:ext uri="{FF2B5EF4-FFF2-40B4-BE49-F238E27FC236}">
                <a16:creationId xmlns:a16="http://schemas.microsoft.com/office/drawing/2014/main" id="{950EC8C3-EEC2-1FB9-FEC6-1E766BF54B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62471"/>
            <a:ext cx="12192001" cy="4595529"/>
          </a:xfrm>
          <a:prstGeom prst="rect">
            <a:avLst/>
          </a:prstGeom>
        </p:spPr>
      </p:pic>
    </p:spTree>
    <p:extLst>
      <p:ext uri="{BB962C8B-B14F-4D97-AF65-F5344CB8AC3E}">
        <p14:creationId xmlns:p14="http://schemas.microsoft.com/office/powerpoint/2010/main" val="2065246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21B534-9CB1-237A-5099-4F1FB16B55D2}"/>
              </a:ext>
            </a:extLst>
          </p:cNvPr>
          <p:cNvSpPr txBox="1"/>
          <p:nvPr/>
        </p:nvSpPr>
        <p:spPr>
          <a:xfrm>
            <a:off x="322729" y="315338"/>
            <a:ext cx="11741892" cy="461665"/>
          </a:xfrm>
          <a:prstGeom prst="rect">
            <a:avLst/>
          </a:prstGeom>
          <a:noFill/>
        </p:spPr>
        <p:txBody>
          <a:bodyPr wrap="square">
            <a:spAutoFit/>
          </a:bodyPr>
          <a:lstStyle/>
          <a:p>
            <a:pPr algn="ctr"/>
            <a:r>
              <a:rPr lang="en-AU" sz="2400" dirty="0"/>
              <a:t>Suggesting bright colours means they have a higher chance of survival</a:t>
            </a:r>
          </a:p>
        </p:txBody>
      </p:sp>
      <p:pic>
        <p:nvPicPr>
          <p:cNvPr id="14338" name="Picture 2" descr="Great Barrier Reef already on path to destruction, and clever science won't  fix it">
            <a:extLst>
              <a:ext uri="{FF2B5EF4-FFF2-40B4-BE49-F238E27FC236}">
                <a16:creationId xmlns:a16="http://schemas.microsoft.com/office/drawing/2014/main" id="{171D0DEE-D05A-5489-F440-6213D12D1F6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59140"/>
            <a:ext cx="12192000" cy="569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5571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ral study traces excess nitrogen to Maui wa | EurekAlert!">
            <a:extLst>
              <a:ext uri="{FF2B5EF4-FFF2-40B4-BE49-F238E27FC236}">
                <a16:creationId xmlns:a16="http://schemas.microsoft.com/office/drawing/2014/main" id="{FDEBA272-A503-AD43-8009-501B36C204D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3BD85E-9C2A-AD8D-BF72-1EBEF4347A08}"/>
              </a:ext>
            </a:extLst>
          </p:cNvPr>
          <p:cNvSpPr txBox="1"/>
          <p:nvPr/>
        </p:nvSpPr>
        <p:spPr>
          <a:xfrm>
            <a:off x="225054" y="124270"/>
            <a:ext cx="11741892" cy="1569660"/>
          </a:xfrm>
          <a:prstGeom prst="rect">
            <a:avLst/>
          </a:prstGeom>
          <a:noFill/>
        </p:spPr>
        <p:txBody>
          <a:bodyPr wrap="square">
            <a:spAutoFit/>
          </a:bodyPr>
          <a:lstStyle/>
          <a:p>
            <a:pPr algn="ctr"/>
            <a:r>
              <a:rPr lang="en-AU" sz="2400" dirty="0"/>
              <a:t>However, it’s important to remember that when corals turned bright colours, the thermal stress was only </a:t>
            </a:r>
            <a:r>
              <a:rPr lang="en-AU" sz="2400" i="1" dirty="0"/>
              <a:t>mild </a:t>
            </a:r>
            <a:r>
              <a:rPr lang="en-AU" sz="2400" dirty="0"/>
              <a:t>or</a:t>
            </a:r>
            <a:r>
              <a:rPr lang="en-AU" sz="2400" i="1" dirty="0"/>
              <a:t> temporary. </a:t>
            </a:r>
            <a:r>
              <a:rPr lang="en-AU" sz="2400" dirty="0"/>
              <a:t>So why did they change colour? Researchers suspect there may also be another stressor present, such as excess nutrients. If so, colourful bleaching could be a bioindicator of excess nutrients exacerbating a mild thermal event.</a:t>
            </a:r>
            <a:endParaRPr lang="en-AU" sz="2400" b="0" i="0" dirty="0">
              <a:effectLst/>
            </a:endParaRPr>
          </a:p>
        </p:txBody>
      </p:sp>
    </p:spTree>
    <p:extLst>
      <p:ext uri="{BB962C8B-B14F-4D97-AF65-F5344CB8AC3E}">
        <p14:creationId xmlns:p14="http://schemas.microsoft.com/office/powerpoint/2010/main" val="41092479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ome Coral Turn Neon When Stressed | Cell And Molecular Biology">
            <a:extLst>
              <a:ext uri="{FF2B5EF4-FFF2-40B4-BE49-F238E27FC236}">
                <a16:creationId xmlns:a16="http://schemas.microsoft.com/office/drawing/2014/main" id="{D7A11FA6-90BF-EE09-C945-5529B828AC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12192000" cy="67833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6E2ADE-ADDC-5024-4EE7-E6E07109F851}"/>
              </a:ext>
            </a:extLst>
          </p:cNvPr>
          <p:cNvSpPr txBox="1"/>
          <p:nvPr/>
        </p:nvSpPr>
        <p:spPr>
          <a:xfrm>
            <a:off x="547905" y="267116"/>
            <a:ext cx="11449115" cy="1323439"/>
          </a:xfrm>
          <a:prstGeom prst="rect">
            <a:avLst/>
          </a:prstGeom>
          <a:noFill/>
        </p:spPr>
        <p:txBody>
          <a:bodyPr wrap="square">
            <a:spAutoFit/>
          </a:bodyPr>
          <a:lstStyle/>
          <a:p>
            <a:pPr algn="ctr"/>
            <a:r>
              <a:rPr lang="en-AU" sz="2400" dirty="0">
                <a:solidFill>
                  <a:schemeClr val="bg1"/>
                </a:solidFill>
              </a:rPr>
              <a:t>To recap</a:t>
            </a:r>
            <a:r>
              <a:rPr lang="en-AU" sz="2400" b="0" i="0" dirty="0">
                <a:solidFill>
                  <a:schemeClr val="bg1"/>
                </a:solidFill>
                <a:effectLst/>
              </a:rPr>
              <a:t>, colourful bleaching </a:t>
            </a:r>
          </a:p>
          <a:p>
            <a:pPr algn="ctr"/>
            <a:r>
              <a:rPr lang="en-AU" sz="2400" dirty="0">
                <a:solidFill>
                  <a:schemeClr val="bg1"/>
                </a:solidFill>
              </a:rPr>
              <a:t>could be a </a:t>
            </a:r>
            <a:r>
              <a:rPr lang="en-AU" sz="3200" dirty="0">
                <a:solidFill>
                  <a:schemeClr val="bg1"/>
                </a:solidFill>
              </a:rPr>
              <a:t>bioindicator </a:t>
            </a:r>
            <a:r>
              <a:rPr lang="en-AU" sz="2400" dirty="0">
                <a:solidFill>
                  <a:schemeClr val="bg1"/>
                </a:solidFill>
              </a:rPr>
              <a:t>of </a:t>
            </a:r>
            <a:r>
              <a:rPr lang="en-AU" sz="2400" b="0" i="0" dirty="0">
                <a:solidFill>
                  <a:schemeClr val="bg1"/>
                </a:solidFill>
                <a:effectLst/>
              </a:rPr>
              <a:t>heat stress that i</a:t>
            </a:r>
            <a:r>
              <a:rPr lang="en-AU" sz="2400" dirty="0">
                <a:solidFill>
                  <a:schemeClr val="bg1"/>
                </a:solidFill>
              </a:rPr>
              <a:t>s only </a:t>
            </a:r>
            <a:r>
              <a:rPr lang="en-AU" sz="3200" b="0" i="0" dirty="0">
                <a:solidFill>
                  <a:schemeClr val="bg1"/>
                </a:solidFill>
                <a:effectLst/>
              </a:rPr>
              <a:t>mild or temporary </a:t>
            </a:r>
          </a:p>
          <a:p>
            <a:pPr algn="ctr"/>
            <a:r>
              <a:rPr lang="en-AU" sz="2400" b="0" i="0" dirty="0">
                <a:solidFill>
                  <a:schemeClr val="bg1"/>
                </a:solidFill>
                <a:effectLst/>
              </a:rPr>
              <a:t>and the chance of a full recovery looks promising (&gt;80%).</a:t>
            </a:r>
          </a:p>
        </p:txBody>
      </p:sp>
    </p:spTree>
    <p:extLst>
      <p:ext uri="{BB962C8B-B14F-4D97-AF65-F5344CB8AC3E}">
        <p14:creationId xmlns:p14="http://schemas.microsoft.com/office/powerpoint/2010/main" val="34281901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E9CC38-6362-8943-0D4D-3BF81B9BC457}"/>
              </a:ext>
            </a:extLst>
          </p:cNvPr>
          <p:cNvSpPr txBox="1"/>
          <p:nvPr/>
        </p:nvSpPr>
        <p:spPr>
          <a:xfrm>
            <a:off x="8603518" y="2549625"/>
            <a:ext cx="3219514" cy="1200329"/>
          </a:xfrm>
          <a:prstGeom prst="rect">
            <a:avLst/>
          </a:prstGeom>
          <a:noFill/>
        </p:spPr>
        <p:txBody>
          <a:bodyPr wrap="square">
            <a:spAutoFit/>
          </a:bodyPr>
          <a:lstStyle/>
          <a:p>
            <a:pPr algn="ctr"/>
            <a:r>
              <a:rPr lang="en-AU" sz="2400" dirty="0">
                <a:solidFill>
                  <a:schemeClr val="bg1"/>
                </a:solidFill>
              </a:rPr>
              <a:t>….and to become suspicious of another </a:t>
            </a:r>
            <a:r>
              <a:rPr lang="en-AU" sz="2400" i="1" dirty="0">
                <a:solidFill>
                  <a:schemeClr val="bg1"/>
                </a:solidFill>
              </a:rPr>
              <a:t>local</a:t>
            </a:r>
            <a:r>
              <a:rPr lang="en-AU" sz="2400" dirty="0">
                <a:solidFill>
                  <a:schemeClr val="bg1"/>
                </a:solidFill>
              </a:rPr>
              <a:t> stressor at play</a:t>
            </a:r>
            <a:endParaRPr lang="en-US" sz="2400" dirty="0">
              <a:solidFill>
                <a:schemeClr val="bg1"/>
              </a:solidFill>
            </a:endParaRPr>
          </a:p>
        </p:txBody>
      </p:sp>
      <p:pic>
        <p:nvPicPr>
          <p:cNvPr id="2" name="Picture 1" descr="A coral reef in the water&#10;&#10;Description automatically generated">
            <a:extLst>
              <a:ext uri="{FF2B5EF4-FFF2-40B4-BE49-F238E27FC236}">
                <a16:creationId xmlns:a16="http://schemas.microsoft.com/office/drawing/2014/main" id="{D68112EA-0C3E-D171-FFC9-E48515B0D3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8300241" cy="6858000"/>
          </a:xfrm>
          <a:prstGeom prst="rect">
            <a:avLst/>
          </a:prstGeom>
        </p:spPr>
      </p:pic>
    </p:spTree>
    <p:extLst>
      <p:ext uri="{BB962C8B-B14F-4D97-AF65-F5344CB8AC3E}">
        <p14:creationId xmlns:p14="http://schemas.microsoft.com/office/powerpoint/2010/main" val="511374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udskippers could be key to understanding evo | EurekAlert!">
            <a:extLst>
              <a:ext uri="{FF2B5EF4-FFF2-40B4-BE49-F238E27FC236}">
                <a16:creationId xmlns:a16="http://schemas.microsoft.com/office/drawing/2014/main" id="{C489D8A0-90FF-2B9A-2BEB-F4AC177DC02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C0F25F-4F51-63AA-D6CE-DCFC451D5E55}"/>
              </a:ext>
            </a:extLst>
          </p:cNvPr>
          <p:cNvSpPr txBox="1"/>
          <p:nvPr/>
        </p:nvSpPr>
        <p:spPr>
          <a:xfrm>
            <a:off x="652071" y="291353"/>
            <a:ext cx="11250119" cy="830997"/>
          </a:xfrm>
          <a:prstGeom prst="rect">
            <a:avLst/>
          </a:prstGeom>
          <a:noFill/>
        </p:spPr>
        <p:txBody>
          <a:bodyPr wrap="square">
            <a:spAutoFit/>
          </a:bodyPr>
          <a:lstStyle/>
          <a:p>
            <a:pPr algn="ctr"/>
            <a:r>
              <a:rPr lang="en-AU" sz="2400" dirty="0"/>
              <a:t>Mudskippers make great bio-indicators in estuaries because they can absorb</a:t>
            </a:r>
          </a:p>
          <a:p>
            <a:pPr algn="ctr"/>
            <a:r>
              <a:rPr lang="en-AU" sz="2400" dirty="0"/>
              <a:t>numerous amounts of pollutants, particularly heavy metals, without fatal effects.</a:t>
            </a:r>
            <a:endParaRPr lang="en-US" sz="2400" dirty="0"/>
          </a:p>
        </p:txBody>
      </p:sp>
    </p:spTree>
    <p:extLst>
      <p:ext uri="{BB962C8B-B14F-4D97-AF65-F5344CB8AC3E}">
        <p14:creationId xmlns:p14="http://schemas.microsoft.com/office/powerpoint/2010/main" val="17476376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D585EC-2F57-0194-84FF-CF5B30FB2911}"/>
              </a:ext>
            </a:extLst>
          </p:cNvPr>
          <p:cNvSpPr txBox="1"/>
          <p:nvPr/>
        </p:nvSpPr>
        <p:spPr>
          <a:xfrm>
            <a:off x="880820" y="5850014"/>
            <a:ext cx="10430359" cy="830997"/>
          </a:xfrm>
          <a:prstGeom prst="rect">
            <a:avLst/>
          </a:prstGeom>
          <a:noFill/>
        </p:spPr>
        <p:txBody>
          <a:bodyPr wrap="square">
            <a:spAutoFit/>
          </a:bodyPr>
          <a:lstStyle/>
          <a:p>
            <a:pPr algn="ctr"/>
            <a:r>
              <a:rPr lang="en-US" sz="2400" dirty="0"/>
              <a:t>Play video: https://</a:t>
            </a:r>
            <a:r>
              <a:rPr lang="en-US" sz="2400" dirty="0" err="1"/>
              <a:t>www.cell.com</a:t>
            </a:r>
            <a:r>
              <a:rPr lang="en-US" sz="2400" dirty="0"/>
              <a:t>/current-biology/</a:t>
            </a:r>
            <a:r>
              <a:rPr lang="en-US" sz="2400" dirty="0" err="1"/>
              <a:t>fulltext</a:t>
            </a:r>
            <a:r>
              <a:rPr lang="en-US" sz="2400" dirty="0"/>
              <a:t>/S0960-9822(20)30571-6</a:t>
            </a:r>
          </a:p>
          <a:p>
            <a:pPr algn="ctr"/>
            <a:r>
              <a:rPr lang="en-US" sz="2400" dirty="0"/>
              <a:t>(scroll down to ‘video abstract’)</a:t>
            </a:r>
            <a:endParaRPr lang="en-US" dirty="0"/>
          </a:p>
        </p:txBody>
      </p:sp>
      <p:pic>
        <p:nvPicPr>
          <p:cNvPr id="9" name="Picture 8" descr="A screenshot of a video chat&#10;&#10;Description automatically generated">
            <a:extLst>
              <a:ext uri="{FF2B5EF4-FFF2-40B4-BE49-F238E27FC236}">
                <a16:creationId xmlns:a16="http://schemas.microsoft.com/office/drawing/2014/main" id="{05A08DE7-4FEB-4CA5-1719-7D421C2422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60650" y="762968"/>
            <a:ext cx="6870700" cy="4599445"/>
          </a:xfrm>
          <a:prstGeom prst="rect">
            <a:avLst/>
          </a:prstGeom>
        </p:spPr>
      </p:pic>
      <p:sp>
        <p:nvSpPr>
          <p:cNvPr id="10" name="TextBox 9">
            <a:extLst>
              <a:ext uri="{FF2B5EF4-FFF2-40B4-BE49-F238E27FC236}">
                <a16:creationId xmlns:a16="http://schemas.microsoft.com/office/drawing/2014/main" id="{A8EFBB83-4AF9-94D2-3D93-444795E52C92}"/>
              </a:ext>
            </a:extLst>
          </p:cNvPr>
          <p:cNvSpPr txBox="1"/>
          <p:nvPr/>
        </p:nvSpPr>
        <p:spPr>
          <a:xfrm>
            <a:off x="4324027" y="5008579"/>
            <a:ext cx="1596325" cy="369332"/>
          </a:xfrm>
          <a:prstGeom prst="rect">
            <a:avLst/>
          </a:prstGeom>
          <a:noFill/>
        </p:spPr>
        <p:txBody>
          <a:bodyPr wrap="square" rtlCol="0">
            <a:spAutoFit/>
          </a:bodyPr>
          <a:lstStyle/>
          <a:p>
            <a:r>
              <a:rPr lang="en-US" dirty="0"/>
              <a:t>4min</a:t>
            </a:r>
          </a:p>
        </p:txBody>
      </p:sp>
    </p:spTree>
    <p:extLst>
      <p:ext uri="{BB962C8B-B14F-4D97-AF65-F5344CB8AC3E}">
        <p14:creationId xmlns:p14="http://schemas.microsoft.com/office/powerpoint/2010/main" val="28718665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se Corals Are Literally Glowing To Survive">
            <a:extLst>
              <a:ext uri="{FF2B5EF4-FFF2-40B4-BE49-F238E27FC236}">
                <a16:creationId xmlns:a16="http://schemas.microsoft.com/office/drawing/2014/main" id="{63537F62-74CE-A419-532A-E210F9D3F4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CFAD3A-FEC1-93B1-7010-A08B6A52F323}"/>
              </a:ext>
            </a:extLst>
          </p:cNvPr>
          <p:cNvSpPr txBox="1"/>
          <p:nvPr/>
        </p:nvSpPr>
        <p:spPr>
          <a:xfrm>
            <a:off x="224590" y="176463"/>
            <a:ext cx="6079958" cy="369332"/>
          </a:xfrm>
          <a:prstGeom prst="rect">
            <a:avLst/>
          </a:prstGeom>
          <a:noFill/>
        </p:spPr>
        <p:txBody>
          <a:bodyPr wrap="square" rtlCol="0">
            <a:spAutoFit/>
          </a:bodyPr>
          <a:lstStyle/>
          <a:p>
            <a:r>
              <a:rPr lang="en-US" dirty="0">
                <a:solidFill>
                  <a:schemeClr val="bg1"/>
                </a:solidFill>
              </a:rPr>
              <a:t>“these corals are literally glowing to survive”</a:t>
            </a:r>
          </a:p>
        </p:txBody>
      </p:sp>
    </p:spTree>
    <p:extLst>
      <p:ext uri="{BB962C8B-B14F-4D97-AF65-F5344CB8AC3E}">
        <p14:creationId xmlns:p14="http://schemas.microsoft.com/office/powerpoint/2010/main" val="1041249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38136C-191E-F913-1D22-4E2B20A5B255}"/>
              </a:ext>
            </a:extLst>
          </p:cNvPr>
          <p:cNvSpPr txBox="1"/>
          <p:nvPr/>
        </p:nvSpPr>
        <p:spPr>
          <a:xfrm>
            <a:off x="635051" y="1074509"/>
            <a:ext cx="4698949"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Learning Intention:</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cs typeface="Arial Narrow" panose="020B0604020202020204" pitchFamily="34" charset="0"/>
              </a:rPr>
              <a:t>Describe the concept of marine bio-indicators with an example, e.g. mussels </a:t>
            </a:r>
            <a:r>
              <a:rPr lang="en-US" sz="2000" i="1" dirty="0">
                <a:cs typeface="Arial Narrow" panose="020B0604020202020204" pitchFamily="34" charset="0"/>
              </a:rPr>
              <a:t>(Mytilus </a:t>
            </a:r>
            <a:r>
              <a:rPr lang="en-US" sz="2000" i="1" dirty="0" err="1">
                <a:cs typeface="Arial Narrow" panose="020B0604020202020204" pitchFamily="34" charset="0"/>
              </a:rPr>
              <a:t>galloprovincialis</a:t>
            </a:r>
            <a:r>
              <a:rPr lang="en-US" sz="2000" i="1" dirty="0">
                <a:cs typeface="Arial Narrow" panose="020B0604020202020204" pitchFamily="34" charset="0"/>
              </a:rPr>
              <a:t>), </a:t>
            </a:r>
            <a:r>
              <a:rPr lang="en-US" sz="2000" dirty="0">
                <a:cs typeface="Arial Narrow" panose="020B0604020202020204" pitchFamily="34" charset="0"/>
              </a:rPr>
              <a:t>mudskippers (</a:t>
            </a:r>
            <a:r>
              <a:rPr lang="en-US" sz="2000" i="1" dirty="0" err="1">
                <a:cs typeface="Arial Narrow" panose="020B0604020202020204" pitchFamily="34" charset="0"/>
              </a:rPr>
              <a:t>Scartelaos</a:t>
            </a:r>
            <a:r>
              <a:rPr lang="en-US" sz="2000" i="1" dirty="0">
                <a:cs typeface="Arial Narrow" panose="020B0604020202020204" pitchFamily="34" charset="0"/>
              </a:rPr>
              <a:t> </a:t>
            </a:r>
            <a:r>
              <a:rPr lang="en-US" sz="2000" i="1" dirty="0" err="1">
                <a:cs typeface="Arial Narrow" panose="020B0604020202020204" pitchFamily="34" charset="0"/>
              </a:rPr>
              <a:t>histophorus</a:t>
            </a:r>
            <a:r>
              <a:rPr lang="en-US" sz="2000" dirty="0">
                <a:cs typeface="Arial Narrow" panose="020B0604020202020204" pitchFamily="34" charset="0"/>
              </a:rPr>
              <a:t>), seagrass (</a:t>
            </a:r>
            <a:r>
              <a:rPr lang="en-US" sz="2000" i="1" dirty="0">
                <a:cs typeface="Arial Narrow" panose="020B0604020202020204" pitchFamily="34" charset="0"/>
              </a:rPr>
              <a:t>Zostera spp.) </a:t>
            </a:r>
            <a:r>
              <a:rPr lang="en-US" sz="2000" dirty="0">
                <a:cs typeface="Arial Narrow" panose="020B0604020202020204" pitchFamily="34" charset="0"/>
              </a:rPr>
              <a:t>and changes in concentration of pigments in certain corals.</a:t>
            </a: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ea typeface="+mn-ea"/>
                <a:cs typeface="Arial Narrow" panose="020B0604020202020204" pitchFamily="34" charset="0"/>
              </a:rPr>
              <a:t>Complete Marine Education worksheet </a:t>
            </a:r>
            <a:r>
              <a:rPr kumimoji="0" lang="en-US" sz="2000" i="1" u="none" strike="noStrike" kern="1200" cap="none" spc="0" normalizeH="0" baseline="0" noProof="0" dirty="0">
                <a:ln>
                  <a:noFill/>
                </a:ln>
                <a:effectLst/>
                <a:uLnTx/>
                <a:uFillTx/>
                <a:ea typeface="+mn-ea"/>
                <a:cs typeface="Arial Narrow" panose="020B0604020202020204" pitchFamily="34" charset="0"/>
              </a:rPr>
              <a:t>’21. Biology as indicators of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6" name="Picture 5" descr="A diagram of a biosafety&#10;&#10;Description automatically generated">
            <a:extLst>
              <a:ext uri="{FF2B5EF4-FFF2-40B4-BE49-F238E27FC236}">
                <a16:creationId xmlns:a16="http://schemas.microsoft.com/office/drawing/2014/main" id="{1AFEE304-9C5D-723B-77ED-63FC2C3ABFC4}"/>
              </a:ext>
            </a:extLst>
          </p:cNvPr>
          <p:cNvPicPr>
            <a:picLocks noChangeAspect="1"/>
          </p:cNvPicPr>
          <p:nvPr/>
        </p:nvPicPr>
        <p:blipFill>
          <a:blip r:embed="rId3"/>
          <a:stretch>
            <a:fillRect/>
          </a:stretch>
        </p:blipFill>
        <p:spPr>
          <a:xfrm>
            <a:off x="7110109" y="284643"/>
            <a:ext cx="4698949" cy="6288713"/>
          </a:xfrm>
          <a:prstGeom prst="rect">
            <a:avLst/>
          </a:prstGeom>
        </p:spPr>
      </p:pic>
    </p:spTree>
    <p:extLst>
      <p:ext uri="{BB962C8B-B14F-4D97-AF65-F5344CB8AC3E}">
        <p14:creationId xmlns:p14="http://schemas.microsoft.com/office/powerpoint/2010/main" val="3037732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857D66-9746-38D0-9089-F3ED02DBE19B}"/>
              </a:ext>
            </a:extLst>
          </p:cNvPr>
          <p:cNvSpPr txBox="1"/>
          <p:nvPr/>
        </p:nvSpPr>
        <p:spPr>
          <a:xfrm>
            <a:off x="459906" y="2090172"/>
            <a:ext cx="2600794" cy="2677656"/>
          </a:xfrm>
          <a:prstGeom prst="rect">
            <a:avLst/>
          </a:prstGeom>
          <a:noFill/>
        </p:spPr>
        <p:txBody>
          <a:bodyPr wrap="square">
            <a:spAutoFit/>
          </a:bodyPr>
          <a:lstStyle/>
          <a:p>
            <a:r>
              <a:rPr lang="en-AU" sz="2400" dirty="0"/>
              <a:t>Plus, they don’t move very far away and there’s lots of them, making it easier to identify the source of the pollution.</a:t>
            </a:r>
            <a:endParaRPr lang="en-US" sz="2400" dirty="0"/>
          </a:p>
        </p:txBody>
      </p:sp>
      <p:pic>
        <p:nvPicPr>
          <p:cNvPr id="10242" name="Picture 2" descr="Mudskipper fish sunbathe on mud. Mudskipper fish can walk and breathe on  land for a long time. Stock Photo | Adobe Stock">
            <a:extLst>
              <a:ext uri="{FF2B5EF4-FFF2-40B4-BE49-F238E27FC236}">
                <a16:creationId xmlns:a16="http://schemas.microsoft.com/office/drawing/2014/main" id="{DB7DD99A-1849-37F2-46E8-A1ED36B69BF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60700" y="0"/>
            <a:ext cx="9131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102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5414</TotalTime>
  <Words>3588</Words>
  <Application>Microsoft Macintosh PowerPoint</Application>
  <PresentationFormat>Widescreen</PresentationFormat>
  <Paragraphs>368</Paragraphs>
  <Slides>82</Slides>
  <Notes>68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82</vt:i4>
      </vt:variant>
    </vt:vector>
  </HeadingPairs>
  <TitlesOfParts>
    <vt:vector size="100" baseType="lpstr">
      <vt:lpstr>Arial</vt:lpstr>
      <vt:lpstr>Arial</vt:lpstr>
      <vt:lpstr>Arial Narrow</vt:lpstr>
      <vt:lpstr>Calibri</vt:lpstr>
      <vt:lpstr>Calibri Light</vt:lpstr>
      <vt:lpstr>ElsevierGulliver</vt:lpstr>
      <vt:lpstr>ElsevierSans</vt:lpstr>
      <vt:lpstr>Helvetica</vt:lpstr>
      <vt:lpstr>Helvetica Neue</vt:lpstr>
      <vt:lpstr>Lora</vt:lpstr>
      <vt:lpstr>MuseoSans</vt:lpstr>
      <vt:lpstr>Open Sans</vt:lpstr>
      <vt:lpstr>PublicoText</vt:lpstr>
      <vt:lpstr>Roboto</vt:lpstr>
      <vt:lpstr>Roboto Regular</vt:lpstr>
      <vt:lpstr>var(--caption--source--font-family)</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859</cp:revision>
  <dcterms:created xsi:type="dcterms:W3CDTF">2023-09-23T08:38:28Z</dcterms:created>
  <dcterms:modified xsi:type="dcterms:W3CDTF">2024-04-10T21:49:19Z</dcterms:modified>
</cp:coreProperties>
</file>