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84" r:id="rId2"/>
    <p:sldId id="286" r:id="rId3"/>
    <p:sldId id="305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321" r:id="rId21"/>
    <p:sldId id="307" r:id="rId22"/>
    <p:sldId id="306" r:id="rId23"/>
    <p:sldId id="310" r:id="rId24"/>
    <p:sldId id="322" r:id="rId25"/>
    <p:sldId id="311" r:id="rId26"/>
    <p:sldId id="324" r:id="rId27"/>
    <p:sldId id="312" r:id="rId28"/>
    <p:sldId id="316" r:id="rId29"/>
    <p:sldId id="320" r:id="rId30"/>
    <p:sldId id="323" r:id="rId31"/>
    <p:sldId id="325" r:id="rId32"/>
    <p:sldId id="3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0"/>
    <p:restoredTop sz="89919"/>
  </p:normalViewPr>
  <p:slideViewPr>
    <p:cSldViewPr snapToGrid="0">
      <p:cViewPr varScale="1">
        <p:scale>
          <a:sx n="95" d="100"/>
          <a:sy n="95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www.artshub.com.au</a:t>
            </a:r>
            <a:r>
              <a:rPr lang="en-US" dirty="0"/>
              <a:t>/news/sponsored-content/can-studying-psychology-help-your-creative-career-254592-2357592/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8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2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9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3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www.weforum.org</a:t>
            </a:r>
            <a:r>
              <a:rPr lang="en-US" dirty="0"/>
              <a:t>/agenda/2020/01/egocentric-to-</a:t>
            </a:r>
            <a:r>
              <a:rPr lang="en-US" dirty="0" err="1"/>
              <a:t>ecocentric</a:t>
            </a:r>
            <a:r>
              <a:rPr lang="en-US" dirty="0"/>
              <a:t>-leadership/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8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seven even numbered items, if agreed to by a respondent, are meant to represent statements endorsed by the dominant social paradigm (DSP). Th e eight odd items, if agreed to by a respondent, are meant to </a:t>
            </a:r>
            <a:r>
              <a:rPr lang="en-AU" dirty="0" err="1"/>
              <a:t>refl</a:t>
            </a:r>
            <a:r>
              <a:rPr lang="en-AU" dirty="0"/>
              <a:t> </a:t>
            </a:r>
            <a:r>
              <a:rPr lang="en-AU" dirty="0" err="1"/>
              <a:t>ect</a:t>
            </a:r>
            <a:r>
              <a:rPr lang="en-AU" dirty="0"/>
              <a:t> endorsement of the new environmental paradigm (NEP).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x.com</a:t>
            </a:r>
            <a:r>
              <a:rPr lang="en-US" dirty="0"/>
              <a:t>/</a:t>
            </a:r>
            <a:r>
              <a:rPr lang="en-US" dirty="0" err="1"/>
              <a:t>WeAreLAC</a:t>
            </a:r>
            <a:r>
              <a:rPr lang="en-US" dirty="0"/>
              <a:t>/status/957881507451953153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7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Stakeholder participation! Invite stakeholders to meetings before decisions are made. As per previous syllabus elaboration.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0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Stakeholder participation! Invite stakeholders to meetings before decisions are made. As per previous syllabus elaboration.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85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www.artshub.com.au</a:t>
            </a:r>
            <a:r>
              <a:rPr lang="en-US" dirty="0"/>
              <a:t>/news/sponsored-content/can-studying-psychology-help-your-creative-career-254592-2357592/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6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6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https://</a:t>
            </a:r>
            <a:r>
              <a:rPr lang="en-US" dirty="0" err="1"/>
              <a:t>umaine.edu</a:t>
            </a:r>
            <a:r>
              <a:rPr lang="en-US" dirty="0"/>
              <a:t>/</a:t>
            </a:r>
            <a:r>
              <a:rPr lang="en-US" dirty="0" err="1"/>
              <a:t>soe</a:t>
            </a:r>
            <a:r>
              <a:rPr lang="en-US" dirty="0"/>
              <a:t>/wp-content/uploads/sites/199/2013/01/NewEcologicalParadigmNEPScale1.pdf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1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E6042-4A5E-9103-C235-572F97655591}"/>
              </a:ext>
            </a:extLst>
          </p:cNvPr>
          <p:cNvSpPr txBox="1"/>
          <p:nvPr/>
        </p:nvSpPr>
        <p:spPr>
          <a:xfrm>
            <a:off x="894698" y="1267763"/>
            <a:ext cx="33142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Discuss the specific value systems that identified stakeholders use, i.e. anthropogenic,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ecocentric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and technocentric.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‘4. </a:t>
            </a:r>
            <a:r>
              <a:rPr lang="en-US" sz="20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Psychology Insights’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3314" name="Picture 2" descr="Can studying psychology help your creative career?">
            <a:extLst>
              <a:ext uri="{FF2B5EF4-FFF2-40B4-BE49-F238E27FC236}">
                <a16:creationId xmlns:a16="http://schemas.microsoft.com/office/drawing/2014/main" id="{CF701B09-1F97-2815-FD02-87A11453B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r="11631"/>
          <a:stretch/>
        </p:blipFill>
        <p:spPr bwMode="auto">
          <a:xfrm>
            <a:off x="5543227" y="0"/>
            <a:ext cx="6648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40" y="983489"/>
            <a:ext cx="105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7. Plants and animals have as much right as humans to exist.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55151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8. The balance of nature is strong enough to cope with the impacts of modern industrial nations.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81166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9. Despite our special abilities, humans are still subject to the laws of nature.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218467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10. The so-called “ecological crisis” facing humankind has been greatly exaggerated.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243676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11. The Earth is like a spaceship with very limited room and resources.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62962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12. Humans were meant to rule over the rest of nature.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231069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13. The balance of nature is very delicate and easily upset.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15883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14. Humans will eventually learn enough about how nature works to be able to control it.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373546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39" y="983489"/>
            <a:ext cx="10901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15. If things continue on their present course, we will soon experience a major ecological catastrophe.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344708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082F0-1AEF-E258-7AAE-D61F1E3AA1BE}"/>
              </a:ext>
            </a:extLst>
          </p:cNvPr>
          <p:cNvSpPr txBox="1"/>
          <p:nvPr/>
        </p:nvSpPr>
        <p:spPr>
          <a:xfrm>
            <a:off x="356506" y="241263"/>
            <a:ext cx="11478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These are 15 statements from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New Ecological Paradigm </a:t>
            </a:r>
            <a:r>
              <a:rPr lang="en-US" sz="2800" dirty="0">
                <a:solidFill>
                  <a:schemeClr val="bg1"/>
                </a:solidFill>
              </a:rPr>
              <a:t>(NEP) scale – a widely used tool to measure the </a:t>
            </a:r>
            <a:r>
              <a:rPr lang="en-US" sz="3600" dirty="0">
                <a:solidFill>
                  <a:schemeClr val="bg1"/>
                </a:solidFill>
              </a:rPr>
              <a:t>environmental concern </a:t>
            </a:r>
            <a:r>
              <a:rPr lang="en-US" sz="2800" dirty="0">
                <a:solidFill>
                  <a:schemeClr val="bg1"/>
                </a:solidFill>
              </a:rPr>
              <a:t>of groups of people (e.g. stakeholders)</a:t>
            </a:r>
          </a:p>
        </p:txBody>
      </p:sp>
      <p:pic>
        <p:nvPicPr>
          <p:cNvPr id="4" name="Picture 3" descr="A black and white image of animals&#10;&#10;Description automatically generated">
            <a:extLst>
              <a:ext uri="{FF2B5EF4-FFF2-40B4-BE49-F238E27FC236}">
                <a16:creationId xmlns:a16="http://schemas.microsoft.com/office/drawing/2014/main" id="{DF862C5F-1D20-E7EA-CDE2-F5C401F7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76" y="2202330"/>
            <a:ext cx="7681247" cy="3568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4EFE3F-96F3-6753-B150-E78812E8C194}"/>
              </a:ext>
            </a:extLst>
          </p:cNvPr>
          <p:cNvSpPr txBox="1"/>
          <p:nvPr/>
        </p:nvSpPr>
        <p:spPr>
          <a:xfrm>
            <a:off x="1258956" y="5943258"/>
            <a:ext cx="1011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</a:rPr>
              <a:t>E.g. are you </a:t>
            </a:r>
            <a:r>
              <a:rPr lang="en-US" sz="3200" dirty="0">
                <a:highlight>
                  <a:srgbClr val="00FF00"/>
                </a:highlight>
              </a:rPr>
              <a:t>ego</a:t>
            </a:r>
            <a:r>
              <a:rPr lang="en-US" sz="2400" dirty="0">
                <a:highlight>
                  <a:srgbClr val="00FF00"/>
                </a:highlight>
              </a:rPr>
              <a:t>centric or </a:t>
            </a:r>
            <a:r>
              <a:rPr lang="en-US" sz="3200" dirty="0" err="1">
                <a:highlight>
                  <a:srgbClr val="00FF00"/>
                </a:highlight>
              </a:rPr>
              <a:t>eco</a:t>
            </a:r>
            <a:r>
              <a:rPr lang="en-US" sz="2400" dirty="0" err="1">
                <a:highlight>
                  <a:srgbClr val="00FF00"/>
                </a:highlight>
              </a:rPr>
              <a:t>centric</a:t>
            </a:r>
            <a:r>
              <a:rPr lang="en-US" sz="2400" dirty="0">
                <a:highlight>
                  <a:srgbClr val="00FF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428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B000B-A9FB-942F-5D2C-07A6A9274A41}"/>
              </a:ext>
            </a:extLst>
          </p:cNvPr>
          <p:cNvSpPr txBox="1"/>
          <p:nvPr/>
        </p:nvSpPr>
        <p:spPr>
          <a:xfrm>
            <a:off x="823291" y="363558"/>
            <a:ext cx="105454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Survey time!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You’re about to read 15 statements about the relationship between humans and the environment.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For each one, please indicate whether you: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A271-A9F4-E396-E7A3-B376B005007E}"/>
              </a:ext>
            </a:extLst>
          </p:cNvPr>
          <p:cNvSpPr txBox="1"/>
          <p:nvPr/>
        </p:nvSpPr>
        <p:spPr>
          <a:xfrm>
            <a:off x="4627424" y="3933766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33622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ent Spring">
            <a:extLst>
              <a:ext uri="{FF2B5EF4-FFF2-40B4-BE49-F238E27FC236}">
                <a16:creationId xmlns:a16="http://schemas.microsoft.com/office/drawing/2014/main" id="{E7FC2B18-0BCE-7FCA-C6FC-4402F7FB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7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5A38D9-903F-E102-1055-061D0795097C}"/>
              </a:ext>
            </a:extLst>
          </p:cNvPr>
          <p:cNvSpPr txBox="1"/>
          <p:nvPr/>
        </p:nvSpPr>
        <p:spPr>
          <a:xfrm>
            <a:off x="7170821" y="1012954"/>
            <a:ext cx="44322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These questions were</a:t>
            </a:r>
            <a:r>
              <a:rPr lang="en-US" sz="2800" i="1" dirty="0">
                <a:solidFill>
                  <a:schemeClr val="bg1"/>
                </a:solidFill>
              </a:rPr>
              <a:t> originally </a:t>
            </a:r>
            <a:r>
              <a:rPr lang="en-US" sz="2800" dirty="0">
                <a:solidFill>
                  <a:schemeClr val="bg1"/>
                </a:solidFill>
              </a:rPr>
              <a:t>designed to measure a population’s transition from the Dominant Social Paradigm (DSP) – dominant just before </a:t>
            </a:r>
            <a:r>
              <a:rPr lang="en-US" sz="2800" i="1" dirty="0">
                <a:solidFill>
                  <a:schemeClr val="bg1"/>
                </a:solidFill>
              </a:rPr>
              <a:t>Silent Spring </a:t>
            </a:r>
            <a:r>
              <a:rPr lang="en-US" sz="2800" dirty="0">
                <a:solidFill>
                  <a:schemeClr val="bg1"/>
                </a:solidFill>
              </a:rPr>
              <a:t>was published in the 1960s - to a more environmentally conscious,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New Environmental Paradigm (NEP).</a:t>
            </a:r>
          </a:p>
        </p:txBody>
      </p:sp>
    </p:spTree>
    <p:extLst>
      <p:ext uri="{BB962C8B-B14F-4D97-AF65-F5344CB8AC3E}">
        <p14:creationId xmlns:p14="http://schemas.microsoft.com/office/powerpoint/2010/main" val="86636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586CEC-A1A8-4559-EBEB-52AE38DB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75"/>
          <a:stretch/>
        </p:blipFill>
        <p:spPr>
          <a:xfrm>
            <a:off x="641888" y="929897"/>
            <a:ext cx="5125448" cy="5306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07E29-A84A-4FFD-23CC-8442EEA22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2"/>
          <a:stretch/>
        </p:blipFill>
        <p:spPr>
          <a:xfrm>
            <a:off x="7044599" y="929897"/>
            <a:ext cx="4857426" cy="54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B000B-A9FB-942F-5D2C-07A6A9274A41}"/>
              </a:ext>
            </a:extLst>
          </p:cNvPr>
          <p:cNvSpPr txBox="1"/>
          <p:nvPr/>
        </p:nvSpPr>
        <p:spPr>
          <a:xfrm>
            <a:off x="2408864" y="1955475"/>
            <a:ext cx="5804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…score high </a:t>
            </a:r>
            <a:r>
              <a:rPr lang="en-US" sz="3200" dirty="0">
                <a:solidFill>
                  <a:schemeClr val="bg1"/>
                </a:solidFill>
              </a:rPr>
              <a:t>(strongly agree) for </a:t>
            </a:r>
            <a:r>
              <a:rPr lang="en-US" sz="4400" dirty="0">
                <a:solidFill>
                  <a:schemeClr val="bg1"/>
                </a:solidFill>
              </a:rPr>
              <a:t>EVEN numbered </a:t>
            </a:r>
            <a:r>
              <a:rPr lang="en-US" sz="3200" dirty="0">
                <a:solidFill>
                  <a:schemeClr val="bg1"/>
                </a:solidFill>
              </a:rPr>
              <a:t>items.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32D24A-DDFD-763A-A8F5-31D980C28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2065"/>
              </p:ext>
            </p:extLst>
          </p:nvPr>
        </p:nvGraphicFramePr>
        <p:xfrm>
          <a:off x="8355467" y="462280"/>
          <a:ext cx="3124631" cy="593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71936">
                  <a:extLst>
                    <a:ext uri="{9D8B030D-6E8A-4147-A177-3AD203B41FA5}">
                      <a16:colId xmlns:a16="http://schemas.microsoft.com/office/drawing/2014/main" val="1741180501"/>
                    </a:ext>
                  </a:extLst>
                </a:gridCol>
                <a:gridCol w="1452695">
                  <a:extLst>
                    <a:ext uri="{9D8B030D-6E8A-4147-A177-3AD203B41FA5}">
                      <a16:colId xmlns:a16="http://schemas.microsoft.com/office/drawing/2014/main" val="104489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3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7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3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8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24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0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03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0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8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0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2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0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65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2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066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AAF704-0B00-66AA-10B1-84CA949CCA73}"/>
              </a:ext>
            </a:extLst>
          </p:cNvPr>
          <p:cNvSpPr txBox="1"/>
          <p:nvPr/>
        </p:nvSpPr>
        <p:spPr>
          <a:xfrm rot="19743203">
            <a:off x="7025899" y="749908"/>
            <a:ext cx="132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kayaTelivigala" pitchFamily="2" charset="77"/>
                <a:cs typeface="AkayaTelivigala" pitchFamily="2" charset="77"/>
              </a:rPr>
              <a:t>(DSP)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E0DF9-9819-DA8D-B02B-6CC2AACF7B72}"/>
              </a:ext>
            </a:extLst>
          </p:cNvPr>
          <p:cNvSpPr txBox="1"/>
          <p:nvPr/>
        </p:nvSpPr>
        <p:spPr>
          <a:xfrm rot="19743203">
            <a:off x="6914827" y="4015489"/>
            <a:ext cx="132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kayaTelivigala" pitchFamily="2" charset="77"/>
                <a:cs typeface="AkayaTelivigala" pitchFamily="2" charset="77"/>
              </a:rPr>
              <a:t>(NEP)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1D19E-08FD-BBBD-D9B3-828B45F58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1" y="1453565"/>
            <a:ext cx="1909984" cy="1975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75F3E-1E35-8F9F-35E6-7E5214FF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91" y="3852553"/>
            <a:ext cx="1915594" cy="2286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7BB20E-0406-D5F0-D3CF-8A937E519EB2}"/>
              </a:ext>
            </a:extLst>
          </p:cNvPr>
          <p:cNvSpPr txBox="1"/>
          <p:nvPr/>
        </p:nvSpPr>
        <p:spPr>
          <a:xfrm>
            <a:off x="2433299" y="4698580"/>
            <a:ext cx="5804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…score high </a:t>
            </a:r>
            <a:r>
              <a:rPr lang="en-US" sz="3200" dirty="0">
                <a:solidFill>
                  <a:schemeClr val="bg1"/>
                </a:solidFill>
              </a:rPr>
              <a:t>(strongly agree) for </a:t>
            </a:r>
            <a:r>
              <a:rPr lang="en-US" sz="4400" dirty="0">
                <a:solidFill>
                  <a:schemeClr val="bg1"/>
                </a:solidFill>
              </a:rPr>
              <a:t>ODD numbered </a:t>
            </a:r>
            <a:r>
              <a:rPr lang="en-US" sz="3200" dirty="0">
                <a:solidFill>
                  <a:schemeClr val="bg1"/>
                </a:solidFill>
              </a:rPr>
              <a:t>items.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77B7D-9056-4FBF-64E5-6ED2274B35CF}"/>
              </a:ext>
            </a:extLst>
          </p:cNvPr>
          <p:cNvSpPr txBox="1"/>
          <p:nvPr/>
        </p:nvSpPr>
        <p:spPr>
          <a:xfrm>
            <a:off x="1442295" y="352050"/>
            <a:ext cx="748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</a:rPr>
              <a:t>How did you score?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630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uman Icons - Free SVG &amp; PNG Human Images - Noun Project">
            <a:extLst>
              <a:ext uri="{FF2B5EF4-FFF2-40B4-BE49-F238E27FC236}">
                <a16:creationId xmlns:a16="http://schemas.microsoft.com/office/drawing/2014/main" id="{DE487CD0-CF93-660E-B415-074FED2D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3" y="3322306"/>
            <a:ext cx="2130762" cy="21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B65542-73D7-6C8A-2A20-7771D1AC1FC7}"/>
              </a:ext>
            </a:extLst>
          </p:cNvPr>
          <p:cNvSpPr txBox="1"/>
          <p:nvPr/>
        </p:nvSpPr>
        <p:spPr>
          <a:xfrm>
            <a:off x="1268574" y="5836773"/>
            <a:ext cx="164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00FF00"/>
                </a:highlight>
              </a:rPr>
              <a:t>Anthropogenic (ego-centric)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D59CE-C6B1-B8D9-7FFB-148F1D7EA38A}"/>
              </a:ext>
            </a:extLst>
          </p:cNvPr>
          <p:cNvSpPr txBox="1"/>
          <p:nvPr/>
        </p:nvSpPr>
        <p:spPr>
          <a:xfrm>
            <a:off x="9437315" y="5836773"/>
            <a:ext cx="16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Eco-centric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5B129-EABA-F09E-5838-8638800D1BBE}"/>
              </a:ext>
            </a:extLst>
          </p:cNvPr>
          <p:cNvSpPr txBox="1"/>
          <p:nvPr/>
        </p:nvSpPr>
        <p:spPr>
          <a:xfrm>
            <a:off x="8161496" y="1142064"/>
            <a:ext cx="32391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AU" sz="1800" i="1" dirty="0">
                <a:solidFill>
                  <a:schemeClr val="bg1"/>
                </a:solidFill>
              </a:rPr>
              <a:t>“We are approaching the limit of the number of people the Earth can support” </a:t>
            </a:r>
          </a:p>
          <a:p>
            <a:pPr marL="342900" indent="-342900" algn="ctr">
              <a:buFontTx/>
              <a:buAutoNum type="arabicPeriod"/>
            </a:pPr>
            <a:r>
              <a:rPr lang="en-AU" sz="1800" i="1" dirty="0">
                <a:highlight>
                  <a:srgbClr val="FFFF00"/>
                </a:highlight>
              </a:rPr>
              <a:t>Strongly agree=5 </a:t>
            </a:r>
          </a:p>
          <a:p>
            <a:pPr marL="342900" indent="-342900" algn="ctr">
              <a:buAutoNum type="arabicPeriod"/>
            </a:pPr>
            <a:endParaRPr lang="en-US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03AEB-43D1-A792-089A-06F487B3FEE8}"/>
              </a:ext>
            </a:extLst>
          </p:cNvPr>
          <p:cNvSpPr txBox="1"/>
          <p:nvPr/>
        </p:nvSpPr>
        <p:spPr>
          <a:xfrm>
            <a:off x="496220" y="1142064"/>
            <a:ext cx="32391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i="1" dirty="0">
                <a:solidFill>
                  <a:schemeClr val="bg1"/>
                </a:solidFill>
              </a:rPr>
              <a:t>2. “Humans have the right to modify the natural environment to suit their needs”.</a:t>
            </a:r>
            <a:endParaRPr lang="en-AU" i="1" dirty="0">
              <a:solidFill>
                <a:schemeClr val="bg1"/>
              </a:solidFill>
            </a:endParaRPr>
          </a:p>
          <a:p>
            <a:pPr algn="ctr"/>
            <a:r>
              <a:rPr lang="en-AU" sz="1800" i="1" dirty="0">
                <a:highlight>
                  <a:srgbClr val="FFFF00"/>
                </a:highlight>
              </a:rPr>
              <a:t>Strongly agree=5 </a:t>
            </a:r>
          </a:p>
          <a:p>
            <a:pPr algn="ctr"/>
            <a:endParaRPr lang="en-AU" sz="1800" i="1" dirty="0">
              <a:solidFill>
                <a:schemeClr val="bg1"/>
              </a:solidFill>
            </a:endParaRPr>
          </a:p>
          <a:p>
            <a:pPr algn="ctr"/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D3233-49B4-4165-0240-6CB5616D0F1A}"/>
              </a:ext>
            </a:extLst>
          </p:cNvPr>
          <p:cNvSpPr txBox="1"/>
          <p:nvPr/>
        </p:nvSpPr>
        <p:spPr>
          <a:xfrm>
            <a:off x="262895" y="158299"/>
            <a:ext cx="11623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example…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C438B-07BD-884F-6178-927932D9A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75"/>
          <a:stretch/>
        </p:blipFill>
        <p:spPr>
          <a:xfrm>
            <a:off x="653680" y="2812281"/>
            <a:ext cx="2877727" cy="2979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6F12C-5844-F31C-D3E5-6BEE641D1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2"/>
          <a:stretch/>
        </p:blipFill>
        <p:spPr>
          <a:xfrm>
            <a:off x="8651883" y="2812281"/>
            <a:ext cx="2633313" cy="29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7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3B571-3F81-760F-42A0-C4501FCA1E2B}"/>
              </a:ext>
            </a:extLst>
          </p:cNvPr>
          <p:cNvSpPr txBox="1"/>
          <p:nvPr/>
        </p:nvSpPr>
        <p:spPr>
          <a:xfrm>
            <a:off x="262894" y="423342"/>
            <a:ext cx="11623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merican Typewriter" panose="02090604020004020304" pitchFamily="18" charset="77"/>
              </a:rPr>
              <a:t>Technocentric</a:t>
            </a:r>
            <a:endParaRPr lang="en-US" sz="4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624F8-0487-6129-EE75-3A60E4DCAEF3}"/>
              </a:ext>
            </a:extLst>
          </p:cNvPr>
          <p:cNvSpPr txBox="1"/>
          <p:nvPr/>
        </p:nvSpPr>
        <p:spPr>
          <a:xfrm>
            <a:off x="1800933" y="1446649"/>
            <a:ext cx="85476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Do you share the view that shortages in natural resources will always be overcome by advances in technology?</a:t>
            </a:r>
          </a:p>
          <a:p>
            <a:pPr algn="ctr"/>
            <a:endParaRPr lang="en-AU" sz="2800" dirty="0">
              <a:solidFill>
                <a:schemeClr val="bg1"/>
              </a:solidFill>
            </a:endParaRP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If Yes, you are also ‘</a:t>
            </a:r>
            <a:r>
              <a:rPr lang="en-AU" sz="2800" b="1" dirty="0">
                <a:solidFill>
                  <a:schemeClr val="bg1"/>
                </a:solidFill>
              </a:rPr>
              <a:t>technocentric</a:t>
            </a:r>
            <a:r>
              <a:rPr lang="en-AU" sz="2800" dirty="0">
                <a:solidFill>
                  <a:schemeClr val="bg1"/>
                </a:solidFill>
              </a:rPr>
              <a:t>’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SS Topic 1.1: Environmental Value Systems | 260 plays | Quizizz">
            <a:extLst>
              <a:ext uri="{FF2B5EF4-FFF2-40B4-BE49-F238E27FC236}">
                <a16:creationId xmlns:a16="http://schemas.microsoft.com/office/drawing/2014/main" id="{16C2DE64-04FD-1171-F91B-0AF0CDBA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35" y="3569808"/>
            <a:ext cx="3538330" cy="26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3C303-4C79-DAE1-1FD5-B53328C1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29" y="3592509"/>
            <a:ext cx="4949683" cy="26460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AE67643A-1DE0-909C-7D82-F922CCFE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58" y="4683384"/>
            <a:ext cx="621252" cy="6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6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fe after Cancer on X: &quot;A quote we're pondering - “We don't see things as they  are; we see them as we are.” -Anaïs Nin” #InsideOut #Mindfulness  #MindfulMonday #InspirationalQuote #LifeAfterCancer #lifequotes #AnaisNin #">
            <a:extLst>
              <a:ext uri="{FF2B5EF4-FFF2-40B4-BE49-F238E27FC236}">
                <a16:creationId xmlns:a16="http://schemas.microsoft.com/office/drawing/2014/main" id="{70C4E36F-3664-1F91-68B4-71729A33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84" y="0"/>
            <a:ext cx="683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3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e can't protect our planet without radically transforming our worldview —  is it possible? – UNESCO Chair">
            <a:extLst>
              <a:ext uri="{FF2B5EF4-FFF2-40B4-BE49-F238E27FC236}">
                <a16:creationId xmlns:a16="http://schemas.microsoft.com/office/drawing/2014/main" id="{D2BBFC61-406F-F5D6-B146-CFF612EED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r="8763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DF9BA-52B9-E662-0EE8-7EB996360BF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True or False?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+mj-lt"/>
                <a:ea typeface="+mj-ea"/>
                <a:cs typeface="+mj-cs"/>
              </a:rPr>
              <a:t>Everyone has the </a:t>
            </a:r>
            <a:r>
              <a:rPr lang="en-US" sz="4000" dirty="0">
                <a:latin typeface="+mj-lt"/>
                <a:ea typeface="+mj-ea"/>
                <a:cs typeface="+mj-cs"/>
              </a:rPr>
              <a:t>same</a:t>
            </a:r>
            <a:r>
              <a:rPr lang="en-US" sz="3400" dirty="0">
                <a:latin typeface="+mj-lt"/>
                <a:ea typeface="+mj-ea"/>
                <a:cs typeface="+mj-cs"/>
              </a:rPr>
              <a:t> worldviews, beliefs and cultural theories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5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DE4AC-A6B0-AE9C-DAE8-F03A17C0066A}"/>
              </a:ext>
            </a:extLst>
          </p:cNvPr>
          <p:cNvSpPr txBox="1"/>
          <p:nvPr/>
        </p:nvSpPr>
        <p:spPr>
          <a:xfrm>
            <a:off x="282022" y="637089"/>
            <a:ext cx="1162795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Survey time!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Stand up. You are about to vote with your feet…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We are going to map the</a:t>
            </a:r>
            <a:r>
              <a:rPr lang="en-US" sz="4000" dirty="0">
                <a:solidFill>
                  <a:schemeClr val="bg1"/>
                </a:solidFill>
              </a:rPr>
              <a:t> worldviews </a:t>
            </a:r>
            <a:r>
              <a:rPr lang="en-US" sz="3200" dirty="0">
                <a:solidFill>
                  <a:schemeClr val="bg1"/>
                </a:solidFill>
              </a:rPr>
              <a:t>of your class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(which is collectively the</a:t>
            </a:r>
            <a:r>
              <a:rPr lang="en-US" sz="2800" i="1" dirty="0">
                <a:solidFill>
                  <a:schemeClr val="bg1"/>
                </a:solidFill>
              </a:rPr>
              <a:t> culture </a:t>
            </a:r>
            <a:r>
              <a:rPr lang="en-US" sz="2800" dirty="0">
                <a:solidFill>
                  <a:schemeClr val="bg1"/>
                </a:solidFill>
              </a:rPr>
              <a:t>of your class, as per the </a:t>
            </a:r>
            <a:r>
              <a:rPr lang="en-US" sz="2800" i="1" dirty="0">
                <a:solidFill>
                  <a:schemeClr val="bg1"/>
                </a:solidFill>
              </a:rPr>
              <a:t>cultural theory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This time, the worldviews are: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fatalism, hierarchism, individualism and egalitarianism.</a:t>
            </a:r>
          </a:p>
        </p:txBody>
      </p:sp>
    </p:spTree>
    <p:extLst>
      <p:ext uri="{BB962C8B-B14F-4D97-AF65-F5344CB8AC3E}">
        <p14:creationId xmlns:p14="http://schemas.microsoft.com/office/powerpoint/2010/main" val="1695256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45F3A-E0B9-E76E-23D8-1161A2A7A16A}"/>
              </a:ext>
            </a:extLst>
          </p:cNvPr>
          <p:cNvSpPr txBox="1"/>
          <p:nvPr/>
        </p:nvSpPr>
        <p:spPr>
          <a:xfrm>
            <a:off x="6452459" y="102333"/>
            <a:ext cx="489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FRONT OF CLASSROOM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A9963-1192-1D83-1A1E-20F5C42D1BB4}"/>
              </a:ext>
            </a:extLst>
          </p:cNvPr>
          <p:cNvSpPr txBox="1"/>
          <p:nvPr/>
        </p:nvSpPr>
        <p:spPr>
          <a:xfrm>
            <a:off x="6589360" y="6065648"/>
            <a:ext cx="489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BACK OF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DF9BA-52B9-E662-0EE8-7EB996360BF2}"/>
              </a:ext>
            </a:extLst>
          </p:cNvPr>
          <p:cNvSpPr txBox="1"/>
          <p:nvPr/>
        </p:nvSpPr>
        <p:spPr>
          <a:xfrm>
            <a:off x="389966" y="181957"/>
            <a:ext cx="48922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</a:rPr>
              <a:t>Position yourself where you belong.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If you feel obligated to follow rules, stand at the front of the class.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If not, stand at the back of the class.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If you feel compelled to act in accordance with the collective interests of the group, stand to the right of the class.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If you do your own thing, regardless of what others think or how it affects them, stand to the left of the class.</a:t>
            </a:r>
          </a:p>
        </p:txBody>
      </p:sp>
      <p:pic>
        <p:nvPicPr>
          <p:cNvPr id="14" name="Picture 13" descr="A diagram of a diagram of a person&#10;&#10;Description automatically generated with medium confidence">
            <a:extLst>
              <a:ext uri="{FF2B5EF4-FFF2-40B4-BE49-F238E27FC236}">
                <a16:creationId xmlns:a16="http://schemas.microsoft.com/office/drawing/2014/main" id="{5CDD41CA-9E30-35C3-5C29-A24B1D8C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807" y="890699"/>
            <a:ext cx="5815852" cy="49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18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D93E-D04B-C9FA-4AD2-EFCFE5D09F2B}"/>
              </a:ext>
            </a:extLst>
          </p:cNvPr>
          <p:cNvSpPr txBox="1"/>
          <p:nvPr/>
        </p:nvSpPr>
        <p:spPr>
          <a:xfrm>
            <a:off x="922785" y="1125032"/>
            <a:ext cx="388316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Fatalism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Weak group loyalty. But, thought (by the group) as powerless to matter and easily replaced. Passively obeys the rules.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5349E-2C72-BF63-B3CE-CACB2AAFDBE7}"/>
              </a:ext>
            </a:extLst>
          </p:cNvPr>
          <p:cNvSpPr txBox="1"/>
          <p:nvPr/>
        </p:nvSpPr>
        <p:spPr>
          <a:xfrm>
            <a:off x="6930881" y="1117409"/>
            <a:ext cx="459549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Hierarchism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Strong preference for rules, power and customs. Empowered by the group.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Likely to accept the rules.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Responds to ‘sticks’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628B4-70A5-7C65-3FD1-26738DF92F86}"/>
              </a:ext>
            </a:extLst>
          </p:cNvPr>
          <p:cNvSpPr txBox="1"/>
          <p:nvPr/>
        </p:nvSpPr>
        <p:spPr>
          <a:xfrm>
            <a:off x="334102" y="3778311"/>
            <a:ext cx="54285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Individualism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Only acts in self interest and only becomes concerned when problems impinge on their own personal freedoms and autonomy.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Can see risk as opportunities to develop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profitable technology (not considering what affect this will have on others). 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Respond to ‘carrots’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063A6-73D9-8B84-D329-919E0911BEF6}"/>
              </a:ext>
            </a:extLst>
          </p:cNvPr>
          <p:cNvSpPr txBox="1"/>
          <p:nvPr/>
        </p:nvSpPr>
        <p:spPr>
          <a:xfrm>
            <a:off x="6773008" y="3804824"/>
            <a:ext cx="459549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Egalitarianism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Suspicious of anyone in authority who makes the rules. Prefer democratic, consensus-based decision-making. Expects everyone to ’pitch in’ for the common good. Responds to the fear of ‘naming’ and shaming’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4" descr="Culture and the Church: Where God Points His Finger - outreachmagazine.com">
            <a:extLst>
              <a:ext uri="{FF2B5EF4-FFF2-40B4-BE49-F238E27FC236}">
                <a16:creationId xmlns:a16="http://schemas.microsoft.com/office/drawing/2014/main" id="{AEAD8470-79E9-4DDF-8740-418332C9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14" y="198610"/>
            <a:ext cx="1153172" cy="8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rowd Or Group Of People SVG, PNG Icon, Symbol ...">
            <a:extLst>
              <a:ext uri="{FF2B5EF4-FFF2-40B4-BE49-F238E27FC236}">
                <a16:creationId xmlns:a16="http://schemas.microsoft.com/office/drawing/2014/main" id="{1F5A34BF-1C97-FC64-6F8D-E67E1078E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9"/>
          <a:stretch/>
        </p:blipFill>
        <p:spPr bwMode="auto">
          <a:xfrm>
            <a:off x="10689387" y="2662486"/>
            <a:ext cx="1358232" cy="11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3CA7DD-8608-1122-609D-4D1AC414801E}"/>
              </a:ext>
            </a:extLst>
          </p:cNvPr>
          <p:cNvSpPr txBox="1"/>
          <p:nvPr/>
        </p:nvSpPr>
        <p:spPr>
          <a:xfrm rot="16200000">
            <a:off x="4665175" y="2084843"/>
            <a:ext cx="226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Social regulation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083A4-337F-EAC3-3C0C-E1EDA738C85E}"/>
              </a:ext>
            </a:extLst>
          </p:cNvPr>
          <p:cNvSpPr txBox="1"/>
          <p:nvPr/>
        </p:nvSpPr>
        <p:spPr>
          <a:xfrm>
            <a:off x="6096000" y="3160069"/>
            <a:ext cx="226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Social integration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E7D0200-4B4D-94CF-9153-FDDF447232EA}"/>
              </a:ext>
            </a:extLst>
          </p:cNvPr>
          <p:cNvSpPr/>
          <p:nvPr/>
        </p:nvSpPr>
        <p:spPr>
          <a:xfrm>
            <a:off x="1171084" y="3454078"/>
            <a:ext cx="9518304" cy="3366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B46A54F-229E-14BB-EE01-3EDFE6CD1EA9}"/>
              </a:ext>
            </a:extLst>
          </p:cNvPr>
          <p:cNvSpPr/>
          <p:nvPr/>
        </p:nvSpPr>
        <p:spPr>
          <a:xfrm rot="16200000">
            <a:off x="3762297" y="3430707"/>
            <a:ext cx="4601379" cy="29734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B000B-A9FB-942F-5D2C-07A6A9274A41}"/>
              </a:ext>
            </a:extLst>
          </p:cNvPr>
          <p:cNvSpPr txBox="1"/>
          <p:nvPr/>
        </p:nvSpPr>
        <p:spPr>
          <a:xfrm>
            <a:off x="1641746" y="1103536"/>
            <a:ext cx="4584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Your results table should look like this </a:t>
            </a:r>
            <a:r>
              <a:rPr lang="en-US" sz="40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32D24A-DDFD-763A-A8F5-31D980C28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49315"/>
              </p:ext>
            </p:extLst>
          </p:nvPr>
        </p:nvGraphicFramePr>
        <p:xfrm>
          <a:off x="8355467" y="462280"/>
          <a:ext cx="3124631" cy="593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71936">
                  <a:extLst>
                    <a:ext uri="{9D8B030D-6E8A-4147-A177-3AD203B41FA5}">
                      <a16:colId xmlns:a16="http://schemas.microsoft.com/office/drawing/2014/main" val="1741180501"/>
                    </a:ext>
                  </a:extLst>
                </a:gridCol>
                <a:gridCol w="1452695">
                  <a:extLst>
                    <a:ext uri="{9D8B030D-6E8A-4147-A177-3AD203B41FA5}">
                      <a16:colId xmlns:a16="http://schemas.microsoft.com/office/drawing/2014/main" val="104489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3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47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3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98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24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0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03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0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8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0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2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0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65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02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0667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CC89D7-1962-AD40-41B9-FF3EBB7B58B7}"/>
              </a:ext>
            </a:extLst>
          </p:cNvPr>
          <p:cNvSpPr txBox="1"/>
          <p:nvPr/>
        </p:nvSpPr>
        <p:spPr>
          <a:xfrm>
            <a:off x="2171646" y="4119746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85472-87D3-D8B5-8DA1-FEBD28A2C27E}"/>
              </a:ext>
            </a:extLst>
          </p:cNvPr>
          <p:cNvSpPr txBox="1"/>
          <p:nvPr/>
        </p:nvSpPr>
        <p:spPr>
          <a:xfrm>
            <a:off x="3332134" y="3658081"/>
            <a:ext cx="154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875293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Carrots &amp; Sticks: A Look at Management Styles">
            <a:extLst>
              <a:ext uri="{FF2B5EF4-FFF2-40B4-BE49-F238E27FC236}">
                <a16:creationId xmlns:a16="http://schemas.microsoft.com/office/drawing/2014/main" id="{7D9B5085-41B9-228D-53F0-6DC58329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21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5994E-B71F-65AE-0889-EA16AC598566}"/>
              </a:ext>
            </a:extLst>
          </p:cNvPr>
          <p:cNvSpPr txBox="1"/>
          <p:nvPr/>
        </p:nvSpPr>
        <p:spPr>
          <a:xfrm>
            <a:off x="3713922" y="240700"/>
            <a:ext cx="44096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A "carrot" approach incentivizes good work with </a:t>
            </a:r>
            <a:r>
              <a:rPr lang="en-AU" sz="2400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rewards</a:t>
            </a:r>
            <a:r>
              <a:rPr lang="en-AU" sz="2400" dirty="0">
                <a:solidFill>
                  <a:srgbClr val="040C28"/>
                </a:solidFill>
                <a:cs typeface="Arial Narrow" panose="020B0604020202020204" pitchFamily="34" charset="0"/>
              </a:rPr>
              <a:t>.</a:t>
            </a:r>
          </a:p>
          <a:p>
            <a:pPr algn="ctr"/>
            <a:r>
              <a:rPr lang="en-AU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A</a:t>
            </a:r>
            <a:r>
              <a:rPr lang="en-AU" sz="1400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 </a:t>
            </a:r>
            <a:r>
              <a:rPr lang="en-AU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"stick" approach uses </a:t>
            </a:r>
            <a:r>
              <a:rPr lang="en-AU" sz="2400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punishment </a:t>
            </a:r>
            <a:r>
              <a:rPr lang="en-AU" dirty="0">
                <a:solidFill>
                  <a:srgbClr val="040C28"/>
                </a:solidFill>
                <a:effectLst/>
                <a:cs typeface="Arial Narrow" panose="020B0604020202020204" pitchFamily="34" charset="0"/>
              </a:rPr>
              <a:t>to push people towards a particular behaviour.</a:t>
            </a:r>
            <a:endParaRPr lang="en-US" dirty="0"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1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7C4A0-52A9-1B2D-9F86-6C36794B3E6B}"/>
              </a:ext>
            </a:extLst>
          </p:cNvPr>
          <p:cNvSpPr txBox="1"/>
          <p:nvPr/>
        </p:nvSpPr>
        <p:spPr>
          <a:xfrm>
            <a:off x="914399" y="358754"/>
            <a:ext cx="103632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Stakeholder Values?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As you can see, there are many </a:t>
            </a:r>
            <a:r>
              <a:rPr lang="en-US" sz="2000" dirty="0" err="1">
                <a:solidFill>
                  <a:schemeClr val="bg1"/>
                </a:solidFill>
              </a:rPr>
              <a:t>flavours</a:t>
            </a:r>
            <a:r>
              <a:rPr lang="en-US" sz="2000" dirty="0">
                <a:solidFill>
                  <a:schemeClr val="bg1"/>
                </a:solidFill>
              </a:rPr>
              <a:t> of society and many different viewpoints.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Q. What might the following stakeholders say about what we should do about </a:t>
            </a:r>
            <a:r>
              <a:rPr lang="en-US" sz="3600" dirty="0">
                <a:solidFill>
                  <a:schemeClr val="bg1"/>
                </a:solidFill>
              </a:rPr>
              <a:t>climate change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Human Icons - Free SVG &amp; PNG Human Images - Noun Project">
            <a:extLst>
              <a:ext uri="{FF2B5EF4-FFF2-40B4-BE49-F238E27FC236}">
                <a16:creationId xmlns:a16="http://schemas.microsoft.com/office/drawing/2014/main" id="{1B6CD839-3E9C-4507-E83B-D6ABB8B9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2" y="3600602"/>
            <a:ext cx="2130762" cy="21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27807-0F94-3980-0B59-A351D0A4B26B}"/>
              </a:ext>
            </a:extLst>
          </p:cNvPr>
          <p:cNvSpPr txBox="1"/>
          <p:nvPr/>
        </p:nvSpPr>
        <p:spPr>
          <a:xfrm>
            <a:off x="1136053" y="6115069"/>
            <a:ext cx="164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00FF00"/>
                </a:highlight>
              </a:rPr>
              <a:t>Anthropogenic (ego-centric)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D8A6F-AC54-97D6-6DE9-DD4E2634B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175"/>
          <a:stretch/>
        </p:blipFill>
        <p:spPr>
          <a:xfrm>
            <a:off x="521159" y="3090577"/>
            <a:ext cx="2877727" cy="2979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06168-95F2-A6E2-A3A6-05546EA64F22}"/>
              </a:ext>
            </a:extLst>
          </p:cNvPr>
          <p:cNvSpPr txBox="1"/>
          <p:nvPr/>
        </p:nvSpPr>
        <p:spPr>
          <a:xfrm>
            <a:off x="5183368" y="6160253"/>
            <a:ext cx="16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Eco-centric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DCF53-8725-2D63-59E0-E672E7BA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62"/>
          <a:stretch/>
        </p:blipFill>
        <p:spPr>
          <a:xfrm>
            <a:off x="4397936" y="3099375"/>
            <a:ext cx="2665473" cy="3015694"/>
          </a:xfrm>
          <a:prstGeom prst="rect">
            <a:avLst/>
          </a:prstGeom>
        </p:spPr>
      </p:pic>
      <p:pic>
        <p:nvPicPr>
          <p:cNvPr id="12" name="Picture 2" descr="ESS Topic 1.1: Environmental Value Systems | 260 plays | Quizizz">
            <a:extLst>
              <a:ext uri="{FF2B5EF4-FFF2-40B4-BE49-F238E27FC236}">
                <a16:creationId xmlns:a16="http://schemas.microsoft.com/office/drawing/2014/main" id="{78241C3B-659D-DEC4-D780-3C0F6D12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74" y="3135761"/>
            <a:ext cx="3972410" cy="2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6F2270-689E-6DBC-30B2-3241B7D10F85}"/>
              </a:ext>
            </a:extLst>
          </p:cNvPr>
          <p:cNvSpPr txBox="1"/>
          <p:nvPr/>
        </p:nvSpPr>
        <p:spPr>
          <a:xfrm>
            <a:off x="9230683" y="6183021"/>
            <a:ext cx="16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Techno-centric</a:t>
            </a:r>
          </a:p>
        </p:txBody>
      </p:sp>
    </p:spTree>
    <p:extLst>
      <p:ext uri="{BB962C8B-B14F-4D97-AF65-F5344CB8AC3E}">
        <p14:creationId xmlns:p14="http://schemas.microsoft.com/office/powerpoint/2010/main" val="243302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E6042-4A5E-9103-C235-572F97655591}"/>
              </a:ext>
            </a:extLst>
          </p:cNvPr>
          <p:cNvSpPr txBox="1"/>
          <p:nvPr/>
        </p:nvSpPr>
        <p:spPr>
          <a:xfrm>
            <a:off x="894698" y="1267763"/>
            <a:ext cx="33142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Discuss the specific value systems that identified stakeholders use, i.e. anthropogenic,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ecocentric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and technocentric.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‘4. </a:t>
            </a:r>
            <a:r>
              <a:rPr lang="en-US" sz="20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Psychology Insights’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3314" name="Picture 2" descr="Can studying psychology help your creative career?">
            <a:extLst>
              <a:ext uri="{FF2B5EF4-FFF2-40B4-BE49-F238E27FC236}">
                <a16:creationId xmlns:a16="http://schemas.microsoft.com/office/drawing/2014/main" id="{CF701B09-1F97-2815-FD02-87A11453B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r="11631"/>
          <a:stretch/>
        </p:blipFill>
        <p:spPr bwMode="auto">
          <a:xfrm>
            <a:off x="5543227" y="0"/>
            <a:ext cx="6648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aper with text and images&#10;&#10;Description automatically generated">
            <a:extLst>
              <a:ext uri="{FF2B5EF4-FFF2-40B4-BE49-F238E27FC236}">
                <a16:creationId xmlns:a16="http://schemas.microsoft.com/office/drawing/2014/main" id="{BEC30EEB-593E-840D-2C8F-4E8BC4FC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810" y="318051"/>
            <a:ext cx="4735718" cy="63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40" y="983489"/>
            <a:ext cx="105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1. We are approaching the limit of the number of people the Earth can support.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7288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40" y="983489"/>
            <a:ext cx="105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2. Humans have the right to modify the natural environment to suit their needs.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277269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40" y="983489"/>
            <a:ext cx="105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3. When humans interfere with nature it often produces disastrous consequences.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78612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1357281" y="1029984"/>
            <a:ext cx="97705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4. Human ingenuity will ensure that we do</a:t>
            </a:r>
            <a:r>
              <a:rPr lang="en-AU" sz="4800" dirty="0">
                <a:solidFill>
                  <a:schemeClr val="bg1"/>
                </a:solidFill>
              </a:rPr>
              <a:t> </a:t>
            </a:r>
            <a:r>
              <a:rPr lang="en-AU" sz="4800" i="1" dirty="0">
                <a:solidFill>
                  <a:schemeClr val="bg1"/>
                </a:solidFill>
              </a:rPr>
              <a:t>not </a:t>
            </a:r>
            <a:r>
              <a:rPr lang="en-AU" sz="4400" dirty="0">
                <a:solidFill>
                  <a:schemeClr val="bg1"/>
                </a:solidFill>
              </a:rPr>
              <a:t>make the Earth unliveable.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05492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40" y="983489"/>
            <a:ext cx="105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5. Humans are seriously abusing the environment.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15875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4F95E-06D1-35EE-68E6-93943EF9A406}"/>
              </a:ext>
            </a:extLst>
          </p:cNvPr>
          <p:cNvSpPr txBox="1"/>
          <p:nvPr/>
        </p:nvSpPr>
        <p:spPr>
          <a:xfrm>
            <a:off x="814840" y="983489"/>
            <a:ext cx="105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6. The Earth has plenty of natural resources if we just learn how to develop them.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CA5B-4492-E0CD-544B-7987910B4E25}"/>
              </a:ext>
            </a:extLst>
          </p:cNvPr>
          <p:cNvSpPr txBox="1"/>
          <p:nvPr/>
        </p:nvSpPr>
        <p:spPr>
          <a:xfrm>
            <a:off x="4627424" y="3614979"/>
            <a:ext cx="352468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agree = 5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agree = 4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Unsure = 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Mildly disagree = 2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AU" sz="2400" dirty="0"/>
              <a:t>Strongly disagree = 1</a:t>
            </a:r>
          </a:p>
        </p:txBody>
      </p:sp>
    </p:spTree>
    <p:extLst>
      <p:ext uri="{BB962C8B-B14F-4D97-AF65-F5344CB8AC3E}">
        <p14:creationId xmlns:p14="http://schemas.microsoft.com/office/powerpoint/2010/main" val="25165600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1783</Words>
  <Application>Microsoft Macintosh PowerPoint</Application>
  <PresentationFormat>Widescreen</PresentationFormat>
  <Paragraphs>273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AkayaTelivigala</vt:lpstr>
      <vt:lpstr>American Typewriter</vt:lpstr>
      <vt:lpstr>Arial</vt:lpstr>
      <vt:lpstr>Arial Narrow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523</cp:revision>
  <dcterms:created xsi:type="dcterms:W3CDTF">2023-09-23T08:38:28Z</dcterms:created>
  <dcterms:modified xsi:type="dcterms:W3CDTF">2024-10-04T19:00:12Z</dcterms:modified>
</cp:coreProperties>
</file>