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6"/>
  </p:notesMasterIdLst>
  <p:sldIdLst>
    <p:sldId id="339" r:id="rId2"/>
    <p:sldId id="340" r:id="rId3"/>
    <p:sldId id="343" r:id="rId4"/>
    <p:sldId id="344" r:id="rId5"/>
    <p:sldId id="345" r:id="rId6"/>
    <p:sldId id="341" r:id="rId7"/>
    <p:sldId id="348" r:id="rId8"/>
    <p:sldId id="347" r:id="rId9"/>
    <p:sldId id="349" r:id="rId10"/>
    <p:sldId id="342" r:id="rId11"/>
    <p:sldId id="350" r:id="rId12"/>
    <p:sldId id="359" r:id="rId13"/>
    <p:sldId id="352" r:id="rId14"/>
    <p:sldId id="361" r:id="rId15"/>
    <p:sldId id="363" r:id="rId16"/>
    <p:sldId id="362" r:id="rId17"/>
    <p:sldId id="365" r:id="rId18"/>
    <p:sldId id="366" r:id="rId19"/>
    <p:sldId id="351" r:id="rId20"/>
    <p:sldId id="353" r:id="rId21"/>
    <p:sldId id="355" r:id="rId22"/>
    <p:sldId id="368" r:id="rId23"/>
    <p:sldId id="369" r:id="rId24"/>
    <p:sldId id="370" r:id="rId25"/>
    <p:sldId id="375" r:id="rId26"/>
    <p:sldId id="376" r:id="rId27"/>
    <p:sldId id="372" r:id="rId28"/>
    <p:sldId id="373" r:id="rId29"/>
    <p:sldId id="374" r:id="rId30"/>
    <p:sldId id="377" r:id="rId31"/>
    <p:sldId id="358" r:id="rId32"/>
    <p:sldId id="382" r:id="rId33"/>
    <p:sldId id="392" r:id="rId34"/>
    <p:sldId id="354" r:id="rId35"/>
    <p:sldId id="356" r:id="rId36"/>
    <p:sldId id="378" r:id="rId37"/>
    <p:sldId id="379" r:id="rId38"/>
    <p:sldId id="380" r:id="rId39"/>
    <p:sldId id="381" r:id="rId40"/>
    <p:sldId id="383" r:id="rId41"/>
    <p:sldId id="357" r:id="rId42"/>
    <p:sldId id="364" r:id="rId43"/>
    <p:sldId id="384" r:id="rId44"/>
    <p:sldId id="391" r:id="rId45"/>
    <p:sldId id="385" r:id="rId46"/>
    <p:sldId id="387" r:id="rId47"/>
    <p:sldId id="394" r:id="rId48"/>
    <p:sldId id="388" r:id="rId49"/>
    <p:sldId id="367" r:id="rId50"/>
    <p:sldId id="389" r:id="rId51"/>
    <p:sldId id="390" r:id="rId52"/>
    <p:sldId id="386" r:id="rId53"/>
    <p:sldId id="393" r:id="rId54"/>
    <p:sldId id="396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/>
    <p:restoredTop sz="91840"/>
  </p:normalViewPr>
  <p:slideViewPr>
    <p:cSldViewPr snapToGrid="0">
      <p:cViewPr varScale="1">
        <p:scale>
          <a:sx n="98" d="100"/>
          <a:sy n="98" d="100"/>
        </p:scale>
        <p:origin x="4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www.quora.com</a:t>
            </a:r>
            <a:r>
              <a:rPr lang="en-US" dirty="0"/>
              <a:t>/How-can-the-lips-of-a-human-look-like-the-mouth-of-a-trigger-fish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7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www.geocities.ws</a:t>
            </a:r>
            <a:r>
              <a:rPr lang="en-US" dirty="0"/>
              <a:t>/</a:t>
            </a:r>
            <a:r>
              <a:rPr lang="en-US" dirty="0" err="1"/>
              <a:t>jtnolde</a:t>
            </a:r>
            <a:r>
              <a:rPr lang="en-US" dirty="0"/>
              <a:t>/Activity_4th.21.htm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74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marinewaters.fish.wa.gov.au</a:t>
            </a:r>
            <a:r>
              <a:rPr lang="en-US" dirty="0"/>
              <a:t>/resource/fact-sheet-fish-adaptations/</a:t>
            </a:r>
          </a:p>
          <a:p>
            <a:r>
              <a:rPr lang="en-US" dirty="0"/>
              <a:t>Image (left): https://</a:t>
            </a:r>
            <a:r>
              <a:rPr lang="en-US" dirty="0" err="1"/>
              <a:t>www.nathab.com</a:t>
            </a:r>
            <a:r>
              <a:rPr lang="en-US" dirty="0"/>
              <a:t>/blog/secret-life-seahorse/</a:t>
            </a:r>
          </a:p>
          <a:p>
            <a:r>
              <a:rPr lang="en-US" dirty="0"/>
              <a:t>Image (right): https://</a:t>
            </a:r>
            <a:r>
              <a:rPr lang="en-US" dirty="0" err="1"/>
              <a:t>www.freepik.com</a:t>
            </a:r>
            <a:r>
              <a:rPr lang="en-US" dirty="0"/>
              <a:t>/premium-photo/huge-tuna-with-skin-black-white-tones-isolated-dark-background_41666768.htm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63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www.mirror.co.uk</a:t>
            </a:r>
            <a:r>
              <a:rPr lang="en-US" dirty="0"/>
              <a:t>/news/world-news/man-reels-mystery-nightmare-fish-27291415</a:t>
            </a:r>
          </a:p>
          <a:p>
            <a:r>
              <a:rPr lang="en-US" dirty="0"/>
              <a:t>Image (middle): https://</a:t>
            </a:r>
            <a:r>
              <a:rPr lang="en-US" dirty="0" err="1"/>
              <a:t>www.nationalgeographic.com</a:t>
            </a:r>
            <a:r>
              <a:rPr lang="en-US" dirty="0"/>
              <a:t>/animals/article/flatfish-animals-science-colors-flounders</a:t>
            </a:r>
          </a:p>
          <a:p>
            <a:r>
              <a:rPr lang="en-US" dirty="0"/>
              <a:t>Image (right):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88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www.naturepl.com</a:t>
            </a:r>
            <a:r>
              <a:rPr lang="en-US" dirty="0"/>
              <a:t>/stock-photo-teeth-of-sand-tiger-shark-carcharias-taurus-or-grey-nurse-shark-image01134103.html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15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Image: https://</a:t>
            </a:r>
            <a:r>
              <a:rPr lang="en-US" dirty="0" err="1"/>
              <a:t>www.geocities.ws</a:t>
            </a:r>
            <a:r>
              <a:rPr lang="en-US" dirty="0"/>
              <a:t>/</a:t>
            </a:r>
            <a:r>
              <a:rPr lang="en-US" dirty="0" err="1"/>
              <a:t>jtnolde</a:t>
            </a:r>
            <a:r>
              <a:rPr lang="en-US" dirty="0"/>
              <a:t>/Activity_4th.21.htm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58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=52AuNyBbedE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31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www.ranker.com</a:t>
            </a:r>
            <a:r>
              <a:rPr lang="en-US" dirty="0"/>
              <a:t>/list/most-poisonous-sea-creatures/eric-</a:t>
            </a:r>
            <a:r>
              <a:rPr lang="en-US" dirty="0" err="1"/>
              <a:t>vega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87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www.researchgate.net</a:t>
            </a:r>
            <a:r>
              <a:rPr lang="en-US" dirty="0"/>
              <a:t>/figure/Swim-bladder-and-inner-ear-of-H-guttatus-in-A-lateral-and-B-ventral-views-The-swim_fig12_230645973</a:t>
            </a:r>
          </a:p>
          <a:p>
            <a:r>
              <a:rPr lang="en-US" dirty="0"/>
              <a:t>Image (right): https://</a:t>
            </a:r>
            <a:r>
              <a:rPr lang="en-US" dirty="0" err="1"/>
              <a:t>www.ctvnews.ca</a:t>
            </a:r>
            <a:r>
              <a:rPr lang="en-US" dirty="0"/>
              <a:t>/health/coronavirus/advocacy-group-warns-that-500-000-sharks-may-need-to-die-for-a-covid-19-vaccine-1.5122624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88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mag.uchicago.edu</a:t>
            </a:r>
            <a:r>
              <a:rPr lang="en-US" dirty="0"/>
              <a:t>/science-medicine/brain-waves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73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https://www.42evolution.org/heated-eyes-give-swordfish-deep-sea-night-vision/</a:t>
            </a:r>
          </a:p>
          <a:p>
            <a:r>
              <a:rPr lang="en-US" dirty="0"/>
              <a:t>More info: https://</a:t>
            </a:r>
            <a:r>
              <a:rPr lang="en-US" dirty="0" err="1"/>
              <a:t>www.cell.com</a:t>
            </a:r>
            <a:r>
              <a:rPr lang="en-US" dirty="0"/>
              <a:t>/current-biology/pdf/S0960-9822(04)00996-0.pdf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89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news.exeter.ac.uk</a:t>
            </a:r>
            <a:r>
              <a:rPr lang="en-US" dirty="0"/>
              <a:t>/research/male-killer-whales-protected-by-post-menopause-mothers/</a:t>
            </a:r>
          </a:p>
          <a:p>
            <a:r>
              <a:rPr lang="en-AU" b="0" i="1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Outfit"/>
              </a:rPr>
              <a:t>An adult male with travelling with its post-reproductive mother. Credit David </a:t>
            </a:r>
            <a:r>
              <a:rPr lang="en-AU" b="0" i="1" dirty="0" err="1">
                <a:solidFill>
                  <a:srgbClr val="3A3A3A"/>
                </a:solidFill>
                <a:effectLst/>
                <a:highlight>
                  <a:srgbClr val="FFFFFF"/>
                </a:highlight>
                <a:latin typeface="Outfit"/>
              </a:rPr>
              <a:t>Ellifrit</a:t>
            </a:r>
            <a:r>
              <a:rPr lang="en-AU" b="0" i="1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Outfit"/>
              </a:rPr>
              <a:t> / </a:t>
            </a:r>
            <a:r>
              <a:rPr lang="en-AU" b="0" i="1" dirty="0" err="1">
                <a:solidFill>
                  <a:srgbClr val="3A3A3A"/>
                </a:solidFill>
                <a:effectLst/>
                <a:highlight>
                  <a:srgbClr val="FFFFFF"/>
                </a:highlight>
                <a:latin typeface="Outfit"/>
              </a:rPr>
              <a:t>Center</a:t>
            </a:r>
            <a:r>
              <a:rPr lang="en-AU" b="0" i="1" dirty="0">
                <a:solidFill>
                  <a:srgbClr val="3A3A3A"/>
                </a:solidFill>
                <a:effectLst/>
                <a:highlight>
                  <a:srgbClr val="FFFFFF"/>
                </a:highlight>
                <a:latin typeface="Outfit"/>
              </a:rPr>
              <a:t> for Whale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619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www.pathwayz.org</a:t>
            </a:r>
            <a:r>
              <a:rPr lang="en-US" dirty="0"/>
              <a:t>/Tree/Plain/FISH+-GAS+EXCHANGE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71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www.researchgate.net</a:t>
            </a:r>
            <a:r>
              <a:rPr lang="en-US" dirty="0"/>
              <a:t>/figure/Mechanisms-of-osmoregulation-by-teleost-fishes-Solid-arrows-represent-passive-movements_fig4_327531685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Mechanisms of osmoregulation by teleost fishes. Solid arrows represent passive movements of salt and water, and dashed arrows represent active pathways of osmoregulation. Adapted from Evans (2008); Evans (20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48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www.aquariumcircle.com</a:t>
            </a:r>
            <a:r>
              <a:rPr lang="en-US" dirty="0"/>
              <a:t>/do-clownfish-need-anemones/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34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/news/science/2019-07-11/bluehead-wrasse-change-sex-epigenetic-stress/11291332</a:t>
            </a:r>
          </a:p>
          <a:p>
            <a:r>
              <a:rPr lang="en-US" dirty="0"/>
              <a:t>Paper: https://</a:t>
            </a:r>
            <a:r>
              <a:rPr lang="en-US" dirty="0" err="1"/>
              <a:t>www.science.org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/10.1126/sciadv.aaw7006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89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afn.com.au</a:t>
            </a:r>
            <a:r>
              <a:rPr lang="en-US" dirty="0"/>
              <a:t>/chasing-chrome/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889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hakaimagazine.com</a:t>
            </a:r>
            <a:r>
              <a:rPr lang="en-US" dirty="0"/>
              <a:t>/news/this-mommy-shark-has-a-unique-way-of-making-babies/</a:t>
            </a:r>
          </a:p>
          <a:p>
            <a:r>
              <a:rPr lang="en-AU" b="0" i="0" dirty="0">
                <a:solidFill>
                  <a:srgbClr val="494949"/>
                </a:solidFill>
                <a:effectLst/>
                <a:highlight>
                  <a:srgbClr val="FFFFFF"/>
                </a:highlight>
                <a:latin typeface="nimbus-sans"/>
              </a:rPr>
              <a:t>While most shark egg cases are opaque, those belonging to Sarawak swellsharks are transparent—allowing the baby inside to be seen. Photo by Cheng-Chang Lee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5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sanookscuba.com</a:t>
            </a:r>
            <a:r>
              <a:rPr lang="en-US" dirty="0"/>
              <a:t>/stonefish/</a:t>
            </a:r>
          </a:p>
          <a:p>
            <a:r>
              <a:rPr lang="en-US" dirty="0"/>
              <a:t>Image (right): https://</a:t>
            </a:r>
            <a:r>
              <a:rPr lang="en-US" dirty="0" err="1"/>
              <a:t>www.sunshinecoastnews.com.au</a:t>
            </a:r>
            <a:r>
              <a:rPr lang="en-US" dirty="0"/>
              <a:t>/2023/02/13/sharp-advice-after-dozens-stung-by-stonefish/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674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www.researchgate.net</a:t>
            </a:r>
            <a:r>
              <a:rPr lang="en-US" dirty="0"/>
              <a:t>/figure/Behaviour-of-a-school-of-fish-during-a-shark-attack_fig1_289896756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Paper: </a:t>
            </a:r>
            <a:r>
              <a:rPr lang="en-AU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Congestion Avoidance for Multiple Micro-Robots Using the Behaviour of Fish Schools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289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ultimatedivetravel.com</a:t>
            </a:r>
            <a:r>
              <a:rPr lang="en-US" dirty="0"/>
              <a:t>/mouthbrooder/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766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www.sail-world.com</a:t>
            </a:r>
            <a:r>
              <a:rPr lang="en-US" dirty="0"/>
              <a:t>/USA/photo/64924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6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www.hrmm.org</a:t>
            </a:r>
            <a:r>
              <a:rPr lang="en-US" dirty="0"/>
              <a:t>/history-blog/media-</a:t>
            </a:r>
            <a:r>
              <a:rPr lang="en-US" dirty="0" err="1"/>
              <a:t>monday</a:t>
            </a:r>
            <a:r>
              <a:rPr lang="en-US" dirty="0"/>
              <a:t>-killers-in-</a:t>
            </a:r>
            <a:r>
              <a:rPr lang="en-US" dirty="0" err="1"/>
              <a:t>eden</a:t>
            </a:r>
            <a:endParaRPr lang="en-US" dirty="0"/>
          </a:p>
          <a:p>
            <a:r>
              <a:rPr lang="en-AU" b="0" i="0" dirty="0">
                <a:solidFill>
                  <a:srgbClr val="8E8E8E"/>
                </a:solidFill>
                <a:effectLst/>
                <a:highlight>
                  <a:srgbClr val="FFFFFF"/>
                </a:highlight>
                <a:latin typeface="Raleway" panose="020F0502020204030204" pitchFamily="34" charset="0"/>
              </a:rPr>
              <a:t>Detail of still from early documentary film, first shown publicly in 1912. In the foreground is a killer whale (Orcinus orca) named Old Tom, swimming alongside a whaling boat that is being towed by a harpooned whale (out of frame to the right). A whale calf can be seen between Old Tom and the boat. The whalers were based in Eden, New South Wales, Australia. Wikimedia Commons.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574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www.jdohdds.com</a:t>
            </a:r>
            <a:r>
              <a:rPr lang="en-US" dirty="0"/>
              <a:t>/?y=the-size-of-these-hammerhead-sharks-will-keep-you-ww-QPBj5nIG</a:t>
            </a:r>
          </a:p>
          <a:p>
            <a:r>
              <a:rPr lang="en-US" dirty="0"/>
              <a:t>Ans: structural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52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Ans: functional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801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fleetham.photoshelter.com</a:t>
            </a:r>
            <a:r>
              <a:rPr lang="en-US" dirty="0"/>
              <a:t>/image/I0000BmF9sWbu14g</a:t>
            </a:r>
          </a:p>
          <a:p>
            <a:r>
              <a:rPr lang="en-US" dirty="0"/>
              <a:t>Ans. </a:t>
            </a:r>
            <a:r>
              <a:rPr lang="en-AU" sz="12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structural (tube feet) and functional (breathing, locomotion)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376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Ans: structural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64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Ans: </a:t>
            </a:r>
            <a:r>
              <a:rPr lang="en-US" dirty="0" err="1"/>
              <a:t>behavioural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189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www.quora.com</a:t>
            </a:r>
            <a:r>
              <a:rPr lang="en-US" dirty="0"/>
              <a:t>/How-does-a-stingrays-barb-work-and-why-is-it-so-dangerous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Ans. </a:t>
            </a:r>
            <a:r>
              <a:rPr lang="en-AU" sz="12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structural (the barb), functional (poison) and behavioural (use)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282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Ans. </a:t>
            </a:r>
            <a:r>
              <a:rPr lang="en-US" dirty="0" err="1"/>
              <a:t>behavioural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079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Ans: functional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64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Ans. Structural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645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Ans: functional</a:t>
            </a:r>
          </a:p>
          <a:p>
            <a:r>
              <a:rPr lang="en-US" dirty="0"/>
              <a:t>Image: https://</a:t>
            </a:r>
            <a:r>
              <a:rPr lang="en-US" dirty="0" err="1"/>
              <a:t>www.livescience.com</a:t>
            </a:r>
            <a:r>
              <a:rPr lang="en-US" dirty="0"/>
              <a:t>/62325-shark-egg-embryo-gif.html</a:t>
            </a:r>
          </a:p>
          <a:p>
            <a:r>
              <a:rPr lang="en-A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About 30 percent of sharks lay eggs like these. Can you see the baby squirming inside? </a:t>
            </a:r>
            <a:r>
              <a:rPr lang="en-A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(Image credit: </a:t>
            </a:r>
            <a:r>
              <a:rPr lang="en-AU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DeAgostini</a:t>
            </a:r>
            <a:r>
              <a:rPr lang="en-A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/Getty)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47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963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Ans: structural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947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Ans. Structural (can draw/label it)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334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www.quora.com</a:t>
            </a:r>
            <a:r>
              <a:rPr lang="en-US" dirty="0"/>
              <a:t>/How-can-the-lips-of-a-human-look-like-the-mouth-of-a-trigger-fish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8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octonation.com</a:t>
            </a:r>
            <a:r>
              <a:rPr lang="en-US" dirty="0"/>
              <a:t>/how-do-octopus-give-birth/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2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octonation.com</a:t>
            </a:r>
            <a:r>
              <a:rPr lang="en-US" dirty="0"/>
              <a:t>/how-do-octopus-give-birth/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91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www.calacademy.org</a:t>
            </a:r>
            <a:r>
              <a:rPr lang="en-US" dirty="0"/>
              <a:t>/press/releases/rare-octopus-shocks-scientists-with-unusual-mating-and-reproductive-strategies</a:t>
            </a:r>
          </a:p>
          <a:p>
            <a:r>
              <a:rPr lang="en-AU" b="0" i="0" dirty="0">
                <a:solidFill>
                  <a:srgbClr val="595959"/>
                </a:solidFill>
                <a:effectLst/>
                <a:highlight>
                  <a:srgbClr val="FFFFFF"/>
                </a:highlight>
                <a:latin typeface="Whitney A"/>
              </a:rPr>
              <a:t>A male and female larger Pacific striped octopus align suckers during mating. Photo © Roy Caldwell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89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marinewaters.fish.wa.gov.au</a:t>
            </a:r>
            <a:r>
              <a:rPr lang="en-US" dirty="0"/>
              <a:t>/resource/fact-sheet-fish-adaptations/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A60AA-0504-9D43-9C67-9C112159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64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marinewaters.fish.wa.gov.au</a:t>
            </a:r>
            <a:r>
              <a:rPr lang="en-US" dirty="0"/>
              <a:t>/resource/fact-sheet-fish-adaptations/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ow can the lips of a human look like the mouth of a trigger fish? - Quora">
            <a:extLst>
              <a:ext uri="{FF2B5EF4-FFF2-40B4-BE49-F238E27FC236}">
                <a16:creationId xmlns:a16="http://schemas.microsoft.com/office/drawing/2014/main" id="{D0DF30BB-79CD-12F7-423A-939A40C95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79"/>
          <a:stretch/>
        </p:blipFill>
        <p:spPr bwMode="auto">
          <a:xfrm>
            <a:off x="0" y="0"/>
            <a:ext cx="9104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2F2855-49E0-32FD-87C2-DC7621C120F3}"/>
              </a:ext>
            </a:extLst>
          </p:cNvPr>
          <p:cNvSpPr txBox="1"/>
          <p:nvPr/>
        </p:nvSpPr>
        <p:spPr>
          <a:xfrm>
            <a:off x="9287692" y="363915"/>
            <a:ext cx="2762699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Classify adaptations as anatomical (structural), physiological (functional) or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behavioural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‘24. </a:t>
            </a: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Life Hacks’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C9654C-D1A5-0B46-CF8D-50F6494A6F3F}"/>
              </a:ext>
            </a:extLst>
          </p:cNvPr>
          <p:cNvSpPr txBox="1"/>
          <p:nvPr/>
        </p:nvSpPr>
        <p:spPr>
          <a:xfrm>
            <a:off x="141609" y="6390198"/>
            <a:ext cx="3975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Triggerfish</a:t>
            </a:r>
          </a:p>
        </p:txBody>
      </p:sp>
    </p:spTree>
    <p:extLst>
      <p:ext uri="{BB962C8B-B14F-4D97-AF65-F5344CB8AC3E}">
        <p14:creationId xmlns:p14="http://schemas.microsoft.com/office/powerpoint/2010/main" val="4040565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D5365D-6EC3-4E21-D1C3-4AC3810F6561}"/>
              </a:ext>
            </a:extLst>
          </p:cNvPr>
          <p:cNvSpPr txBox="1"/>
          <p:nvPr/>
        </p:nvSpPr>
        <p:spPr>
          <a:xfrm>
            <a:off x="702367" y="530087"/>
            <a:ext cx="11131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Adaptations</a:t>
            </a:r>
            <a:r>
              <a:rPr lang="en-US" sz="3200" dirty="0">
                <a:solidFill>
                  <a:schemeClr val="bg1"/>
                </a:solidFill>
              </a:rPr>
              <a:t> that aid our chance of </a:t>
            </a:r>
            <a:r>
              <a:rPr lang="en-US" sz="3200" i="1" dirty="0">
                <a:solidFill>
                  <a:schemeClr val="bg1"/>
                </a:solidFill>
              </a:rPr>
              <a:t>survival</a:t>
            </a:r>
            <a:r>
              <a:rPr lang="en-US" sz="3200" dirty="0">
                <a:solidFill>
                  <a:schemeClr val="bg1"/>
                </a:solidFill>
              </a:rPr>
              <a:t> and </a:t>
            </a:r>
            <a:r>
              <a:rPr lang="en-US" sz="3200" i="1" dirty="0">
                <a:solidFill>
                  <a:schemeClr val="bg1"/>
                </a:solidFill>
              </a:rPr>
              <a:t>reproduction </a:t>
            </a:r>
            <a:r>
              <a:rPr lang="en-US" sz="3200" dirty="0">
                <a:solidFill>
                  <a:schemeClr val="bg1"/>
                </a:solidFill>
              </a:rPr>
              <a:t>can be classified into </a:t>
            </a:r>
            <a:r>
              <a:rPr lang="en-US" sz="4000" b="1" dirty="0">
                <a:solidFill>
                  <a:schemeClr val="bg1"/>
                </a:solidFill>
              </a:rPr>
              <a:t>3</a:t>
            </a:r>
            <a:r>
              <a:rPr lang="en-US" sz="3200" dirty="0">
                <a:solidFill>
                  <a:schemeClr val="bg1"/>
                </a:solidFill>
              </a:rPr>
              <a:t> general categories: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7DBD5A-63CC-0C31-6572-89582C0076B1}"/>
              </a:ext>
            </a:extLst>
          </p:cNvPr>
          <p:cNvSpPr txBox="1"/>
          <p:nvPr/>
        </p:nvSpPr>
        <p:spPr>
          <a:xfrm>
            <a:off x="2743200" y="2664552"/>
            <a:ext cx="842838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 Narrow" panose="020B0604020202020204" pitchFamily="34" charset="0"/>
              </a:rPr>
              <a:t>anatomical (structural)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 Narrow" panose="020B0604020202020204" pitchFamily="34" charset="0"/>
              </a:rPr>
              <a:t>physiological (functional)  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 Narrow" panose="020B0604020202020204" pitchFamily="34" charset="0"/>
              </a:rPr>
              <a:t>behavioural</a:t>
            </a:r>
            <a:endParaRPr kumimoji="0" lang="en-US" sz="5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650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6FA97C-B052-9A25-9FB2-4B55556D9B30}"/>
              </a:ext>
            </a:extLst>
          </p:cNvPr>
          <p:cNvSpPr txBox="1"/>
          <p:nvPr/>
        </p:nvSpPr>
        <p:spPr>
          <a:xfrm>
            <a:off x="2411895" y="1667349"/>
            <a:ext cx="80308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Anatomical (structural)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adaptations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are structural features that you can </a:t>
            </a:r>
            <a:r>
              <a:rPr lang="en-US" sz="3200" i="1" dirty="0">
                <a:solidFill>
                  <a:schemeClr val="bg1"/>
                </a:solidFill>
              </a:rPr>
              <a:t>see</a:t>
            </a:r>
            <a:r>
              <a:rPr lang="en-US" sz="3200" dirty="0">
                <a:solidFill>
                  <a:schemeClr val="bg1"/>
                </a:solidFill>
              </a:rPr>
              <a:t> and therefore </a:t>
            </a:r>
            <a:r>
              <a:rPr lang="en-US" sz="3200" i="1" dirty="0">
                <a:solidFill>
                  <a:schemeClr val="bg1"/>
                </a:solidFill>
              </a:rPr>
              <a:t>draw </a:t>
            </a:r>
            <a:r>
              <a:rPr lang="en-US" sz="3200" dirty="0">
                <a:solidFill>
                  <a:schemeClr val="bg1"/>
                </a:solidFill>
              </a:rPr>
              <a:t>and </a:t>
            </a:r>
            <a:r>
              <a:rPr lang="en-US" sz="3200" i="1" dirty="0">
                <a:solidFill>
                  <a:schemeClr val="bg1"/>
                </a:solidFill>
              </a:rPr>
              <a:t>label </a:t>
            </a:r>
            <a:r>
              <a:rPr lang="en-US" sz="3200" dirty="0">
                <a:solidFill>
                  <a:schemeClr val="bg1"/>
                </a:solidFill>
              </a:rPr>
              <a:t>with pen and paper. </a:t>
            </a:r>
          </a:p>
        </p:txBody>
      </p:sp>
    </p:spTree>
    <p:extLst>
      <p:ext uri="{BB962C8B-B14F-4D97-AF65-F5344CB8AC3E}">
        <p14:creationId xmlns:p14="http://schemas.microsoft.com/office/powerpoint/2010/main" val="3270968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EF6AC-4F9E-F686-572F-4E0300C2352B}"/>
              </a:ext>
            </a:extLst>
          </p:cNvPr>
          <p:cNvSpPr txBox="1"/>
          <p:nvPr/>
        </p:nvSpPr>
        <p:spPr>
          <a:xfrm>
            <a:off x="642730" y="2235489"/>
            <a:ext cx="3438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  <a:latin typeface="Calibri" panose="020F0502020204030204"/>
              </a:rPr>
              <a:t>For example, Body Shapes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C627D-6087-2CBA-AE42-A4C7CF0B4C95}"/>
              </a:ext>
            </a:extLst>
          </p:cNvPr>
          <p:cNvSpPr/>
          <p:nvPr/>
        </p:nvSpPr>
        <p:spPr>
          <a:xfrm>
            <a:off x="4465983" y="0"/>
            <a:ext cx="772601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Fact Sheet: Fish Adaptations • Department of Primary Industries and  Regional Development">
            <a:extLst>
              <a:ext uri="{FF2B5EF4-FFF2-40B4-BE49-F238E27FC236}">
                <a16:creationId xmlns:a16="http://schemas.microsoft.com/office/drawing/2014/main" id="{7331EA22-D2AD-1B01-BECD-BFFE51943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59" y="263975"/>
            <a:ext cx="7087604" cy="63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53065A-A22F-FE05-5507-C600CE43F852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Structural </a:t>
            </a:r>
          </a:p>
        </p:txBody>
      </p:sp>
    </p:spTree>
    <p:extLst>
      <p:ext uri="{BB962C8B-B14F-4D97-AF65-F5344CB8AC3E}">
        <p14:creationId xmlns:p14="http://schemas.microsoft.com/office/powerpoint/2010/main" val="1455323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EF6AC-4F9E-F686-572F-4E0300C2352B}"/>
              </a:ext>
            </a:extLst>
          </p:cNvPr>
          <p:cNvSpPr txBox="1"/>
          <p:nvPr/>
        </p:nvSpPr>
        <p:spPr>
          <a:xfrm>
            <a:off x="4591878" y="357808"/>
            <a:ext cx="30082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Fin shapes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74F20B-16FA-3490-5D1C-3AE0D7A9A1CA}"/>
              </a:ext>
            </a:extLst>
          </p:cNvPr>
          <p:cNvSpPr/>
          <p:nvPr/>
        </p:nvSpPr>
        <p:spPr>
          <a:xfrm>
            <a:off x="-1" y="1537251"/>
            <a:ext cx="12192000" cy="5420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act Sheet: Fish Adaptations • Department of Primary Industries and  Regional Development">
            <a:extLst>
              <a:ext uri="{FF2B5EF4-FFF2-40B4-BE49-F238E27FC236}">
                <a16:creationId xmlns:a16="http://schemas.microsoft.com/office/drawing/2014/main" id="{CFA70522-7E9F-CEFD-C5DA-8058EB344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15"/>
          <a:stretch/>
        </p:blipFill>
        <p:spPr bwMode="auto">
          <a:xfrm>
            <a:off x="419951" y="2332382"/>
            <a:ext cx="11772049" cy="382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A47654-18EF-6DC7-AEAE-ACAEE07F6036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Structural </a:t>
            </a:r>
          </a:p>
        </p:txBody>
      </p:sp>
    </p:spTree>
    <p:extLst>
      <p:ext uri="{BB962C8B-B14F-4D97-AF65-F5344CB8AC3E}">
        <p14:creationId xmlns:p14="http://schemas.microsoft.com/office/powerpoint/2010/main" val="3822763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EF6AC-4F9E-F686-572F-4E0300C2352B}"/>
              </a:ext>
            </a:extLst>
          </p:cNvPr>
          <p:cNvSpPr txBox="1"/>
          <p:nvPr/>
        </p:nvSpPr>
        <p:spPr>
          <a:xfrm>
            <a:off x="4220817" y="781878"/>
            <a:ext cx="4061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Mouth shapes</a:t>
            </a:r>
          </a:p>
        </p:txBody>
      </p:sp>
      <p:pic>
        <p:nvPicPr>
          <p:cNvPr id="10244" name="Picture 4" descr="Classifying Living Things!">
            <a:extLst>
              <a:ext uri="{FF2B5EF4-FFF2-40B4-BE49-F238E27FC236}">
                <a16:creationId xmlns:a16="http://schemas.microsoft.com/office/drawing/2014/main" id="{71550821-6A52-03F1-7E8C-9326DFBD2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6" b="5669"/>
          <a:stretch/>
        </p:blipFill>
        <p:spPr bwMode="auto">
          <a:xfrm>
            <a:off x="0" y="2398699"/>
            <a:ext cx="12192000" cy="255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E839DB-FFFA-813D-DBC4-9E14B8495785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Structural </a:t>
            </a:r>
          </a:p>
        </p:txBody>
      </p:sp>
    </p:spTree>
    <p:extLst>
      <p:ext uri="{BB962C8B-B14F-4D97-AF65-F5344CB8AC3E}">
        <p14:creationId xmlns:p14="http://schemas.microsoft.com/office/powerpoint/2010/main" val="1200250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EF6AC-4F9E-F686-572F-4E0300C2352B}"/>
              </a:ext>
            </a:extLst>
          </p:cNvPr>
          <p:cNvSpPr txBox="1"/>
          <p:nvPr/>
        </p:nvSpPr>
        <p:spPr>
          <a:xfrm>
            <a:off x="1861930" y="199732"/>
            <a:ext cx="89783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Scale size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(small scales = fast and streamlined)</a:t>
            </a:r>
          </a:p>
        </p:txBody>
      </p:sp>
      <p:pic>
        <p:nvPicPr>
          <p:cNvPr id="11270" name="Picture 6" descr="The Secret Life of a Seahorse | Marine Wildlife">
            <a:extLst>
              <a:ext uri="{FF2B5EF4-FFF2-40B4-BE49-F238E27FC236}">
                <a16:creationId xmlns:a16="http://schemas.microsoft.com/office/drawing/2014/main" id="{5D0EDE95-7BC6-EE36-5372-1332925A4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/>
          <a:stretch/>
        </p:blipFill>
        <p:spPr bwMode="auto">
          <a:xfrm>
            <a:off x="172278" y="2265294"/>
            <a:ext cx="5917095" cy="364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67B61C-B6DA-8315-87F2-27FF9A8DD252}"/>
              </a:ext>
            </a:extLst>
          </p:cNvPr>
          <p:cNvSpPr txBox="1"/>
          <p:nvPr/>
        </p:nvSpPr>
        <p:spPr>
          <a:xfrm>
            <a:off x="291547" y="6319559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Seahorse: Large scales for </a:t>
            </a:r>
            <a:r>
              <a:rPr lang="en-US" i="1" dirty="0">
                <a:solidFill>
                  <a:schemeClr val="bg1"/>
                </a:solidFill>
              </a:rPr>
              <a:t>body </a:t>
            </a:r>
            <a:r>
              <a:rPr lang="en-US" i="1" dirty="0" err="1">
                <a:solidFill>
                  <a:schemeClr val="bg1"/>
                </a:solidFill>
              </a:rPr>
              <a:t>armour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1272" name="Picture 8" descr="Premium Photo | Huge tuna with skin in black and white tones isolated on dark  background">
            <a:extLst>
              <a:ext uri="{FF2B5EF4-FFF2-40B4-BE49-F238E27FC236}">
                <a16:creationId xmlns:a16="http://schemas.microsoft.com/office/drawing/2014/main" id="{82711790-9CB5-1A61-E0FE-3A9091E8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83" y="2037660"/>
            <a:ext cx="5813859" cy="387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D6B603-8230-3758-7158-0349CB91A09E}"/>
              </a:ext>
            </a:extLst>
          </p:cNvPr>
          <p:cNvSpPr txBox="1"/>
          <p:nvPr/>
        </p:nvSpPr>
        <p:spPr>
          <a:xfrm>
            <a:off x="8768235" y="6319559"/>
            <a:ext cx="342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Tuna: Small scales for </a:t>
            </a:r>
            <a:r>
              <a:rPr lang="en-US" i="1" dirty="0">
                <a:solidFill>
                  <a:schemeClr val="bg1"/>
                </a:solidFill>
              </a:rPr>
              <a:t>streamline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24F3BE-1383-7799-7BC9-6780FB3A42A0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Structural </a:t>
            </a:r>
          </a:p>
        </p:txBody>
      </p:sp>
    </p:spTree>
    <p:extLst>
      <p:ext uri="{BB962C8B-B14F-4D97-AF65-F5344CB8AC3E}">
        <p14:creationId xmlns:p14="http://schemas.microsoft.com/office/powerpoint/2010/main" val="3026566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7E55A2-1474-30EC-CB0C-520F69EE4126}"/>
              </a:ext>
            </a:extLst>
          </p:cNvPr>
          <p:cNvSpPr txBox="1"/>
          <p:nvPr/>
        </p:nvSpPr>
        <p:spPr>
          <a:xfrm>
            <a:off x="1606825" y="302714"/>
            <a:ext cx="897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Eye position and size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Bizarre Photos Of 23 Deep-Sea Fish Will Change How You See The Ocean |  peacecommission.kdsg.gov.ng">
            <a:extLst>
              <a:ext uri="{FF2B5EF4-FFF2-40B4-BE49-F238E27FC236}">
                <a16:creationId xmlns:a16="http://schemas.microsoft.com/office/drawing/2014/main" id="{2E49106A-C1B6-2D73-971C-2EEE8D35A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9" y="1520110"/>
            <a:ext cx="3695775" cy="461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F6BF41-ABE4-6E0D-764A-8A0B51CE4AE3}"/>
              </a:ext>
            </a:extLst>
          </p:cNvPr>
          <p:cNvSpPr txBox="1"/>
          <p:nvPr/>
        </p:nvSpPr>
        <p:spPr>
          <a:xfrm>
            <a:off x="46384" y="6138493"/>
            <a:ext cx="3902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Large eyes pointing upwards to absorb as much light as possible in the dark</a:t>
            </a:r>
          </a:p>
        </p:txBody>
      </p:sp>
      <p:pic>
        <p:nvPicPr>
          <p:cNvPr id="12294" name="Picture 6" descr="Flounders' Eyes Face Skyward. How Do They See the Ocean Floor?">
            <a:extLst>
              <a:ext uri="{FF2B5EF4-FFF2-40B4-BE49-F238E27FC236}">
                <a16:creationId xmlns:a16="http://schemas.microsoft.com/office/drawing/2014/main" id="{9C77441D-8D46-413D-36D8-621AD50C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46" y="1520110"/>
            <a:ext cx="3487841" cy="465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D410DC-8283-5775-C769-FC3E87506969}"/>
              </a:ext>
            </a:extLst>
          </p:cNvPr>
          <p:cNvSpPr txBox="1"/>
          <p:nvPr/>
        </p:nvSpPr>
        <p:spPr>
          <a:xfrm>
            <a:off x="3922648" y="6138492"/>
            <a:ext cx="3695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 few days after hatching, one eye on a flounder migrates to the other side.</a:t>
            </a:r>
          </a:p>
        </p:txBody>
      </p:sp>
      <p:pic>
        <p:nvPicPr>
          <p:cNvPr id="12298" name="Picture 10" descr="Kuvapankin valokuva otsikolla Napoleon Wrasse Cheilinus Undulatuksen Vasen  Silmä Palau Mikronesia – Lataa kuva nyt - iStock">
            <a:extLst>
              <a:ext uri="{FF2B5EF4-FFF2-40B4-BE49-F238E27FC236}">
                <a16:creationId xmlns:a16="http://schemas.microsoft.com/office/drawing/2014/main" id="{42F963CB-903D-D291-BC71-EAD30A4F0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9757" r="31265"/>
          <a:stretch/>
        </p:blipFill>
        <p:spPr bwMode="auto">
          <a:xfrm>
            <a:off x="7670486" y="1520110"/>
            <a:ext cx="4371636" cy="467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297648-E8E8-32A7-6C15-A4FA9D0BA724}"/>
              </a:ext>
            </a:extLst>
          </p:cNvPr>
          <p:cNvSpPr txBox="1"/>
          <p:nvPr/>
        </p:nvSpPr>
        <p:spPr>
          <a:xfrm>
            <a:off x="7696045" y="6138492"/>
            <a:ext cx="43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eye of a </a:t>
            </a:r>
            <a:r>
              <a:rPr lang="en-US" dirty="0" err="1">
                <a:solidFill>
                  <a:schemeClr val="bg1"/>
                </a:solidFill>
              </a:rPr>
              <a:t>maori</a:t>
            </a:r>
            <a:r>
              <a:rPr lang="en-US" dirty="0">
                <a:solidFill>
                  <a:schemeClr val="bg1"/>
                </a:solidFill>
              </a:rPr>
              <a:t> wrasse can rotate almost 180 degrees giving it excellent range of view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076DAC-8EAD-28B7-4991-09BCF989682C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Structural </a:t>
            </a:r>
          </a:p>
        </p:txBody>
      </p:sp>
    </p:spTree>
    <p:extLst>
      <p:ext uri="{BB962C8B-B14F-4D97-AF65-F5344CB8AC3E}">
        <p14:creationId xmlns:p14="http://schemas.microsoft.com/office/powerpoint/2010/main" val="74048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>
            <a:extLst>
              <a:ext uri="{FF2B5EF4-FFF2-40B4-BE49-F238E27FC236}">
                <a16:creationId xmlns:a16="http://schemas.microsoft.com/office/drawing/2014/main" id="{C8CD609F-1B13-1263-E441-3E0796146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3"/>
          <a:stretch/>
        </p:blipFill>
        <p:spPr bwMode="auto">
          <a:xfrm>
            <a:off x="1564296" y="1"/>
            <a:ext cx="106277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A3C78B-F00C-C630-CDC1-D5344FD954A8}"/>
              </a:ext>
            </a:extLst>
          </p:cNvPr>
          <p:cNvSpPr txBox="1"/>
          <p:nvPr/>
        </p:nvSpPr>
        <p:spPr>
          <a:xfrm>
            <a:off x="0" y="3938588"/>
            <a:ext cx="351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Teeth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D42F96-5E3A-3FD4-0EF0-E9851D8E52CA}"/>
              </a:ext>
            </a:extLst>
          </p:cNvPr>
          <p:cNvSpPr/>
          <p:nvPr/>
        </p:nvSpPr>
        <p:spPr>
          <a:xfrm>
            <a:off x="8848165" y="0"/>
            <a:ext cx="3343835" cy="60511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B729D-1C6C-0F62-ADEB-EF550D1B5CB1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Structural </a:t>
            </a:r>
          </a:p>
        </p:txBody>
      </p:sp>
    </p:spTree>
    <p:extLst>
      <p:ext uri="{BB962C8B-B14F-4D97-AF65-F5344CB8AC3E}">
        <p14:creationId xmlns:p14="http://schemas.microsoft.com/office/powerpoint/2010/main" val="1680958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Interesting Facts About the Humphead Wrasse | Slightly Blue">
            <a:extLst>
              <a:ext uri="{FF2B5EF4-FFF2-40B4-BE49-F238E27FC236}">
                <a16:creationId xmlns:a16="http://schemas.microsoft.com/office/drawing/2014/main" id="{6DE538EF-5D8F-79B3-5D66-1424472E5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02" y="702456"/>
            <a:ext cx="10142398" cy="615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E56A8-2AE9-238E-69AC-615A91FCE606}"/>
              </a:ext>
            </a:extLst>
          </p:cNvPr>
          <p:cNvSpPr txBox="1"/>
          <p:nvPr/>
        </p:nvSpPr>
        <p:spPr>
          <a:xfrm>
            <a:off x="764082" y="950650"/>
            <a:ext cx="3816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</a:rPr>
              <a:t>Colour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286AEF-C38D-AFAC-D390-003172424059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Structural </a:t>
            </a:r>
          </a:p>
        </p:txBody>
      </p:sp>
    </p:spTree>
    <p:extLst>
      <p:ext uri="{BB962C8B-B14F-4D97-AF65-F5344CB8AC3E}">
        <p14:creationId xmlns:p14="http://schemas.microsoft.com/office/powerpoint/2010/main" val="2537337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fish&#10;&#10;Description automatically generated">
            <a:extLst>
              <a:ext uri="{FF2B5EF4-FFF2-40B4-BE49-F238E27FC236}">
                <a16:creationId xmlns:a16="http://schemas.microsoft.com/office/drawing/2014/main" id="{2703D22A-8FB4-892B-4313-25B99CAB3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1"/>
          <a:stretch/>
        </p:blipFill>
        <p:spPr>
          <a:xfrm>
            <a:off x="1010478" y="768626"/>
            <a:ext cx="10426148" cy="540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06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D5365D-6EC3-4E21-D1C3-4AC3810F6561}"/>
              </a:ext>
            </a:extLst>
          </p:cNvPr>
          <p:cNvSpPr txBox="1"/>
          <p:nvPr/>
        </p:nvSpPr>
        <p:spPr>
          <a:xfrm>
            <a:off x="3432313" y="3075057"/>
            <a:ext cx="5327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Life is a game of survival</a:t>
            </a:r>
          </a:p>
        </p:txBody>
      </p:sp>
    </p:spTree>
    <p:extLst>
      <p:ext uri="{BB962C8B-B14F-4D97-AF65-F5344CB8AC3E}">
        <p14:creationId xmlns:p14="http://schemas.microsoft.com/office/powerpoint/2010/main" val="3769495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6FA97C-B052-9A25-9FB2-4B55556D9B30}"/>
              </a:ext>
            </a:extLst>
          </p:cNvPr>
          <p:cNvSpPr txBox="1"/>
          <p:nvPr/>
        </p:nvSpPr>
        <p:spPr>
          <a:xfrm>
            <a:off x="1233585" y="2202927"/>
            <a:ext cx="99126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physiological (functional)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adaptations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are functional features that you usually </a:t>
            </a:r>
            <a:r>
              <a:rPr lang="en-US" sz="3200" i="1" dirty="0">
                <a:solidFill>
                  <a:schemeClr val="bg1"/>
                </a:solidFill>
              </a:rPr>
              <a:t>can’t </a:t>
            </a:r>
            <a:r>
              <a:rPr lang="en-US" sz="3200" dirty="0">
                <a:solidFill>
                  <a:schemeClr val="bg1"/>
                </a:solidFill>
              </a:rPr>
              <a:t>see.</a:t>
            </a:r>
          </a:p>
        </p:txBody>
      </p:sp>
    </p:spTree>
    <p:extLst>
      <p:ext uri="{BB962C8B-B14F-4D97-AF65-F5344CB8AC3E}">
        <p14:creationId xmlns:p14="http://schemas.microsoft.com/office/powerpoint/2010/main" val="1668425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TUNG by a Stonefish! (Most Painful Sting on Earth)">
            <a:extLst>
              <a:ext uri="{FF2B5EF4-FFF2-40B4-BE49-F238E27FC236}">
                <a16:creationId xmlns:a16="http://schemas.microsoft.com/office/drawing/2014/main" id="{D94DE5EC-6CA0-2418-291A-8AEB9C127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23D1BF-09EF-3DF3-C665-774EF8D06943}"/>
              </a:ext>
            </a:extLst>
          </p:cNvPr>
          <p:cNvSpPr txBox="1"/>
          <p:nvPr/>
        </p:nvSpPr>
        <p:spPr>
          <a:xfrm>
            <a:off x="-365760" y="938742"/>
            <a:ext cx="351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Venom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074F0A-F705-7EC7-5E6D-EB8A77A32105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Functional</a:t>
            </a:r>
          </a:p>
        </p:txBody>
      </p:sp>
    </p:spTree>
    <p:extLst>
      <p:ext uri="{BB962C8B-B14F-4D97-AF65-F5344CB8AC3E}">
        <p14:creationId xmlns:p14="http://schemas.microsoft.com/office/powerpoint/2010/main" val="1631782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9A4A8F-1A49-A270-30CB-92FB96A3C211}"/>
              </a:ext>
            </a:extLst>
          </p:cNvPr>
          <p:cNvSpPr txBox="1"/>
          <p:nvPr/>
        </p:nvSpPr>
        <p:spPr>
          <a:xfrm>
            <a:off x="759856" y="2356443"/>
            <a:ext cx="24674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Poison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(toxic to eat)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0482" name="Picture 2" descr="21 Of The Most Poisonous Sea Creatures and Deadly Ocean Animals">
            <a:extLst>
              <a:ext uri="{FF2B5EF4-FFF2-40B4-BE49-F238E27FC236}">
                <a16:creationId xmlns:a16="http://schemas.microsoft.com/office/drawing/2014/main" id="{4CF39F60-18E4-0C05-FAD3-B2F68367D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r="7839"/>
          <a:stretch/>
        </p:blipFill>
        <p:spPr bwMode="auto">
          <a:xfrm>
            <a:off x="3599329" y="0"/>
            <a:ext cx="85926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26D2A9-1D36-5640-99B6-648409231F1E}"/>
              </a:ext>
            </a:extLst>
          </p:cNvPr>
          <p:cNvSpPr txBox="1"/>
          <p:nvPr/>
        </p:nvSpPr>
        <p:spPr>
          <a:xfrm>
            <a:off x="7530353" y="5728447"/>
            <a:ext cx="150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Puffer Fish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F5EBC-B84B-FC64-8F16-899C3201D078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Functional</a:t>
            </a:r>
          </a:p>
        </p:txBody>
      </p:sp>
    </p:spTree>
    <p:extLst>
      <p:ext uri="{BB962C8B-B14F-4D97-AF65-F5344CB8AC3E}">
        <p14:creationId xmlns:p14="http://schemas.microsoft.com/office/powerpoint/2010/main" val="201085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79F73F-4DCD-6E88-4291-D8A83F54CA87}"/>
              </a:ext>
            </a:extLst>
          </p:cNvPr>
          <p:cNvSpPr txBox="1"/>
          <p:nvPr/>
        </p:nvSpPr>
        <p:spPr>
          <a:xfrm>
            <a:off x="4995679" y="567985"/>
            <a:ext cx="2467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Buoyancy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0A7B7B-F3F4-A118-896A-C4BC2353A554}"/>
              </a:ext>
            </a:extLst>
          </p:cNvPr>
          <p:cNvSpPr/>
          <p:nvPr/>
        </p:nvSpPr>
        <p:spPr>
          <a:xfrm>
            <a:off x="6252882" y="2608729"/>
            <a:ext cx="5939118" cy="4249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Advocacy group warns that 500,000 sharks may need to die for a COVID-19  vaccine | CTV News">
            <a:extLst>
              <a:ext uri="{FF2B5EF4-FFF2-40B4-BE49-F238E27FC236}">
                <a16:creationId xmlns:a16="http://schemas.microsoft.com/office/drawing/2014/main" id="{85DB4548-9FED-83CE-2FF4-FF03DF35C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t="18" r="12459"/>
          <a:stretch/>
        </p:blipFill>
        <p:spPr bwMode="auto">
          <a:xfrm>
            <a:off x="6594613" y="3429000"/>
            <a:ext cx="4728883" cy="30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BD0068-3488-B926-2E66-34164F76E756}"/>
              </a:ext>
            </a:extLst>
          </p:cNvPr>
          <p:cNvSpPr txBox="1"/>
          <p:nvPr/>
        </p:nvSpPr>
        <p:spPr>
          <a:xfrm>
            <a:off x="7020451" y="2837329"/>
            <a:ext cx="4549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Sharks do</a:t>
            </a:r>
            <a:r>
              <a:rPr lang="en-US" i="1" dirty="0"/>
              <a:t> not </a:t>
            </a:r>
            <a:r>
              <a:rPr lang="en-US" dirty="0"/>
              <a:t>have a swim bladder. They sink if they stop swimming. To compensate for their tendency to sink, sharks have large livers that are filled with oil that help them float.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316CD8-ED02-42B5-FFAE-45E22B311CC1}"/>
              </a:ext>
            </a:extLst>
          </p:cNvPr>
          <p:cNvSpPr/>
          <p:nvPr/>
        </p:nvSpPr>
        <p:spPr>
          <a:xfrm>
            <a:off x="6610" y="2608729"/>
            <a:ext cx="5939118" cy="4249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 descr="Swim bladder and inner ear of H. guttatus in (A) lateral and (B)... |  Download Scientific Diagram">
            <a:extLst>
              <a:ext uri="{FF2B5EF4-FFF2-40B4-BE49-F238E27FC236}">
                <a16:creationId xmlns:a16="http://schemas.microsoft.com/office/drawing/2014/main" id="{C05A066F-2C3E-65AA-72AF-35FCE8C09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63" y="3661619"/>
            <a:ext cx="4451211" cy="30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256C38-6183-696B-2000-A67D0EE9B555}"/>
              </a:ext>
            </a:extLst>
          </p:cNvPr>
          <p:cNvSpPr txBox="1"/>
          <p:nvPr/>
        </p:nvSpPr>
        <p:spPr>
          <a:xfrm>
            <a:off x="504049" y="2837329"/>
            <a:ext cx="5222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Fish have a swim bladder they can inflate/deflate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3C925C-CE33-BC2A-E9C8-612DA5C8BE2D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Functional</a:t>
            </a:r>
          </a:p>
        </p:txBody>
      </p:sp>
    </p:spTree>
    <p:extLst>
      <p:ext uri="{BB962C8B-B14F-4D97-AF65-F5344CB8AC3E}">
        <p14:creationId xmlns:p14="http://schemas.microsoft.com/office/powerpoint/2010/main" val="3297827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79F73F-4DCD-6E88-4291-D8A83F54CA87}"/>
              </a:ext>
            </a:extLst>
          </p:cNvPr>
          <p:cNvSpPr txBox="1"/>
          <p:nvPr/>
        </p:nvSpPr>
        <p:spPr>
          <a:xfrm>
            <a:off x="4337845" y="594879"/>
            <a:ext cx="3516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</a:rPr>
              <a:t>Colour</a:t>
            </a:r>
            <a:r>
              <a:rPr lang="en-US" sz="4400" dirty="0">
                <a:solidFill>
                  <a:schemeClr val="bg1"/>
                </a:solidFill>
              </a:rPr>
              <a:t> change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5606" name="Picture 6" descr="Koran Semicircle Angelfish - Juvenile, Pomacanthus semicirculatus tropical  fish photo from Tropical Fish and … | Tropical fish, Marine fish, Beautiful  sea creatures">
            <a:extLst>
              <a:ext uri="{FF2B5EF4-FFF2-40B4-BE49-F238E27FC236}">
                <a16:creationId xmlns:a16="http://schemas.microsoft.com/office/drawing/2014/main" id="{DCAC5545-8F4F-834E-5CFF-F01734B72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" t="5886" r="7353" b="7092"/>
          <a:stretch/>
        </p:blipFill>
        <p:spPr bwMode="auto">
          <a:xfrm>
            <a:off x="430305" y="1935177"/>
            <a:ext cx="5082989" cy="447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6F56D2-7DA0-D186-1249-3BA2D8FAD680}"/>
              </a:ext>
            </a:extLst>
          </p:cNvPr>
          <p:cNvSpPr txBox="1"/>
          <p:nvPr/>
        </p:nvSpPr>
        <p:spPr>
          <a:xfrm>
            <a:off x="510987" y="6383762"/>
            <a:ext cx="246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Juvenile</a:t>
            </a:r>
          </a:p>
        </p:txBody>
      </p:sp>
      <p:pic>
        <p:nvPicPr>
          <p:cNvPr id="25608" name="Picture 8" descr="Semicircle angelfish • Pomacanthus semicirculatus • Fish sheet">
            <a:extLst>
              <a:ext uri="{FF2B5EF4-FFF2-40B4-BE49-F238E27FC236}">
                <a16:creationId xmlns:a16="http://schemas.microsoft.com/office/drawing/2014/main" id="{ABE629E3-88D2-C06F-DCBC-CBB728DAF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t="7317" r="13246" b="17135"/>
          <a:stretch/>
        </p:blipFill>
        <p:spPr bwMode="auto">
          <a:xfrm>
            <a:off x="5583837" y="1935177"/>
            <a:ext cx="6608164" cy="426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1F13AC-345F-98BC-D0F1-6BC11ABA7A2D}"/>
              </a:ext>
            </a:extLst>
          </p:cNvPr>
          <p:cNvSpPr txBox="1"/>
          <p:nvPr/>
        </p:nvSpPr>
        <p:spPr>
          <a:xfrm>
            <a:off x="9468971" y="6383762"/>
            <a:ext cx="246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Adult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BADE4E-5BAE-32CE-EE37-A44516EA1CAC}"/>
              </a:ext>
            </a:extLst>
          </p:cNvPr>
          <p:cNvSpPr txBox="1"/>
          <p:nvPr/>
        </p:nvSpPr>
        <p:spPr>
          <a:xfrm>
            <a:off x="3230015" y="6406215"/>
            <a:ext cx="565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Semicircle angelfish (</a:t>
            </a:r>
            <a:r>
              <a:rPr lang="en-US" i="1" dirty="0" err="1">
                <a:solidFill>
                  <a:schemeClr val="bg1"/>
                </a:solidFill>
              </a:rPr>
              <a:t>Pomacanthus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semicirculatus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36ED83-0F25-F34B-B908-B80DC8B7906C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Functional</a:t>
            </a:r>
          </a:p>
        </p:txBody>
      </p:sp>
    </p:spTree>
    <p:extLst>
      <p:ext uri="{BB962C8B-B14F-4D97-AF65-F5344CB8AC3E}">
        <p14:creationId xmlns:p14="http://schemas.microsoft.com/office/powerpoint/2010/main" val="1873973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79F73F-4DCD-6E88-4291-D8A83F54CA87}"/>
              </a:ext>
            </a:extLst>
          </p:cNvPr>
          <p:cNvSpPr txBox="1"/>
          <p:nvPr/>
        </p:nvSpPr>
        <p:spPr>
          <a:xfrm>
            <a:off x="4337845" y="594879"/>
            <a:ext cx="3516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</a:rPr>
              <a:t>Colour</a:t>
            </a:r>
            <a:r>
              <a:rPr lang="en-US" sz="4400" dirty="0">
                <a:solidFill>
                  <a:schemeClr val="bg1"/>
                </a:solidFill>
              </a:rPr>
              <a:t> change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0724" name="Picture 4" descr="The University of Chicago Magazine">
            <a:extLst>
              <a:ext uri="{FF2B5EF4-FFF2-40B4-BE49-F238E27FC236}">
                <a16:creationId xmlns:a16="http://schemas.microsoft.com/office/drawing/2014/main" id="{86F4869C-E29B-E06A-85F8-D18C7DC94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00"/>
          <a:stretch/>
        </p:blipFill>
        <p:spPr bwMode="auto">
          <a:xfrm>
            <a:off x="947974" y="1680519"/>
            <a:ext cx="5045053" cy="478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 University of Chicago Magazine">
            <a:extLst>
              <a:ext uri="{FF2B5EF4-FFF2-40B4-BE49-F238E27FC236}">
                <a16:creationId xmlns:a16="http://schemas.microsoft.com/office/drawing/2014/main" id="{3CB1F98B-506F-A97E-1EAE-A9B225E1D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0"/>
          <a:stretch/>
        </p:blipFill>
        <p:spPr bwMode="auto">
          <a:xfrm>
            <a:off x="6339015" y="1680519"/>
            <a:ext cx="5045053" cy="478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470B60-D5D8-36B9-CDCB-F8EF74B87711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Functional</a:t>
            </a:r>
          </a:p>
        </p:txBody>
      </p:sp>
    </p:spTree>
    <p:extLst>
      <p:ext uri="{BB962C8B-B14F-4D97-AF65-F5344CB8AC3E}">
        <p14:creationId xmlns:p14="http://schemas.microsoft.com/office/powerpoint/2010/main" val="2830967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eated eyes give swordfish deep-sea 'night vision' - 42">
            <a:extLst>
              <a:ext uri="{FF2B5EF4-FFF2-40B4-BE49-F238E27FC236}">
                <a16:creationId xmlns:a16="http://schemas.microsoft.com/office/drawing/2014/main" id="{51454BD5-12A6-CCB5-C0D2-E0B6E1F78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3" r="1791" b="6630"/>
          <a:stretch/>
        </p:blipFill>
        <p:spPr bwMode="auto">
          <a:xfrm>
            <a:off x="0" y="768927"/>
            <a:ext cx="12010768" cy="56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32C43-1E0E-2887-4D26-A024D12BD584}"/>
              </a:ext>
            </a:extLst>
          </p:cNvPr>
          <p:cNvSpPr txBox="1"/>
          <p:nvPr/>
        </p:nvSpPr>
        <p:spPr>
          <a:xfrm>
            <a:off x="3429986" y="305222"/>
            <a:ext cx="47658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Thermoregulation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(temperature control)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215324-2CA4-CA96-A2D3-C7BC5343306F}"/>
              </a:ext>
            </a:extLst>
          </p:cNvPr>
          <p:cNvSpPr txBox="1"/>
          <p:nvPr/>
        </p:nvSpPr>
        <p:spPr>
          <a:xfrm>
            <a:off x="181232" y="4276739"/>
            <a:ext cx="183291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Swordfish generate heat around the eyes. </a:t>
            </a:r>
          </a:p>
          <a:p>
            <a:r>
              <a:rPr lang="en-US" sz="2400" dirty="0">
                <a:solidFill>
                  <a:schemeClr val="bg1"/>
                </a:solidFill>
              </a:rPr>
              <a:t>Warm eyes </a:t>
            </a:r>
            <a:r>
              <a:rPr lang="en-US" dirty="0">
                <a:solidFill>
                  <a:schemeClr val="bg1"/>
                </a:solidFill>
              </a:rPr>
              <a:t>enable it to see (and thus hunt) better in cold environments.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6B9044-61AB-1916-9429-CBE7F6BA2211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Functional</a:t>
            </a:r>
          </a:p>
        </p:txBody>
      </p:sp>
    </p:spTree>
    <p:extLst>
      <p:ext uri="{BB962C8B-B14F-4D97-AF65-F5344CB8AC3E}">
        <p14:creationId xmlns:p14="http://schemas.microsoft.com/office/powerpoint/2010/main" val="42302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79F73F-4DCD-6E88-4291-D8A83F54CA87}"/>
              </a:ext>
            </a:extLst>
          </p:cNvPr>
          <p:cNvSpPr txBox="1"/>
          <p:nvPr/>
        </p:nvSpPr>
        <p:spPr>
          <a:xfrm>
            <a:off x="4584980" y="409528"/>
            <a:ext cx="3516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Gas exchange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(breathing)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27650" name="Picture 2" descr="ANIMALS / FISH -GAS EXCHANGE - Pathwayz">
            <a:extLst>
              <a:ext uri="{FF2B5EF4-FFF2-40B4-BE49-F238E27FC236}">
                <a16:creationId xmlns:a16="http://schemas.microsoft.com/office/drawing/2014/main" id="{2AE93DD7-2BA6-2BD4-B7F1-253EE15E3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59" y="1939410"/>
            <a:ext cx="9097320" cy="436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55AB06-86CB-A136-D609-E3AB3B3C516B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Functional</a:t>
            </a:r>
          </a:p>
        </p:txBody>
      </p:sp>
    </p:spTree>
    <p:extLst>
      <p:ext uri="{BB962C8B-B14F-4D97-AF65-F5344CB8AC3E}">
        <p14:creationId xmlns:p14="http://schemas.microsoft.com/office/powerpoint/2010/main" val="2717278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79F73F-4DCD-6E88-4291-D8A83F54CA87}"/>
              </a:ext>
            </a:extLst>
          </p:cNvPr>
          <p:cNvSpPr txBox="1"/>
          <p:nvPr/>
        </p:nvSpPr>
        <p:spPr>
          <a:xfrm>
            <a:off x="4028926" y="245419"/>
            <a:ext cx="4416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Osmoregulation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(salinity control)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29BEF6-F6DD-2B8F-FBF3-F93DE6E867CC}"/>
              </a:ext>
            </a:extLst>
          </p:cNvPr>
          <p:cNvSpPr/>
          <p:nvPr/>
        </p:nvSpPr>
        <p:spPr>
          <a:xfrm>
            <a:off x="6610" y="1795209"/>
            <a:ext cx="12185390" cy="5062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Mechanisms of osmoregulation by teleost fishes. Solid arrows represent passive movements of salt and water, and dashed arrows represent active pathways of osmoregulation. Adapted from Evans (2008); Evans (2003).">
            <a:extLst>
              <a:ext uri="{FF2B5EF4-FFF2-40B4-BE49-F238E27FC236}">
                <a16:creationId xmlns:a16="http://schemas.microsoft.com/office/drawing/2014/main" id="{A0632175-3720-1030-D0DC-B8726BA32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r="12183"/>
          <a:stretch/>
        </p:blipFill>
        <p:spPr bwMode="auto">
          <a:xfrm>
            <a:off x="494270" y="2014469"/>
            <a:ext cx="6536725" cy="462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953EC7-54A3-812E-E388-70B18CA58B3D}"/>
              </a:ext>
            </a:extLst>
          </p:cNvPr>
          <p:cNvSpPr txBox="1"/>
          <p:nvPr/>
        </p:nvSpPr>
        <p:spPr>
          <a:xfrm>
            <a:off x="8550876" y="3225114"/>
            <a:ext cx="28420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Gills not only enable a fish to breathe but they also play the very important function of </a:t>
            </a:r>
            <a:r>
              <a:rPr lang="en-US" i="1" dirty="0"/>
              <a:t>osmoregulation</a:t>
            </a:r>
            <a:r>
              <a:rPr lang="en-US" dirty="0"/>
              <a:t> – the process of maintaining an internal balance of salt and water in a fish’s body.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C4BCC7-B45F-8A6F-BEBA-A0FC0F8A05A7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Functional</a:t>
            </a:r>
          </a:p>
        </p:txBody>
      </p:sp>
    </p:spTree>
    <p:extLst>
      <p:ext uri="{BB962C8B-B14F-4D97-AF65-F5344CB8AC3E}">
        <p14:creationId xmlns:p14="http://schemas.microsoft.com/office/powerpoint/2010/main" val="3069327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79F73F-4DCD-6E88-4291-D8A83F54CA87}"/>
              </a:ext>
            </a:extLst>
          </p:cNvPr>
          <p:cNvSpPr txBox="1"/>
          <p:nvPr/>
        </p:nvSpPr>
        <p:spPr>
          <a:xfrm>
            <a:off x="4558208" y="397877"/>
            <a:ext cx="3516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Change in sex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9700" name="Picture 4" descr="Do Clownfish Need Anemones ? Amazing knowledge for you">
            <a:extLst>
              <a:ext uri="{FF2B5EF4-FFF2-40B4-BE49-F238E27FC236}">
                <a16:creationId xmlns:a16="http://schemas.microsoft.com/office/drawing/2014/main" id="{F42EDC28-0EE8-C08D-E061-7D8EA8558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b="22270"/>
          <a:stretch/>
        </p:blipFill>
        <p:spPr bwMode="auto">
          <a:xfrm>
            <a:off x="0" y="1713177"/>
            <a:ext cx="12192000" cy="51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8E7E9-EBD2-01B8-F2B2-64163EAEBC6D}"/>
              </a:ext>
            </a:extLst>
          </p:cNvPr>
          <p:cNvSpPr txBox="1"/>
          <p:nvPr/>
        </p:nvSpPr>
        <p:spPr>
          <a:xfrm>
            <a:off x="10540432" y="4537916"/>
            <a:ext cx="108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Female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AF1C3-604C-A0DC-A64E-F0D989348703}"/>
              </a:ext>
            </a:extLst>
          </p:cNvPr>
          <p:cNvSpPr txBox="1"/>
          <p:nvPr/>
        </p:nvSpPr>
        <p:spPr>
          <a:xfrm>
            <a:off x="5789906" y="4168584"/>
            <a:ext cx="108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Male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E50EE0-CAF4-29C2-D847-9133376919E3}"/>
              </a:ext>
            </a:extLst>
          </p:cNvPr>
          <p:cNvSpPr txBox="1"/>
          <p:nvPr/>
        </p:nvSpPr>
        <p:spPr>
          <a:xfrm>
            <a:off x="1918946" y="5209102"/>
            <a:ext cx="108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Male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85590-D575-628B-9CA4-E010C517CB52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Functional</a:t>
            </a:r>
          </a:p>
        </p:txBody>
      </p:sp>
    </p:spTree>
    <p:extLst>
      <p:ext uri="{BB962C8B-B14F-4D97-AF65-F5344CB8AC3E}">
        <p14:creationId xmlns:p14="http://schemas.microsoft.com/office/powerpoint/2010/main" val="710655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le killer whales protected by post-menopause mothers - News">
            <a:extLst>
              <a:ext uri="{FF2B5EF4-FFF2-40B4-BE49-F238E27FC236}">
                <a16:creationId xmlns:a16="http://schemas.microsoft.com/office/drawing/2014/main" id="{573E8B0E-89A4-FD5A-9D10-445EEBFF0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0CC0C1-9A58-8DDF-7C75-C66AAC2A5260}"/>
              </a:ext>
            </a:extLst>
          </p:cNvPr>
          <p:cNvSpPr txBox="1"/>
          <p:nvPr/>
        </p:nvSpPr>
        <p:spPr>
          <a:xfrm>
            <a:off x="304800" y="172278"/>
            <a:ext cx="3975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Killer whale (orca): top of the food chain</a:t>
            </a:r>
          </a:p>
        </p:txBody>
      </p:sp>
    </p:spTree>
    <p:extLst>
      <p:ext uri="{BB962C8B-B14F-4D97-AF65-F5344CB8AC3E}">
        <p14:creationId xmlns:p14="http://schemas.microsoft.com/office/powerpoint/2010/main" val="753511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79F73F-4DCD-6E88-4291-D8A83F54CA87}"/>
              </a:ext>
            </a:extLst>
          </p:cNvPr>
          <p:cNvSpPr txBox="1"/>
          <p:nvPr/>
        </p:nvSpPr>
        <p:spPr>
          <a:xfrm>
            <a:off x="4504357" y="222138"/>
            <a:ext cx="3516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Change in sex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DD854-F000-BDF4-1A53-3C80062D5E4E}"/>
              </a:ext>
            </a:extLst>
          </p:cNvPr>
          <p:cNvSpPr/>
          <p:nvPr/>
        </p:nvSpPr>
        <p:spPr>
          <a:xfrm>
            <a:off x="0" y="1345474"/>
            <a:ext cx="12185390" cy="5512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 descr="Sex-switching super powers of a tropical fish might be due to stress, new  study suggests - ABC News">
            <a:extLst>
              <a:ext uri="{FF2B5EF4-FFF2-40B4-BE49-F238E27FC236}">
                <a16:creationId xmlns:a16="http://schemas.microsoft.com/office/drawing/2014/main" id="{37DAC870-63AD-2793-5751-123A7E73E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2" b="12572"/>
          <a:stretch/>
        </p:blipFill>
        <p:spPr bwMode="auto">
          <a:xfrm>
            <a:off x="1634943" y="1919748"/>
            <a:ext cx="9468486" cy="471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B16C86-836D-E8B5-7D81-36E65CC05495}"/>
              </a:ext>
            </a:extLst>
          </p:cNvPr>
          <p:cNvSpPr txBox="1"/>
          <p:nvPr/>
        </p:nvSpPr>
        <p:spPr>
          <a:xfrm>
            <a:off x="241663" y="1458377"/>
            <a:ext cx="3167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000000"/>
                </a:solidFill>
                <a:latin typeface="abcsans"/>
              </a:rPr>
              <a:t>B</a:t>
            </a:r>
            <a:r>
              <a:rPr lang="en-AU" b="0" i="0" dirty="0">
                <a:solidFill>
                  <a:srgbClr val="000000"/>
                </a:solidFill>
                <a:effectLst/>
                <a:latin typeface="abcsans"/>
              </a:rPr>
              <a:t>luehead wrasse 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B6865FC-48C9-B508-27C6-8052096FD0EB}"/>
              </a:ext>
            </a:extLst>
          </p:cNvPr>
          <p:cNvSpPr/>
          <p:nvPr/>
        </p:nvSpPr>
        <p:spPr>
          <a:xfrm rot="20884378">
            <a:off x="2090057" y="1921908"/>
            <a:ext cx="2050868" cy="12284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D32269-EE66-6F9B-6989-DF20E6B4B347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Functional</a:t>
            </a:r>
          </a:p>
        </p:txBody>
      </p:sp>
    </p:spTree>
    <p:extLst>
      <p:ext uri="{BB962C8B-B14F-4D97-AF65-F5344CB8AC3E}">
        <p14:creationId xmlns:p14="http://schemas.microsoft.com/office/powerpoint/2010/main" val="1439633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59F9C3-FE6F-24E6-6EC9-2A687E040644}"/>
              </a:ext>
            </a:extLst>
          </p:cNvPr>
          <p:cNvSpPr txBox="1"/>
          <p:nvPr/>
        </p:nvSpPr>
        <p:spPr>
          <a:xfrm>
            <a:off x="4504357" y="222138"/>
            <a:ext cx="3516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Change in sex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3794" name="Picture 2" descr="फ़ोटो के बारे में कोई जानकारी नहीं दी गई है.">
            <a:extLst>
              <a:ext uri="{FF2B5EF4-FFF2-40B4-BE49-F238E27FC236}">
                <a16:creationId xmlns:a16="http://schemas.microsoft.com/office/drawing/2014/main" id="{24477EBB-7C3C-75A1-334F-C46448EFF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86" y="1226574"/>
            <a:ext cx="8599714" cy="563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2D6DCC-262D-87EB-BDDA-20FC4433C8EE}"/>
              </a:ext>
            </a:extLst>
          </p:cNvPr>
          <p:cNvSpPr txBox="1"/>
          <p:nvPr/>
        </p:nvSpPr>
        <p:spPr>
          <a:xfrm>
            <a:off x="339632" y="2259874"/>
            <a:ext cx="3069773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Coral trout </a:t>
            </a:r>
            <a:r>
              <a:rPr lang="en-AU" sz="2400" dirty="0">
                <a:solidFill>
                  <a:schemeClr val="bg1"/>
                </a:solidFill>
              </a:rPr>
              <a:t>are </a:t>
            </a:r>
            <a:r>
              <a:rPr lang="en-AU" sz="2400" i="1" dirty="0">
                <a:solidFill>
                  <a:schemeClr val="bg1"/>
                </a:solidFill>
              </a:rPr>
              <a:t>protogynous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  <a:r>
              <a:rPr lang="en-AU" sz="3200" dirty="0">
                <a:solidFill>
                  <a:schemeClr val="bg1"/>
                </a:solidFill>
              </a:rPr>
              <a:t>hermaphrodites.</a:t>
            </a:r>
          </a:p>
          <a:p>
            <a:endParaRPr lang="en-AU" sz="2400" dirty="0">
              <a:solidFill>
                <a:schemeClr val="bg1"/>
              </a:solidFill>
            </a:endParaRPr>
          </a:p>
          <a:p>
            <a:r>
              <a:rPr lang="en-AU" sz="2400" dirty="0">
                <a:solidFill>
                  <a:schemeClr val="bg1"/>
                </a:solidFill>
              </a:rPr>
              <a:t>They’re born as female and change into males </a:t>
            </a:r>
            <a:r>
              <a:rPr lang="en-AU" sz="1100" dirty="0">
                <a:solidFill>
                  <a:schemeClr val="bg1"/>
                </a:solidFill>
              </a:rPr>
              <a:t>(after breeding as females at least once)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9C7D8-E513-E29F-0367-29470A42C1E7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Functional</a:t>
            </a:r>
          </a:p>
        </p:txBody>
      </p:sp>
    </p:spTree>
    <p:extLst>
      <p:ext uri="{BB962C8B-B14F-4D97-AF65-F5344CB8AC3E}">
        <p14:creationId xmlns:p14="http://schemas.microsoft.com/office/powerpoint/2010/main" val="3054737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59F9C3-FE6F-24E6-6EC9-2A687E040644}"/>
              </a:ext>
            </a:extLst>
          </p:cNvPr>
          <p:cNvSpPr txBox="1"/>
          <p:nvPr/>
        </p:nvSpPr>
        <p:spPr>
          <a:xfrm>
            <a:off x="4504357" y="222138"/>
            <a:ext cx="3516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Change in sex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D6DCC-262D-87EB-BDDA-20FC4433C8EE}"/>
              </a:ext>
            </a:extLst>
          </p:cNvPr>
          <p:cNvSpPr txBox="1"/>
          <p:nvPr/>
        </p:nvSpPr>
        <p:spPr>
          <a:xfrm>
            <a:off x="339632" y="2259874"/>
            <a:ext cx="306977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Whereas, </a:t>
            </a:r>
          </a:p>
          <a:p>
            <a:r>
              <a:rPr lang="en-AU" sz="3200" dirty="0" err="1">
                <a:solidFill>
                  <a:schemeClr val="bg1"/>
                </a:solidFill>
              </a:rPr>
              <a:t>Baramundi</a:t>
            </a:r>
            <a:r>
              <a:rPr lang="en-AU" sz="3200" dirty="0">
                <a:solidFill>
                  <a:schemeClr val="bg1"/>
                </a:solidFill>
              </a:rPr>
              <a:t> </a:t>
            </a:r>
            <a:r>
              <a:rPr lang="en-AU" sz="2400" dirty="0">
                <a:solidFill>
                  <a:schemeClr val="bg1"/>
                </a:solidFill>
              </a:rPr>
              <a:t>are </a:t>
            </a:r>
            <a:r>
              <a:rPr lang="en-AU" sz="2400" i="1" dirty="0">
                <a:solidFill>
                  <a:schemeClr val="bg1"/>
                </a:solidFill>
              </a:rPr>
              <a:t>protandrous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  <a:r>
              <a:rPr lang="en-AU" sz="3200" dirty="0">
                <a:solidFill>
                  <a:schemeClr val="bg1"/>
                </a:solidFill>
              </a:rPr>
              <a:t>hermaphrodites.</a:t>
            </a:r>
          </a:p>
          <a:p>
            <a:endParaRPr lang="en-AU" sz="2400" dirty="0">
              <a:solidFill>
                <a:schemeClr val="bg1"/>
              </a:solidFill>
            </a:endParaRPr>
          </a:p>
          <a:p>
            <a:r>
              <a:rPr lang="en-AU" sz="2400" dirty="0">
                <a:solidFill>
                  <a:schemeClr val="bg1"/>
                </a:solidFill>
              </a:rPr>
              <a:t>They’re born as male and change into females.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BEEFB2D8-8EBD-0F81-01D8-DEAAA4D48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76" y="1310322"/>
            <a:ext cx="8344580" cy="556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643817-B59E-7F0B-9274-C5F39D1CAB98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Functional</a:t>
            </a:r>
          </a:p>
        </p:txBody>
      </p:sp>
    </p:spTree>
    <p:extLst>
      <p:ext uri="{BB962C8B-B14F-4D97-AF65-F5344CB8AC3E}">
        <p14:creationId xmlns:p14="http://schemas.microsoft.com/office/powerpoint/2010/main" val="425372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This Mommy Shark Has a Unique Way of Making Babies | Hakai Magazine">
            <a:extLst>
              <a:ext uri="{FF2B5EF4-FFF2-40B4-BE49-F238E27FC236}">
                <a16:creationId xmlns:a16="http://schemas.microsoft.com/office/drawing/2014/main" id="{8EF325DC-FFF7-65D0-E1CE-28C88142E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1713"/>
            <a:ext cx="12192000" cy="585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3FEBAB-B5A5-FA63-9568-F96A8E4EFF2F}"/>
              </a:ext>
            </a:extLst>
          </p:cNvPr>
          <p:cNvSpPr txBox="1"/>
          <p:nvPr/>
        </p:nvSpPr>
        <p:spPr>
          <a:xfrm>
            <a:off x="5309407" y="6439682"/>
            <a:ext cx="3213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Sarawak swellshark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6CEFE-8FFF-F5A5-6A13-D471EC531898}"/>
              </a:ext>
            </a:extLst>
          </p:cNvPr>
          <p:cNvSpPr txBox="1"/>
          <p:nvPr/>
        </p:nvSpPr>
        <p:spPr>
          <a:xfrm>
            <a:off x="4034095" y="232272"/>
            <a:ext cx="5057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Reproductive system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B854C2-828C-8BE3-4F50-80546488F0A7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Functional</a:t>
            </a:r>
          </a:p>
        </p:txBody>
      </p:sp>
    </p:spTree>
    <p:extLst>
      <p:ext uri="{BB962C8B-B14F-4D97-AF65-F5344CB8AC3E}">
        <p14:creationId xmlns:p14="http://schemas.microsoft.com/office/powerpoint/2010/main" val="725974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fish&#10;&#10;Description automatically generated">
            <a:extLst>
              <a:ext uri="{FF2B5EF4-FFF2-40B4-BE49-F238E27FC236}">
                <a16:creationId xmlns:a16="http://schemas.microsoft.com/office/drawing/2014/main" id="{7B6B8D74-1006-D689-05D6-A64740788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19" y="1146727"/>
            <a:ext cx="11757161" cy="456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42BFED-69D1-92D2-A1C1-B5BE3D2B258E}"/>
              </a:ext>
            </a:extLst>
          </p:cNvPr>
          <p:cNvSpPr txBox="1"/>
          <p:nvPr/>
        </p:nvSpPr>
        <p:spPr>
          <a:xfrm>
            <a:off x="35307" y="79309"/>
            <a:ext cx="121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Functional</a:t>
            </a:r>
          </a:p>
        </p:txBody>
      </p:sp>
    </p:spTree>
    <p:extLst>
      <p:ext uri="{BB962C8B-B14F-4D97-AF65-F5344CB8AC3E}">
        <p14:creationId xmlns:p14="http://schemas.microsoft.com/office/powerpoint/2010/main" val="25714345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6FA97C-B052-9A25-9FB2-4B55556D9B30}"/>
              </a:ext>
            </a:extLst>
          </p:cNvPr>
          <p:cNvSpPr txBox="1"/>
          <p:nvPr/>
        </p:nvSpPr>
        <p:spPr>
          <a:xfrm>
            <a:off x="1736033" y="1659285"/>
            <a:ext cx="93427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</a:rPr>
              <a:t>Behavioural</a:t>
            </a:r>
            <a:r>
              <a:rPr lang="en-US" sz="4800" dirty="0">
                <a:solidFill>
                  <a:schemeClr val="bg1"/>
                </a:solidFill>
              </a:rPr>
              <a:t> adaptations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are </a:t>
            </a:r>
            <a:r>
              <a:rPr lang="en-US" sz="3200" dirty="0" err="1">
                <a:solidFill>
                  <a:schemeClr val="bg1"/>
                </a:solidFill>
              </a:rPr>
              <a:t>behaviours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instinctual or learned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that you can </a:t>
            </a:r>
            <a:r>
              <a:rPr lang="en-US" sz="4000" i="1" dirty="0">
                <a:solidFill>
                  <a:schemeClr val="bg1"/>
                </a:solidFill>
              </a:rPr>
              <a:t>observe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374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59F9C3-FE6F-24E6-6EC9-2A687E040644}"/>
              </a:ext>
            </a:extLst>
          </p:cNvPr>
          <p:cNvSpPr txBox="1"/>
          <p:nvPr/>
        </p:nvSpPr>
        <p:spPr>
          <a:xfrm>
            <a:off x="3887212" y="418081"/>
            <a:ext cx="5122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Warning signals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5842" name="Picture 2" descr="Stonefish – Sanook Scuba">
            <a:extLst>
              <a:ext uri="{FF2B5EF4-FFF2-40B4-BE49-F238E27FC236}">
                <a16:creationId xmlns:a16="http://schemas.microsoft.com/office/drawing/2014/main" id="{B22C79BB-6E03-47E3-DCDB-112D781F7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3120"/>
            <a:ext cx="6990080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03AF8362-DD1C-9DF8-C268-278F902A7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238" y="2103120"/>
            <a:ext cx="5232762" cy="392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2D7A51-56D0-51FE-DE18-0AC7A5BFFA38}"/>
              </a:ext>
            </a:extLst>
          </p:cNvPr>
          <p:cNvSpPr txBox="1"/>
          <p:nvPr/>
        </p:nvSpPr>
        <p:spPr>
          <a:xfrm>
            <a:off x="2011680" y="6035040"/>
            <a:ext cx="325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Spines down – fish is just </a:t>
            </a:r>
            <a:r>
              <a:rPr lang="en-US" dirty="0" err="1">
                <a:solidFill>
                  <a:schemeClr val="bg1"/>
                </a:solidFill>
              </a:rPr>
              <a:t>chilln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DBEA0B-8700-8BB8-C371-79D2779F1523}"/>
              </a:ext>
            </a:extLst>
          </p:cNvPr>
          <p:cNvSpPr txBox="1"/>
          <p:nvPr/>
        </p:nvSpPr>
        <p:spPr>
          <a:xfrm>
            <a:off x="7923167" y="6076015"/>
            <a:ext cx="371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Spines up – fish is in ‘damage mode’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F6A4A-BD9C-F152-6AD7-5ABA73F6EC0B}"/>
              </a:ext>
            </a:extLst>
          </p:cNvPr>
          <p:cNvSpPr txBox="1"/>
          <p:nvPr/>
        </p:nvSpPr>
        <p:spPr>
          <a:xfrm>
            <a:off x="35307" y="79309"/>
            <a:ext cx="175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Behavioural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97801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134589-8E2A-E04D-9C0C-01EADDD2B520}"/>
              </a:ext>
            </a:extLst>
          </p:cNvPr>
          <p:cNvSpPr txBox="1"/>
          <p:nvPr/>
        </p:nvSpPr>
        <p:spPr>
          <a:xfrm>
            <a:off x="242677" y="2855501"/>
            <a:ext cx="3114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Schooling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6868" name="Picture 4" descr="Behaviour of a school of fish during a shark attack">
            <a:extLst>
              <a:ext uri="{FF2B5EF4-FFF2-40B4-BE49-F238E27FC236}">
                <a16:creationId xmlns:a16="http://schemas.microsoft.com/office/drawing/2014/main" id="{D1904D26-EF7B-F08B-6C0C-26849CBCB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r="4283"/>
          <a:stretch/>
        </p:blipFill>
        <p:spPr bwMode="auto">
          <a:xfrm>
            <a:off x="3492137" y="0"/>
            <a:ext cx="8699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9BF72-207B-9999-1025-DC036611DB8D}"/>
              </a:ext>
            </a:extLst>
          </p:cNvPr>
          <p:cNvSpPr txBox="1"/>
          <p:nvPr/>
        </p:nvSpPr>
        <p:spPr>
          <a:xfrm>
            <a:off x="35307" y="79309"/>
            <a:ext cx="175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Behavioural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38937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09DE5E-5211-F8EA-CF00-5A935A8F7725}"/>
              </a:ext>
            </a:extLst>
          </p:cNvPr>
          <p:cNvSpPr txBox="1"/>
          <p:nvPr/>
        </p:nvSpPr>
        <p:spPr>
          <a:xfrm>
            <a:off x="-96959" y="2377510"/>
            <a:ext cx="24352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Parental care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7894" name="Picture 6" descr="Mouthbrooders: Finding the &quot;Mr. Moms&quot; of the Sea - Ultimate Dive Travel">
            <a:extLst>
              <a:ext uri="{FF2B5EF4-FFF2-40B4-BE49-F238E27FC236}">
                <a16:creationId xmlns:a16="http://schemas.microsoft.com/office/drawing/2014/main" id="{529E4C35-AEDD-283A-5B71-DC8DF0C76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1"/>
          <a:stretch/>
        </p:blipFill>
        <p:spPr bwMode="auto">
          <a:xfrm>
            <a:off x="2338251" y="30878"/>
            <a:ext cx="9853749" cy="682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88CEA6-480C-47A7-950C-73FA375B8313}"/>
              </a:ext>
            </a:extLst>
          </p:cNvPr>
          <p:cNvSpPr txBox="1"/>
          <p:nvPr/>
        </p:nvSpPr>
        <p:spPr>
          <a:xfrm>
            <a:off x="2338251" y="5903792"/>
            <a:ext cx="2756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This male Yellowhead jawfish is a </a:t>
            </a:r>
            <a:r>
              <a:rPr lang="en-US" i="1" dirty="0">
                <a:solidFill>
                  <a:schemeClr val="bg1"/>
                </a:solidFill>
              </a:rPr>
              <a:t>mouth brooder. </a:t>
            </a:r>
            <a:r>
              <a:rPr lang="en-US" dirty="0">
                <a:solidFill>
                  <a:schemeClr val="bg1"/>
                </a:solidFill>
              </a:rPr>
              <a:t>Photo: Marty Snyderman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DA1C10-BC4B-C0A6-8BEA-B9D07D490F39}"/>
              </a:ext>
            </a:extLst>
          </p:cNvPr>
          <p:cNvSpPr txBox="1"/>
          <p:nvPr/>
        </p:nvSpPr>
        <p:spPr>
          <a:xfrm>
            <a:off x="35307" y="79309"/>
            <a:ext cx="175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Behavioural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58913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A31E9A-EC1D-E4E7-43E6-6A43EB5B7F41}"/>
              </a:ext>
            </a:extLst>
          </p:cNvPr>
          <p:cNvSpPr txBox="1"/>
          <p:nvPr/>
        </p:nvSpPr>
        <p:spPr>
          <a:xfrm>
            <a:off x="4971429" y="470333"/>
            <a:ext cx="2435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Migration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8914" name="Picture 2" descr="Northern Humpback Whale Migration | Whale Watch Western Australia">
            <a:extLst>
              <a:ext uri="{FF2B5EF4-FFF2-40B4-BE49-F238E27FC236}">
                <a16:creationId xmlns:a16="http://schemas.microsoft.com/office/drawing/2014/main" id="{B0F1A43F-4A83-18E0-0A79-5776B29F5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2045"/>
            <a:ext cx="12202247" cy="518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EF4A59-1C29-7DB0-E541-1CA8138F720C}"/>
              </a:ext>
            </a:extLst>
          </p:cNvPr>
          <p:cNvSpPr txBox="1"/>
          <p:nvPr/>
        </p:nvSpPr>
        <p:spPr>
          <a:xfrm>
            <a:off x="35307" y="79309"/>
            <a:ext cx="175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Behavioural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90748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a Monday: Killers in Eden - Hudson River Maritime Museum">
            <a:extLst>
              <a:ext uri="{FF2B5EF4-FFF2-40B4-BE49-F238E27FC236}">
                <a16:creationId xmlns:a16="http://schemas.microsoft.com/office/drawing/2014/main" id="{AFD451E0-DDBB-2BB1-9B98-5DAB57106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732"/>
            <a:ext cx="12192000" cy="491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08988D-C9B6-7F09-7883-273B48094213}"/>
              </a:ext>
            </a:extLst>
          </p:cNvPr>
          <p:cNvSpPr txBox="1"/>
          <p:nvPr/>
        </p:nvSpPr>
        <p:spPr>
          <a:xfrm>
            <a:off x="2531165" y="291548"/>
            <a:ext cx="7129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</a:rPr>
              <a:t>‘Killers in Eden’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84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A31E9A-EC1D-E4E7-43E6-6A43EB5B7F41}"/>
              </a:ext>
            </a:extLst>
          </p:cNvPr>
          <p:cNvSpPr txBox="1"/>
          <p:nvPr/>
        </p:nvSpPr>
        <p:spPr>
          <a:xfrm>
            <a:off x="2711555" y="2847773"/>
            <a:ext cx="2435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Territorial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1986" name="Picture 2" descr="Clownfish eggs are tended by the male until they hatch. After hatching the  tiny larvae spend">
            <a:extLst>
              <a:ext uri="{FF2B5EF4-FFF2-40B4-BE49-F238E27FC236}">
                <a16:creationId xmlns:a16="http://schemas.microsoft.com/office/drawing/2014/main" id="{15988946-F2E7-6C52-3CD6-373C73385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0"/>
            <a:ext cx="4554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13FA2D-B270-922F-C76D-96D642577C28}"/>
              </a:ext>
            </a:extLst>
          </p:cNvPr>
          <p:cNvSpPr txBox="1"/>
          <p:nvPr/>
        </p:nvSpPr>
        <p:spPr>
          <a:xfrm>
            <a:off x="35307" y="79309"/>
            <a:ext cx="175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Behavioural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98489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42743A-0BAC-B053-7C80-06C666696C02}"/>
              </a:ext>
            </a:extLst>
          </p:cNvPr>
          <p:cNvSpPr txBox="1"/>
          <p:nvPr/>
        </p:nvSpPr>
        <p:spPr>
          <a:xfrm>
            <a:off x="1523998" y="943667"/>
            <a:ext cx="93427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Classify the following adaptations as either anatomical (structural), physiological (functional) or </a:t>
            </a:r>
            <a:r>
              <a:rPr lang="en-US" sz="4800" dirty="0" err="1">
                <a:solidFill>
                  <a:schemeClr val="bg1"/>
                </a:solidFill>
              </a:rPr>
              <a:t>behavioural</a:t>
            </a:r>
            <a:r>
              <a:rPr lang="en-US" sz="4800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4800" dirty="0">
              <a:solidFill>
                <a:schemeClr val="bg1"/>
              </a:solidFill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Are you ready?</a:t>
            </a:r>
          </a:p>
        </p:txBody>
      </p:sp>
    </p:spTree>
    <p:extLst>
      <p:ext uri="{BB962C8B-B14F-4D97-AF65-F5344CB8AC3E}">
        <p14:creationId xmlns:p14="http://schemas.microsoft.com/office/powerpoint/2010/main" val="1694361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Size Of These Hammerhead Sharks Will Keep You From The, 54% OFF">
            <a:extLst>
              <a:ext uri="{FF2B5EF4-FFF2-40B4-BE49-F238E27FC236}">
                <a16:creationId xmlns:a16="http://schemas.microsoft.com/office/drawing/2014/main" id="{2FAFE084-4B51-6EEC-B7CD-8A0A639F3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0794DF-7786-D29A-6CBC-228C7178874E}"/>
              </a:ext>
            </a:extLst>
          </p:cNvPr>
          <p:cNvSpPr txBox="1"/>
          <p:nvPr/>
        </p:nvSpPr>
        <p:spPr>
          <a:xfrm>
            <a:off x="9356034" y="516835"/>
            <a:ext cx="22396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Eyes and teeth</a:t>
            </a:r>
          </a:p>
        </p:txBody>
      </p:sp>
    </p:spTree>
    <p:extLst>
      <p:ext uri="{BB962C8B-B14F-4D97-AF65-F5344CB8AC3E}">
        <p14:creationId xmlns:p14="http://schemas.microsoft.com/office/powerpoint/2010/main" val="2002504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ish mouth (illustration) | Radiology Case | Radiopaedia.org">
            <a:extLst>
              <a:ext uri="{FF2B5EF4-FFF2-40B4-BE49-F238E27FC236}">
                <a16:creationId xmlns:a16="http://schemas.microsoft.com/office/drawing/2014/main" id="{7ADE88F0-F514-5402-489C-20176FE11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49CA61-7682-DA1E-DDCE-2B7D58A02DE7}"/>
              </a:ext>
            </a:extLst>
          </p:cNvPr>
          <p:cNvSpPr txBox="1"/>
          <p:nvPr/>
        </p:nvSpPr>
        <p:spPr>
          <a:xfrm>
            <a:off x="1431234" y="2410950"/>
            <a:ext cx="39027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Respiration and osmoregulation</a:t>
            </a:r>
          </a:p>
        </p:txBody>
      </p:sp>
    </p:spTree>
    <p:extLst>
      <p:ext uri="{BB962C8B-B14F-4D97-AF65-F5344CB8AC3E}">
        <p14:creationId xmlns:p14="http://schemas.microsoft.com/office/powerpoint/2010/main" val="3718953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CROWN-OF-THORNS STARFISH, HAWAII. | David Fleetham Underwater Photography">
            <a:extLst>
              <a:ext uri="{FF2B5EF4-FFF2-40B4-BE49-F238E27FC236}">
                <a16:creationId xmlns:a16="http://schemas.microsoft.com/office/drawing/2014/main" id="{D5D5EE46-706C-1662-EC54-5BD712210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26302F-DF87-CC0B-069F-E6A49E8080A9}"/>
              </a:ext>
            </a:extLst>
          </p:cNvPr>
          <p:cNvSpPr txBox="1"/>
          <p:nvPr/>
        </p:nvSpPr>
        <p:spPr>
          <a:xfrm>
            <a:off x="10292205" y="2476264"/>
            <a:ext cx="18997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Tube feet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673F0-F114-B565-76B1-CF0ECEB4EB88}"/>
              </a:ext>
            </a:extLst>
          </p:cNvPr>
          <p:cNvSpPr txBox="1"/>
          <p:nvPr/>
        </p:nvSpPr>
        <p:spPr>
          <a:xfrm>
            <a:off x="10569365" y="5212079"/>
            <a:ext cx="1345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Hint: </a:t>
            </a:r>
            <a:r>
              <a:rPr lang="en-US" dirty="0">
                <a:solidFill>
                  <a:schemeClr val="bg1"/>
                </a:solidFill>
              </a:rPr>
              <a:t>could be more than one type of adaptation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8577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'Close-Up of a Greentroat Parrotfish Mouth and Beak' Photographic Print -  Reinhard Dirscherl | Art.com">
            <a:extLst>
              <a:ext uri="{FF2B5EF4-FFF2-40B4-BE49-F238E27FC236}">
                <a16:creationId xmlns:a16="http://schemas.microsoft.com/office/drawing/2014/main" id="{14B193A9-2149-B542-4E6A-41109BA51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19657" cy="687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806C1C-F50A-B24C-836E-14E6FD192292}"/>
              </a:ext>
            </a:extLst>
          </p:cNvPr>
          <p:cNvSpPr txBox="1"/>
          <p:nvPr/>
        </p:nvSpPr>
        <p:spPr>
          <a:xfrm>
            <a:off x="8428571" y="2450137"/>
            <a:ext cx="25572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Mouth shape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81F25B-C2BA-B8F4-B4BB-133612FDC46B}"/>
              </a:ext>
            </a:extLst>
          </p:cNvPr>
          <p:cNvSpPr txBox="1"/>
          <p:nvPr/>
        </p:nvSpPr>
        <p:spPr>
          <a:xfrm>
            <a:off x="0" y="0"/>
            <a:ext cx="2447109" cy="37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Parrotfish</a:t>
            </a:r>
          </a:p>
        </p:txBody>
      </p:sp>
    </p:spTree>
    <p:extLst>
      <p:ext uri="{BB962C8B-B14F-4D97-AF65-F5344CB8AC3E}">
        <p14:creationId xmlns:p14="http://schemas.microsoft.com/office/powerpoint/2010/main" val="3796659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Types of Rays: A Quick Guide">
            <a:extLst>
              <a:ext uri="{FF2B5EF4-FFF2-40B4-BE49-F238E27FC236}">
                <a16:creationId xmlns:a16="http://schemas.microsoft.com/office/drawing/2014/main" id="{4306AB6B-FE82-93C3-0864-1D2175434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3" b="4899"/>
          <a:stretch/>
        </p:blipFill>
        <p:spPr bwMode="auto">
          <a:xfrm>
            <a:off x="0" y="-45720"/>
            <a:ext cx="12192000" cy="6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FF869D-F966-CCC6-9F48-2C7D2612ED29}"/>
              </a:ext>
            </a:extLst>
          </p:cNvPr>
          <p:cNvSpPr txBox="1"/>
          <p:nvPr/>
        </p:nvSpPr>
        <p:spPr>
          <a:xfrm>
            <a:off x="347017" y="5441533"/>
            <a:ext cx="3902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Leaping</a:t>
            </a:r>
          </a:p>
        </p:txBody>
      </p:sp>
    </p:spTree>
    <p:extLst>
      <p:ext uri="{BB962C8B-B14F-4D97-AF65-F5344CB8AC3E}">
        <p14:creationId xmlns:p14="http://schemas.microsoft.com/office/powerpoint/2010/main" val="37516359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ow does a stingray's barb work and why is it so dangerous? - Quora">
            <a:extLst>
              <a:ext uri="{FF2B5EF4-FFF2-40B4-BE49-F238E27FC236}">
                <a16:creationId xmlns:a16="http://schemas.microsoft.com/office/drawing/2014/main" id="{AF21375E-CE69-2774-54C0-E2D34FEB2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" r="4183" b="15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C1BEA-2D84-C202-D2AF-20C2DD73A091}"/>
              </a:ext>
            </a:extLst>
          </p:cNvPr>
          <p:cNvSpPr txBox="1"/>
          <p:nvPr/>
        </p:nvSpPr>
        <p:spPr>
          <a:xfrm>
            <a:off x="7962662" y="2032127"/>
            <a:ext cx="2557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Barb</a:t>
            </a:r>
          </a:p>
        </p:txBody>
      </p:sp>
    </p:spTree>
    <p:extLst>
      <p:ext uri="{BB962C8B-B14F-4D97-AF65-F5344CB8AC3E}">
        <p14:creationId xmlns:p14="http://schemas.microsoft.com/office/powerpoint/2010/main" val="12847857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 descr="Experience Swimming with Whale Sharks at Sal Salis">
            <a:extLst>
              <a:ext uri="{FF2B5EF4-FFF2-40B4-BE49-F238E27FC236}">
                <a16:creationId xmlns:a16="http://schemas.microsoft.com/office/drawing/2014/main" id="{0D3445BE-1254-440B-70EF-581EAA205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" b="78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F0037A-ECD7-2AEE-B100-76D99D0A89F1}"/>
              </a:ext>
            </a:extLst>
          </p:cNvPr>
          <p:cNvSpPr txBox="1"/>
          <p:nvPr/>
        </p:nvSpPr>
        <p:spPr>
          <a:xfrm>
            <a:off x="5397988" y="4710011"/>
            <a:ext cx="2557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Migrating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A6B33-25ED-539E-DCB8-9B00DA353EB9}"/>
              </a:ext>
            </a:extLst>
          </p:cNvPr>
          <p:cNvSpPr txBox="1"/>
          <p:nvPr/>
        </p:nvSpPr>
        <p:spPr>
          <a:xfrm>
            <a:off x="0" y="0"/>
            <a:ext cx="2447109" cy="37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Whale shark</a:t>
            </a:r>
          </a:p>
        </p:txBody>
      </p:sp>
    </p:spTree>
    <p:extLst>
      <p:ext uri="{BB962C8B-B14F-4D97-AF65-F5344CB8AC3E}">
        <p14:creationId xmlns:p14="http://schemas.microsoft.com/office/powerpoint/2010/main" val="39852919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asters of disguise: 15 Fascinating Animal Camouflage - Oddee | Mimic  octopus, Camouflage, Octopus pictures">
            <a:extLst>
              <a:ext uri="{FF2B5EF4-FFF2-40B4-BE49-F238E27FC236}">
                <a16:creationId xmlns:a16="http://schemas.microsoft.com/office/drawing/2014/main" id="{419B3582-288B-D295-8D2D-2771EF563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0"/>
          <a:stretch/>
        </p:blipFill>
        <p:spPr bwMode="auto">
          <a:xfrm>
            <a:off x="1" y="1"/>
            <a:ext cx="12253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8DEACC-6798-9EDB-1F60-D5C3410D6B70}"/>
              </a:ext>
            </a:extLst>
          </p:cNvPr>
          <p:cNvSpPr txBox="1"/>
          <p:nvPr/>
        </p:nvSpPr>
        <p:spPr>
          <a:xfrm>
            <a:off x="0" y="395811"/>
            <a:ext cx="3944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highlight>
                  <a:srgbClr val="C0C0C0"/>
                </a:highlight>
              </a:rPr>
              <a:t>Camouflage</a:t>
            </a:r>
          </a:p>
        </p:txBody>
      </p:sp>
    </p:spTree>
    <p:extLst>
      <p:ext uri="{BB962C8B-B14F-4D97-AF65-F5344CB8AC3E}">
        <p14:creationId xmlns:p14="http://schemas.microsoft.com/office/powerpoint/2010/main" val="1044028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&#10;&#10;Description automatically generated">
            <a:extLst>
              <a:ext uri="{FF2B5EF4-FFF2-40B4-BE49-F238E27FC236}">
                <a16:creationId xmlns:a16="http://schemas.microsoft.com/office/drawing/2014/main" id="{92E4AE05-CA57-7780-2F9E-4FBAE4B9D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985" y="490330"/>
            <a:ext cx="7772400" cy="54720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AC4976-791C-5E5C-7C40-3CC5AFC0C5D2}"/>
              </a:ext>
            </a:extLst>
          </p:cNvPr>
          <p:cNvSpPr txBox="1"/>
          <p:nvPr/>
        </p:nvSpPr>
        <p:spPr>
          <a:xfrm>
            <a:off x="4028385" y="61830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=YA39ZnV-mpA</a:t>
            </a:r>
          </a:p>
        </p:txBody>
      </p:sp>
    </p:spTree>
    <p:extLst>
      <p:ext uri="{BB962C8B-B14F-4D97-AF65-F5344CB8AC3E}">
        <p14:creationId xmlns:p14="http://schemas.microsoft.com/office/powerpoint/2010/main" val="11220407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What is a nudibranch? Meet the “high fashion models” of the ocean depths |  Canadian Geographic">
            <a:extLst>
              <a:ext uri="{FF2B5EF4-FFF2-40B4-BE49-F238E27FC236}">
                <a16:creationId xmlns:a16="http://schemas.microsoft.com/office/drawing/2014/main" id="{2667F8C1-FF73-0C72-5511-33A1F704A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6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0EDBE-F648-97AD-5E23-BA13A4500230}"/>
              </a:ext>
            </a:extLst>
          </p:cNvPr>
          <p:cNvSpPr txBox="1"/>
          <p:nvPr/>
        </p:nvSpPr>
        <p:spPr>
          <a:xfrm>
            <a:off x="9634708" y="712778"/>
            <a:ext cx="2557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</a:rPr>
              <a:t>Colour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43C71-8C61-0A1B-B628-95B4CD8B7E5D}"/>
              </a:ext>
            </a:extLst>
          </p:cNvPr>
          <p:cNvSpPr txBox="1"/>
          <p:nvPr/>
        </p:nvSpPr>
        <p:spPr>
          <a:xfrm>
            <a:off x="143692" y="6348549"/>
            <a:ext cx="2447109" cy="37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Nudibrach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6661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harks Lay Eggs. Here's Some Creepy Footage of What That Looks Like | Live  Science">
            <a:extLst>
              <a:ext uri="{FF2B5EF4-FFF2-40B4-BE49-F238E27FC236}">
                <a16:creationId xmlns:a16="http://schemas.microsoft.com/office/drawing/2014/main" id="{0ABEC0DC-91C2-9A64-0E0D-1B710951A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62B349-9EBC-E934-73CE-736BAC5F500E}"/>
              </a:ext>
            </a:extLst>
          </p:cNvPr>
          <p:cNvSpPr txBox="1"/>
          <p:nvPr/>
        </p:nvSpPr>
        <p:spPr>
          <a:xfrm>
            <a:off x="8151223" y="360081"/>
            <a:ext cx="4236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Reproductive system </a:t>
            </a:r>
          </a:p>
        </p:txBody>
      </p:sp>
    </p:spTree>
    <p:extLst>
      <p:ext uri="{BB962C8B-B14F-4D97-AF65-F5344CB8AC3E}">
        <p14:creationId xmlns:p14="http://schemas.microsoft.com/office/powerpoint/2010/main" val="34662414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The Daily Migration Of The Bigeye Thresher Shark">
            <a:extLst>
              <a:ext uri="{FF2B5EF4-FFF2-40B4-BE49-F238E27FC236}">
                <a16:creationId xmlns:a16="http://schemas.microsoft.com/office/drawing/2014/main" id="{222AC571-E217-D060-49D6-8FA906BDD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1" r="9762"/>
          <a:stretch/>
        </p:blipFill>
        <p:spPr bwMode="auto">
          <a:xfrm>
            <a:off x="-1" y="11696"/>
            <a:ext cx="12192001" cy="684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12F46B-BF4F-8018-08AB-86305FC403DA}"/>
              </a:ext>
            </a:extLst>
          </p:cNvPr>
          <p:cNvSpPr txBox="1"/>
          <p:nvPr/>
        </p:nvSpPr>
        <p:spPr>
          <a:xfrm>
            <a:off x="5437177" y="1209166"/>
            <a:ext cx="2557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Tail shape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C1C37F-1E6B-0CA7-1107-726B68354037}"/>
              </a:ext>
            </a:extLst>
          </p:cNvPr>
          <p:cNvSpPr txBox="1"/>
          <p:nvPr/>
        </p:nvSpPr>
        <p:spPr>
          <a:xfrm>
            <a:off x="0" y="0"/>
            <a:ext cx="2447109" cy="37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Thresher shark</a:t>
            </a:r>
          </a:p>
        </p:txBody>
      </p:sp>
    </p:spTree>
    <p:extLst>
      <p:ext uri="{BB962C8B-B14F-4D97-AF65-F5344CB8AC3E}">
        <p14:creationId xmlns:p14="http://schemas.microsoft.com/office/powerpoint/2010/main" val="25390168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Butterflyfish | Marine, Reef, Colorful | Britannica">
            <a:extLst>
              <a:ext uri="{FF2B5EF4-FFF2-40B4-BE49-F238E27FC236}">
                <a16:creationId xmlns:a16="http://schemas.microsoft.com/office/drawing/2014/main" id="{2ED5F21F-DE02-AC2E-3942-C21932F0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7" y="0"/>
            <a:ext cx="8913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59A3E0-3F97-3928-F8CC-783AED78AC29}"/>
              </a:ext>
            </a:extLst>
          </p:cNvPr>
          <p:cNvSpPr txBox="1"/>
          <p:nvPr/>
        </p:nvSpPr>
        <p:spPr>
          <a:xfrm>
            <a:off x="286793" y="2842023"/>
            <a:ext cx="2991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Fake eye</a:t>
            </a:r>
          </a:p>
        </p:txBody>
      </p:sp>
    </p:spTree>
    <p:extLst>
      <p:ext uri="{BB962C8B-B14F-4D97-AF65-F5344CB8AC3E}">
        <p14:creationId xmlns:p14="http://schemas.microsoft.com/office/powerpoint/2010/main" val="18266623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ow can the lips of a human look like the mouth of a trigger fish? - Quora">
            <a:extLst>
              <a:ext uri="{FF2B5EF4-FFF2-40B4-BE49-F238E27FC236}">
                <a16:creationId xmlns:a16="http://schemas.microsoft.com/office/drawing/2014/main" id="{D0DF30BB-79CD-12F7-423A-939A40C95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79"/>
          <a:stretch/>
        </p:blipFill>
        <p:spPr bwMode="auto">
          <a:xfrm>
            <a:off x="0" y="0"/>
            <a:ext cx="9104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2F2855-49E0-32FD-87C2-DC7621C120F3}"/>
              </a:ext>
            </a:extLst>
          </p:cNvPr>
          <p:cNvSpPr txBox="1"/>
          <p:nvPr/>
        </p:nvSpPr>
        <p:spPr>
          <a:xfrm>
            <a:off x="9287692" y="363915"/>
            <a:ext cx="2762699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Classify adaptations as anatomical (structural), physiological (functional) or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behavioural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‘24. </a:t>
            </a: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Life Hacks’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diagram of a fish&#10;&#10;Description automatically generated">
            <a:extLst>
              <a:ext uri="{FF2B5EF4-FFF2-40B4-BE49-F238E27FC236}">
                <a16:creationId xmlns:a16="http://schemas.microsoft.com/office/drawing/2014/main" id="{C44F0986-9470-408E-8B76-0464B77FA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37" y="560967"/>
            <a:ext cx="4232998" cy="573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77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D5365D-6EC3-4E21-D1C3-4AC3810F6561}"/>
              </a:ext>
            </a:extLst>
          </p:cNvPr>
          <p:cNvSpPr txBox="1"/>
          <p:nvPr/>
        </p:nvSpPr>
        <p:spPr>
          <a:xfrm>
            <a:off x="2782956" y="2502236"/>
            <a:ext cx="7089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Stopping at nothing to ensure there is a next generation</a:t>
            </a:r>
          </a:p>
        </p:txBody>
      </p:sp>
    </p:spTree>
    <p:extLst>
      <p:ext uri="{BB962C8B-B14F-4D97-AF65-F5344CB8AC3E}">
        <p14:creationId xmlns:p14="http://schemas.microsoft.com/office/powerpoint/2010/main" val="3584637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61FE9A8-A7F3-1E41-846D-3218C723D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0"/>
            <a:ext cx="6769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B7F017-1BF6-6BA3-10C5-0443167C5380}"/>
              </a:ext>
            </a:extLst>
          </p:cNvPr>
          <p:cNvSpPr txBox="1"/>
          <p:nvPr/>
        </p:nvSpPr>
        <p:spPr>
          <a:xfrm>
            <a:off x="1060174" y="1659285"/>
            <a:ext cx="32202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octopus watches over her eggs until they hatch. 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She then succumbs to starvation and death.</a:t>
            </a:r>
          </a:p>
        </p:txBody>
      </p:sp>
    </p:spTree>
    <p:extLst>
      <p:ext uri="{BB962C8B-B14F-4D97-AF65-F5344CB8AC3E}">
        <p14:creationId xmlns:p14="http://schemas.microsoft.com/office/powerpoint/2010/main" val="1705547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Octo-Mom: How Do Octopus Give Birth? - OctoNation - The Largest Octopus Fan  Club!">
            <a:extLst>
              <a:ext uri="{FF2B5EF4-FFF2-40B4-BE49-F238E27FC236}">
                <a16:creationId xmlns:a16="http://schemas.microsoft.com/office/drawing/2014/main" id="{148A701C-B7CE-FA3B-F796-CAFDEF3EB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A9C20-4676-6BF7-151A-EE5E518CC727}"/>
              </a:ext>
            </a:extLst>
          </p:cNvPr>
          <p:cNvSpPr txBox="1"/>
          <p:nvPr/>
        </p:nvSpPr>
        <p:spPr>
          <a:xfrm>
            <a:off x="172278" y="1619528"/>
            <a:ext cx="15770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This usually occurs when octo mum is around 2 years of age</a:t>
            </a:r>
          </a:p>
        </p:txBody>
      </p:sp>
    </p:spTree>
    <p:extLst>
      <p:ext uri="{BB962C8B-B14F-4D97-AF65-F5344CB8AC3E}">
        <p14:creationId xmlns:p14="http://schemas.microsoft.com/office/powerpoint/2010/main" val="4155456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536B70-714B-AEC9-2303-52DBB09DE2F4}"/>
              </a:ext>
            </a:extLst>
          </p:cNvPr>
          <p:cNvSpPr txBox="1"/>
          <p:nvPr/>
        </p:nvSpPr>
        <p:spPr>
          <a:xfrm>
            <a:off x="7845287" y="687439"/>
            <a:ext cx="414792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So, Where’s octo dad?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If you’re thinking octopus dads fare any better, they don’t.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After mating, he looks like a big juicy steak. 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And so, she eats him, to fuel her egg-laying future.</a:t>
            </a:r>
          </a:p>
        </p:txBody>
      </p:sp>
      <p:pic>
        <p:nvPicPr>
          <p:cNvPr id="6148" name="Picture 4" descr="Rare octopus shocks scientists with unusual mating and reproductive  strategies | California Academy of Sciences">
            <a:extLst>
              <a:ext uri="{FF2B5EF4-FFF2-40B4-BE49-F238E27FC236}">
                <a16:creationId xmlns:a16="http://schemas.microsoft.com/office/drawing/2014/main" id="{9B7223C3-2E94-D54D-C805-F61AB420F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5491"/>
            <a:ext cx="7484808" cy="58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84817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19839</TotalTime>
  <Words>1589</Words>
  <Application>Microsoft Macintosh PowerPoint</Application>
  <PresentationFormat>Widescreen</PresentationFormat>
  <Paragraphs>255</Paragraphs>
  <Slides>54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abcsans</vt:lpstr>
      <vt:lpstr>Arial</vt:lpstr>
      <vt:lpstr>Arial Narrow</vt:lpstr>
      <vt:lpstr>Calibri</vt:lpstr>
      <vt:lpstr>Calibri Light</vt:lpstr>
      <vt:lpstr>Comic Sans MS</vt:lpstr>
      <vt:lpstr>nimbus-sans</vt:lpstr>
      <vt:lpstr>Open Sans</vt:lpstr>
      <vt:lpstr>Outfit</vt:lpstr>
      <vt:lpstr>Raleway</vt:lpstr>
      <vt:lpstr>Roboto</vt:lpstr>
      <vt:lpstr>Whitney 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1841</cp:revision>
  <dcterms:created xsi:type="dcterms:W3CDTF">2023-09-23T08:38:28Z</dcterms:created>
  <dcterms:modified xsi:type="dcterms:W3CDTF">2024-07-02T03:39:44Z</dcterms:modified>
</cp:coreProperties>
</file>