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313" r:id="rId2"/>
    <p:sldId id="314" r:id="rId3"/>
    <p:sldId id="321" r:id="rId4"/>
    <p:sldId id="322" r:id="rId5"/>
    <p:sldId id="323" r:id="rId6"/>
    <p:sldId id="326" r:id="rId7"/>
    <p:sldId id="324" r:id="rId8"/>
    <p:sldId id="329" r:id="rId9"/>
    <p:sldId id="327" r:id="rId10"/>
    <p:sldId id="330" r:id="rId11"/>
    <p:sldId id="331" r:id="rId12"/>
    <p:sldId id="332" r:id="rId13"/>
    <p:sldId id="333" r:id="rId14"/>
    <p:sldId id="339" r:id="rId15"/>
    <p:sldId id="334" r:id="rId16"/>
    <p:sldId id="335" r:id="rId17"/>
    <p:sldId id="340" r:id="rId18"/>
    <p:sldId id="350" r:id="rId19"/>
    <p:sldId id="336" r:id="rId20"/>
    <p:sldId id="351" r:id="rId21"/>
    <p:sldId id="337" r:id="rId22"/>
    <p:sldId id="341" r:id="rId23"/>
    <p:sldId id="342" r:id="rId24"/>
    <p:sldId id="343" r:id="rId25"/>
    <p:sldId id="344" r:id="rId26"/>
    <p:sldId id="345" r:id="rId27"/>
    <p:sldId id="359" r:id="rId28"/>
    <p:sldId id="358" r:id="rId29"/>
    <p:sldId id="360" r:id="rId30"/>
    <p:sldId id="362" r:id="rId31"/>
    <p:sldId id="361" r:id="rId32"/>
    <p:sldId id="363" r:id="rId33"/>
    <p:sldId id="366" r:id="rId34"/>
    <p:sldId id="353" r:id="rId35"/>
    <p:sldId id="365" r:id="rId36"/>
    <p:sldId id="352" r:id="rId37"/>
    <p:sldId id="355" r:id="rId38"/>
    <p:sldId id="354" r:id="rId39"/>
    <p:sldId id="357" r:id="rId40"/>
    <p:sldId id="346" r:id="rId41"/>
    <p:sldId id="347" r:id="rId42"/>
    <p:sldId id="348" r:id="rId43"/>
    <p:sldId id="367" r:id="rId44"/>
    <p:sldId id="315" r:id="rId45"/>
    <p:sldId id="320" r:id="rId46"/>
    <p:sldId id="316" r:id="rId47"/>
    <p:sldId id="318" r:id="rId48"/>
    <p:sldId id="34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/>
    <p:restoredTop sz="93840"/>
  </p:normalViewPr>
  <p:slideViewPr>
    <p:cSldViewPr snapToGrid="0">
      <p:cViewPr varScale="1">
        <p:scale>
          <a:sx n="93" d="100"/>
          <a:sy n="93" d="100"/>
        </p:scale>
        <p:origin x="216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54/meps12735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/topics/science-environment/2011/02/the-biggest-cyclones-in-recorded-history/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66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Image: https://</a:t>
            </a:r>
            <a:r>
              <a:rPr lang="en-AU" dirty="0" err="1"/>
              <a:t>www.youtube.com</a:t>
            </a:r>
            <a:r>
              <a:rPr lang="en-AU" dirty="0"/>
              <a:t>/</a:t>
            </a:r>
            <a:r>
              <a:rPr lang="en-AU" dirty="0" err="1"/>
              <a:t>watch?v</a:t>
            </a:r>
            <a:r>
              <a:rPr lang="en-AU" dirty="0"/>
              <a:t>=XXIGHpJ4Mho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49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https://</a:t>
            </a:r>
            <a:r>
              <a:rPr lang="en-AU" dirty="0" err="1"/>
              <a:t>coralreefwatch.noaa.gov</a:t>
            </a:r>
            <a:r>
              <a:rPr lang="en-AU" dirty="0"/>
              <a:t>/satellite/</a:t>
            </a:r>
            <a:r>
              <a:rPr lang="en-AU" dirty="0" err="1"/>
              <a:t>analyses_guidance</a:t>
            </a:r>
            <a:r>
              <a:rPr lang="en-AU" dirty="0"/>
              <a:t>/global_coral_bleaching_2014-17_status.php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7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Chasing Coral: https://</a:t>
            </a:r>
            <a:r>
              <a:rPr lang="en-AU" dirty="0" err="1"/>
              <a:t>www.youtube.com</a:t>
            </a:r>
            <a:r>
              <a:rPr lang="en-AU" dirty="0"/>
              <a:t>/</a:t>
            </a:r>
            <a:r>
              <a:rPr lang="en-AU" dirty="0" err="1"/>
              <a:t>watch?v</a:t>
            </a:r>
            <a:r>
              <a:rPr lang="en-AU" dirty="0"/>
              <a:t>=</a:t>
            </a:r>
            <a:r>
              <a:rPr lang="en-AU" dirty="0" err="1"/>
              <a:t>aGGBGcjdjXA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78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Info/paper: </a:t>
            </a:r>
            <a:r>
              <a:rPr lang="en-AU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Madin</a:t>
            </a:r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JS, Baird AH, Bridge TCL, Connolly SR, Zawada KJA, </a:t>
            </a:r>
            <a:r>
              <a:rPr lang="en-AU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Dornelas</a:t>
            </a:r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M (2018) Cumulative effects of cyclones and bleaching on coral cover and species richness at Lizard Island. Mar </a:t>
            </a:r>
            <a:r>
              <a:rPr lang="en-AU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Ecol</a:t>
            </a:r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 Prog Ser 604:263-268. </a:t>
            </a:r>
            <a:r>
              <a:rPr lang="en-AU" b="0" i="0" u="none" strike="noStrike" dirty="0">
                <a:solidFill>
                  <a:srgbClr val="0067A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  <a:hlinkClick r:id="rId3"/>
              </a:rPr>
              <a:t>https://doi.org/10.3354/meps12735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25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u="none" strike="noStrike" dirty="0">
                <a:solidFill>
                  <a:srgbClr val="0067A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Info/Image: https://</a:t>
            </a:r>
            <a:r>
              <a:rPr lang="en-AU" b="0" i="0" u="none" strike="noStrike" dirty="0" err="1">
                <a:solidFill>
                  <a:srgbClr val="0067A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apps.aims.gov.au</a:t>
            </a:r>
            <a:r>
              <a:rPr lang="en-AU" b="0" i="0" u="none" strike="noStrike" dirty="0">
                <a:solidFill>
                  <a:srgbClr val="0067A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/reef-monitoring/reef/14116S/manta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69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AU" b="0" i="0" u="none" strike="noStrike" dirty="0">
                <a:solidFill>
                  <a:srgbClr val="0067A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Side note: </a:t>
            </a:r>
            <a:r>
              <a:rPr lang="en-US" dirty="0">
                <a:solidFill>
                  <a:schemeClr val="bg1"/>
                </a:solidFill>
              </a:rPr>
              <a:t>And, although some of the reefs are presenting high percentages of hard coral cover, the species that are there, such as </a:t>
            </a:r>
            <a:r>
              <a:rPr lang="en-US" i="1" dirty="0" err="1">
                <a:solidFill>
                  <a:schemeClr val="bg1"/>
                </a:solidFill>
              </a:rPr>
              <a:t>Pocillopora</a:t>
            </a:r>
            <a:r>
              <a:rPr lang="en-US" dirty="0">
                <a:solidFill>
                  <a:schemeClr val="bg1"/>
                </a:solidFill>
              </a:rPr>
              <a:t>, are species that usually show up in the early stages of succession, plus they’re smaller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(but lots of them). Which brings to question, is %HC cover the best way to measure the health (recovery) of a reef?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i="0" u="none" strike="noStrike" dirty="0">
              <a:solidFill>
                <a:srgbClr val="0067A6"/>
              </a:solidFill>
              <a:effectLst/>
              <a:highlight>
                <a:srgbClr val="FFFFFF"/>
              </a:highlight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i="0" u="none" strike="noStrike" dirty="0">
              <a:solidFill>
                <a:srgbClr val="0067A6"/>
              </a:solidFill>
              <a:effectLst/>
              <a:highlight>
                <a:srgbClr val="FFFFFF"/>
              </a:highlight>
              <a:latin typeface="Helvetica Neue" panose="02000503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u="none" strike="noStrike" dirty="0">
                <a:solidFill>
                  <a:srgbClr val="0067A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Info/Image: https://</a:t>
            </a:r>
            <a:r>
              <a:rPr lang="en-AU" b="0" i="0" u="none" strike="noStrike" dirty="0" err="1">
                <a:solidFill>
                  <a:srgbClr val="0067A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apps.aims.gov.au</a:t>
            </a:r>
            <a:r>
              <a:rPr lang="en-AU" b="0" i="0" u="none" strike="noStrike" dirty="0">
                <a:solidFill>
                  <a:srgbClr val="0067A6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/reef-monitoring/reef/14116S/manta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05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https://</a:t>
            </a:r>
            <a:r>
              <a:rPr lang="en-AU" dirty="0" err="1"/>
              <a:t>www.twinkl.com.au</a:t>
            </a:r>
            <a:r>
              <a:rPr lang="en-AU" dirty="0"/>
              <a:t>/teaching-wiki/coral-reef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8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https://</a:t>
            </a:r>
            <a:r>
              <a:rPr lang="en-AU" dirty="0" err="1"/>
              <a:t>www.nbcnews.com</a:t>
            </a:r>
            <a:r>
              <a:rPr lang="en-AU" dirty="0"/>
              <a:t>/news/world/great-barrier-reef-highest-coral-cover-36-years-australia-rcna41464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rgbClr val="2A2A2A"/>
                </a:solidFill>
                <a:effectLst/>
                <a:highlight>
                  <a:srgbClr val="FFFFFF"/>
                </a:highlight>
                <a:latin typeface="PublicoText"/>
              </a:rPr>
              <a:t>A diver is towed as part of the Great Barrier Reef monitoring </a:t>
            </a:r>
            <a:r>
              <a:rPr lang="en-AU" b="0" i="0" dirty="0" err="1">
                <a:solidFill>
                  <a:srgbClr val="2A2A2A"/>
                </a:solidFill>
                <a:effectLst/>
                <a:highlight>
                  <a:srgbClr val="FFFFFF"/>
                </a:highlight>
                <a:latin typeface="PublicoText"/>
              </a:rPr>
              <a:t>program.</a:t>
            </a:r>
            <a:r>
              <a:rPr lang="en-AU" b="0" i="0" dirty="0" err="1">
                <a:effectLst/>
                <a:highlight>
                  <a:srgbClr val="FFFFFF"/>
                </a:highlight>
                <a:latin typeface="var(--caption--source--font-family)"/>
              </a:rPr>
              <a:t>Australian</a:t>
            </a:r>
            <a:r>
              <a:rPr lang="en-AU" b="0" i="0" dirty="0">
                <a:effectLst/>
                <a:highlight>
                  <a:srgbClr val="FFFFFF"/>
                </a:highlight>
                <a:latin typeface="var(--caption--source--font-family)"/>
              </a:rPr>
              <a:t> Institute of Marine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98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https://</a:t>
            </a:r>
            <a:r>
              <a:rPr lang="en-AU" dirty="0" err="1"/>
              <a:t>eatlas.org.au</a:t>
            </a:r>
            <a:r>
              <a:rPr lang="en-AU" dirty="0"/>
              <a:t>/media/572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20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Image: https://</a:t>
            </a:r>
            <a:r>
              <a:rPr lang="en-AU" dirty="0" err="1"/>
              <a:t>www.researchgate.net</a:t>
            </a:r>
            <a:r>
              <a:rPr lang="en-AU" dirty="0"/>
              <a:t>/figure/Cyclones-can-turn-coral-gardens-into-rubble-fields-This-site-in-the-Whitsunday-Islands_fig2_338346913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7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earthobservatory.nasa.gov</a:t>
            </a:r>
            <a:r>
              <a:rPr lang="en-US" dirty="0"/>
              <a:t>/images/83486/cyclone-</a:t>
            </a:r>
            <a:r>
              <a:rPr lang="en-US" dirty="0" err="1"/>
              <a:t>ita</a:t>
            </a:r>
            <a:r>
              <a:rPr lang="en-US" dirty="0"/>
              <a:t>-approaching-</a:t>
            </a:r>
            <a:r>
              <a:rPr lang="en-US" dirty="0" err="1"/>
              <a:t>australia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1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</a:t>
            </a:r>
            <a:r>
              <a:rPr lang="en-AU" sz="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Fabricius</a:t>
            </a:r>
            <a:r>
              <a:rPr lang="en-AU" sz="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 KE, </a:t>
            </a:r>
            <a:r>
              <a:rPr lang="en-AU" sz="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De’ath</a:t>
            </a:r>
            <a:r>
              <a:rPr lang="en-AU" sz="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 G, </a:t>
            </a:r>
            <a:r>
              <a:rPr lang="en-AU" sz="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Poutinen</a:t>
            </a:r>
            <a:r>
              <a:rPr lang="en-AU" sz="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 ML, Done T, Cooper TF, Burgess SC (2008) Disturbance gradients on inshore and offshore coral reefs caused by a severe tropical cyclone. Limnology and Oceanography 53: 690–704. Accessed from: https://</a:t>
            </a:r>
            <a:r>
              <a:rPr lang="en-AU" sz="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eatlas.org.au</a:t>
            </a:r>
            <a:r>
              <a:rPr lang="en-AU" sz="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/content/impacts-severe-tropical-cyclone-inshore-and-offshore-coral-reefs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14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Info/paper: </a:t>
            </a:r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https://</a:t>
            </a:r>
            <a:r>
              <a:rPr lang="en-AU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journals.plos.org</a:t>
            </a:r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/</a:t>
            </a:r>
            <a:r>
              <a:rPr lang="en-AU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plosone</a:t>
            </a:r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/</a:t>
            </a:r>
            <a:r>
              <a:rPr lang="en-AU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article?id</a:t>
            </a:r>
            <a:r>
              <a:rPr lang="en-AU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=10.1371/journal.pone.0121272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 err="1">
                <a:solidFill>
                  <a:srgbClr val="202020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Beeden</a:t>
            </a:r>
            <a:r>
              <a:rPr lang="en-AU" b="0" i="0" dirty="0">
                <a:solidFill>
                  <a:srgbClr val="202020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 R, Maynard J, </a:t>
            </a:r>
            <a:r>
              <a:rPr lang="en-AU" b="0" i="0" dirty="0" err="1">
                <a:solidFill>
                  <a:srgbClr val="202020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Puotinen</a:t>
            </a:r>
            <a:r>
              <a:rPr lang="en-AU" b="0" i="0" dirty="0">
                <a:solidFill>
                  <a:srgbClr val="202020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 M, Marshall P, Dryden J, Goldberg J, et al. (2015) Impacts and Recovery from Severe Tropical Cyclone Yasi on the Great Barrier Reef. </a:t>
            </a:r>
            <a:r>
              <a:rPr lang="en-AU" b="0" i="0" dirty="0" err="1">
                <a:solidFill>
                  <a:srgbClr val="202020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PLoS</a:t>
            </a:r>
            <a:r>
              <a:rPr lang="en-AU" b="0" i="0" dirty="0">
                <a:solidFill>
                  <a:srgbClr val="202020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 ONE 10(4): e0121272. https://</a:t>
            </a:r>
            <a:r>
              <a:rPr lang="en-AU" b="0" i="0" dirty="0" err="1">
                <a:solidFill>
                  <a:srgbClr val="202020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doi.org</a:t>
            </a:r>
            <a:r>
              <a:rPr lang="en-AU" b="0" i="0" dirty="0">
                <a:solidFill>
                  <a:srgbClr val="202020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/10.1371/journal.pone.0121272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15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/wiki/1987%E2%80%9388_Australian_region_cyclone_season#/media/File:Charlie_Feb_29_1988_0621Z.png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97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/wiki/List_of_Category_2_Australian_region_tropical_cyclones#/media/File:Tiffany_2022-01-09_0408Z.jpg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99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/wiki/Cyclone_Nathan_%282015%29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76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Cyclone_Debbie</a:t>
            </a:r>
            <a:r>
              <a:rPr lang="en-US" dirty="0"/>
              <a:t>#/media/File:Debbie_2017-03-28_0010Z.jpg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128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Cyclone_Yasi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16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Heron Is: Mark McCarthy ‘Heron island Survivors’ </a:t>
            </a:r>
            <a:r>
              <a:rPr lang="en-US" dirty="0" err="1"/>
              <a:t>facebook</a:t>
            </a:r>
            <a:r>
              <a:rPr lang="en-US" dirty="0"/>
              <a:t> page</a:t>
            </a:r>
          </a:p>
          <a:p>
            <a:r>
              <a:rPr lang="en-US" dirty="0"/>
              <a:t>Image (map): http://</a:t>
            </a:r>
            <a:r>
              <a:rPr lang="en-US" dirty="0" err="1"/>
              <a:t>www.bom.gov.au</a:t>
            </a:r>
            <a:r>
              <a:rPr lang="en-US" dirty="0"/>
              <a:t>/cyclone/history/</a:t>
            </a:r>
            <a:r>
              <a:rPr lang="en-US" dirty="0" err="1"/>
              <a:t>fran.shtml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18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</a:t>
            </a:r>
            <a:r>
              <a:rPr lang="en-US" dirty="0" err="1"/>
              <a:t>www.bom.gov.au</a:t>
            </a:r>
            <a:r>
              <a:rPr lang="en-US" dirty="0"/>
              <a:t>/cyclone/history/</a:t>
            </a:r>
            <a:r>
              <a:rPr lang="en-US" dirty="0" err="1"/>
              <a:t>fran.shtml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3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Cyclone_Rewa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63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(large): http://</a:t>
            </a:r>
            <a:r>
              <a:rPr lang="en-US" dirty="0" err="1"/>
              <a:t>www.bom.gov.au</a:t>
            </a:r>
            <a:r>
              <a:rPr lang="en-US" dirty="0"/>
              <a:t>/cyclone/history/</a:t>
            </a:r>
            <a:r>
              <a:rPr lang="en-US" dirty="0" err="1"/>
              <a:t>Ita.shtml</a:t>
            </a:r>
            <a:endParaRPr lang="en-US" dirty="0"/>
          </a:p>
          <a:p>
            <a:r>
              <a:rPr lang="en-US" dirty="0"/>
              <a:t>Image (small):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Cyclone_Ita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1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(top left): 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itchFamily="2" charset="77"/>
              </a:rPr>
              <a:t>Woolsey, E., Bainbridge, S.J., Kingsford, M.J. </a:t>
            </a:r>
            <a:r>
              <a:rPr lang="en-AU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itchFamily="2" charset="77"/>
              </a:rPr>
              <a:t>et al.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itchFamily="2" charset="77"/>
              </a:rPr>
              <a:t> Impacts of cyclone Hamish at One Tree Reef: integrating environmental and benthic habitat data. </a:t>
            </a:r>
            <a:r>
              <a:rPr lang="en-AU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itchFamily="2" charset="77"/>
              </a:rPr>
              <a:t>Mar Biol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itchFamily="2" charset="77"/>
              </a:rPr>
              <a:t> </a:t>
            </a:r>
            <a:r>
              <a:rPr lang="en-AU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itchFamily="2" charset="77"/>
              </a:rPr>
              <a:t>159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itchFamily="2" charset="77"/>
              </a:rPr>
              <a:t>, 793–803 (2012). https://</a:t>
            </a:r>
            <a:r>
              <a:rPr lang="en-AU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itchFamily="2" charset="77"/>
              </a:rPr>
              <a:t>doi.org</a:t>
            </a:r>
            <a:r>
              <a:rPr lang="en-AU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Merriweather Sans" pitchFamily="2" charset="77"/>
              </a:rPr>
              <a:t>/10.1007/s00227-011-1855-8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(right): </a:t>
            </a:r>
            <a:r>
              <a:rPr lang="en-A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Tobin, A., </a:t>
            </a:r>
            <a:r>
              <a:rPr lang="en-A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Schlaff</a:t>
            </a:r>
            <a:r>
              <a:rPr lang="en-A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A., Tobin, R., Penny, A., </a:t>
            </a:r>
            <a:r>
              <a:rPr lang="en-A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Ayling</a:t>
            </a:r>
            <a:r>
              <a:rPr lang="en-A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Anthony, Krause, B., Welch, D., Sutton, S., </a:t>
            </a:r>
            <a:r>
              <a:rPr lang="en-AU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Sawynok</a:t>
            </a:r>
            <a:r>
              <a:rPr lang="en-A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B., Marshall, N., Marshall, P., and Maynard, J. (2010) </a:t>
            </a:r>
            <a:r>
              <a:rPr lang="en-AU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Adapting to Change: Minimising Uncertainty about the Effects of Rapidly-Changing Environmental Conditions on the Queensland Coral Reef Fin Fish Fishery.</a:t>
            </a:r>
            <a:r>
              <a:rPr lang="en-AU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Report. Fishing and Fisheries Research Centre, James Cook University, Townsville, Qld, Australia.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7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Paper: Woolsey, Erika &amp; Bainbridge, Scott &amp; Kingsford, Michael &amp; Byrne, Maria. (2011). Impacts of cyclone Hamish at One Tree Reef: Integrating environmental and benthic habitat data. Marine Biology. 159. 10.1007/s00227-011-1855-8.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(below): </a:t>
            </a:r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www.aims.gov.au</a:t>
            </a:r>
            <a:r>
              <a:rPr lang="en-US" sz="1200" dirty="0">
                <a:solidFill>
                  <a:schemeClr val="bg1"/>
                </a:solidFill>
              </a:rPr>
              <a:t>/reef-monitoring/gbr-condition-summary-2020-2021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634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/news/2021-02-02/cyclone-yasi-10-year-anniversary-biggest-storm-queensland/13088796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293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</a:t>
            </a:r>
            <a:r>
              <a:rPr lang="en-US" dirty="0" err="1"/>
              <a:t>www.bom.gov.au</a:t>
            </a:r>
            <a:r>
              <a:rPr lang="en-US" dirty="0"/>
              <a:t>/cyclone/history/</a:t>
            </a:r>
            <a:r>
              <a:rPr lang="en-US" dirty="0" err="1"/>
              <a:t>yasi.shtml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634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dirty="0">
                <a:solidFill>
                  <a:srgbClr val="646464"/>
                </a:solidFill>
                <a:effectLst/>
                <a:latin typeface="abcsans"/>
              </a:rPr>
              <a:t>The street along the foreshore of Tully Heads at the mouth of the Tully River was devastated by the storm surge whipped up by Cyclone Yasi.</a:t>
            </a:r>
            <a:r>
              <a:rPr lang="en-AU" b="0" i="1" dirty="0">
                <a:solidFill>
                  <a:srgbClr val="646464"/>
                </a:solidFill>
                <a:effectLst/>
                <a:latin typeface="abcsans"/>
              </a:rPr>
              <a:t>(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ABC News: </a:t>
            </a:r>
            <a:r>
              <a:rPr lang="en-AU" b="0" i="1" dirty="0" err="1">
                <a:solidFill>
                  <a:srgbClr val="646464"/>
                </a:solidFill>
                <a:effectLst/>
                <a:latin typeface="var(--typography-font-family,var(--dls-font-stack-sans))"/>
              </a:rPr>
              <a:t>Kerrin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 Binnie</a:t>
            </a:r>
            <a:r>
              <a:rPr lang="en-AU" b="0" i="1" dirty="0">
                <a:solidFill>
                  <a:srgbClr val="646464"/>
                </a:solidFill>
                <a:effectLst/>
                <a:latin typeface="abcsans"/>
              </a:rPr>
              <a:t>)</a:t>
            </a:r>
          </a:p>
          <a:p>
            <a:r>
              <a:rPr lang="en-AU" b="0" i="1" dirty="0">
                <a:solidFill>
                  <a:srgbClr val="646464"/>
                </a:solidFill>
                <a:effectLst/>
                <a:latin typeface="abcsans"/>
              </a:rPr>
              <a:t>Source: https://</a:t>
            </a:r>
            <a:r>
              <a:rPr lang="en-AU" b="0" i="1" dirty="0" err="1">
                <a:solidFill>
                  <a:srgbClr val="646464"/>
                </a:solidFill>
                <a:effectLst/>
                <a:latin typeface="abcsans"/>
              </a:rPr>
              <a:t>www.abc.net.au</a:t>
            </a:r>
            <a:r>
              <a:rPr lang="en-AU" b="0" i="1" dirty="0">
                <a:solidFill>
                  <a:srgbClr val="646464"/>
                </a:solidFill>
                <a:effectLst/>
                <a:latin typeface="abcsans"/>
              </a:rPr>
              <a:t>/news/2021-02-02/cyclone-yasi-10-year-anniversary-biggest-storm-queensland/13088796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55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dirty="0" err="1">
                <a:solidFill>
                  <a:srgbClr val="646464"/>
                </a:solidFill>
                <a:effectLst/>
                <a:latin typeface="abcsans"/>
              </a:rPr>
              <a:t>Greville</a:t>
            </a:r>
            <a:r>
              <a:rPr lang="en-AU" b="0" i="0" dirty="0">
                <a:solidFill>
                  <a:srgbClr val="646464"/>
                </a:solidFill>
                <a:effectLst/>
                <a:latin typeface="abcsans"/>
              </a:rPr>
              <a:t> Blank surveys his destroyed home in the devastated town of Tully Heads after category five Cyclone Yasi tore through the region.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(AAP: Dave Hunt)</a:t>
            </a:r>
          </a:p>
          <a:p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Source: https://</a:t>
            </a:r>
            <a:r>
              <a:rPr lang="en-AU" b="0" i="1" dirty="0" err="1">
                <a:solidFill>
                  <a:srgbClr val="646464"/>
                </a:solidFill>
                <a:effectLst/>
                <a:latin typeface="var(--typography-font-family,var(--dls-font-stack-sans))"/>
              </a:rPr>
              <a:t>www.abc.net.au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/news/2021-02-02/cyclone-yasi-10-year-anniversary-biggest-storm-queensland/13088796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5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/news/2021-02-02/cyclone-yasi-10-year-anniversary-biggest-storm-queensland/13088796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31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dirty="0" err="1">
                <a:solidFill>
                  <a:srgbClr val="646464"/>
                </a:solidFill>
                <a:effectLst/>
                <a:latin typeface="abcsans"/>
              </a:rPr>
              <a:t>Greville</a:t>
            </a:r>
            <a:r>
              <a:rPr lang="en-AU" b="0" i="0" dirty="0">
                <a:solidFill>
                  <a:srgbClr val="646464"/>
                </a:solidFill>
                <a:effectLst/>
                <a:latin typeface="abcsans"/>
              </a:rPr>
              <a:t> Blank surveys his destroyed home in the devastated town of Tully Heads after category five Cyclone Yasi tore through the region.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(AAP: Dave Hunt)</a:t>
            </a:r>
          </a:p>
          <a:p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Source: https://</a:t>
            </a:r>
            <a:r>
              <a:rPr lang="en-AU" b="0" i="1" dirty="0" err="1">
                <a:solidFill>
                  <a:srgbClr val="646464"/>
                </a:solidFill>
                <a:effectLst/>
                <a:latin typeface="var(--typography-font-family,var(--dls-font-stack-sans))"/>
              </a:rPr>
              <a:t>www.abc.net.au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/news/2021-02-02/cyclone-yasi-10-year-anniversary-biggest-storm-queensland/13088796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510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/news/2024-01-30/ex-tropical-cyclone-</a:t>
            </a:r>
            <a:r>
              <a:rPr lang="en-US" dirty="0" err="1"/>
              <a:t>kirrily</a:t>
            </a:r>
            <a:r>
              <a:rPr lang="en-US" dirty="0"/>
              <a:t>-flash-flooding-in-lightning-ridge/103401110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00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www.thenewdaily.com.au</a:t>
            </a:r>
            <a:r>
              <a:rPr lang="en-US" dirty="0"/>
              <a:t>/news/weather/2024/02/03/</a:t>
            </a:r>
            <a:r>
              <a:rPr lang="en-US" dirty="0" err="1"/>
              <a:t>kirilly</a:t>
            </a:r>
            <a:r>
              <a:rPr lang="en-US" dirty="0"/>
              <a:t>-drenches-</a:t>
            </a:r>
            <a:r>
              <a:rPr lang="en-US" dirty="0" err="1"/>
              <a:t>queensland</a:t>
            </a:r>
            <a:r>
              <a:rPr lang="en-US" dirty="0"/>
              <a:t>-again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7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http://</a:t>
            </a:r>
            <a:r>
              <a:rPr lang="en-US" dirty="0" err="1"/>
              <a:t>www.bom.gov.au</a:t>
            </a:r>
            <a:r>
              <a:rPr lang="en-US" dirty="0"/>
              <a:t>/cyclone/history/</a:t>
            </a:r>
            <a:r>
              <a:rPr lang="en-US" dirty="0" err="1"/>
              <a:t>Ita.shtml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208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www.tropwater.com</a:t>
            </a:r>
            <a:r>
              <a:rPr lang="en-US" dirty="0"/>
              <a:t>/author/</a:t>
            </a:r>
            <a:r>
              <a:rPr lang="en-US" dirty="0" err="1"/>
              <a:t>tropwmanager_molly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768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apps.aims.gov.au</a:t>
            </a:r>
            <a:r>
              <a:rPr lang="en-US" dirty="0"/>
              <a:t>/reef-monitoring/reef/Dunk%20Island/benthic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169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www.australiangeographic.com.au</a:t>
            </a:r>
            <a:r>
              <a:rPr lang="en-US" dirty="0"/>
              <a:t>/topics/science-environment/2011/02/the-biggest-cyclones-in-recorded-history/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224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www.cairnspost.com.au</a:t>
            </a:r>
            <a:r>
              <a:rPr lang="en-US" dirty="0"/>
              <a:t>/news/special-features/iconic-lizard-island-resort-smashed-by-cyclone-</a:t>
            </a:r>
            <a:r>
              <a:rPr lang="en-US" dirty="0" err="1"/>
              <a:t>ita</a:t>
            </a:r>
            <a:r>
              <a:rPr lang="en-US" dirty="0"/>
              <a:t>/news-story/409a00bdfe23f5b9dcb7aeaad77d4c42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88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www.aims.gov.au</a:t>
            </a:r>
            <a:r>
              <a:rPr lang="en-US" dirty="0"/>
              <a:t>/information-</a:t>
            </a:r>
            <a:r>
              <a:rPr lang="en-US" dirty="0" err="1"/>
              <a:t>centre</a:t>
            </a:r>
            <a:r>
              <a:rPr lang="en-US" dirty="0"/>
              <a:t>/news-and-stories/more-intense-cyclones-pose-threat-worlds-coral-reefs#:~:text=In%20the%20wake%20of%20the,it%20far%20more%20difficult%20for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32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phys.org</a:t>
            </a:r>
            <a:r>
              <a:rPr lang="en-US" dirty="0"/>
              <a:t>/news/2015-03-tropical-cyclone-nathan-nasa-satellite.html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12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(large): http://</a:t>
            </a:r>
            <a:r>
              <a:rPr lang="en-US" dirty="0" err="1"/>
              <a:t>www.bom.gov.au</a:t>
            </a:r>
            <a:r>
              <a:rPr lang="en-US" dirty="0"/>
              <a:t>/cyclone/history/Nathan-2015.shtml</a:t>
            </a:r>
          </a:p>
          <a:p>
            <a:r>
              <a:rPr lang="en-US" dirty="0"/>
              <a:t>Image (small): https://</a:t>
            </a:r>
            <a:r>
              <a:rPr lang="en-US" dirty="0" err="1"/>
              <a:t>en.m.wikipedia.org</a:t>
            </a:r>
            <a:r>
              <a:rPr lang="en-US" dirty="0"/>
              <a:t>/wiki/File:Nathan_2015_track.png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03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http://</a:t>
            </a:r>
            <a:r>
              <a:rPr lang="en-US" dirty="0" err="1"/>
              <a:t>www.bom.gov.au</a:t>
            </a:r>
            <a:r>
              <a:rPr lang="en-US" dirty="0"/>
              <a:t>/cyclone/history/pdf/Nathan2015_report.pdf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7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he biggest cyclones in recorded history - Australian Geographic">
            <a:extLst>
              <a:ext uri="{FF2B5EF4-FFF2-40B4-BE49-F238E27FC236}">
                <a16:creationId xmlns:a16="http://schemas.microsoft.com/office/drawing/2014/main" id="{6B604E52-6D42-5BC9-0935-76A3170DB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BBE87-84F9-62D8-F4CD-0B6BB0AB26FC}"/>
              </a:ext>
            </a:extLst>
          </p:cNvPr>
          <p:cNvSpPr txBox="1"/>
          <p:nvPr/>
        </p:nvSpPr>
        <p:spPr>
          <a:xfrm>
            <a:off x="8201024" y="2149019"/>
            <a:ext cx="378931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Discuss how scientific evidence from the impact of cyclones and/or floods, allows scientists to offer reliable predictions about the loss of biodiversity of a chosen marine ecosystem.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</a:t>
            </a:r>
            <a:r>
              <a:rPr lang="en-US" sz="2000" i="1" dirty="0">
                <a:cs typeface="Arial Narrow" panose="020B0604020202020204" pitchFamily="34" charset="0"/>
              </a:rPr>
              <a:t>26. Cyclone warning’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715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01C3CB-4617-9D1E-6C34-71A422F302E7}"/>
              </a:ext>
            </a:extLst>
          </p:cNvPr>
          <p:cNvSpPr txBox="1"/>
          <p:nvPr/>
        </p:nvSpPr>
        <p:spPr>
          <a:xfrm>
            <a:off x="690348" y="743439"/>
            <a:ext cx="11351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Coral loss was patchy and dependent on the direction of the waves.</a:t>
            </a:r>
          </a:p>
        </p:txBody>
      </p:sp>
      <p:pic>
        <p:nvPicPr>
          <p:cNvPr id="6" name="Picture 5" descr="A close-up of coral reef&#10;&#10;Description automatically generated">
            <a:extLst>
              <a:ext uri="{FF2B5EF4-FFF2-40B4-BE49-F238E27FC236}">
                <a16:creationId xmlns:a16="http://schemas.microsoft.com/office/drawing/2014/main" id="{1D94126A-570D-0DE1-7EDD-38E8A78FE8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88" y="2352926"/>
            <a:ext cx="5373666" cy="3937727"/>
          </a:xfrm>
          <a:prstGeom prst="rect">
            <a:avLst/>
          </a:prstGeom>
        </p:spPr>
      </p:pic>
      <p:pic>
        <p:nvPicPr>
          <p:cNvPr id="10" name="Picture 9" descr="A coral reef under water&#10;&#10;Description automatically generated">
            <a:extLst>
              <a:ext uri="{FF2B5EF4-FFF2-40B4-BE49-F238E27FC236}">
                <a16:creationId xmlns:a16="http://schemas.microsoft.com/office/drawing/2014/main" id="{8889F1FB-D5E5-02E9-DD7F-A43B3F6819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353289"/>
            <a:ext cx="5689600" cy="3937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CE78B0-CE25-BCD6-C61A-B2A0AFF1F00A}"/>
              </a:ext>
            </a:extLst>
          </p:cNvPr>
          <p:cNvSpPr txBox="1"/>
          <p:nvPr/>
        </p:nvSpPr>
        <p:spPr>
          <a:xfrm>
            <a:off x="4686822" y="2442574"/>
            <a:ext cx="1277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>2009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FEFAC5-A98F-213D-9D06-BBB7A4DAEEAF}"/>
              </a:ext>
            </a:extLst>
          </p:cNvPr>
          <p:cNvSpPr txBox="1"/>
          <p:nvPr/>
        </p:nvSpPr>
        <p:spPr>
          <a:xfrm>
            <a:off x="6198296" y="2484439"/>
            <a:ext cx="1277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highlight>
                  <a:srgbClr val="000000"/>
                </a:highlight>
              </a:rPr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5D023-360C-D223-35A6-29ABD33B01DE}"/>
              </a:ext>
            </a:extLst>
          </p:cNvPr>
          <p:cNvSpPr txBox="1"/>
          <p:nvPr/>
        </p:nvSpPr>
        <p:spPr>
          <a:xfrm>
            <a:off x="3468331" y="6290289"/>
            <a:ext cx="5123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North Reef, Lizard Island, before and after cyclones</a:t>
            </a:r>
          </a:p>
        </p:txBody>
      </p:sp>
    </p:spTree>
    <p:extLst>
      <p:ext uri="{BB962C8B-B14F-4D97-AF65-F5344CB8AC3E}">
        <p14:creationId xmlns:p14="http://schemas.microsoft.com/office/powerpoint/2010/main" val="3719997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DDF9A6-9B19-6F85-A7DF-3C5E7F5EC2FC}"/>
              </a:ext>
            </a:extLst>
          </p:cNvPr>
          <p:cNvSpPr txBox="1"/>
          <p:nvPr/>
        </p:nvSpPr>
        <p:spPr>
          <a:xfrm>
            <a:off x="959071" y="198741"/>
            <a:ext cx="10527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One year after cyclone Nathan, Lizard Island was left badly damaged from the mass coral bleaching event of 2015-16.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C06BA50-7255-D987-4EF4-D0A2557EE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35642"/>
            <a:ext cx="12192000" cy="428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2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D3484-208F-AD40-11CA-AECAE1981ECB}"/>
              </a:ext>
            </a:extLst>
          </p:cNvPr>
          <p:cNvSpPr txBox="1"/>
          <p:nvPr/>
        </p:nvSpPr>
        <p:spPr>
          <a:xfrm>
            <a:off x="2076563" y="2797708"/>
            <a:ext cx="3034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That hurt.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(watch </a:t>
            </a:r>
            <a:r>
              <a:rPr lang="en-US" sz="2400" i="1" dirty="0">
                <a:solidFill>
                  <a:schemeClr val="bg1"/>
                </a:solidFill>
              </a:rPr>
              <a:t>Chasing Coral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9" name="Picture 8" descr="A collage of coral reef and a scuba diver&#10;&#10;Description automatically generated">
            <a:extLst>
              <a:ext uri="{FF2B5EF4-FFF2-40B4-BE49-F238E27FC236}">
                <a16:creationId xmlns:a16="http://schemas.microsoft.com/office/drawing/2014/main" id="{C16AD931-373C-DA63-8554-CCD31EC8B6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378" y="-1"/>
            <a:ext cx="5753622" cy="6852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CDB300-C5DD-7601-6D4E-4610BC7A3E45}"/>
              </a:ext>
            </a:extLst>
          </p:cNvPr>
          <p:cNvSpPr txBox="1"/>
          <p:nvPr/>
        </p:nvSpPr>
        <p:spPr>
          <a:xfrm>
            <a:off x="1202499" y="6225436"/>
            <a:ext cx="542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https://</a:t>
            </a:r>
            <a:r>
              <a:rPr lang="en-AU" dirty="0" err="1"/>
              <a:t>www.youtube.com</a:t>
            </a:r>
            <a:r>
              <a:rPr lang="en-AU" dirty="0"/>
              <a:t>/</a:t>
            </a:r>
            <a:r>
              <a:rPr lang="en-AU" dirty="0" err="1"/>
              <a:t>watch?v</a:t>
            </a:r>
            <a:r>
              <a:rPr lang="en-AU" dirty="0"/>
              <a:t>=</a:t>
            </a:r>
            <a:r>
              <a:rPr lang="en-AU" dirty="0" err="1"/>
              <a:t>aGGBGcjdjXA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39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D3484-208F-AD40-11CA-AECAE1981ECB}"/>
              </a:ext>
            </a:extLst>
          </p:cNvPr>
          <p:cNvSpPr txBox="1"/>
          <p:nvPr/>
        </p:nvSpPr>
        <p:spPr>
          <a:xfrm>
            <a:off x="1030788" y="2472030"/>
            <a:ext cx="2295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Percentage hard coral cover on Lizard Island dropped to below 4%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4AE1AD2-FDFA-D80D-CBD2-0B408EDEEB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012" y="629346"/>
            <a:ext cx="6172200" cy="5499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0AE09F-5A52-F16C-873F-AD2B6A6E601E}"/>
              </a:ext>
            </a:extLst>
          </p:cNvPr>
          <p:cNvSpPr txBox="1"/>
          <p:nvPr/>
        </p:nvSpPr>
        <p:spPr>
          <a:xfrm>
            <a:off x="8997722" y="444680"/>
            <a:ext cx="114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cyclones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B6452-D9EF-6CB9-CF6B-3FAFB80E20D4}"/>
              </a:ext>
            </a:extLst>
          </p:cNvPr>
          <p:cNvSpPr txBox="1"/>
          <p:nvPr/>
        </p:nvSpPr>
        <p:spPr>
          <a:xfrm>
            <a:off x="9956359" y="444680"/>
            <a:ext cx="114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bleaching</a:t>
            </a:r>
          </a:p>
        </p:txBody>
      </p:sp>
    </p:spTree>
    <p:extLst>
      <p:ext uri="{BB962C8B-B14F-4D97-AF65-F5344CB8AC3E}">
        <p14:creationId xmlns:p14="http://schemas.microsoft.com/office/powerpoint/2010/main" val="3399753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D3484-208F-AD40-11CA-AECAE1981ECB}"/>
              </a:ext>
            </a:extLst>
          </p:cNvPr>
          <p:cNvSpPr txBox="1"/>
          <p:nvPr/>
        </p:nvSpPr>
        <p:spPr>
          <a:xfrm>
            <a:off x="451982" y="1507585"/>
            <a:ext cx="32418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But it recovered fast.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% hard coral cover increased to </a:t>
            </a:r>
            <a:r>
              <a:rPr lang="en-US" sz="3600" dirty="0">
                <a:solidFill>
                  <a:schemeClr val="bg1"/>
                </a:solidFill>
              </a:rPr>
              <a:t>21.3%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in 2024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C92C1A-1A76-6B4A-9C7F-014B1DE67F45}"/>
              </a:ext>
            </a:extLst>
          </p:cNvPr>
          <p:cNvSpPr/>
          <p:nvPr/>
        </p:nvSpPr>
        <p:spPr>
          <a:xfrm>
            <a:off x="4058433" y="0"/>
            <a:ext cx="8133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with blue dots and white text&#10;&#10;Description automatically generated">
            <a:extLst>
              <a:ext uri="{FF2B5EF4-FFF2-40B4-BE49-F238E27FC236}">
                <a16:creationId xmlns:a16="http://schemas.microsoft.com/office/drawing/2014/main" id="{2C22740C-1A4B-C6BA-9FE3-479B003905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977030"/>
            <a:ext cx="7772400" cy="5185317"/>
          </a:xfrm>
          <a:prstGeom prst="rect">
            <a:avLst/>
          </a:prstGeom>
        </p:spPr>
      </p:pic>
      <p:pic>
        <p:nvPicPr>
          <p:cNvPr id="8" name="Picture 7" descr="A coral reef with many corals&#10;&#10;Description automatically generated">
            <a:extLst>
              <a:ext uri="{FF2B5EF4-FFF2-40B4-BE49-F238E27FC236}">
                <a16:creationId xmlns:a16="http://schemas.microsoft.com/office/drawing/2014/main" id="{33DA2027-AF60-2B9F-A00E-F7D486B761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50" y="4695586"/>
            <a:ext cx="2651864" cy="1973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DC8DFD-C9C1-A44C-BC7F-8BE3AA8FEF24}"/>
              </a:ext>
            </a:extLst>
          </p:cNvPr>
          <p:cNvSpPr txBox="1"/>
          <p:nvPr/>
        </p:nvSpPr>
        <p:spPr>
          <a:xfrm>
            <a:off x="254362" y="6330512"/>
            <a:ext cx="3439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North Reef, Lizard Island 2021</a:t>
            </a:r>
          </a:p>
        </p:txBody>
      </p:sp>
    </p:spTree>
    <p:extLst>
      <p:ext uri="{BB962C8B-B14F-4D97-AF65-F5344CB8AC3E}">
        <p14:creationId xmlns:p14="http://schemas.microsoft.com/office/powerpoint/2010/main" val="1891842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D3484-208F-AD40-11CA-AECAE1981ECB}"/>
              </a:ext>
            </a:extLst>
          </p:cNvPr>
          <p:cNvSpPr txBox="1"/>
          <p:nvPr/>
        </p:nvSpPr>
        <p:spPr>
          <a:xfrm>
            <a:off x="590687" y="2835986"/>
            <a:ext cx="4010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Recovery was, however, patchy.</a:t>
            </a:r>
          </a:p>
        </p:txBody>
      </p:sp>
      <p:pic>
        <p:nvPicPr>
          <p:cNvPr id="7" name="Picture 6" descr="An aerial view of an island&#10;&#10;Description automatically generated">
            <a:extLst>
              <a:ext uri="{FF2B5EF4-FFF2-40B4-BE49-F238E27FC236}">
                <a16:creationId xmlns:a16="http://schemas.microsoft.com/office/drawing/2014/main" id="{501DDABD-D6EE-E374-D228-4C2965B0F6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567" y="-1"/>
            <a:ext cx="7106433" cy="6849057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6053B51F-1920-C661-66A7-58FE19F987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4549" y="5052425"/>
            <a:ext cx="1549400" cy="1638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56BA42-732B-EB14-6F3C-CA27412ED2FB}"/>
              </a:ext>
            </a:extLst>
          </p:cNvPr>
          <p:cNvSpPr txBox="1"/>
          <p:nvPr/>
        </p:nvSpPr>
        <p:spPr>
          <a:xfrm>
            <a:off x="5175337" y="8944"/>
            <a:ext cx="184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22033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D3484-208F-AD40-11CA-AECAE1981ECB}"/>
              </a:ext>
            </a:extLst>
          </p:cNvPr>
          <p:cNvSpPr txBox="1"/>
          <p:nvPr/>
        </p:nvSpPr>
        <p:spPr>
          <a:xfrm>
            <a:off x="316805" y="2115927"/>
            <a:ext cx="17142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Hard corals provide </a:t>
            </a:r>
            <a:r>
              <a:rPr lang="en-US" sz="3200" dirty="0">
                <a:solidFill>
                  <a:schemeClr val="bg1"/>
                </a:solidFill>
              </a:rPr>
              <a:t>habitat </a:t>
            </a:r>
            <a:r>
              <a:rPr lang="en-US" sz="2400" dirty="0">
                <a:solidFill>
                  <a:schemeClr val="bg1"/>
                </a:solidFill>
              </a:rPr>
              <a:t>for many species. </a:t>
            </a:r>
          </a:p>
        </p:txBody>
      </p:sp>
      <p:pic>
        <p:nvPicPr>
          <p:cNvPr id="17410" name="Picture 2" descr="What is a Coral Reef? - Answered - Twinkl Teaching Wiki">
            <a:extLst>
              <a:ext uri="{FF2B5EF4-FFF2-40B4-BE49-F238E27FC236}">
                <a16:creationId xmlns:a16="http://schemas.microsoft.com/office/drawing/2014/main" id="{0F76E634-972E-8193-97F4-C9FE810F1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1459" y="24080"/>
            <a:ext cx="1003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89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D3484-208F-AD40-11CA-AECAE1981ECB}"/>
              </a:ext>
            </a:extLst>
          </p:cNvPr>
          <p:cNvSpPr txBox="1"/>
          <p:nvPr/>
        </p:nvSpPr>
        <p:spPr>
          <a:xfrm>
            <a:off x="1361038" y="2397948"/>
            <a:ext cx="34284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hard corals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habitat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biodiversity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0C7E237C-6E36-21B1-5773-437140089FE7}"/>
              </a:ext>
            </a:extLst>
          </p:cNvPr>
          <p:cNvSpPr/>
          <p:nvPr/>
        </p:nvSpPr>
        <p:spPr>
          <a:xfrm>
            <a:off x="725715" y="2397948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EC318B90-2105-C6D6-94CC-9872E96BF275}"/>
              </a:ext>
            </a:extLst>
          </p:cNvPr>
          <p:cNvSpPr/>
          <p:nvPr/>
        </p:nvSpPr>
        <p:spPr>
          <a:xfrm>
            <a:off x="774428" y="3429000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2E1FC614-01D4-85C2-9918-7F8955414824}"/>
              </a:ext>
            </a:extLst>
          </p:cNvPr>
          <p:cNvSpPr/>
          <p:nvPr/>
        </p:nvSpPr>
        <p:spPr>
          <a:xfrm>
            <a:off x="774428" y="4285879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arts of Australia's Great Barrier Reef show highest coral cover in 36 years">
            <a:extLst>
              <a:ext uri="{FF2B5EF4-FFF2-40B4-BE49-F238E27FC236}">
                <a16:creationId xmlns:a16="http://schemas.microsoft.com/office/drawing/2014/main" id="{9B5798FF-755F-FB3C-2C9C-CBF4D0064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2142" y="0"/>
            <a:ext cx="8659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5207DC-7002-5435-8E78-FA32555165B0}"/>
              </a:ext>
            </a:extLst>
          </p:cNvPr>
          <p:cNvSpPr txBox="1"/>
          <p:nvPr/>
        </p:nvSpPr>
        <p:spPr>
          <a:xfrm>
            <a:off x="3672138" y="90978"/>
            <a:ext cx="327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AIMS long term monitoring program</a:t>
            </a:r>
          </a:p>
        </p:txBody>
      </p:sp>
    </p:spTree>
    <p:extLst>
      <p:ext uri="{BB962C8B-B14F-4D97-AF65-F5344CB8AC3E}">
        <p14:creationId xmlns:p14="http://schemas.microsoft.com/office/powerpoint/2010/main" val="1244543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D3484-208F-AD40-11CA-AECAE1981ECB}"/>
              </a:ext>
            </a:extLst>
          </p:cNvPr>
          <p:cNvSpPr txBox="1"/>
          <p:nvPr/>
        </p:nvSpPr>
        <p:spPr>
          <a:xfrm>
            <a:off x="1361038" y="2397948"/>
            <a:ext cx="34284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hard corals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habitat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biodiversity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BC6D4F-B068-04FE-68B5-FDD7CEC9EC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796" y="0"/>
            <a:ext cx="79582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489143-902C-52D5-B9AC-28953D9EA47D}"/>
              </a:ext>
            </a:extLst>
          </p:cNvPr>
          <p:cNvSpPr txBox="1"/>
          <p:nvPr/>
        </p:nvSpPr>
        <p:spPr>
          <a:xfrm>
            <a:off x="4499452" y="100208"/>
            <a:ext cx="32792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Wreck Island Reef recovering after Cyclone Hamish in 2009. Photo: Kate Osborne (AIMS)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0C7E237C-6E36-21B1-5773-437140089FE7}"/>
              </a:ext>
            </a:extLst>
          </p:cNvPr>
          <p:cNvSpPr/>
          <p:nvPr/>
        </p:nvSpPr>
        <p:spPr>
          <a:xfrm rot="10800000">
            <a:off x="725715" y="2456004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185D6DAB-DC6F-10E3-87A0-AF58A19336BF}"/>
              </a:ext>
            </a:extLst>
          </p:cNvPr>
          <p:cNvSpPr/>
          <p:nvPr/>
        </p:nvSpPr>
        <p:spPr>
          <a:xfrm rot="10800000">
            <a:off x="725716" y="3473081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5B1BD4F1-EDC0-CE9A-FE0D-A6E6A67423B2}"/>
              </a:ext>
            </a:extLst>
          </p:cNvPr>
          <p:cNvSpPr/>
          <p:nvPr/>
        </p:nvSpPr>
        <p:spPr>
          <a:xfrm rot="10800000">
            <a:off x="725715" y="4364925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49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yclones can turn coral gardens into rubble fields. This site in the Whitsunday Islands was heavily damaged by Cyclone Debbie in 2017. Photo credit: D. Ceccarelli.">
            <a:extLst>
              <a:ext uri="{FF2B5EF4-FFF2-40B4-BE49-F238E27FC236}">
                <a16:creationId xmlns:a16="http://schemas.microsoft.com/office/drawing/2014/main" id="{78738A2D-5056-17E0-301E-494FA3FF1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3380" y="0"/>
            <a:ext cx="81586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D47746-EF76-02B5-C54B-7E6D334E8615}"/>
              </a:ext>
            </a:extLst>
          </p:cNvPr>
          <p:cNvSpPr txBox="1"/>
          <p:nvPr/>
        </p:nvSpPr>
        <p:spPr>
          <a:xfrm>
            <a:off x="4236405" y="112734"/>
            <a:ext cx="5596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Whitsundays after category 4 cyclone Debbie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651D6-1D14-2186-14A8-16F00664FAA2}"/>
              </a:ext>
            </a:extLst>
          </p:cNvPr>
          <p:cNvSpPr txBox="1"/>
          <p:nvPr/>
        </p:nvSpPr>
        <p:spPr>
          <a:xfrm>
            <a:off x="1361038" y="2397948"/>
            <a:ext cx="34284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hard corals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habitat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biodiversity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76B91CA-EFC5-95B4-49BB-636BA1A57560}"/>
              </a:ext>
            </a:extLst>
          </p:cNvPr>
          <p:cNvSpPr/>
          <p:nvPr/>
        </p:nvSpPr>
        <p:spPr>
          <a:xfrm rot="10800000">
            <a:off x="725715" y="2456004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2C93F741-3CAA-754E-FFFB-398AEB8C4E7B}"/>
              </a:ext>
            </a:extLst>
          </p:cNvPr>
          <p:cNvSpPr/>
          <p:nvPr/>
        </p:nvSpPr>
        <p:spPr>
          <a:xfrm rot="10800000">
            <a:off x="725716" y="3473081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165ED59B-E011-9FCE-F63F-E507C8E454F5}"/>
              </a:ext>
            </a:extLst>
          </p:cNvPr>
          <p:cNvSpPr/>
          <p:nvPr/>
        </p:nvSpPr>
        <p:spPr>
          <a:xfrm rot="10800000">
            <a:off x="725715" y="4364925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DDB13-4601-C5DF-95E8-BE0ECDFCC183}"/>
              </a:ext>
            </a:extLst>
          </p:cNvPr>
          <p:cNvSpPr txBox="1"/>
          <p:nvPr/>
        </p:nvSpPr>
        <p:spPr>
          <a:xfrm>
            <a:off x="604903" y="1318610"/>
            <a:ext cx="342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Big Cyclones ….</a:t>
            </a:r>
          </a:p>
        </p:txBody>
      </p:sp>
    </p:spTree>
    <p:extLst>
      <p:ext uri="{BB962C8B-B14F-4D97-AF65-F5344CB8AC3E}">
        <p14:creationId xmlns:p14="http://schemas.microsoft.com/office/powerpoint/2010/main" val="3993227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yclone Ita Approaching Australia">
            <a:extLst>
              <a:ext uri="{FF2B5EF4-FFF2-40B4-BE49-F238E27FC236}">
                <a16:creationId xmlns:a16="http://schemas.microsoft.com/office/drawing/2014/main" id="{44BBAAB7-1A29-6D06-62D0-284D3F375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483" y="-1"/>
            <a:ext cx="10275518" cy="685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0A869C-F4BE-A3DB-2BF1-0ECD810E1EAE}"/>
              </a:ext>
            </a:extLst>
          </p:cNvPr>
          <p:cNvSpPr txBox="1"/>
          <p:nvPr/>
        </p:nvSpPr>
        <p:spPr>
          <a:xfrm>
            <a:off x="86994" y="1979686"/>
            <a:ext cx="18294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4 cyclone </a:t>
            </a:r>
            <a:r>
              <a:rPr lang="en-US" sz="2400" dirty="0" err="1">
                <a:solidFill>
                  <a:schemeClr val="bg1"/>
                </a:solidFill>
              </a:rPr>
              <a:t>Ita</a:t>
            </a:r>
            <a:r>
              <a:rPr lang="en-US" sz="2400" dirty="0">
                <a:solidFill>
                  <a:schemeClr val="bg1"/>
                </a:solidFill>
              </a:rPr>
              <a:t> approaching Lizard Island in 2014,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7 hours before landfall. </a:t>
            </a:r>
          </a:p>
        </p:txBody>
      </p:sp>
    </p:spTree>
    <p:extLst>
      <p:ext uri="{BB962C8B-B14F-4D97-AF65-F5344CB8AC3E}">
        <p14:creationId xmlns:p14="http://schemas.microsoft.com/office/powerpoint/2010/main" val="3823206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B36028-D24E-F0DE-F8CD-00484BE9A558}"/>
              </a:ext>
            </a:extLst>
          </p:cNvPr>
          <p:cNvSpPr/>
          <p:nvPr/>
        </p:nvSpPr>
        <p:spPr>
          <a:xfrm>
            <a:off x="6993699" y="0"/>
            <a:ext cx="51983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Impacts of a severe tropical cyclone on inshore and offshore coral reefs |  eAtlas">
            <a:extLst>
              <a:ext uri="{FF2B5EF4-FFF2-40B4-BE49-F238E27FC236}">
                <a16:creationId xmlns:a16="http://schemas.microsoft.com/office/drawing/2014/main" id="{E89F0635-BBCC-B7A8-F726-44EDF085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2180" y="302781"/>
            <a:ext cx="3481338" cy="62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B91D0-8DA0-D56F-324C-2C7881DAFB61}"/>
              </a:ext>
            </a:extLst>
          </p:cNvPr>
          <p:cNvSpPr txBox="1"/>
          <p:nvPr/>
        </p:nvSpPr>
        <p:spPr>
          <a:xfrm>
            <a:off x="1361038" y="2397948"/>
            <a:ext cx="34284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hard corals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</a:rPr>
              <a:t>habitat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biodiversity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26C4ABEC-9A06-500E-40E6-6614D8DD1F5C}"/>
              </a:ext>
            </a:extLst>
          </p:cNvPr>
          <p:cNvSpPr/>
          <p:nvPr/>
        </p:nvSpPr>
        <p:spPr>
          <a:xfrm rot="10800000">
            <a:off x="725715" y="2456004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79C72E2B-5AEA-B89E-D3B1-1B6C77D04726}"/>
              </a:ext>
            </a:extLst>
          </p:cNvPr>
          <p:cNvSpPr/>
          <p:nvPr/>
        </p:nvSpPr>
        <p:spPr>
          <a:xfrm rot="10800000">
            <a:off x="725716" y="3473081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E74010BA-FC2B-2737-DA97-592CB33D23ED}"/>
              </a:ext>
            </a:extLst>
          </p:cNvPr>
          <p:cNvSpPr/>
          <p:nvPr/>
        </p:nvSpPr>
        <p:spPr>
          <a:xfrm rot="10800000">
            <a:off x="725715" y="4364925"/>
            <a:ext cx="449943" cy="464458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DE2B55-5BD5-D087-89D5-05362F00666B}"/>
              </a:ext>
            </a:extLst>
          </p:cNvPr>
          <p:cNvSpPr txBox="1"/>
          <p:nvPr/>
        </p:nvSpPr>
        <p:spPr>
          <a:xfrm>
            <a:off x="604903" y="1318610"/>
            <a:ext cx="3428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Big Cyclones ….</a:t>
            </a:r>
          </a:p>
        </p:txBody>
      </p:sp>
    </p:spTree>
    <p:extLst>
      <p:ext uri="{BB962C8B-B14F-4D97-AF65-F5344CB8AC3E}">
        <p14:creationId xmlns:p14="http://schemas.microsoft.com/office/powerpoint/2010/main" val="1925200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D3484-208F-AD40-11CA-AECAE1981ECB}"/>
              </a:ext>
            </a:extLst>
          </p:cNvPr>
          <p:cNvSpPr txBox="1"/>
          <p:nvPr/>
        </p:nvSpPr>
        <p:spPr>
          <a:xfrm>
            <a:off x="578286" y="1827104"/>
            <a:ext cx="2739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Intensity and size of cyclone?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FD7DAA-5170-F58B-7E49-BE1A44424437}"/>
              </a:ext>
            </a:extLst>
          </p:cNvPr>
          <p:cNvSpPr/>
          <p:nvPr/>
        </p:nvSpPr>
        <p:spPr>
          <a:xfrm>
            <a:off x="4058433" y="0"/>
            <a:ext cx="813356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aph with numbers and circles&#10;&#10;Description automatically generated">
            <a:extLst>
              <a:ext uri="{FF2B5EF4-FFF2-40B4-BE49-F238E27FC236}">
                <a16:creationId xmlns:a16="http://schemas.microsoft.com/office/drawing/2014/main" id="{4AF721FD-DF3C-39C2-2A10-FA5D7B2035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717" y="424364"/>
            <a:ext cx="6976997" cy="6292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E86DEA-4303-D723-31D1-B91F50E1160E}"/>
              </a:ext>
            </a:extLst>
          </p:cNvPr>
          <p:cNvSpPr txBox="1"/>
          <p:nvPr/>
        </p:nvSpPr>
        <p:spPr>
          <a:xfrm>
            <a:off x="8029183" y="4753897"/>
            <a:ext cx="1227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 corals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E516F-3813-7EDB-128B-571B960CC9B8}"/>
              </a:ext>
            </a:extLst>
          </p:cNvPr>
          <p:cNvSpPr txBox="1"/>
          <p:nvPr/>
        </p:nvSpPr>
        <p:spPr>
          <a:xfrm>
            <a:off x="6892119" y="424364"/>
            <a:ext cx="1023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0B314C-A99A-6967-89F6-F489C4FA0173}"/>
              </a:ext>
            </a:extLst>
          </p:cNvPr>
          <p:cNvSpPr txBox="1"/>
          <p:nvPr/>
        </p:nvSpPr>
        <p:spPr>
          <a:xfrm>
            <a:off x="7779691" y="424364"/>
            <a:ext cx="1023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Cat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DD1068-7562-D75C-7C57-E03B1EBA5246}"/>
              </a:ext>
            </a:extLst>
          </p:cNvPr>
          <p:cNvSpPr txBox="1"/>
          <p:nvPr/>
        </p:nvSpPr>
        <p:spPr>
          <a:xfrm>
            <a:off x="8580625" y="424364"/>
            <a:ext cx="1023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Cat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112F4A-5B20-D2D6-9705-7715E0630EA1}"/>
              </a:ext>
            </a:extLst>
          </p:cNvPr>
          <p:cNvSpPr txBox="1"/>
          <p:nvPr/>
        </p:nvSpPr>
        <p:spPr>
          <a:xfrm>
            <a:off x="9302327" y="424364"/>
            <a:ext cx="1023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Cat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7B71B-21A4-E260-CFFB-D5BC48DBB000}"/>
              </a:ext>
            </a:extLst>
          </p:cNvPr>
          <p:cNvSpPr txBox="1"/>
          <p:nvPr/>
        </p:nvSpPr>
        <p:spPr>
          <a:xfrm>
            <a:off x="10398416" y="424364"/>
            <a:ext cx="1023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Cat 5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B6B82C2-2C3C-FAE8-3F58-21B4CC5F1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00" y="5030896"/>
            <a:ext cx="3407391" cy="171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979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F0E4DC-549D-B2E0-62DD-739B59AAA922}"/>
              </a:ext>
            </a:extLst>
          </p:cNvPr>
          <p:cNvSpPr txBox="1"/>
          <p:nvPr/>
        </p:nvSpPr>
        <p:spPr>
          <a:xfrm>
            <a:off x="1723719" y="2967335"/>
            <a:ext cx="2739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1</a:t>
            </a:r>
          </a:p>
        </p:txBody>
      </p:sp>
      <p:pic>
        <p:nvPicPr>
          <p:cNvPr id="23558" name="Picture 6" descr="undefined">
            <a:extLst>
              <a:ext uri="{FF2B5EF4-FFF2-40B4-BE49-F238E27FC236}">
                <a16:creationId xmlns:a16="http://schemas.microsoft.com/office/drawing/2014/main" id="{A79F8010-94EA-C089-0805-C5F3C8FB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00" y="0"/>
            <a:ext cx="58039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337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F0E4DC-549D-B2E0-62DD-739B59AAA922}"/>
              </a:ext>
            </a:extLst>
          </p:cNvPr>
          <p:cNvSpPr txBox="1"/>
          <p:nvPr/>
        </p:nvSpPr>
        <p:spPr>
          <a:xfrm>
            <a:off x="2174095" y="2837056"/>
            <a:ext cx="2739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2</a:t>
            </a:r>
          </a:p>
        </p:txBody>
      </p:sp>
      <p:pic>
        <p:nvPicPr>
          <p:cNvPr id="24578" name="Picture 2" descr="undefined">
            <a:extLst>
              <a:ext uri="{FF2B5EF4-FFF2-40B4-BE49-F238E27FC236}">
                <a16:creationId xmlns:a16="http://schemas.microsoft.com/office/drawing/2014/main" id="{5CB7D381-0954-E87D-A5F3-C3C0C11C1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9137" y="0"/>
            <a:ext cx="5122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26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F0E4DC-549D-B2E0-62DD-739B59AAA922}"/>
              </a:ext>
            </a:extLst>
          </p:cNvPr>
          <p:cNvSpPr txBox="1"/>
          <p:nvPr/>
        </p:nvSpPr>
        <p:spPr>
          <a:xfrm>
            <a:off x="2268777" y="3198167"/>
            <a:ext cx="2739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3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CF8A1FCF-6421-5E1A-E38C-9AB16271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0692" y="1"/>
            <a:ext cx="5331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995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F0E4DC-549D-B2E0-62DD-739B59AAA922}"/>
              </a:ext>
            </a:extLst>
          </p:cNvPr>
          <p:cNvSpPr txBox="1"/>
          <p:nvPr/>
        </p:nvSpPr>
        <p:spPr>
          <a:xfrm>
            <a:off x="2297352" y="2967335"/>
            <a:ext cx="2739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4</a:t>
            </a:r>
          </a:p>
        </p:txBody>
      </p:sp>
      <p:pic>
        <p:nvPicPr>
          <p:cNvPr id="26626" name="Picture 2" descr="undefined">
            <a:extLst>
              <a:ext uri="{FF2B5EF4-FFF2-40B4-BE49-F238E27FC236}">
                <a16:creationId xmlns:a16="http://schemas.microsoft.com/office/drawing/2014/main" id="{29AF6200-0340-9CE8-8643-813C3383D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91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425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F0E4DC-549D-B2E0-62DD-739B59AAA922}"/>
              </a:ext>
            </a:extLst>
          </p:cNvPr>
          <p:cNvSpPr txBox="1"/>
          <p:nvPr/>
        </p:nvSpPr>
        <p:spPr>
          <a:xfrm>
            <a:off x="2078562" y="2967335"/>
            <a:ext cx="2739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5</a:t>
            </a:r>
          </a:p>
        </p:txBody>
      </p:sp>
      <p:pic>
        <p:nvPicPr>
          <p:cNvPr id="27650" name="Picture 2" descr="Cyclone Yasi - Wikipedia">
            <a:extLst>
              <a:ext uri="{FF2B5EF4-FFF2-40B4-BE49-F238E27FC236}">
                <a16:creationId xmlns:a16="http://schemas.microsoft.com/office/drawing/2014/main" id="{C27D90E2-6CF5-FEE0-5772-21BE9762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375" y="0"/>
            <a:ext cx="5254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360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A869C-F4BE-A3DB-2BF1-0ECD810E1EAE}"/>
              </a:ext>
            </a:extLst>
          </p:cNvPr>
          <p:cNvSpPr txBox="1"/>
          <p:nvPr/>
        </p:nvSpPr>
        <p:spPr>
          <a:xfrm>
            <a:off x="259351" y="2060525"/>
            <a:ext cx="1640206" cy="427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2 cyclone Fran crossing Heron Island in 1992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Photos: Mark McCarthy ‘Heron island Survivors’ </a:t>
            </a:r>
            <a:r>
              <a:rPr lang="en-US" sz="1050" dirty="0" err="1">
                <a:solidFill>
                  <a:schemeClr val="bg1"/>
                </a:solidFill>
              </a:rPr>
              <a:t>facebook</a:t>
            </a:r>
            <a:r>
              <a:rPr lang="en-US" sz="1050" dirty="0">
                <a:solidFill>
                  <a:schemeClr val="bg1"/>
                </a:solidFill>
              </a:rPr>
              <a:t> page</a:t>
            </a:r>
          </a:p>
        </p:txBody>
      </p:sp>
      <p:pic>
        <p:nvPicPr>
          <p:cNvPr id="4" name="Picture 3" descr="A house with a storm in the background&#10;&#10;Description automatically generated">
            <a:extLst>
              <a:ext uri="{FF2B5EF4-FFF2-40B4-BE49-F238E27FC236}">
                <a16:creationId xmlns:a16="http://schemas.microsoft.com/office/drawing/2014/main" id="{A752CE20-560E-7D4C-D0E1-B55E8BFB08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877" y="117197"/>
            <a:ext cx="4950770" cy="3297290"/>
          </a:xfrm>
          <a:prstGeom prst="rect">
            <a:avLst/>
          </a:prstGeom>
        </p:spPr>
      </p:pic>
      <p:pic>
        <p:nvPicPr>
          <p:cNvPr id="6" name="Picture 5" descr="A group of people working on a building&#10;&#10;Description automatically generated">
            <a:extLst>
              <a:ext uri="{FF2B5EF4-FFF2-40B4-BE49-F238E27FC236}">
                <a16:creationId xmlns:a16="http://schemas.microsoft.com/office/drawing/2014/main" id="{8794CE60-FEE4-2E79-F4C8-2B9834B1FB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733" y="3488140"/>
            <a:ext cx="4864127" cy="3270812"/>
          </a:xfrm>
          <a:prstGeom prst="rect">
            <a:avLst/>
          </a:prstGeom>
        </p:spPr>
      </p:pic>
      <p:pic>
        <p:nvPicPr>
          <p:cNvPr id="8" name="Picture 7" descr="A storm on the beach&#10;&#10;Description automatically generated with medium confidence">
            <a:extLst>
              <a:ext uri="{FF2B5EF4-FFF2-40B4-BE49-F238E27FC236}">
                <a16:creationId xmlns:a16="http://schemas.microsoft.com/office/drawing/2014/main" id="{EEF0036E-9502-38D1-6B4C-A71DD66E9E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877" y="3488140"/>
            <a:ext cx="4950770" cy="3297290"/>
          </a:xfrm>
          <a:prstGeom prst="rect">
            <a:avLst/>
          </a:prstGeom>
        </p:spPr>
      </p:pic>
      <p:pic>
        <p:nvPicPr>
          <p:cNvPr id="9" name="Picture 2" descr="Best Track of Tropical Cyclone Fran">
            <a:extLst>
              <a:ext uri="{FF2B5EF4-FFF2-40B4-BE49-F238E27FC236}">
                <a16:creationId xmlns:a16="http://schemas.microsoft.com/office/drawing/2014/main" id="{7CF22D6F-5D74-4EF1-121D-7F7E4E20F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" r="2858" b="905"/>
          <a:stretch/>
        </p:blipFill>
        <p:spPr bwMode="auto">
          <a:xfrm>
            <a:off x="7233358" y="117197"/>
            <a:ext cx="4813501" cy="322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096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st Track of Tropical Cyclone Fran">
            <a:extLst>
              <a:ext uri="{FF2B5EF4-FFF2-40B4-BE49-F238E27FC236}">
                <a16:creationId xmlns:a16="http://schemas.microsoft.com/office/drawing/2014/main" id="{2642B4BB-564C-8DD7-BEA1-769B3344A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7" r="2858" b="957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4B346-53DD-BD3C-6B35-D0A90ECFB41F}"/>
              </a:ext>
            </a:extLst>
          </p:cNvPr>
          <p:cNvSpPr txBox="1"/>
          <p:nvPr/>
        </p:nvSpPr>
        <p:spPr>
          <a:xfrm>
            <a:off x="228601" y="21431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Cyclone Fran 1992</a:t>
            </a:r>
          </a:p>
        </p:txBody>
      </p:sp>
    </p:spTree>
    <p:extLst>
      <p:ext uri="{BB962C8B-B14F-4D97-AF65-F5344CB8AC3E}">
        <p14:creationId xmlns:p14="http://schemas.microsoft.com/office/powerpoint/2010/main" val="1760419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A869C-F4BE-A3DB-2BF1-0ECD810E1EAE}"/>
              </a:ext>
            </a:extLst>
          </p:cNvPr>
          <p:cNvSpPr txBox="1"/>
          <p:nvPr/>
        </p:nvSpPr>
        <p:spPr>
          <a:xfrm>
            <a:off x="830851" y="2090172"/>
            <a:ext cx="16402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2 cyclone </a:t>
            </a:r>
            <a:r>
              <a:rPr lang="en-US" sz="2400" dirty="0" err="1">
                <a:solidFill>
                  <a:schemeClr val="bg1"/>
                </a:solidFill>
              </a:rPr>
              <a:t>Rewa</a:t>
            </a:r>
            <a:r>
              <a:rPr lang="en-US" sz="2400" dirty="0">
                <a:solidFill>
                  <a:schemeClr val="bg1"/>
                </a:solidFill>
              </a:rPr>
              <a:t> crossed over Heron Island in 1994</a:t>
            </a:r>
          </a:p>
        </p:txBody>
      </p:sp>
      <p:pic>
        <p:nvPicPr>
          <p:cNvPr id="4102" name="Picture 6" descr="Cyclone Rewa - Wikipedia">
            <a:extLst>
              <a:ext uri="{FF2B5EF4-FFF2-40B4-BE49-F238E27FC236}">
                <a16:creationId xmlns:a16="http://schemas.microsoft.com/office/drawing/2014/main" id="{2EC62CC9-8F79-BD2A-688C-836E380CB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7563" y="0"/>
            <a:ext cx="8834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580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DC244F-17D3-E2C0-2E60-55999F5B204B}"/>
              </a:ext>
            </a:extLst>
          </p:cNvPr>
          <p:cNvSpPr txBox="1"/>
          <p:nvPr/>
        </p:nvSpPr>
        <p:spPr>
          <a:xfrm>
            <a:off x="10613721" y="1102290"/>
            <a:ext cx="1286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Cyclone </a:t>
            </a:r>
            <a:r>
              <a:rPr lang="en-US" sz="1600" dirty="0" err="1">
                <a:solidFill>
                  <a:schemeClr val="bg1"/>
                </a:solidFill>
              </a:rPr>
              <a:t>Ita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052" name="Picture 4" descr="Track of Tropical Cyclone Ita">
            <a:extLst>
              <a:ext uri="{FF2B5EF4-FFF2-40B4-BE49-F238E27FC236}">
                <a16:creationId xmlns:a16="http://schemas.microsoft.com/office/drawing/2014/main" id="{3A5AD7AC-C43E-80E9-BD9B-52CB89611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DF51D9B-F544-4A22-1A73-5F3951221342}"/>
              </a:ext>
            </a:extLst>
          </p:cNvPr>
          <p:cNvSpPr/>
          <p:nvPr/>
        </p:nvSpPr>
        <p:spPr>
          <a:xfrm>
            <a:off x="2693096" y="2217107"/>
            <a:ext cx="263046" cy="2129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64D57-A353-493D-1543-9997E303E740}"/>
              </a:ext>
            </a:extLst>
          </p:cNvPr>
          <p:cNvSpPr txBox="1"/>
          <p:nvPr/>
        </p:nvSpPr>
        <p:spPr>
          <a:xfrm>
            <a:off x="2956142" y="2204932"/>
            <a:ext cx="196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00"/>
                </a:highlight>
              </a:rPr>
              <a:t>Lizard Island</a:t>
            </a:r>
          </a:p>
        </p:txBody>
      </p:sp>
      <p:pic>
        <p:nvPicPr>
          <p:cNvPr id="2054" name="Picture 6" descr="Cyclone Ita - Wikipedia">
            <a:extLst>
              <a:ext uri="{FF2B5EF4-FFF2-40B4-BE49-F238E27FC236}">
                <a16:creationId xmlns:a16="http://schemas.microsoft.com/office/drawing/2014/main" id="{BF690A64-C1A5-90F5-6818-DABAA61B7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06423" y="3378967"/>
            <a:ext cx="3085578" cy="34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54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st Track of Tropical Cyclone Rewa">
            <a:extLst>
              <a:ext uri="{FF2B5EF4-FFF2-40B4-BE49-F238E27FC236}">
                <a16:creationId xmlns:a16="http://schemas.microsoft.com/office/drawing/2014/main" id="{C8419D5C-D284-1B9E-C583-69266759F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657" y="215046"/>
            <a:ext cx="8460786" cy="642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AE331A-CDCC-CC26-5507-2BBAE50C0727}"/>
              </a:ext>
            </a:extLst>
          </p:cNvPr>
          <p:cNvSpPr txBox="1"/>
          <p:nvPr/>
        </p:nvSpPr>
        <p:spPr>
          <a:xfrm>
            <a:off x="228601" y="21431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Cyclone </a:t>
            </a:r>
            <a:r>
              <a:rPr lang="en-US" dirty="0" err="1">
                <a:solidFill>
                  <a:schemeClr val="bg1"/>
                </a:solidFill>
              </a:rPr>
              <a:t>Rewa</a:t>
            </a:r>
            <a:r>
              <a:rPr lang="en-US" dirty="0">
                <a:solidFill>
                  <a:schemeClr val="bg1"/>
                </a:solidFill>
              </a:rPr>
              <a:t> 1994</a:t>
            </a:r>
          </a:p>
        </p:txBody>
      </p:sp>
    </p:spTree>
    <p:extLst>
      <p:ext uri="{BB962C8B-B14F-4D97-AF65-F5344CB8AC3E}">
        <p14:creationId xmlns:p14="http://schemas.microsoft.com/office/powerpoint/2010/main" val="823172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A869C-F4BE-A3DB-2BF1-0ECD810E1EAE}"/>
              </a:ext>
            </a:extLst>
          </p:cNvPr>
          <p:cNvSpPr txBox="1"/>
          <p:nvPr/>
        </p:nvSpPr>
        <p:spPr>
          <a:xfrm>
            <a:off x="888001" y="1941807"/>
            <a:ext cx="16402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4 cyclone Hamish passed Heron Island in 2009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122" name="Picture 2" descr="1. Cyclone Hamish track showing passage through the GBR region.  ">
            <a:extLst>
              <a:ext uri="{FF2B5EF4-FFF2-40B4-BE49-F238E27FC236}">
                <a16:creationId xmlns:a16="http://schemas.microsoft.com/office/drawing/2014/main" id="{931609F9-A027-2E3A-C43A-8EEB87BC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014" y="201190"/>
            <a:ext cx="4619624" cy="652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1. Cyclone Hamish track showing passage through the GBR region.  ">
            <a:extLst>
              <a:ext uri="{FF2B5EF4-FFF2-40B4-BE49-F238E27FC236}">
                <a16:creationId xmlns:a16="http://schemas.microsoft.com/office/drawing/2014/main" id="{630ABF3B-943E-B14D-B1F8-F70B6BDBF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7624" y="4153963"/>
            <a:ext cx="3314701" cy="25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aph of a graph showing the number of stock prices&#10;&#10;Description automatically generated with medium confidence">
            <a:extLst>
              <a:ext uri="{FF2B5EF4-FFF2-40B4-BE49-F238E27FC236}">
                <a16:creationId xmlns:a16="http://schemas.microsoft.com/office/drawing/2014/main" id="{1EF4E01F-F114-CB56-F0FF-D16F456B17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24" y="201190"/>
            <a:ext cx="3314701" cy="3771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0530B-9EB1-1C72-9301-CFDD3F1F3F70}"/>
              </a:ext>
            </a:extLst>
          </p:cNvPr>
          <p:cNvSpPr txBox="1"/>
          <p:nvPr/>
        </p:nvSpPr>
        <p:spPr>
          <a:xfrm rot="16200000">
            <a:off x="2959119" y="601776"/>
            <a:ext cx="142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Wind speed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717813-9F54-1494-4354-B9EE4F74E8FB}"/>
              </a:ext>
            </a:extLst>
          </p:cNvPr>
          <p:cNvSpPr txBox="1"/>
          <p:nvPr/>
        </p:nvSpPr>
        <p:spPr>
          <a:xfrm rot="16200000">
            <a:off x="2959118" y="1652049"/>
            <a:ext cx="142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669240-167B-4D1C-7C20-3B65A36F63D8}"/>
              </a:ext>
            </a:extLst>
          </p:cNvPr>
          <p:cNvSpPr txBox="1"/>
          <p:nvPr/>
        </p:nvSpPr>
        <p:spPr>
          <a:xfrm rot="16200000">
            <a:off x="2959116" y="2945222"/>
            <a:ext cx="142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 height</a:t>
            </a:r>
          </a:p>
        </p:txBody>
      </p:sp>
    </p:spTree>
    <p:extLst>
      <p:ext uri="{BB962C8B-B14F-4D97-AF65-F5344CB8AC3E}">
        <p14:creationId xmlns:p14="http://schemas.microsoft.com/office/powerpoint/2010/main" val="2055676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vere Tropical Cyclone Hamish">
            <a:extLst>
              <a:ext uri="{FF2B5EF4-FFF2-40B4-BE49-F238E27FC236}">
                <a16:creationId xmlns:a16="http://schemas.microsoft.com/office/drawing/2014/main" id="{1C01A23F-21AF-F474-73B3-E8456DF7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572" y="84748"/>
            <a:ext cx="10283827" cy="668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3B6D75-1EFD-07B6-60AE-F3258441274C}"/>
              </a:ext>
            </a:extLst>
          </p:cNvPr>
          <p:cNvSpPr txBox="1"/>
          <p:nvPr/>
        </p:nvSpPr>
        <p:spPr>
          <a:xfrm>
            <a:off x="228601" y="214313"/>
            <a:ext cx="155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Cyclone Hamish 2009 </a:t>
            </a:r>
          </a:p>
        </p:txBody>
      </p:sp>
    </p:spTree>
    <p:extLst>
      <p:ext uri="{BB962C8B-B14F-4D97-AF65-F5344CB8AC3E}">
        <p14:creationId xmlns:p14="http://schemas.microsoft.com/office/powerpoint/2010/main" val="3941589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34C579-3E27-44ED-9F0E-2C39C99DF1D4}"/>
              </a:ext>
            </a:extLst>
          </p:cNvPr>
          <p:cNvSpPr txBox="1"/>
          <p:nvPr/>
        </p:nvSpPr>
        <p:spPr>
          <a:xfrm>
            <a:off x="539750" y="849868"/>
            <a:ext cx="598884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One Tree Island (next to Heron Island) </a:t>
            </a:r>
          </a:p>
          <a:p>
            <a:r>
              <a:rPr lang="en-US" sz="2400" dirty="0">
                <a:solidFill>
                  <a:schemeClr val="bg1"/>
                </a:solidFill>
              </a:rPr>
              <a:t>after cyclone Hamish….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Impacts felt on the </a:t>
            </a:r>
            <a:r>
              <a:rPr lang="en-AU" sz="3600" dirty="0">
                <a:solidFill>
                  <a:schemeClr val="bg1"/>
                </a:solidFill>
              </a:rPr>
              <a:t>windward</a:t>
            </a:r>
            <a:r>
              <a:rPr lang="en-AU" sz="2800" dirty="0">
                <a:solidFill>
                  <a:schemeClr val="bg1"/>
                </a:solidFill>
              </a:rPr>
              <a:t> side of island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bg1"/>
                </a:solidFill>
              </a:rPr>
              <a:t>Table and branching </a:t>
            </a:r>
            <a:r>
              <a:rPr lang="en-AU" sz="2800" dirty="0">
                <a:solidFill>
                  <a:schemeClr val="bg1"/>
                </a:solidFill>
              </a:rPr>
              <a:t>coral cover reduced.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More rubble and algae-dominated habitat.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graph of different types of corals&#10;&#10;Description automatically generated with medium confidence">
            <a:extLst>
              <a:ext uri="{FF2B5EF4-FFF2-40B4-BE49-F238E27FC236}">
                <a16:creationId xmlns:a16="http://schemas.microsoft.com/office/drawing/2014/main" id="{1409755B-2F87-5492-2796-E133B986E3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620" y="397702"/>
            <a:ext cx="4485630" cy="2308548"/>
          </a:xfrm>
          <a:prstGeom prst="rect">
            <a:avLst/>
          </a:prstGeom>
        </p:spPr>
      </p:pic>
      <p:pic>
        <p:nvPicPr>
          <p:cNvPr id="29698" name="Picture 2" descr="Long-Term Monitoring Program - Annual Summary Report of Coral Reef  Condition 2020/21 | AIMS">
            <a:extLst>
              <a:ext uri="{FF2B5EF4-FFF2-40B4-BE49-F238E27FC236}">
                <a16:creationId xmlns:a16="http://schemas.microsoft.com/office/drawing/2014/main" id="{E0006C2D-B124-122D-01C9-60359EC79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0908" y="3155074"/>
            <a:ext cx="4485630" cy="29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91F39F-CCFE-C2A1-C016-2F77121E191A}"/>
              </a:ext>
            </a:extLst>
          </p:cNvPr>
          <p:cNvSpPr txBox="1"/>
          <p:nvPr/>
        </p:nvSpPr>
        <p:spPr>
          <a:xfrm>
            <a:off x="7233444" y="6143625"/>
            <a:ext cx="4351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AIMS long term monitoring data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98EB87B-56C5-E489-18ED-7A860F2723E2}"/>
              </a:ext>
            </a:extLst>
          </p:cNvPr>
          <p:cNvSpPr/>
          <p:nvPr/>
        </p:nvSpPr>
        <p:spPr>
          <a:xfrm>
            <a:off x="10286997" y="4200525"/>
            <a:ext cx="200025" cy="85725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C2FC62-320E-32BC-8E0D-CD22400D4A41}"/>
              </a:ext>
            </a:extLst>
          </p:cNvPr>
          <p:cNvSpPr txBox="1"/>
          <p:nvPr/>
        </p:nvSpPr>
        <p:spPr>
          <a:xfrm>
            <a:off x="7166620" y="2706250"/>
            <a:ext cx="43519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Woolsey </a:t>
            </a:r>
            <a:r>
              <a:rPr lang="en-US" sz="1400" i="1" dirty="0">
                <a:solidFill>
                  <a:schemeClr val="bg1"/>
                </a:solidFill>
              </a:rPr>
              <a:t>et al., </a:t>
            </a:r>
            <a:r>
              <a:rPr lang="en-US" sz="1400" dirty="0">
                <a:solidFill>
                  <a:schemeClr val="bg1"/>
                </a:solidFill>
              </a:rPr>
              <a:t>(2011).</a:t>
            </a:r>
          </a:p>
        </p:txBody>
      </p:sp>
    </p:spTree>
    <p:extLst>
      <p:ext uri="{BB962C8B-B14F-4D97-AF65-F5344CB8AC3E}">
        <p14:creationId xmlns:p14="http://schemas.microsoft.com/office/powerpoint/2010/main" val="2291375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house is destroyed with only the toilet left standing at Mission Beach.">
            <a:extLst>
              <a:ext uri="{FF2B5EF4-FFF2-40B4-BE49-F238E27FC236}">
                <a16:creationId xmlns:a16="http://schemas.microsoft.com/office/drawing/2014/main" id="{A7C75182-D003-D548-4681-0BEBDE69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0"/>
            <a:ext cx="1028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59574-5BA8-0EC5-783A-28E7326662F4}"/>
              </a:ext>
            </a:extLst>
          </p:cNvPr>
          <p:cNvSpPr txBox="1"/>
          <p:nvPr/>
        </p:nvSpPr>
        <p:spPr>
          <a:xfrm>
            <a:off x="2061052" y="114723"/>
            <a:ext cx="327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Mission Beach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4FF0C-DF27-6BFC-2362-D8901F1C87B9}"/>
              </a:ext>
            </a:extLst>
          </p:cNvPr>
          <p:cNvSpPr txBox="1"/>
          <p:nvPr/>
        </p:nvSpPr>
        <p:spPr>
          <a:xfrm>
            <a:off x="96837" y="1166842"/>
            <a:ext cx="181451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5 cyclone Yasi was the </a:t>
            </a:r>
            <a:r>
              <a:rPr lang="en-US" sz="3200" dirty="0">
                <a:solidFill>
                  <a:schemeClr val="bg1"/>
                </a:solidFill>
              </a:rPr>
              <a:t>biggest</a:t>
            </a:r>
            <a:r>
              <a:rPr lang="en-US" sz="2400" dirty="0">
                <a:solidFill>
                  <a:schemeClr val="bg1"/>
                </a:solidFill>
              </a:rPr>
              <a:t> storm in Queensland history making landfall near Mission Beach and Dunk Island in 2011.</a:t>
            </a:r>
          </a:p>
        </p:txBody>
      </p:sp>
    </p:spTree>
    <p:extLst>
      <p:ext uri="{BB962C8B-B14F-4D97-AF65-F5344CB8AC3E}">
        <p14:creationId xmlns:p14="http://schemas.microsoft.com/office/powerpoint/2010/main" val="3945309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E21F1A-0669-C23A-A9FD-325AAFA47693}"/>
              </a:ext>
            </a:extLst>
          </p:cNvPr>
          <p:cNvSpPr txBox="1"/>
          <p:nvPr/>
        </p:nvSpPr>
        <p:spPr>
          <a:xfrm>
            <a:off x="0" y="2556170"/>
            <a:ext cx="16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Category 5 cyclone Yasi</a:t>
            </a:r>
          </a:p>
        </p:txBody>
      </p:sp>
      <p:pic>
        <p:nvPicPr>
          <p:cNvPr id="26626" name="Picture 2" descr="Severe Tropical Cyclone Yasi">
            <a:extLst>
              <a:ext uri="{FF2B5EF4-FFF2-40B4-BE49-F238E27FC236}">
                <a16:creationId xmlns:a16="http://schemas.microsoft.com/office/drawing/2014/main" id="{A9946F1C-7F52-965E-D243-33B7BC11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808" y="0"/>
            <a:ext cx="10576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53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reshore of Tully Heads at the mouth of the Tully River is devastated by a storm surge whipped up by Cyclone Yasi in 2011.">
            <a:extLst>
              <a:ext uri="{FF2B5EF4-FFF2-40B4-BE49-F238E27FC236}">
                <a16:creationId xmlns:a16="http://schemas.microsoft.com/office/drawing/2014/main" id="{7964A178-25B3-3541-59C7-0AEAF98F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0"/>
            <a:ext cx="1028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9A09FB-825E-B7CD-2283-B117AAE57AFB}"/>
              </a:ext>
            </a:extLst>
          </p:cNvPr>
          <p:cNvSpPr txBox="1"/>
          <p:nvPr/>
        </p:nvSpPr>
        <p:spPr>
          <a:xfrm>
            <a:off x="333828" y="2598003"/>
            <a:ext cx="1335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Cyclone Yasi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(cat 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3ADF5-AEF4-2750-A9DF-EFBCAC5460AA}"/>
              </a:ext>
            </a:extLst>
          </p:cNvPr>
          <p:cNvSpPr txBox="1"/>
          <p:nvPr/>
        </p:nvSpPr>
        <p:spPr>
          <a:xfrm>
            <a:off x="2061052" y="114723"/>
            <a:ext cx="327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Tully River, Tully Heads, storm surge</a:t>
            </a:r>
          </a:p>
        </p:txBody>
      </p:sp>
    </p:spTree>
    <p:extLst>
      <p:ext uri="{BB962C8B-B14F-4D97-AF65-F5344CB8AC3E}">
        <p14:creationId xmlns:p14="http://schemas.microsoft.com/office/powerpoint/2010/main" val="5671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eville Blank surveys his destroyed home in the devastated town of Tully Heads in Far North Queensland.">
            <a:extLst>
              <a:ext uri="{FF2B5EF4-FFF2-40B4-BE49-F238E27FC236}">
                <a16:creationId xmlns:a16="http://schemas.microsoft.com/office/drawing/2014/main" id="{3A180DFA-1095-FC1A-281B-0D863E1A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0"/>
            <a:ext cx="1028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A0BB1A-CD01-F344-F749-21880692396D}"/>
              </a:ext>
            </a:extLst>
          </p:cNvPr>
          <p:cNvSpPr txBox="1"/>
          <p:nvPr/>
        </p:nvSpPr>
        <p:spPr>
          <a:xfrm>
            <a:off x="333828" y="2598003"/>
            <a:ext cx="1335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Cyclone Yasi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(cat 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902C1-9AD0-C04E-E468-019F7FEE3C3A}"/>
              </a:ext>
            </a:extLst>
          </p:cNvPr>
          <p:cNvSpPr txBox="1"/>
          <p:nvPr/>
        </p:nvSpPr>
        <p:spPr>
          <a:xfrm>
            <a:off x="3772464" y="0"/>
            <a:ext cx="327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Resident, Tully Heads</a:t>
            </a:r>
          </a:p>
        </p:txBody>
      </p:sp>
    </p:spTree>
    <p:extLst>
      <p:ext uri="{BB962C8B-B14F-4D97-AF65-F5344CB8AC3E}">
        <p14:creationId xmlns:p14="http://schemas.microsoft.com/office/powerpoint/2010/main" val="1567920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AF8B6A-8913-ECE5-7DAE-C082E556DE10}"/>
              </a:ext>
            </a:extLst>
          </p:cNvPr>
          <p:cNvSpPr txBox="1"/>
          <p:nvPr/>
        </p:nvSpPr>
        <p:spPr>
          <a:xfrm>
            <a:off x="333828" y="2598003"/>
            <a:ext cx="1335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Cyclone Yasi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(cat 5)</a:t>
            </a:r>
          </a:p>
        </p:txBody>
      </p:sp>
      <p:pic>
        <p:nvPicPr>
          <p:cNvPr id="3074" name="Picture 2" descr="Units at Dunk Island Resort damaged by Cyclone Yasi in 2011.">
            <a:extLst>
              <a:ext uri="{FF2B5EF4-FFF2-40B4-BE49-F238E27FC236}">
                <a16:creationId xmlns:a16="http://schemas.microsoft.com/office/drawing/2014/main" id="{E3C020A5-8501-8A23-E6AD-D56745E55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0"/>
            <a:ext cx="1028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423A9-CCC2-F294-E1EE-41442BFD367A}"/>
              </a:ext>
            </a:extLst>
          </p:cNvPr>
          <p:cNvSpPr txBox="1"/>
          <p:nvPr/>
        </p:nvSpPr>
        <p:spPr>
          <a:xfrm>
            <a:off x="6096000" y="158266"/>
            <a:ext cx="327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Dunk Island Resort</a:t>
            </a:r>
          </a:p>
        </p:txBody>
      </p:sp>
    </p:spTree>
    <p:extLst>
      <p:ext uri="{BB962C8B-B14F-4D97-AF65-F5344CB8AC3E}">
        <p14:creationId xmlns:p14="http://schemas.microsoft.com/office/powerpoint/2010/main" val="3832203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0BB1A-CD01-F344-F749-21880692396D}"/>
              </a:ext>
            </a:extLst>
          </p:cNvPr>
          <p:cNvSpPr txBox="1"/>
          <p:nvPr/>
        </p:nvSpPr>
        <p:spPr>
          <a:xfrm>
            <a:off x="333828" y="2598003"/>
            <a:ext cx="1335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Cyclone Yasi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(cat 5)</a:t>
            </a:r>
          </a:p>
        </p:txBody>
      </p:sp>
      <p:pic>
        <p:nvPicPr>
          <p:cNvPr id="3" name="Picture 2" descr="Damaged boats are stacked on top of one another at Port Hinchinbrook boat harbour in Cardwell.">
            <a:extLst>
              <a:ext uri="{FF2B5EF4-FFF2-40B4-BE49-F238E27FC236}">
                <a16:creationId xmlns:a16="http://schemas.microsoft.com/office/drawing/2014/main" id="{4A923AB7-72E4-8306-64B3-76872583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350" y="0"/>
            <a:ext cx="1028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B276FD-98E7-0D6C-5469-B9FE105F7AB8}"/>
              </a:ext>
            </a:extLst>
          </p:cNvPr>
          <p:cNvSpPr txBox="1"/>
          <p:nvPr/>
        </p:nvSpPr>
        <p:spPr>
          <a:xfrm>
            <a:off x="2264228" y="143752"/>
            <a:ext cx="327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Port Hinchinbrook Boat </a:t>
            </a:r>
            <a:r>
              <a:rPr lang="en-US" sz="1400" dirty="0" err="1"/>
              <a:t>Harbour</a:t>
            </a:r>
            <a:r>
              <a:rPr lang="en-US" sz="1400" dirty="0"/>
              <a:t>, Cardwell</a:t>
            </a:r>
          </a:p>
        </p:txBody>
      </p:sp>
    </p:spTree>
    <p:extLst>
      <p:ext uri="{BB962C8B-B14F-4D97-AF65-F5344CB8AC3E}">
        <p14:creationId xmlns:p14="http://schemas.microsoft.com/office/powerpoint/2010/main" val="21664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ort Map and Directions - Lizard Island Resort">
            <a:extLst>
              <a:ext uri="{FF2B5EF4-FFF2-40B4-BE49-F238E27FC236}">
                <a16:creationId xmlns:a16="http://schemas.microsoft.com/office/drawing/2014/main" id="{F8C7D081-EC60-542C-AFE1-F9C03D80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121920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D83EB3-34E3-CD76-CB89-DDC6721140C4}"/>
              </a:ext>
            </a:extLst>
          </p:cNvPr>
          <p:cNvSpPr txBox="1"/>
          <p:nvPr/>
        </p:nvSpPr>
        <p:spPr>
          <a:xfrm>
            <a:off x="941195" y="213517"/>
            <a:ext cx="10309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Lizard Island came within 5km from the eye of the cyclone</a:t>
            </a:r>
          </a:p>
        </p:txBody>
      </p:sp>
    </p:spTree>
    <p:extLst>
      <p:ext uri="{BB962C8B-B14F-4D97-AF65-F5344CB8AC3E}">
        <p14:creationId xmlns:p14="http://schemas.microsoft.com/office/powerpoint/2010/main" val="2201974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542E8F-1B95-1A11-5E09-4E3F944827C2}"/>
              </a:ext>
            </a:extLst>
          </p:cNvPr>
          <p:cNvSpPr txBox="1"/>
          <p:nvPr/>
        </p:nvSpPr>
        <p:spPr>
          <a:xfrm>
            <a:off x="921275" y="495597"/>
            <a:ext cx="1010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After making landfall, they’re not finished yet!        Flood events follow.</a:t>
            </a:r>
          </a:p>
        </p:txBody>
      </p:sp>
      <p:pic>
        <p:nvPicPr>
          <p:cNvPr id="28674" name="Picture 2" descr="Tropical Cyclone Kirrily: Northern NSW keeping eye on weather after  devastating 2022 floods | Daily Telegraph">
            <a:extLst>
              <a:ext uri="{FF2B5EF4-FFF2-40B4-BE49-F238E27FC236}">
                <a16:creationId xmlns:a16="http://schemas.microsoft.com/office/drawing/2014/main" id="{55FF9C96-6F40-E9CA-3219-0CB4D495E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7338" y="1179165"/>
            <a:ext cx="8568053" cy="481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6564-E7C1-0AAA-6A26-57ABC0EBD248}"/>
              </a:ext>
            </a:extLst>
          </p:cNvPr>
          <p:cNvSpPr txBox="1"/>
          <p:nvPr/>
        </p:nvSpPr>
        <p:spPr>
          <a:xfrm>
            <a:off x="1431289" y="6039237"/>
            <a:ext cx="8820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Four days after Tropical Cyclone Kirrily made landfall in Townsville the weather system is causing havoc almost 1,500km away in Lismore, New South Wales </a:t>
            </a:r>
          </a:p>
        </p:txBody>
      </p:sp>
    </p:spTree>
    <p:extLst>
      <p:ext uri="{BB962C8B-B14F-4D97-AF65-F5344CB8AC3E}">
        <p14:creationId xmlns:p14="http://schemas.microsoft.com/office/powerpoint/2010/main" val="1013499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irilly makes a U-turn to drench FNQ all over again">
            <a:extLst>
              <a:ext uri="{FF2B5EF4-FFF2-40B4-BE49-F238E27FC236}">
                <a16:creationId xmlns:a16="http://schemas.microsoft.com/office/drawing/2014/main" id="{6FE123EB-711E-0AB1-D828-95C56A3CD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05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22DB8787-CFC0-E097-847A-E38A3D50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5313" y="0"/>
            <a:ext cx="7786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4223E-BA58-3112-FC28-6AC618C5EEFC}"/>
              </a:ext>
            </a:extLst>
          </p:cNvPr>
          <p:cNvSpPr txBox="1"/>
          <p:nvPr/>
        </p:nvSpPr>
        <p:spPr>
          <a:xfrm>
            <a:off x="445459" y="1424724"/>
            <a:ext cx="36264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bg1"/>
                </a:solidFill>
              </a:rPr>
              <a:t>“Coastal and marine ecosystems do not like freshwater, </a:t>
            </a:r>
          </a:p>
          <a:p>
            <a:pPr algn="ctr"/>
            <a:r>
              <a:rPr lang="en-US" sz="3200" i="1" dirty="0">
                <a:solidFill>
                  <a:schemeClr val="bg1"/>
                </a:solidFill>
              </a:rPr>
              <a:t>let alone the sediments, nutrients and pesticides that are carried along with it,”</a:t>
            </a:r>
          </a:p>
          <a:p>
            <a:pPr algn="ctr"/>
            <a:endParaRPr lang="en-US" sz="3200" i="1" dirty="0">
              <a:solidFill>
                <a:schemeClr val="bg1"/>
              </a:solidFill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TropWATER</a:t>
            </a:r>
            <a:r>
              <a:rPr lang="en-US" dirty="0">
                <a:solidFill>
                  <a:schemeClr val="bg1"/>
                </a:solidFill>
              </a:rPr>
              <a:t> water quality scientist Jane Waterhouse</a:t>
            </a:r>
          </a:p>
        </p:txBody>
      </p:sp>
    </p:spTree>
    <p:extLst>
      <p:ext uri="{BB962C8B-B14F-4D97-AF65-F5344CB8AC3E}">
        <p14:creationId xmlns:p14="http://schemas.microsoft.com/office/powerpoint/2010/main" val="2171153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913486-327D-DFB2-14F2-FB9587B99796}"/>
              </a:ext>
            </a:extLst>
          </p:cNvPr>
          <p:cNvSpPr txBox="1"/>
          <p:nvPr/>
        </p:nvSpPr>
        <p:spPr>
          <a:xfrm>
            <a:off x="1398583" y="1426428"/>
            <a:ext cx="133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Dunk Island’s recovery</a:t>
            </a:r>
          </a:p>
        </p:txBody>
      </p:sp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997C966E-C569-ECC1-96C3-E7976F0EF6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462" y="438150"/>
            <a:ext cx="7772400" cy="5767380"/>
          </a:xfrm>
          <a:prstGeom prst="rect">
            <a:avLst/>
          </a:prstGeom>
        </p:spPr>
      </p:pic>
      <p:pic>
        <p:nvPicPr>
          <p:cNvPr id="6" name="Picture 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372923C0-0627-ADFE-8D2E-D88C38B33A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5" y="3840592"/>
            <a:ext cx="3478430" cy="2364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DCC46D-A17D-A2F5-AC26-9D8925F77B07}"/>
              </a:ext>
            </a:extLst>
          </p:cNvPr>
          <p:cNvSpPr txBox="1"/>
          <p:nvPr/>
        </p:nvSpPr>
        <p:spPr>
          <a:xfrm>
            <a:off x="6096000" y="283138"/>
            <a:ext cx="118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80"/>
                </a:highlight>
              </a:rPr>
              <a:t>T.C. YASI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10C47A-87E5-7CFB-152E-840931788E7B}"/>
              </a:ext>
            </a:extLst>
          </p:cNvPr>
          <p:cNvSpPr txBox="1"/>
          <p:nvPr/>
        </p:nvSpPr>
        <p:spPr>
          <a:xfrm>
            <a:off x="4778131" y="283138"/>
            <a:ext cx="118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80"/>
                </a:highlight>
              </a:rPr>
              <a:t> T.C. Larry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2717C60-9F26-7D48-07A5-AC551BC1ADC0}"/>
              </a:ext>
            </a:extLst>
          </p:cNvPr>
          <p:cNvSpPr/>
          <p:nvPr/>
        </p:nvSpPr>
        <p:spPr>
          <a:xfrm>
            <a:off x="6053136" y="82044"/>
            <a:ext cx="104775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770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5FB388F9-BA86-E2E3-6F71-96278738A4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00" y="842961"/>
            <a:ext cx="9817626" cy="5492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276CE0-626A-7CED-A368-6F678D0EA493}"/>
              </a:ext>
            </a:extLst>
          </p:cNvPr>
          <p:cNvSpPr txBox="1"/>
          <p:nvPr/>
        </p:nvSpPr>
        <p:spPr>
          <a:xfrm>
            <a:off x="8306006" y="6331268"/>
            <a:ext cx="229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2021 paper 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C8FE6-7FDA-28F4-719A-3D70E543B19C}"/>
              </a:ext>
            </a:extLst>
          </p:cNvPr>
          <p:cNvSpPr txBox="1"/>
          <p:nvPr/>
        </p:nvSpPr>
        <p:spPr>
          <a:xfrm>
            <a:off x="10258126" y="1386512"/>
            <a:ext cx="18294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Q4a) </a:t>
            </a:r>
            <a:r>
              <a:rPr lang="en-US" sz="3200" dirty="0">
                <a:solidFill>
                  <a:schemeClr val="bg1"/>
                </a:solidFill>
              </a:rPr>
              <a:t>Describe</a:t>
            </a:r>
            <a:r>
              <a:rPr lang="en-US" sz="2400" dirty="0">
                <a:solidFill>
                  <a:schemeClr val="bg1"/>
                </a:solidFill>
              </a:rPr>
              <a:t> the family most affected by the cyclone.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Explain </a:t>
            </a:r>
            <a:r>
              <a:rPr lang="en-US" sz="2400" dirty="0">
                <a:solidFill>
                  <a:schemeClr val="bg1"/>
                </a:solidFill>
              </a:rPr>
              <a:t>your reasoning.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C727F4-EA08-4F83-6A37-9B6774C5AB43}"/>
              </a:ext>
            </a:extLst>
          </p:cNvPr>
          <p:cNvSpPr txBox="1"/>
          <p:nvPr/>
        </p:nvSpPr>
        <p:spPr>
          <a:xfrm>
            <a:off x="3344449" y="247169"/>
            <a:ext cx="5649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 Revision Question part a [2 marks]</a:t>
            </a:r>
          </a:p>
        </p:txBody>
      </p:sp>
    </p:spTree>
    <p:extLst>
      <p:ext uri="{BB962C8B-B14F-4D97-AF65-F5344CB8AC3E}">
        <p14:creationId xmlns:p14="http://schemas.microsoft.com/office/powerpoint/2010/main" val="1335880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with numbers and letters&#10;&#10;Description automatically generated with medium confidence">
            <a:extLst>
              <a:ext uri="{FF2B5EF4-FFF2-40B4-BE49-F238E27FC236}">
                <a16:creationId xmlns:a16="http://schemas.microsoft.com/office/drawing/2014/main" id="{5FB388F9-BA86-E2E3-6F71-96278738A4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01" y="157401"/>
            <a:ext cx="4259400" cy="238301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E69E67D-88DF-4C1B-ECF6-6F99F08C2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600" y="2787361"/>
            <a:ext cx="6163357" cy="165574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E22DAE5-00D6-B35E-AA38-F403EA3575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13109" y="4584728"/>
            <a:ext cx="6162848" cy="20068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D779E1-347E-5861-4BBE-DA5F12B2EA56}"/>
              </a:ext>
            </a:extLst>
          </p:cNvPr>
          <p:cNvSpPr txBox="1"/>
          <p:nvPr/>
        </p:nvSpPr>
        <p:spPr>
          <a:xfrm rot="1267852">
            <a:off x="6771092" y="4261563"/>
            <a:ext cx="118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How did you go?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C409330-BA29-FE10-4215-6DE82F20ACAB}"/>
              </a:ext>
            </a:extLst>
          </p:cNvPr>
          <p:cNvSpPr/>
          <p:nvPr/>
        </p:nvSpPr>
        <p:spPr>
          <a:xfrm>
            <a:off x="104384" y="1441932"/>
            <a:ext cx="4689289" cy="438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DD696-E631-4E9C-13AB-BDFD48C95764}"/>
              </a:ext>
            </a:extLst>
          </p:cNvPr>
          <p:cNvSpPr txBox="1"/>
          <p:nvPr/>
        </p:nvSpPr>
        <p:spPr>
          <a:xfrm>
            <a:off x="10258126" y="1386512"/>
            <a:ext cx="18294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Q4a) </a:t>
            </a:r>
            <a:r>
              <a:rPr lang="en-US" sz="3200" dirty="0">
                <a:solidFill>
                  <a:schemeClr val="bg1"/>
                </a:solidFill>
              </a:rPr>
              <a:t>Describe</a:t>
            </a:r>
            <a:r>
              <a:rPr lang="en-US" sz="2400" dirty="0">
                <a:solidFill>
                  <a:schemeClr val="bg1"/>
                </a:solidFill>
              </a:rPr>
              <a:t> the family most affected by the cyclone.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Explain </a:t>
            </a:r>
            <a:r>
              <a:rPr lang="en-US" sz="2400" dirty="0">
                <a:solidFill>
                  <a:schemeClr val="bg1"/>
                </a:solidFill>
              </a:rPr>
              <a:t>your reasoning.</a:t>
            </a:r>
          </a:p>
        </p:txBody>
      </p:sp>
    </p:spTree>
    <p:extLst>
      <p:ext uri="{BB962C8B-B14F-4D97-AF65-F5344CB8AC3E}">
        <p14:creationId xmlns:p14="http://schemas.microsoft.com/office/powerpoint/2010/main" val="17625230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DE3AE8A5-C5FC-A1DC-949E-F166C4DA1C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643" y="981179"/>
            <a:ext cx="4406927" cy="39510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AE5AD4-48B1-22CC-B1A8-9AC767800D0E}"/>
              </a:ext>
            </a:extLst>
          </p:cNvPr>
          <p:cNvSpPr txBox="1"/>
          <p:nvPr/>
        </p:nvSpPr>
        <p:spPr>
          <a:xfrm>
            <a:off x="3344449" y="247169"/>
            <a:ext cx="533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Exam Revision Question part b [6 marks]</a:t>
            </a:r>
          </a:p>
        </p:txBody>
      </p:sp>
      <p:pic>
        <p:nvPicPr>
          <p:cNvPr id="8" name="Picture 7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F35F46F2-68F9-FBE1-2B2C-8EC8B14984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7432" y="981179"/>
            <a:ext cx="4406927" cy="39510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7A123D-58B4-F8A0-28F9-95B3278968B0}"/>
              </a:ext>
            </a:extLst>
          </p:cNvPr>
          <p:cNvSpPr txBox="1"/>
          <p:nvPr/>
        </p:nvSpPr>
        <p:spPr>
          <a:xfrm>
            <a:off x="486359" y="5338212"/>
            <a:ext cx="11052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Q4b) </a:t>
            </a:r>
            <a:r>
              <a:rPr lang="en-US" sz="3600" dirty="0">
                <a:solidFill>
                  <a:schemeClr val="bg1"/>
                </a:solidFill>
              </a:rPr>
              <a:t>Draw conclusions </a:t>
            </a:r>
            <a:r>
              <a:rPr lang="en-US" sz="2800" dirty="0">
                <a:solidFill>
                  <a:schemeClr val="bg1"/>
                </a:solidFill>
              </a:rPr>
              <a:t>about how changes in habitat complexity influenced the diversity of fish species found at the reef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779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659AE50-E4FA-E7F3-4337-9EE96D168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499" y="1959854"/>
            <a:ext cx="5106202" cy="3567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DA911-E270-1C8A-603C-C1A59F9168AF}"/>
              </a:ext>
            </a:extLst>
          </p:cNvPr>
          <p:cNvSpPr txBox="1"/>
          <p:nvPr/>
        </p:nvSpPr>
        <p:spPr>
          <a:xfrm rot="1267852">
            <a:off x="10905695" y="5820336"/>
            <a:ext cx="118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How did you go?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9BF1E-AB3D-31AE-8FA9-D08047F51ACA}"/>
              </a:ext>
            </a:extLst>
          </p:cNvPr>
          <p:cNvSpPr txBox="1"/>
          <p:nvPr/>
        </p:nvSpPr>
        <p:spPr>
          <a:xfrm>
            <a:off x="458746" y="293908"/>
            <a:ext cx="11052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Q4b) </a:t>
            </a:r>
            <a:r>
              <a:rPr lang="en-US" sz="3600" dirty="0">
                <a:solidFill>
                  <a:schemeClr val="bg1"/>
                </a:solidFill>
              </a:rPr>
              <a:t>Draw conclusions </a:t>
            </a:r>
            <a:r>
              <a:rPr lang="en-US" sz="2800" dirty="0">
                <a:solidFill>
                  <a:schemeClr val="bg1"/>
                </a:solidFill>
              </a:rPr>
              <a:t>about how changes in habitat complexity influenced the diversity of fish species found at the reef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B893A3D3-8140-1012-F1D8-55AB5409B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4880" y="1959854"/>
            <a:ext cx="5747658" cy="34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15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he biggest cyclones in recorded history - Australian Geographic">
            <a:extLst>
              <a:ext uri="{FF2B5EF4-FFF2-40B4-BE49-F238E27FC236}">
                <a16:creationId xmlns:a16="http://schemas.microsoft.com/office/drawing/2014/main" id="{6B604E52-6D42-5BC9-0935-76A3170DB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BBE87-84F9-62D8-F4CD-0B6BB0AB26FC}"/>
              </a:ext>
            </a:extLst>
          </p:cNvPr>
          <p:cNvSpPr txBox="1"/>
          <p:nvPr/>
        </p:nvSpPr>
        <p:spPr>
          <a:xfrm>
            <a:off x="8201024" y="2149019"/>
            <a:ext cx="378931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Discuss how scientific evidence from the impact of cyclones and/or floods, allows scientists to offer reliable predictions about the loss of biodiversity of a chosen marine ecosystem.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</a:t>
            </a:r>
            <a:r>
              <a:rPr lang="en-US" sz="2000" i="1" dirty="0">
                <a:cs typeface="Arial Narrow" panose="020B0604020202020204" pitchFamily="34" charset="0"/>
              </a:rPr>
              <a:t>26. Cyclone warning’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close-up of a report&#10;&#10;Description automatically generated">
            <a:extLst>
              <a:ext uri="{FF2B5EF4-FFF2-40B4-BE49-F238E27FC236}">
                <a16:creationId xmlns:a16="http://schemas.microsoft.com/office/drawing/2014/main" id="{8EAB6861-57FD-8BCC-E53C-DFFC039C0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4" y="332510"/>
            <a:ext cx="4577386" cy="617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9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conic Lizard Island resort smashed by Cyclone Ita | The Cairns Post">
            <a:extLst>
              <a:ext uri="{FF2B5EF4-FFF2-40B4-BE49-F238E27FC236}">
                <a16:creationId xmlns:a16="http://schemas.microsoft.com/office/drawing/2014/main" id="{D0D3DEFE-652E-52AC-9F84-06AD17698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517"/>
            <a:ext cx="12192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7431C8-BF43-22AE-4EE4-9CCDBFDE3632}"/>
              </a:ext>
            </a:extLst>
          </p:cNvPr>
          <p:cNvSpPr txBox="1"/>
          <p:nvPr/>
        </p:nvSpPr>
        <p:spPr>
          <a:xfrm>
            <a:off x="162837" y="0"/>
            <a:ext cx="2455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Image: Cairns Post</a:t>
            </a:r>
          </a:p>
          <a:p>
            <a:r>
              <a:rPr lang="en-AU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Considerable vegetation damage but only minor structural damage to buildings was recorded at Lizard </a:t>
            </a:r>
            <a:r>
              <a:rPr lang="en-AU" sz="12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Island</a:t>
            </a:r>
            <a:r>
              <a:rPr lang="en-AU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</a:t>
            </a:r>
            <a:r>
              <a:rPr lang="en-AU" sz="1200" b="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bom.gov.au</a:t>
            </a:r>
            <a:r>
              <a:rPr lang="en-AU" sz="1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675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derwater plants and corals&#10;&#10;Description automatically generated">
            <a:extLst>
              <a:ext uri="{FF2B5EF4-FFF2-40B4-BE49-F238E27FC236}">
                <a16:creationId xmlns:a16="http://schemas.microsoft.com/office/drawing/2014/main" id="{6866839E-EDE1-D7DD-3F30-145552C83B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895" y="919910"/>
            <a:ext cx="10560050" cy="5392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9AB3CE-6E76-862F-45FA-D0DA8D35374F}"/>
              </a:ext>
            </a:extLst>
          </p:cNvPr>
          <p:cNvSpPr txBox="1"/>
          <p:nvPr/>
        </p:nvSpPr>
        <p:spPr>
          <a:xfrm>
            <a:off x="941195" y="315143"/>
            <a:ext cx="10309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Before and After cyclone </a:t>
            </a:r>
            <a:r>
              <a:rPr lang="en-US" sz="2400" dirty="0" err="1">
                <a:solidFill>
                  <a:schemeClr val="bg1"/>
                </a:solidFill>
              </a:rPr>
              <a:t>Ita</a:t>
            </a:r>
            <a:r>
              <a:rPr lang="en-US" sz="2400" dirty="0">
                <a:solidFill>
                  <a:schemeClr val="bg1"/>
                </a:solidFill>
              </a:rPr>
              <a:t> hit Lizard Island</a:t>
            </a:r>
          </a:p>
        </p:txBody>
      </p:sp>
    </p:spTree>
    <p:extLst>
      <p:ext uri="{BB962C8B-B14F-4D97-AF65-F5344CB8AC3E}">
        <p14:creationId xmlns:p14="http://schemas.microsoft.com/office/powerpoint/2010/main" val="2734368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CBF757-83F0-5769-3E2A-C2748C8B2121}"/>
              </a:ext>
            </a:extLst>
          </p:cNvPr>
          <p:cNvSpPr txBox="1"/>
          <p:nvPr/>
        </p:nvSpPr>
        <p:spPr>
          <a:xfrm>
            <a:off x="310392" y="2274838"/>
            <a:ext cx="2822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One year later, cyclone Nathan hit Lizard Island.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It made landfall as a category 3.</a:t>
            </a:r>
          </a:p>
        </p:txBody>
      </p:sp>
      <p:pic>
        <p:nvPicPr>
          <p:cNvPr id="5126" name="Picture 6" descr="Tropical Cyclone Nathan crawling in NASA satellite imagery">
            <a:extLst>
              <a:ext uri="{FF2B5EF4-FFF2-40B4-BE49-F238E27FC236}">
                <a16:creationId xmlns:a16="http://schemas.microsoft.com/office/drawing/2014/main" id="{DEF856B0-DAE4-8403-195A-36663349E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0"/>
            <a:ext cx="8848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EAA9E-DC85-6256-6205-017F215280B1}"/>
              </a:ext>
            </a:extLst>
          </p:cNvPr>
          <p:cNvSpPr txBox="1"/>
          <p:nvPr/>
        </p:nvSpPr>
        <p:spPr>
          <a:xfrm>
            <a:off x="2922740" y="1640909"/>
            <a:ext cx="2455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March 13, 2015 (cat 2)</a:t>
            </a:r>
          </a:p>
        </p:txBody>
      </p:sp>
    </p:spTree>
    <p:extLst>
      <p:ext uri="{BB962C8B-B14F-4D97-AF65-F5344CB8AC3E}">
        <p14:creationId xmlns:p14="http://schemas.microsoft.com/office/powerpoint/2010/main" val="578489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st Track of TC Nathan">
            <a:extLst>
              <a:ext uri="{FF2B5EF4-FFF2-40B4-BE49-F238E27FC236}">
                <a16:creationId xmlns:a16="http://schemas.microsoft.com/office/drawing/2014/main" id="{65FDA885-B862-0F5F-C179-1553D588D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6E064E3-DA62-9ABB-2775-B0E314BB1B9D}"/>
              </a:ext>
            </a:extLst>
          </p:cNvPr>
          <p:cNvSpPr/>
          <p:nvPr/>
        </p:nvSpPr>
        <p:spPr>
          <a:xfrm>
            <a:off x="7841293" y="3005988"/>
            <a:ext cx="263046" cy="2129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46EAC81-3544-6F2B-F843-A363620E59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67402"/>
            <a:ext cx="4064000" cy="149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4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a beach with a beach and a mountai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FF52417-1113-9484-FDF7-1B864E6DED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924" y="400832"/>
            <a:ext cx="7400867" cy="6056336"/>
          </a:xfrm>
          <a:prstGeom prst="rect">
            <a:avLst/>
          </a:prstGeom>
        </p:spPr>
      </p:pic>
      <p:pic>
        <p:nvPicPr>
          <p:cNvPr id="4" name="Picture 3" descr="A house that has fallen off&#10;&#10;Description automatically generated">
            <a:extLst>
              <a:ext uri="{FF2B5EF4-FFF2-40B4-BE49-F238E27FC236}">
                <a16:creationId xmlns:a16="http://schemas.microsoft.com/office/drawing/2014/main" id="{8819104E-DD0B-E305-F25A-46CE8EFA52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91" y="400832"/>
            <a:ext cx="4336254" cy="605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42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3479</TotalTime>
  <Words>2178</Words>
  <Application>Microsoft Macintosh PowerPoint</Application>
  <PresentationFormat>Widescreen</PresentationFormat>
  <Paragraphs>247</Paragraphs>
  <Slides>48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abcsans</vt:lpstr>
      <vt:lpstr>Arial</vt:lpstr>
      <vt:lpstr>Arial Narrow</vt:lpstr>
      <vt:lpstr>Calibri</vt:lpstr>
      <vt:lpstr>Calibri Light</vt:lpstr>
      <vt:lpstr>Helvetica</vt:lpstr>
      <vt:lpstr>Helvetica Neue</vt:lpstr>
      <vt:lpstr>Merriweather Sans</vt:lpstr>
      <vt:lpstr>PublicoText</vt:lpstr>
      <vt:lpstr>var(--caption--source--font-family)</vt:lpstr>
      <vt:lpstr>var(--typography-font-family,var(--dls-font-stack-sans))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558</cp:revision>
  <dcterms:created xsi:type="dcterms:W3CDTF">2023-09-23T08:38:28Z</dcterms:created>
  <dcterms:modified xsi:type="dcterms:W3CDTF">2024-07-02T03:46:52Z</dcterms:modified>
</cp:coreProperties>
</file>