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6"/>
  </p:notesMasterIdLst>
  <p:sldIdLst>
    <p:sldId id="313" r:id="rId2"/>
    <p:sldId id="359" r:id="rId3"/>
    <p:sldId id="412" r:id="rId4"/>
    <p:sldId id="340" r:id="rId5"/>
    <p:sldId id="413" r:id="rId6"/>
    <p:sldId id="414" r:id="rId7"/>
    <p:sldId id="330" r:id="rId8"/>
    <p:sldId id="370" r:id="rId9"/>
    <p:sldId id="378" r:id="rId10"/>
    <p:sldId id="371" r:id="rId11"/>
    <p:sldId id="373" r:id="rId12"/>
    <p:sldId id="372" r:id="rId13"/>
    <p:sldId id="374" r:id="rId14"/>
    <p:sldId id="375" r:id="rId15"/>
    <p:sldId id="376" r:id="rId16"/>
    <p:sldId id="377" r:id="rId17"/>
    <p:sldId id="379" r:id="rId18"/>
    <p:sldId id="366" r:id="rId19"/>
    <p:sldId id="331" r:id="rId20"/>
    <p:sldId id="334" r:id="rId21"/>
    <p:sldId id="415" r:id="rId22"/>
    <p:sldId id="416" r:id="rId23"/>
    <p:sldId id="315" r:id="rId24"/>
    <p:sldId id="336" r:id="rId25"/>
    <p:sldId id="369" r:id="rId26"/>
    <p:sldId id="365" r:id="rId27"/>
    <p:sldId id="381" r:id="rId28"/>
    <p:sldId id="417" r:id="rId29"/>
    <p:sldId id="325" r:id="rId30"/>
    <p:sldId id="335" r:id="rId31"/>
    <p:sldId id="322" r:id="rId32"/>
    <p:sldId id="316" r:id="rId33"/>
    <p:sldId id="323" r:id="rId34"/>
    <p:sldId id="324" r:id="rId35"/>
    <p:sldId id="338" r:id="rId36"/>
    <p:sldId id="360" r:id="rId37"/>
    <p:sldId id="361" r:id="rId38"/>
    <p:sldId id="321" r:id="rId39"/>
    <p:sldId id="326" r:id="rId40"/>
    <p:sldId id="339" r:id="rId41"/>
    <p:sldId id="341" r:id="rId42"/>
    <p:sldId id="364" r:id="rId43"/>
    <p:sldId id="342" r:id="rId44"/>
    <p:sldId id="382" r:id="rId45"/>
    <p:sldId id="362" r:id="rId46"/>
    <p:sldId id="383" r:id="rId47"/>
    <p:sldId id="356" r:id="rId48"/>
    <p:sldId id="384" r:id="rId49"/>
    <p:sldId id="343" r:id="rId50"/>
    <p:sldId id="357" r:id="rId51"/>
    <p:sldId id="363" r:id="rId52"/>
    <p:sldId id="346" r:id="rId53"/>
    <p:sldId id="345" r:id="rId54"/>
    <p:sldId id="347" r:id="rId55"/>
    <p:sldId id="344" r:id="rId56"/>
    <p:sldId id="350" r:id="rId57"/>
    <p:sldId id="351" r:id="rId58"/>
    <p:sldId id="349" r:id="rId59"/>
    <p:sldId id="348" r:id="rId60"/>
    <p:sldId id="352" r:id="rId61"/>
    <p:sldId id="354" r:id="rId62"/>
    <p:sldId id="358" r:id="rId63"/>
    <p:sldId id="328" r:id="rId64"/>
    <p:sldId id="419" r:id="rId65"/>
    <p:sldId id="368" r:id="rId66"/>
    <p:sldId id="386" r:id="rId67"/>
    <p:sldId id="385" r:id="rId68"/>
    <p:sldId id="388" r:id="rId69"/>
    <p:sldId id="389" r:id="rId70"/>
    <p:sldId id="390" r:id="rId71"/>
    <p:sldId id="391" r:id="rId72"/>
    <p:sldId id="392" r:id="rId73"/>
    <p:sldId id="393" r:id="rId74"/>
    <p:sldId id="399" r:id="rId75"/>
    <p:sldId id="396" r:id="rId76"/>
    <p:sldId id="367" r:id="rId77"/>
    <p:sldId id="398" r:id="rId78"/>
    <p:sldId id="420" r:id="rId79"/>
    <p:sldId id="394" r:id="rId80"/>
    <p:sldId id="397" r:id="rId81"/>
    <p:sldId id="407" r:id="rId82"/>
    <p:sldId id="395" r:id="rId83"/>
    <p:sldId id="400" r:id="rId84"/>
    <p:sldId id="401" r:id="rId85"/>
    <p:sldId id="422" r:id="rId86"/>
    <p:sldId id="408" r:id="rId87"/>
    <p:sldId id="421" r:id="rId88"/>
    <p:sldId id="404" r:id="rId89"/>
    <p:sldId id="411" r:id="rId90"/>
    <p:sldId id="406" r:id="rId91"/>
    <p:sldId id="405" r:id="rId92"/>
    <p:sldId id="403" r:id="rId93"/>
    <p:sldId id="402" r:id="rId94"/>
    <p:sldId id="337"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7D"/>
    <a:srgbClr val="1913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5"/>
    <p:restoredTop sz="88076"/>
  </p:normalViewPr>
  <p:slideViewPr>
    <p:cSldViewPr snapToGrid="0">
      <p:cViewPr varScale="1">
        <p:scale>
          <a:sx n="95" d="100"/>
          <a:sy n="95" d="100"/>
        </p:scale>
        <p:origin x="2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6/29/24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link.springer.com/article/10.1007/s00338-014-1148-z"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reefecologic.org</a:t>
            </a:r>
            <a:r>
              <a:rPr lang="en-US" dirty="0"/>
              <a:t>/coral-shows-strong-recovery-across-the-great-barrier-reef/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96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4115805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71473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1908209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2229709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1525739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147329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/research-topics/monitoring-and-discovery/monitoring-great-barrier-reef/long-term-monitoring-program</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947684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https://www2.gbrmpa.gov.au/our-work/reef-snapshot</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283949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1" dirty="0">
                <a:solidFill>
                  <a:srgbClr val="39464F"/>
                </a:solidFill>
                <a:effectLst/>
                <a:highlight>
                  <a:srgbClr val="FFFFFF"/>
                </a:highlight>
                <a:latin typeface="Open Sans" panose="020B0606030504020204" pitchFamily="34" charset="0"/>
              </a:rPr>
              <a:t>Two </a:t>
            </a:r>
            <a:r>
              <a:rPr lang="en-AU" b="0" i="0" dirty="0" err="1">
                <a:solidFill>
                  <a:srgbClr val="39464F"/>
                </a:solidFill>
                <a:effectLst/>
                <a:highlight>
                  <a:srgbClr val="FFFFFF"/>
                </a:highlight>
                <a:latin typeface="Open Sans" panose="020B0606030504020204" pitchFamily="34" charset="0"/>
              </a:rPr>
              <a:t>Lobophyllia</a:t>
            </a:r>
            <a:r>
              <a:rPr lang="en-AU" b="0" i="0" dirty="0">
                <a:solidFill>
                  <a:srgbClr val="39464F"/>
                </a:solidFill>
                <a:effectLst/>
                <a:highlight>
                  <a:srgbClr val="FFFFFF"/>
                </a:highlight>
                <a:latin typeface="Open Sans" panose="020B0606030504020204" pitchFamily="34" charset="0"/>
              </a:rPr>
              <a:t> </a:t>
            </a:r>
            <a:r>
              <a:rPr lang="en-AU" b="0" i="1" dirty="0" err="1">
                <a:solidFill>
                  <a:srgbClr val="39464F"/>
                </a:solidFill>
                <a:effectLst/>
                <a:highlight>
                  <a:srgbClr val="FFFFFF"/>
                </a:highlight>
                <a:latin typeface="Open Sans" panose="020B0606030504020204" pitchFamily="34" charset="0"/>
              </a:rPr>
              <a:t>sp</a:t>
            </a:r>
            <a:r>
              <a:rPr lang="en-AU" b="0" i="1" dirty="0">
                <a:solidFill>
                  <a:srgbClr val="39464F"/>
                </a:solidFill>
                <a:effectLst/>
                <a:highlight>
                  <a:srgbClr val="FFFFFF"/>
                </a:highlight>
                <a:latin typeface="Open Sans" panose="020B0606030504020204" pitchFamily="34" charset="0"/>
              </a:rPr>
              <a:t> corals demonstrating different bleaching responses. Image taken Florence Bay. Magnetic Island 1st May 2020 </a:t>
            </a:r>
          </a:p>
          <a:p>
            <a:r>
              <a:rPr lang="en-US" dirty="0"/>
              <a:t>https://</a:t>
            </a:r>
            <a:r>
              <a:rPr lang="en-US" dirty="0" err="1"/>
              <a:t>reefecologic.org</a:t>
            </a:r>
            <a:r>
              <a:rPr lang="en-US" dirty="0"/>
              <a:t>/coral-shows-strong-recovery-across-the-great-barrier-reef/</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655631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a:solidFill>
                  <a:srgbClr val="39464F"/>
                </a:solidFill>
                <a:effectLst/>
                <a:highlight>
                  <a:srgbClr val="FFFFFF"/>
                </a:highlight>
                <a:latin typeface="Open Sans" panose="020B0606030504020204" pitchFamily="34" charset="0"/>
              </a:rPr>
              <a:t>Acropora </a:t>
            </a:r>
            <a:r>
              <a:rPr lang="en-AU" b="0" i="1" dirty="0" err="1">
                <a:solidFill>
                  <a:srgbClr val="39464F"/>
                </a:solidFill>
                <a:effectLst/>
                <a:highlight>
                  <a:srgbClr val="FFFFFF"/>
                </a:highlight>
                <a:latin typeface="Open Sans" panose="020B0606030504020204" pitchFamily="34" charset="0"/>
              </a:rPr>
              <a:t>sp</a:t>
            </a:r>
            <a:r>
              <a:rPr lang="en-AU" b="0" i="1" dirty="0">
                <a:solidFill>
                  <a:srgbClr val="39464F"/>
                </a:solidFill>
                <a:effectLst/>
                <a:highlight>
                  <a:srgbClr val="FFFFFF"/>
                </a:highlight>
                <a:latin typeface="Open Sans" panose="020B0606030504020204" pitchFamily="34" charset="0"/>
              </a:rPr>
              <a:t> coral showing bleached branch tips but a healthy population of algae (as evident by the brown colour in the rest of the colony) indicates this coral should make a full recovery. Image taken at John Brewer Reef, offshore Townsville,  5 April 2020 </a:t>
            </a:r>
          </a:p>
          <a:p>
            <a:r>
              <a:rPr lang="en-AU" b="0" i="1" dirty="0">
                <a:solidFill>
                  <a:srgbClr val="39464F"/>
                </a:solidFill>
                <a:effectLst/>
                <a:highlight>
                  <a:srgbClr val="FFFFFF"/>
                </a:highlight>
                <a:latin typeface="Open Sans" panose="020B0606030504020204" pitchFamily="34" charset="0"/>
              </a:rPr>
              <a:t>Accessed: https://</a:t>
            </a:r>
            <a:r>
              <a:rPr lang="en-AU" b="0" i="1" dirty="0" err="1">
                <a:solidFill>
                  <a:srgbClr val="39464F"/>
                </a:solidFill>
                <a:effectLst/>
                <a:highlight>
                  <a:srgbClr val="FFFFFF"/>
                </a:highlight>
                <a:latin typeface="Open Sans" panose="020B0606030504020204" pitchFamily="34" charset="0"/>
              </a:rPr>
              <a:t>reefecologic.org</a:t>
            </a:r>
            <a:r>
              <a:rPr lang="en-AU" b="0" i="1" dirty="0">
                <a:solidFill>
                  <a:srgbClr val="39464F"/>
                </a:solidFill>
                <a:effectLst/>
                <a:highlight>
                  <a:srgbClr val="FFFFFF"/>
                </a:highlight>
                <a:latin typeface="Open Sans" panose="020B0606030504020204" pitchFamily="34" charset="0"/>
              </a:rPr>
              <a:t>/coral-shows-strong-recovery-across-the-great-barrier-reef/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182103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GBRMPAs Chief Officer, Roger </a:t>
            </a:r>
            <a:r>
              <a:rPr lang="en-US" dirty="0" err="1"/>
              <a:t>Beeden’s</a:t>
            </a:r>
            <a:r>
              <a:rPr lang="en-US" dirty="0"/>
              <a:t> ppt slide, at the Reef Resilience Symposium 2024 in Cairns.</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2078713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www.zmescience.com</a:t>
            </a:r>
            <a:r>
              <a:rPr lang="en-US" dirty="0"/>
              <a:t>/science/coral-reef-glowing-05235/</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3829890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www.barrierreef.org</a:t>
            </a:r>
            <a:r>
              <a:rPr lang="en-US" dirty="0"/>
              <a:t>/news/blog/world-first-tourism-and-research-partnership-fast-tracking-reef-recovery</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2080390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132"/>
                </a:solidFill>
                <a:effectLst/>
                <a:latin typeface="Proxima Nova Subset"/>
              </a:rPr>
              <a:t>Image: </a:t>
            </a:r>
            <a:r>
              <a:rPr lang="en-AU" b="0" i="0" dirty="0">
                <a:solidFill>
                  <a:srgbClr val="000000"/>
                </a:solidFill>
                <a:effectLst/>
                <a:highlight>
                  <a:srgbClr val="FFFFFF"/>
                </a:highlight>
                <a:latin typeface="verdana" panose="020B0604030504040204" pitchFamily="34" charset="0"/>
              </a:rPr>
              <a:t>Time series of coral reef disturbance and recovery at North Reef in Capricorn-Bunkers on the Great Barrier Reef. The first survey on North Reef was in 2006. In 2008 and 2009 storms caused coral cover to decline to very low levels. Coral recovery was rapid. These photos show the start of a single 50 meter transect on the reef where coral cover had exceeded </a:t>
            </a:r>
            <a:r>
              <a:rPr lang="en-AU" b="0" i="0" dirty="0" err="1">
                <a:solidFill>
                  <a:srgbClr val="000000"/>
                </a:solidFill>
                <a:effectLst/>
                <a:highlight>
                  <a:srgbClr val="FFFFFF"/>
                </a:highlight>
                <a:latin typeface="verdana" panose="020B0604030504040204" pitchFamily="34" charset="0"/>
              </a:rPr>
              <a:t>predisturbance</a:t>
            </a:r>
            <a:r>
              <a:rPr lang="en-AU" b="0" i="0" dirty="0">
                <a:solidFill>
                  <a:srgbClr val="000000"/>
                </a:solidFill>
                <a:effectLst/>
                <a:highlight>
                  <a:srgbClr val="FFFFFF"/>
                </a:highlight>
                <a:latin typeface="verdana" panose="020B0604030504040204" pitchFamily="34" charset="0"/>
              </a:rPr>
              <a:t> levels in 2014. Source: https://</a:t>
            </a:r>
            <a:r>
              <a:rPr lang="en-AU" b="0" i="0" dirty="0" err="1">
                <a:solidFill>
                  <a:srgbClr val="000000"/>
                </a:solidFill>
                <a:effectLst/>
                <a:highlight>
                  <a:srgbClr val="FFFFFF"/>
                </a:highlight>
                <a:latin typeface="verdana" panose="020B0604030504040204" pitchFamily="34" charset="0"/>
              </a:rPr>
              <a:t>eatlas.org.au</a:t>
            </a:r>
            <a:r>
              <a:rPr lang="en-AU" b="0" i="0" dirty="0">
                <a:solidFill>
                  <a:srgbClr val="000000"/>
                </a:solidFill>
                <a:effectLst/>
                <a:highlight>
                  <a:srgbClr val="FFFFFF"/>
                </a:highlight>
                <a:latin typeface="verdana" panose="020B0604030504040204" pitchFamily="34" charset="0"/>
              </a:rPr>
              <a:t>/media/1046</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864095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a:solidFill>
                  <a:srgbClr val="000000"/>
                </a:solidFill>
                <a:effectLst/>
                <a:highlight>
                  <a:srgbClr val="FFFFFF"/>
                </a:highlight>
                <a:latin typeface="verdana" panose="020B0604030504040204" pitchFamily="34" charset="0"/>
              </a:rPr>
              <a:t>Time frames for reassembly (left y-axis; black points), and coral recovery (right y-axis; grey points) for six reefs on the Great Barrier Reef that suffered massive coral loss following disturbance. Time frames were estimated using models fitted to data collected as part of the AIMS Long-term Monitoring Program (LTMP). </a:t>
            </a:r>
            <a:r>
              <a:rPr lang="en-AU" b="0" i="0" u="none" strike="noStrike" dirty="0">
                <a:solidFill>
                  <a:srgbClr val="046E9C"/>
                </a:solidFill>
                <a:effectLst/>
                <a:highlight>
                  <a:srgbClr val="FFFFFF"/>
                </a:highlight>
                <a:latin typeface="verdana" panose="020B0604030504040204" pitchFamily="34" charset="0"/>
                <a:hlinkClick r:id="rId3"/>
              </a:rPr>
              <a:t>http://link.springer.com/article/10.1007/s00338-014-1148-z</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22030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https://www2.gbrmpa.gov.au/our-work/reef-snapshot</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2762357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https://www2.gbrmpa.gov.au/our-work/reef-snapshot</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3560972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www.theguardian.com</a:t>
            </a:r>
            <a:r>
              <a:rPr lang="en-US" dirty="0"/>
              <a:t>/</a:t>
            </a:r>
            <a:r>
              <a:rPr lang="en-US" dirty="0" err="1"/>
              <a:t>australia</a:t>
            </a:r>
            <a:r>
              <a:rPr lang="en-US" dirty="0"/>
              <a:t>-news/2023/</a:t>
            </a:r>
            <a:r>
              <a:rPr lang="en-US" dirty="0" err="1"/>
              <a:t>aug</a:t>
            </a:r>
            <a:r>
              <a:rPr lang="en-US" dirty="0"/>
              <a:t>/27/south-east-australia-marine-heatwave-forecast-to-be-literally-off-the-scale </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2046412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333132"/>
                </a:solidFill>
                <a:effectLst/>
                <a:latin typeface="Proxima Nova Subset"/>
              </a:rPr>
              <a:t>Image: </a:t>
            </a:r>
            <a:r>
              <a:rPr lang="en-AU" b="0" i="0" dirty="0">
                <a:solidFill>
                  <a:srgbClr val="000000"/>
                </a:solidFill>
                <a:effectLst/>
                <a:highlight>
                  <a:srgbClr val="FFFFFF"/>
                </a:highlight>
                <a:latin typeface="verdana" panose="020B0604030504040204" pitchFamily="34" charset="0"/>
              </a:rPr>
              <a:t>Crown-of-thorns outbreaks have a devastating effect on coral cover. Here is a picture of a reef before a COTS outbreak (left) and after (right). Once the coral has been eaten it rapidly becomes covered in algae and starts to break down.</a:t>
            </a:r>
          </a:p>
          <a:p>
            <a:pPr algn="l"/>
            <a:r>
              <a:rPr lang="en-AU" b="0" i="0" dirty="0">
                <a:solidFill>
                  <a:srgbClr val="000000"/>
                </a:solidFill>
                <a:effectLst/>
                <a:highlight>
                  <a:srgbClr val="FFFFFF"/>
                </a:highlight>
                <a:latin typeface="verdana" panose="020B0604030504040204" pitchFamily="34" charset="0"/>
              </a:rPr>
              <a:t>Source: https://</a:t>
            </a:r>
            <a:r>
              <a:rPr lang="en-AU" b="0" i="0" dirty="0" err="1">
                <a:solidFill>
                  <a:srgbClr val="000000"/>
                </a:solidFill>
                <a:effectLst/>
                <a:highlight>
                  <a:srgbClr val="FFFFFF"/>
                </a:highlight>
                <a:latin typeface="verdana" panose="020B0604030504040204" pitchFamily="34" charset="0"/>
              </a:rPr>
              <a:t>eatlas.org.au</a:t>
            </a:r>
            <a:r>
              <a:rPr lang="en-AU" b="0" i="0" dirty="0">
                <a:solidFill>
                  <a:srgbClr val="000000"/>
                </a:solidFill>
                <a:effectLst/>
                <a:highlight>
                  <a:srgbClr val="FFFFFF"/>
                </a:highlight>
                <a:latin typeface="verdana" panose="020B0604030504040204" pitchFamily="34" charset="0"/>
              </a:rPr>
              <a:t>/media/1004</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329424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www.sierraclub.org</a:t>
            </a:r>
            <a:r>
              <a:rPr lang="en-US" dirty="0"/>
              <a:t>/</a:t>
            </a:r>
            <a:r>
              <a:rPr lang="en-US" dirty="0" err="1"/>
              <a:t>sierra</a:t>
            </a:r>
            <a:r>
              <a:rPr lang="en-US" dirty="0"/>
              <a:t>/2016-6-november-december/green-life/largest-die-corals-ever-just-happened-great-barrier-reef</a:t>
            </a:r>
          </a:p>
          <a:p>
            <a:r>
              <a:rPr lang="en-AU" b="0" i="0" dirty="0">
                <a:solidFill>
                  <a:srgbClr val="54666F"/>
                </a:solidFill>
                <a:effectLst/>
                <a:highlight>
                  <a:srgbClr val="FFFFFF"/>
                </a:highlight>
                <a:latin typeface="Chronicle SSm A"/>
              </a:rPr>
              <a:t>Dead table corals killed by bleaching | Photo by Greg </a:t>
            </a:r>
            <a:r>
              <a:rPr lang="en-AU" b="0" i="0" dirty="0" err="1">
                <a:solidFill>
                  <a:srgbClr val="54666F"/>
                </a:solidFill>
                <a:effectLst/>
                <a:highlight>
                  <a:srgbClr val="FFFFFF"/>
                </a:highlight>
                <a:latin typeface="Chronicle SSm A"/>
              </a:rPr>
              <a:t>Torda</a:t>
            </a:r>
            <a:r>
              <a:rPr lang="en-AU" b="0" i="0" dirty="0">
                <a:solidFill>
                  <a:srgbClr val="54666F"/>
                </a:solidFill>
                <a:effectLst/>
                <a:highlight>
                  <a:srgbClr val="FFFFFF"/>
                </a:highlight>
                <a:latin typeface="Chronicle SSm A"/>
              </a:rPr>
              <a:t>, ARC Centre of Excellence for Coral Reef Studies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2683135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Image: </a:t>
            </a:r>
            <a:r>
              <a:rPr lang="en-AU" b="0" i="0" dirty="0">
                <a:solidFill>
                  <a:srgbClr val="000000"/>
                </a:solidFill>
                <a:effectLst/>
                <a:highlight>
                  <a:srgbClr val="FFFFFF"/>
                </a:highlight>
                <a:latin typeface="verdana" panose="020B0604030504040204" pitchFamily="34" charset="0"/>
              </a:rPr>
              <a:t>This image shows recovery of reef building corals is occurring, after Tropical Cyclone Hamish removed most of the live coral in this area of Reef 21-529. The Long-term Monitoring Program is able to track coral recovery through juvenile coral surveys and through fixed transects that allow the team to track changes in coral cover.</a:t>
            </a:r>
          </a:p>
          <a:p>
            <a:r>
              <a:rPr lang="en-AU" dirty="0"/>
              <a:t>Source: https://</a:t>
            </a:r>
            <a:r>
              <a:rPr lang="en-AU" dirty="0" err="1"/>
              <a:t>eatlas.org.au</a:t>
            </a:r>
            <a:r>
              <a:rPr lang="en-AU" dirty="0"/>
              <a:t>/media/563</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79389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GBRMPAs Chief Officer, Roger </a:t>
            </a:r>
            <a:r>
              <a:rPr lang="en-US" dirty="0" err="1"/>
              <a:t>Beeden’s</a:t>
            </a:r>
            <a:r>
              <a:rPr lang="en-US" dirty="0"/>
              <a:t> ppt slide, at the Reef Resilience Symposium 2024 in Cairns.</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1870984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33132"/>
                </a:solidFill>
                <a:effectLst/>
                <a:latin typeface="Proxima Nova Subset"/>
              </a:rPr>
              <a:t>Image: https://</a:t>
            </a:r>
            <a:r>
              <a:rPr lang="en-AU" b="0" i="0" dirty="0" err="1">
                <a:solidFill>
                  <a:srgbClr val="333132"/>
                </a:solidFill>
                <a:effectLst/>
                <a:latin typeface="Proxima Nova Subset"/>
              </a:rPr>
              <a:t>reefbuilders.com</a:t>
            </a:r>
            <a:r>
              <a:rPr lang="en-AU" b="0" i="0" dirty="0">
                <a:solidFill>
                  <a:srgbClr val="333132"/>
                </a:solidFill>
                <a:effectLst/>
                <a:latin typeface="Proxima Nova Subset"/>
              </a:rPr>
              <a:t>/2019/04/08/</a:t>
            </a:r>
            <a:r>
              <a:rPr lang="en-AU" b="0" i="0" dirty="0" err="1">
                <a:solidFill>
                  <a:srgbClr val="333132"/>
                </a:solidFill>
                <a:effectLst/>
                <a:latin typeface="Proxima Nova Subset"/>
              </a:rPr>
              <a:t>gbr</a:t>
            </a:r>
            <a:r>
              <a:rPr lang="en-AU" b="0" i="0" dirty="0">
                <a:solidFill>
                  <a:srgbClr val="333132"/>
                </a:solidFill>
                <a:effectLst/>
                <a:latin typeface="Proxima Nova Subset"/>
              </a:rPr>
              <a:t>-coral-larval-decline/</a:t>
            </a:r>
            <a:endParaRPr lang="en-US" b="0"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2758611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33132"/>
                </a:solidFill>
                <a:effectLst/>
                <a:latin typeface="Proxima Nova Subset"/>
              </a:rPr>
              <a:t>Image: https://</a:t>
            </a:r>
            <a:r>
              <a:rPr lang="en-AU" b="0" i="0" dirty="0" err="1">
                <a:solidFill>
                  <a:srgbClr val="333132"/>
                </a:solidFill>
                <a:effectLst/>
                <a:latin typeface="Proxima Nova Subset"/>
              </a:rPr>
              <a:t>www.secore.org</a:t>
            </a:r>
            <a:r>
              <a:rPr lang="en-AU" b="0" i="0" dirty="0">
                <a:solidFill>
                  <a:srgbClr val="333132"/>
                </a:solidFill>
                <a:effectLst/>
                <a:latin typeface="Proxima Nova Subset"/>
              </a:rPr>
              <a:t>/site/corals/detail/larval-settlement.18.html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33132"/>
                </a:solidFill>
                <a:effectLst/>
                <a:latin typeface="Proxima Nova Subset"/>
              </a:rPr>
              <a:t>Jamie Craggs. SECORE.</a:t>
            </a:r>
            <a:endParaRPr lang="en-US" b="0"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789452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132"/>
                </a:solidFill>
                <a:effectLst/>
                <a:latin typeface="Proxima Nova Subset"/>
              </a:rPr>
              <a:t>Image: https://</a:t>
            </a:r>
            <a:r>
              <a:rPr lang="en-US" b="0" i="0" dirty="0" err="1">
                <a:solidFill>
                  <a:srgbClr val="333132"/>
                </a:solidFill>
                <a:effectLst/>
                <a:latin typeface="Proxima Nova Subset"/>
              </a:rPr>
              <a:t>link.springer.com</a:t>
            </a:r>
            <a:r>
              <a:rPr lang="en-US" b="0" i="0" dirty="0">
                <a:solidFill>
                  <a:srgbClr val="333132"/>
                </a:solidFill>
                <a:effectLst/>
                <a:latin typeface="Proxima Nova Subset"/>
              </a:rPr>
              <a:t>/article/10.1007/s11160-021-09692-6</a:t>
            </a:r>
            <a:endParaRPr lang="en-US" b="0" dirty="0"/>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3405752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t>
            </a:r>
            <a:r>
              <a:rPr lang="en-AU" sz="1200" dirty="0">
                <a:solidFill>
                  <a:schemeClr val="bg1"/>
                </a:solidFill>
                <a:effectLst/>
                <a:latin typeface="AdvPTimes"/>
              </a:rPr>
              <a:t>S. B. </a:t>
            </a:r>
            <a:r>
              <a:rPr lang="en-AU" sz="1200" dirty="0" err="1">
                <a:solidFill>
                  <a:schemeClr val="bg1"/>
                </a:solidFill>
                <a:effectLst/>
                <a:latin typeface="AdvPTimes"/>
              </a:rPr>
              <a:t>Tebbett</a:t>
            </a:r>
            <a:r>
              <a:rPr lang="en-AU" sz="1200" dirty="0">
                <a:solidFill>
                  <a:schemeClr val="bg1"/>
                </a:solidFill>
                <a:effectLst/>
                <a:latin typeface="AdvPTimes"/>
              </a:rPr>
              <a:t> (</a:t>
            </a:r>
            <a:r>
              <a:rPr lang="en-AU" sz="1200" dirty="0">
                <a:solidFill>
                  <a:schemeClr val="bg1"/>
                </a:solidFill>
                <a:effectLst/>
                <a:latin typeface="AdvPSSPS"/>
              </a:rPr>
              <a:t>&amp;</a:t>
            </a:r>
            <a:r>
              <a:rPr lang="en-AU" sz="1200" dirty="0">
                <a:solidFill>
                  <a:schemeClr val="bg1"/>
                </a:solidFill>
                <a:effectLst/>
                <a:latin typeface="AdvPTimes"/>
              </a:rPr>
              <a:t>) </a:t>
            </a:r>
            <a:r>
              <a:rPr lang="en-AU" sz="1200" dirty="0">
                <a:solidFill>
                  <a:schemeClr val="bg1"/>
                </a:solidFill>
                <a:effectLst/>
                <a:latin typeface="AdvP4C4E74"/>
              </a:rPr>
              <a:t> </a:t>
            </a:r>
            <a:r>
              <a:rPr lang="en-AU" sz="1200" dirty="0">
                <a:solidFill>
                  <a:schemeClr val="bg1"/>
                </a:solidFill>
                <a:effectLst/>
                <a:latin typeface="AdvPTimes"/>
              </a:rPr>
              <a:t>A. C. Siqueira </a:t>
            </a:r>
            <a:r>
              <a:rPr lang="en-AU" sz="1200" dirty="0">
                <a:solidFill>
                  <a:schemeClr val="bg1"/>
                </a:solidFill>
                <a:effectLst/>
                <a:latin typeface="AdvP4C4E74"/>
              </a:rPr>
              <a:t> </a:t>
            </a:r>
            <a:r>
              <a:rPr lang="en-AU" sz="1200" dirty="0">
                <a:solidFill>
                  <a:schemeClr val="bg1"/>
                </a:solidFill>
                <a:effectLst/>
                <a:latin typeface="AdvPTimes"/>
              </a:rPr>
              <a:t>D. R. Bellwood (2022). Research Hub for Coral Reef Ecosystem Functions, College of Science and Engineering and ARC Centre of Excellence for Coral Reef Studies, James Cook University, Townsville, </a:t>
            </a:r>
            <a:r>
              <a:rPr lang="en-AU" sz="1200" dirty="0">
                <a:solidFill>
                  <a:schemeClr val="bg1"/>
                </a:solidFill>
                <a:latin typeface="AdvPTimes"/>
              </a:rPr>
              <a:t>Australia</a:t>
            </a:r>
          </a:p>
          <a:p>
            <a:endParaRPr lang="en-AU" sz="1200" dirty="0">
              <a:solidFill>
                <a:schemeClr val="bg1"/>
              </a:solidFill>
              <a:latin typeface="AdvPTimes"/>
            </a:endParaRPr>
          </a:p>
          <a:p>
            <a:r>
              <a:rPr lang="en-AU" sz="1200" dirty="0">
                <a:solidFill>
                  <a:schemeClr val="bg1"/>
                </a:solidFill>
                <a:latin typeface="AdvPTimes"/>
              </a:rPr>
              <a:t>Image: https://</a:t>
            </a:r>
            <a:r>
              <a:rPr lang="en-AU" sz="1200" dirty="0" err="1">
                <a:solidFill>
                  <a:schemeClr val="bg1"/>
                </a:solidFill>
                <a:latin typeface="AdvPTimes"/>
              </a:rPr>
              <a:t>fishesofaustralia.net.au</a:t>
            </a:r>
            <a:r>
              <a:rPr lang="en-AU" sz="1200" dirty="0">
                <a:solidFill>
                  <a:schemeClr val="bg1"/>
                </a:solidFill>
                <a:latin typeface="AdvPTimes"/>
              </a:rPr>
              <a:t>/home/species/2201</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2549451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a:t>
            </a:r>
            <a:r>
              <a:rPr lang="en-AU" b="0" i="0" dirty="0" err="1">
                <a:solidFill>
                  <a:srgbClr val="222222"/>
                </a:solidFill>
                <a:effectLst/>
                <a:highlight>
                  <a:srgbClr val="FFFFFF"/>
                </a:highlight>
                <a:latin typeface="-apple-system"/>
              </a:rPr>
              <a:t>Mumby</a:t>
            </a:r>
            <a:r>
              <a:rPr lang="en-AU" b="0" i="0" dirty="0">
                <a:solidFill>
                  <a:srgbClr val="222222"/>
                </a:solidFill>
                <a:effectLst/>
                <a:highlight>
                  <a:srgbClr val="FFFFFF"/>
                </a:highlight>
                <a:latin typeface="-apple-system"/>
              </a:rPr>
              <a:t>, P., Hastings, A. &amp; Edwards, H. Thresholds and the resilience of Caribbean coral reefs. </a:t>
            </a:r>
            <a:r>
              <a:rPr lang="en-AU" b="0" i="1" dirty="0">
                <a:solidFill>
                  <a:srgbClr val="222222"/>
                </a:solidFill>
                <a:effectLst/>
                <a:highlight>
                  <a:srgbClr val="FFFFFF"/>
                </a:highlight>
                <a:latin typeface="-apple-system"/>
              </a:rPr>
              <a:t>Nature</a:t>
            </a:r>
            <a:r>
              <a:rPr lang="en-AU" b="0" i="0" dirty="0">
                <a:solidFill>
                  <a:srgbClr val="222222"/>
                </a:solidFill>
                <a:effectLst/>
                <a:highlight>
                  <a:srgbClr val="FFFFFF"/>
                </a:highlight>
                <a:latin typeface="-apple-system"/>
              </a:rPr>
              <a:t> </a:t>
            </a:r>
            <a:r>
              <a:rPr lang="en-AU" b="1" i="0" dirty="0">
                <a:solidFill>
                  <a:srgbClr val="222222"/>
                </a:solidFill>
                <a:effectLst/>
                <a:highlight>
                  <a:srgbClr val="FFFFFF"/>
                </a:highlight>
                <a:latin typeface="-apple-system"/>
              </a:rPr>
              <a:t>450</a:t>
            </a:r>
            <a:r>
              <a:rPr lang="en-AU" b="0" i="0" dirty="0">
                <a:solidFill>
                  <a:srgbClr val="222222"/>
                </a:solidFill>
                <a:effectLst/>
                <a:highlight>
                  <a:srgbClr val="FFFFFF"/>
                </a:highlight>
                <a:latin typeface="-apple-system"/>
              </a:rPr>
              <a:t>, 98–101 (2007). https://</a:t>
            </a:r>
            <a:r>
              <a:rPr lang="en-AU" b="0" i="0" dirty="0" err="1">
                <a:solidFill>
                  <a:srgbClr val="222222"/>
                </a:solidFill>
                <a:effectLst/>
                <a:highlight>
                  <a:srgbClr val="FFFFFF"/>
                </a:highlight>
                <a:latin typeface="-apple-system"/>
              </a:rPr>
              <a:t>doi.org</a:t>
            </a:r>
            <a:r>
              <a:rPr lang="en-AU" b="0" i="0" dirty="0">
                <a:solidFill>
                  <a:srgbClr val="222222"/>
                </a:solidFill>
                <a:effectLst/>
                <a:highlight>
                  <a:srgbClr val="FFFFFF"/>
                </a:highlight>
                <a:latin typeface="-apple-system"/>
              </a:rPr>
              <a:t>/10.1038/nature06252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22222"/>
                </a:solidFill>
                <a:effectLst/>
                <a:highlight>
                  <a:srgbClr val="FFFFFF"/>
                </a:highlight>
                <a:latin typeface="-apple-system"/>
              </a:rPr>
              <a:t>Image: https://</a:t>
            </a:r>
            <a:r>
              <a:rPr lang="en-AU" b="0" i="0" dirty="0" err="1">
                <a:solidFill>
                  <a:srgbClr val="222222"/>
                </a:solidFill>
                <a:effectLst/>
                <a:highlight>
                  <a:srgbClr val="FFFFFF"/>
                </a:highlight>
                <a:latin typeface="-apple-system"/>
              </a:rPr>
              <a:t>fredsingerecology.com</a:t>
            </a:r>
            <a:r>
              <a:rPr lang="en-AU" b="0" i="0" dirty="0">
                <a:solidFill>
                  <a:srgbClr val="222222"/>
                </a:solidFill>
                <a:effectLst/>
                <a:highlight>
                  <a:srgbClr val="FFFFFF"/>
                </a:highlight>
                <a:latin typeface="-apple-system"/>
              </a:rPr>
              <a:t>/tag/grazing/</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2409173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t>
            </a:r>
            <a:r>
              <a:rPr lang="en-AU" b="0" i="0" dirty="0" err="1">
                <a:solidFill>
                  <a:srgbClr val="222222"/>
                </a:solidFill>
                <a:effectLst/>
                <a:highlight>
                  <a:srgbClr val="FFFFFF"/>
                </a:highlight>
                <a:latin typeface="-apple-system"/>
              </a:rPr>
              <a:t>Mumby</a:t>
            </a:r>
            <a:r>
              <a:rPr lang="en-AU" b="0" i="0" dirty="0">
                <a:solidFill>
                  <a:srgbClr val="222222"/>
                </a:solidFill>
                <a:effectLst/>
                <a:highlight>
                  <a:srgbClr val="FFFFFF"/>
                </a:highlight>
                <a:latin typeface="-apple-system"/>
              </a:rPr>
              <a:t>, P., Hastings, A. &amp; Edwards, H. Thresholds and the resilience of Caribbean coral reefs. </a:t>
            </a:r>
            <a:r>
              <a:rPr lang="en-AU" b="0" i="1" dirty="0">
                <a:solidFill>
                  <a:srgbClr val="222222"/>
                </a:solidFill>
                <a:effectLst/>
                <a:highlight>
                  <a:srgbClr val="FFFFFF"/>
                </a:highlight>
                <a:latin typeface="-apple-system"/>
              </a:rPr>
              <a:t>Nature</a:t>
            </a:r>
            <a:r>
              <a:rPr lang="en-AU" b="0" i="0" dirty="0">
                <a:solidFill>
                  <a:srgbClr val="222222"/>
                </a:solidFill>
                <a:effectLst/>
                <a:highlight>
                  <a:srgbClr val="FFFFFF"/>
                </a:highlight>
                <a:latin typeface="-apple-system"/>
              </a:rPr>
              <a:t> </a:t>
            </a:r>
            <a:r>
              <a:rPr lang="en-AU" b="1" i="0" dirty="0">
                <a:solidFill>
                  <a:srgbClr val="222222"/>
                </a:solidFill>
                <a:effectLst/>
                <a:highlight>
                  <a:srgbClr val="FFFFFF"/>
                </a:highlight>
                <a:latin typeface="-apple-system"/>
              </a:rPr>
              <a:t>450</a:t>
            </a:r>
            <a:r>
              <a:rPr lang="en-AU" b="0" i="0" dirty="0">
                <a:solidFill>
                  <a:srgbClr val="222222"/>
                </a:solidFill>
                <a:effectLst/>
                <a:highlight>
                  <a:srgbClr val="FFFFFF"/>
                </a:highlight>
                <a:latin typeface="-apple-system"/>
              </a:rPr>
              <a:t>, 98–101 (2007). https://</a:t>
            </a:r>
            <a:r>
              <a:rPr lang="en-AU" b="0" i="0" dirty="0" err="1">
                <a:solidFill>
                  <a:srgbClr val="222222"/>
                </a:solidFill>
                <a:effectLst/>
                <a:highlight>
                  <a:srgbClr val="FFFFFF"/>
                </a:highlight>
                <a:latin typeface="-apple-system"/>
              </a:rPr>
              <a:t>doi.org</a:t>
            </a:r>
            <a:r>
              <a:rPr lang="en-AU" b="0" i="0" dirty="0">
                <a:solidFill>
                  <a:srgbClr val="222222"/>
                </a:solidFill>
                <a:effectLst/>
                <a:highlight>
                  <a:srgbClr val="FFFFFF"/>
                </a:highlight>
                <a:latin typeface="-apple-system"/>
              </a:rPr>
              <a:t>/10.1038/nature06252</a:t>
            </a:r>
          </a:p>
          <a:p>
            <a:r>
              <a:rPr lang="en-AU" b="0" i="0" dirty="0">
                <a:solidFill>
                  <a:srgbClr val="222222"/>
                </a:solidFill>
                <a:effectLst/>
                <a:highlight>
                  <a:srgbClr val="FFFFFF"/>
                </a:highlight>
                <a:latin typeface="-apple-system"/>
              </a:rPr>
              <a:t>Image: https://</a:t>
            </a:r>
            <a:r>
              <a:rPr lang="en-AU" b="0" i="0" dirty="0" err="1">
                <a:solidFill>
                  <a:srgbClr val="222222"/>
                </a:solidFill>
                <a:effectLst/>
                <a:highlight>
                  <a:srgbClr val="FFFFFF"/>
                </a:highlight>
                <a:latin typeface="-apple-system"/>
              </a:rPr>
              <a:t>ladymusgraveexperience.com.au</a:t>
            </a:r>
            <a:r>
              <a:rPr lang="en-AU" b="0" i="0" dirty="0">
                <a:solidFill>
                  <a:srgbClr val="222222"/>
                </a:solidFill>
                <a:effectLst/>
                <a:highlight>
                  <a:srgbClr val="FFFFFF"/>
                </a:highlight>
                <a:latin typeface="-apple-system"/>
              </a:rPr>
              <a:t>/a-colorful-parrot-fish-feeds-on-a-tropical-coral-reef-indian-ocean/</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1582560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fesummaries.wordpress.com</a:t>
            </a:r>
            <a:r>
              <a:rPr lang="en-US" dirty="0"/>
              <a:t>/2019/09/26/fishing-and-habitat-quality-control-grazing-functions-across-72-coral-reefs/</a:t>
            </a:r>
          </a:p>
          <a:p>
            <a:r>
              <a:rPr lang="en-AU" b="0" i="0" dirty="0">
                <a:solidFill>
                  <a:srgbClr val="777777"/>
                </a:solidFill>
                <a:effectLst/>
                <a:highlight>
                  <a:srgbClr val="FFFFFF"/>
                </a:highlight>
                <a:latin typeface="Lato" panose="020F0502020204030204" pitchFamily="34" charset="0"/>
              </a:rPr>
              <a:t>School of Singapore parrotfish (</a:t>
            </a:r>
            <a:r>
              <a:rPr lang="en-AU" b="0" i="0" dirty="0" err="1">
                <a:solidFill>
                  <a:srgbClr val="777777"/>
                </a:solidFill>
                <a:effectLst/>
                <a:highlight>
                  <a:srgbClr val="FFFFFF"/>
                </a:highlight>
                <a:latin typeface="Lato" panose="020F0502020204030204" pitchFamily="34" charset="0"/>
              </a:rPr>
              <a:t>Scarus</a:t>
            </a:r>
            <a:r>
              <a:rPr lang="en-AU" b="0" i="0" dirty="0">
                <a:solidFill>
                  <a:srgbClr val="777777"/>
                </a:solidFill>
                <a:effectLst/>
                <a:highlight>
                  <a:srgbClr val="FFFFFF"/>
                </a:highlight>
                <a:latin typeface="Lato" panose="020F0502020204030204" pitchFamily="34" charset="0"/>
              </a:rPr>
              <a:t> </a:t>
            </a:r>
            <a:r>
              <a:rPr lang="en-AU" b="0" i="0" dirty="0" err="1">
                <a:solidFill>
                  <a:srgbClr val="777777"/>
                </a:solidFill>
                <a:effectLst/>
                <a:highlight>
                  <a:srgbClr val="FFFFFF"/>
                </a:highlight>
                <a:latin typeface="Lato" panose="020F0502020204030204" pitchFamily="34" charset="0"/>
              </a:rPr>
              <a:t>prasiognathos</a:t>
            </a:r>
            <a:r>
              <a:rPr lang="en-AU" b="0" i="0" dirty="0">
                <a:solidFill>
                  <a:srgbClr val="777777"/>
                </a:solidFill>
                <a:effectLst/>
                <a:highlight>
                  <a:srgbClr val="FFFFFF"/>
                </a:highlight>
                <a:latin typeface="Lato" panose="020F0502020204030204" pitchFamily="34" charset="0"/>
              </a:rPr>
              <a:t>) grazing.</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828767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132"/>
                </a:solidFill>
                <a:effectLst/>
                <a:latin typeface="Proxima Nova Subset"/>
              </a:rPr>
              <a:t>Paper: </a:t>
            </a:r>
            <a:r>
              <a:rPr lang="en-AU" b="0" i="0" u="none" strike="noStrike" dirty="0">
                <a:solidFill>
                  <a:schemeClr val="tx1"/>
                </a:solidFill>
                <a:effectLst/>
                <a:latin typeface="Proxima Nova Subset"/>
              </a:rPr>
              <a:t>Marine </a:t>
            </a:r>
            <a:r>
              <a:rPr lang="en-AU" b="0" i="0" u="none" strike="noStrike" dirty="0" err="1">
                <a:solidFill>
                  <a:schemeClr val="tx1"/>
                </a:solidFill>
                <a:effectLst/>
                <a:latin typeface="Proxima Nova Subset"/>
              </a:rPr>
              <a:t>Gouezo</a:t>
            </a:r>
            <a:r>
              <a:rPr lang="en-AU" b="0" i="0" u="none" strike="noStrike" dirty="0">
                <a:solidFill>
                  <a:schemeClr val="tx1"/>
                </a:solidFill>
                <a:effectLst/>
                <a:latin typeface="Proxima Nova Subset"/>
              </a:rPr>
              <a:t> </a:t>
            </a:r>
            <a:r>
              <a:rPr lang="en-AU" b="0" i="1" u="none" strike="noStrike" dirty="0">
                <a:solidFill>
                  <a:schemeClr val="tx1"/>
                </a:solidFill>
                <a:effectLst/>
                <a:latin typeface="Proxima Nova Subset"/>
              </a:rPr>
              <a:t>et al., </a:t>
            </a:r>
            <a:r>
              <a:rPr lang="en-AU" b="0" i="0" u="none" strike="noStrike" dirty="0">
                <a:solidFill>
                  <a:schemeClr val="tx1"/>
                </a:solidFill>
                <a:effectLst/>
                <a:latin typeface="Proxima Nova Subset"/>
              </a:rPr>
              <a:t>(2019). </a:t>
            </a:r>
            <a:r>
              <a:rPr lang="en-AU" b="0" i="0" u="none" dirty="0">
                <a:solidFill>
                  <a:schemeClr val="tx1"/>
                </a:solidFill>
                <a:effectLst/>
                <a:latin typeface="Proxima Nova Subset"/>
              </a:rPr>
              <a:t>Drivers of recovery and reassembly of coral reef communities. </a:t>
            </a:r>
            <a:r>
              <a:rPr lang="en-AU" b="0" i="0" u="none" strike="noStrike" dirty="0">
                <a:solidFill>
                  <a:srgbClr val="333132"/>
                </a:solidFill>
                <a:effectLst/>
                <a:latin typeface="Proxima Nova Subset"/>
              </a:rPr>
              <a:t>The Royal Society. </a:t>
            </a:r>
            <a:r>
              <a:rPr lang="en-AU" b="0" i="0" u="none" strike="noStrike" dirty="0">
                <a:solidFill>
                  <a:srgbClr val="333132"/>
                </a:solidFill>
                <a:effectLst/>
                <a:highlight>
                  <a:srgbClr val="FFFFFF"/>
                </a:highlight>
                <a:latin typeface="Proxima Nova Subset"/>
              </a:rPr>
              <a:t> </a:t>
            </a:r>
            <a:r>
              <a:rPr lang="en-US" dirty="0"/>
              <a:t>https://</a:t>
            </a:r>
            <a:r>
              <a:rPr lang="en-US" dirty="0" err="1"/>
              <a:t>royalsocietypublishing.org</a:t>
            </a:r>
            <a:r>
              <a:rPr lang="en-US" dirty="0"/>
              <a:t>/</a:t>
            </a:r>
            <a:r>
              <a:rPr lang="en-US" dirty="0" err="1"/>
              <a:t>doi</a:t>
            </a:r>
            <a:r>
              <a:rPr lang="en-US" dirty="0"/>
              <a:t>/full/10.1098/rspb.2018.2908</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1473996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www.royalgazette.com</a:t>
            </a:r>
            <a:r>
              <a:rPr lang="en-US" dirty="0"/>
              <a:t>/environment/news/article/20190829/acres-of-coral-spawn-shocks-veteran-conservationist/</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1731664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www.the-scientist.com</a:t>
            </a:r>
            <a:r>
              <a:rPr lang="en-US" dirty="0"/>
              <a:t>/restored-corals-spawn-hope-for-reefs-worldwide-68368</a:t>
            </a:r>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13550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www.reddit.com</a:t>
            </a:r>
            <a:r>
              <a:rPr lang="en-US" dirty="0"/>
              <a:t>/r/</a:t>
            </a:r>
            <a:r>
              <a:rPr lang="en-US" dirty="0" err="1"/>
              <a:t>dataisbeautiful</a:t>
            </a:r>
            <a:r>
              <a:rPr lang="en-US" dirty="0"/>
              <a:t>/comments/1bddj0o/oc_global_sea_surface_temperatures_19842024/</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874617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 Jones, G.F. Ricardo, A.P. Negri (2015). Effects of sediments on the reproductive cycle of corals. Marine Pollution Bulletin, Volume 100, Issue 1,</a:t>
            </a:r>
          </a:p>
          <a:p>
            <a:r>
              <a:rPr lang="en-US" dirty="0"/>
              <a:t>Pages 13-33, ISSN 0025-326X, from: https://</a:t>
            </a:r>
            <a:r>
              <a:rPr lang="en-US" dirty="0" err="1"/>
              <a:t>www.sciencedirect.com</a:t>
            </a:r>
            <a:r>
              <a:rPr lang="en-US" dirty="0"/>
              <a:t>/science/article/</a:t>
            </a:r>
            <a:r>
              <a:rPr lang="en-US" dirty="0" err="1"/>
              <a:t>pii</a:t>
            </a:r>
            <a:r>
              <a:rPr lang="en-US" dirty="0"/>
              <a:t>/S0025326X15005251</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340741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www.abc.net.au</a:t>
            </a:r>
            <a:r>
              <a:rPr lang="en-US" dirty="0"/>
              <a:t>/news/2017-11-26/scientists-discover-game-changer-for-great-barrier-reef/9190200</a:t>
            </a:r>
          </a:p>
          <a:p>
            <a:r>
              <a:rPr lang="en-US" dirty="0"/>
              <a:t>Image and quote: </a:t>
            </a:r>
            <a:r>
              <a:rPr lang="en-AU" b="0" i="0" dirty="0">
                <a:solidFill>
                  <a:srgbClr val="222222"/>
                </a:solidFill>
                <a:effectLst/>
                <a:highlight>
                  <a:srgbClr val="FFFFFF"/>
                </a:highlight>
                <a:latin typeface="Merriweather Sans" panose="020F0502020204030204" pitchFamily="34" charset="0"/>
              </a:rPr>
              <a:t>Teo, A., Todd, P.A. Simulating the effects of colony density and intercolonial distance on fertilisation success in broadcast spawning </a:t>
            </a:r>
            <a:r>
              <a:rPr lang="en-AU" b="0" i="0" dirty="0" err="1">
                <a:solidFill>
                  <a:srgbClr val="222222"/>
                </a:solidFill>
                <a:effectLst/>
                <a:highlight>
                  <a:srgbClr val="FFFFFF"/>
                </a:highlight>
                <a:latin typeface="Merriweather Sans" panose="020F0502020204030204" pitchFamily="34" charset="0"/>
              </a:rPr>
              <a:t>scleractinian</a:t>
            </a:r>
            <a:r>
              <a:rPr lang="en-AU" b="0" i="0" dirty="0">
                <a:solidFill>
                  <a:srgbClr val="222222"/>
                </a:solidFill>
                <a:effectLst/>
                <a:highlight>
                  <a:srgbClr val="FFFFFF"/>
                </a:highlight>
                <a:latin typeface="Merriweather Sans" panose="020F0502020204030204" pitchFamily="34" charset="0"/>
              </a:rPr>
              <a:t> corals. </a:t>
            </a:r>
            <a:r>
              <a:rPr lang="en-AU" b="0" i="1" dirty="0">
                <a:solidFill>
                  <a:srgbClr val="222222"/>
                </a:solidFill>
                <a:effectLst/>
                <a:highlight>
                  <a:srgbClr val="FFFFFF"/>
                </a:highlight>
                <a:latin typeface="Merriweather Sans" pitchFamily="2" charset="77"/>
              </a:rPr>
              <a:t>Coral Reefs</a:t>
            </a:r>
            <a:r>
              <a:rPr lang="en-AU" b="0" i="0" dirty="0">
                <a:solidFill>
                  <a:srgbClr val="222222"/>
                </a:solidFill>
                <a:effectLst/>
                <a:highlight>
                  <a:srgbClr val="FFFFFF"/>
                </a:highlight>
                <a:latin typeface="Merriweather Sans" pitchFamily="2" charset="77"/>
              </a:rPr>
              <a:t> </a:t>
            </a:r>
            <a:r>
              <a:rPr lang="en-AU" b="1" i="0" dirty="0">
                <a:solidFill>
                  <a:srgbClr val="222222"/>
                </a:solidFill>
                <a:effectLst/>
                <a:highlight>
                  <a:srgbClr val="FFFFFF"/>
                </a:highlight>
                <a:latin typeface="Merriweather Sans" pitchFamily="2" charset="77"/>
              </a:rPr>
              <a:t>37</a:t>
            </a:r>
            <a:r>
              <a:rPr lang="en-AU" b="0" i="0" dirty="0">
                <a:solidFill>
                  <a:srgbClr val="222222"/>
                </a:solidFill>
                <a:effectLst/>
                <a:highlight>
                  <a:srgbClr val="FFFFFF"/>
                </a:highlight>
                <a:latin typeface="Merriweather Sans" pitchFamily="2" charset="77"/>
              </a:rPr>
              <a:t>, 891–900 (2018). https://</a:t>
            </a:r>
            <a:r>
              <a:rPr lang="en-AU" b="0" i="0" dirty="0" err="1">
                <a:solidFill>
                  <a:srgbClr val="222222"/>
                </a:solidFill>
                <a:effectLst/>
                <a:highlight>
                  <a:srgbClr val="FFFFFF"/>
                </a:highlight>
                <a:latin typeface="Merriweather Sans" pitchFamily="2" charset="77"/>
              </a:rPr>
              <a:t>doi.org</a:t>
            </a:r>
            <a:r>
              <a:rPr lang="en-AU" b="0" i="0" dirty="0">
                <a:solidFill>
                  <a:srgbClr val="222222"/>
                </a:solidFill>
                <a:effectLst/>
                <a:highlight>
                  <a:srgbClr val="FFFFFF"/>
                </a:highlight>
                <a:latin typeface="Merriweather Sans" pitchFamily="2" charset="77"/>
              </a:rPr>
              <a:t>/10.1007/s00338-018-1715-9</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612713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https://one15marina.com/news-post/eco-updates/coral-garden-updates/</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1149931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a:t>
            </a:r>
            <a:r>
              <a:rPr lang="en-AU" dirty="0" err="1"/>
              <a:t>www.aims.gov.au</a:t>
            </a:r>
            <a:r>
              <a:rPr lang="en-AU" dirty="0"/>
              <a:t>/sites/default/files/Discovering%20Scott%20Reef%20-%20Coral%20Ecology.pdf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3059460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2088377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a:t>
            </a:r>
            <a:r>
              <a:rPr lang="en-AU" dirty="0" err="1"/>
              <a:t>www.csiro.au</a:t>
            </a:r>
            <a:r>
              <a:rPr lang="en-AU" dirty="0"/>
              <a:t>/</a:t>
            </a:r>
            <a:r>
              <a:rPr lang="en-AU" dirty="0" err="1"/>
              <a:t>en</a:t>
            </a:r>
            <a:r>
              <a:rPr lang="en-AU" dirty="0"/>
              <a:t>/research/natural-environment/oceans/Coral-spawn-harvesting </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859375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www.themarinediaries.com</a:t>
            </a:r>
            <a:r>
              <a:rPr lang="en-US" dirty="0"/>
              <a:t>/</a:t>
            </a:r>
            <a:r>
              <a:rPr lang="en-US" dirty="0" err="1"/>
              <a:t>tmd</a:t>
            </a:r>
            <a:r>
              <a:rPr lang="en-US" dirty="0"/>
              <a:t>-blog/be-part-of-the-solution-</a:t>
            </a:r>
            <a:r>
              <a:rPr lang="en-US" dirty="0" err="1"/>
              <a:t>wfcrc</a:t>
            </a:r>
            <a:r>
              <a:rPr lang="en-US" dirty="0"/>
              <a:t>-and-its-action-plan-for-the-ocean</a:t>
            </a:r>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4254419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0" dirty="0">
                <a:solidFill>
                  <a:srgbClr val="222222"/>
                </a:solidFill>
                <a:effectLst/>
                <a:highlight>
                  <a:srgbClr val="FFFFFF"/>
                </a:highlight>
                <a:latin typeface="Merriweather Sans" pitchFamily="2" charset="77"/>
              </a:rPr>
              <a:t>Mulla, A.J., Lin, CH., Takahashi, S. </a:t>
            </a:r>
            <a:r>
              <a:rPr lang="en-AU" b="0" i="1" dirty="0">
                <a:solidFill>
                  <a:srgbClr val="222222"/>
                </a:solidFill>
                <a:effectLst/>
                <a:highlight>
                  <a:srgbClr val="FFFFFF"/>
                </a:highlight>
                <a:latin typeface="Merriweather Sans" pitchFamily="2" charset="77"/>
              </a:rPr>
              <a:t>et al.</a:t>
            </a:r>
            <a:r>
              <a:rPr lang="en-AU" b="0" i="0" dirty="0">
                <a:solidFill>
                  <a:srgbClr val="222222"/>
                </a:solidFill>
                <a:effectLst/>
                <a:highlight>
                  <a:srgbClr val="FFFFFF"/>
                </a:highlight>
                <a:latin typeface="Merriweather Sans" pitchFamily="2" charset="77"/>
              </a:rPr>
              <a:t> Photo-movement of coral larvae influences vertical positioning in the ocean. </a:t>
            </a:r>
            <a:r>
              <a:rPr lang="en-AU" b="0" i="1" dirty="0">
                <a:solidFill>
                  <a:srgbClr val="222222"/>
                </a:solidFill>
                <a:effectLst/>
                <a:highlight>
                  <a:srgbClr val="FFFFFF"/>
                </a:highlight>
                <a:latin typeface="Merriweather Sans" pitchFamily="2" charset="77"/>
              </a:rPr>
              <a:t>Coral Reefs</a:t>
            </a:r>
            <a:r>
              <a:rPr lang="en-AU" b="0" i="0" dirty="0">
                <a:solidFill>
                  <a:srgbClr val="222222"/>
                </a:solidFill>
                <a:effectLst/>
                <a:highlight>
                  <a:srgbClr val="FFFFFF"/>
                </a:highlight>
                <a:latin typeface="Merriweather Sans" pitchFamily="2" charset="77"/>
              </a:rPr>
              <a:t> </a:t>
            </a:r>
            <a:r>
              <a:rPr lang="en-AU" b="1" i="0" dirty="0">
                <a:solidFill>
                  <a:srgbClr val="222222"/>
                </a:solidFill>
                <a:effectLst/>
                <a:highlight>
                  <a:srgbClr val="FFFFFF"/>
                </a:highlight>
                <a:latin typeface="Merriweather Sans" pitchFamily="2" charset="77"/>
              </a:rPr>
              <a:t>40</a:t>
            </a:r>
            <a:r>
              <a:rPr lang="en-AU" b="0" i="0" dirty="0">
                <a:solidFill>
                  <a:srgbClr val="222222"/>
                </a:solidFill>
                <a:effectLst/>
                <a:highlight>
                  <a:srgbClr val="FFFFFF"/>
                </a:highlight>
                <a:latin typeface="Merriweather Sans" pitchFamily="2" charset="77"/>
              </a:rPr>
              <a:t>, 1297–1306 (2021). https://</a:t>
            </a:r>
            <a:r>
              <a:rPr lang="en-AU" b="0" i="0" dirty="0" err="1">
                <a:solidFill>
                  <a:srgbClr val="222222"/>
                </a:solidFill>
                <a:effectLst/>
                <a:highlight>
                  <a:srgbClr val="FFFFFF"/>
                </a:highlight>
                <a:latin typeface="Merriweather Sans" pitchFamily="2" charset="77"/>
              </a:rPr>
              <a:t>doi.org</a:t>
            </a:r>
            <a:r>
              <a:rPr lang="en-AU" b="0" i="0" dirty="0">
                <a:solidFill>
                  <a:srgbClr val="222222"/>
                </a:solidFill>
                <a:effectLst/>
                <a:highlight>
                  <a:srgbClr val="FFFFFF"/>
                </a:highlight>
                <a:latin typeface="Merriweather Sans" pitchFamily="2" charset="77"/>
              </a:rPr>
              <a:t>/10.1007/s00338-021-02141-7</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49</a:t>
            </a:fld>
            <a:endParaRPr lang="en-US"/>
          </a:p>
        </p:txBody>
      </p:sp>
    </p:spTree>
    <p:extLst>
      <p:ext uri="{BB962C8B-B14F-4D97-AF65-F5344CB8AC3E}">
        <p14:creationId xmlns:p14="http://schemas.microsoft.com/office/powerpoint/2010/main" val="2357181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rrf.org.au</a:t>
            </a:r>
            <a:r>
              <a:rPr lang="en-US" dirty="0"/>
              <a:t>/programs/</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3675408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earthzine.org</a:t>
            </a:r>
            <a:r>
              <a:rPr lang="en-US" dirty="0"/>
              <a:t>/successes-and-setbacks-of-the-first-large-scale-coral-nurseries-in-the-maldives/</a:t>
            </a:r>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89439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Curran, </a:t>
            </a:r>
            <a:r>
              <a:rPr lang="en-US" dirty="0" err="1"/>
              <a:t>Anuschka</a:t>
            </a:r>
            <a:r>
              <a:rPr lang="en-US" dirty="0"/>
              <a:t> &amp; Barnard, Sandra. (2021). What is the role of zooxanthellae during coral bleaching? Review of zooxanthellae and their response to environmental stress. South African Journal of Science. 117. 10.17159/sajs.2021/8369. </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2465104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corals4conservation.org</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4230366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rrf.org.au</a:t>
            </a:r>
            <a:r>
              <a:rPr lang="en-US" dirty="0"/>
              <a:t>/programs/</a:t>
            </a:r>
          </a:p>
          <a:p>
            <a:r>
              <a:rPr lang="en-AU" b="0" i="0" dirty="0">
                <a:solidFill>
                  <a:srgbClr val="666666"/>
                </a:solidFill>
                <a:effectLst/>
                <a:highlight>
                  <a:srgbClr val="F8F9FB"/>
                </a:highlight>
                <a:latin typeface="Open Sans" panose="020B0606030504020204" pitchFamily="34" charset="0"/>
              </a:rPr>
              <a:t>Concentrating coral larvae in a culture net for release onto sections of damaged reef. Photo: SCU</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260239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(left and top right): https://</a:t>
            </a:r>
            <a:r>
              <a:rPr lang="en-US" dirty="0" err="1"/>
              <a:t>blog.csiro.au</a:t>
            </a:r>
            <a:r>
              <a:rPr lang="en-US" dirty="0"/>
              <a:t>/coral-harvesting-helps-restore-great-barrier-reef/ </a:t>
            </a:r>
          </a:p>
          <a:p>
            <a:r>
              <a:rPr lang="en-US" dirty="0"/>
              <a:t>Image (bottom right): https://</a:t>
            </a:r>
            <a:r>
              <a:rPr lang="en-US" dirty="0" err="1"/>
              <a:t>www.abc.net.au</a:t>
            </a:r>
            <a:r>
              <a:rPr lang="en-US" dirty="0"/>
              <a:t>/news/2021-12-03/coral-babies-deployed-onto-the-great-barrier-reef/100667280</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40773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AU" b="0" i="1" dirty="0">
                <a:solidFill>
                  <a:srgbClr val="666666"/>
                </a:solidFill>
                <a:effectLst/>
                <a:highlight>
                  <a:srgbClr val="F8F9FB"/>
                </a:highlight>
                <a:latin typeface="Open Sans" panose="020B0606030504020204" pitchFamily="34" charset="0"/>
              </a:rPr>
              <a:t>Six-week old coral juvenile after larval seeding onto reef Photo: Peter Harrison  from: https://</a:t>
            </a:r>
            <a:r>
              <a:rPr lang="en-AU" b="0" i="1" dirty="0" err="1">
                <a:solidFill>
                  <a:srgbClr val="666666"/>
                </a:solidFill>
                <a:effectLst/>
                <a:highlight>
                  <a:srgbClr val="F8F9FB"/>
                </a:highlight>
                <a:latin typeface="Open Sans" panose="020B0606030504020204" pitchFamily="34" charset="0"/>
              </a:rPr>
              <a:t>gbrrestoration.org</a:t>
            </a:r>
            <a:r>
              <a:rPr lang="en-AU" b="0" i="1" dirty="0">
                <a:solidFill>
                  <a:srgbClr val="666666"/>
                </a:solidFill>
                <a:effectLst/>
                <a:highlight>
                  <a:srgbClr val="F8F9FB"/>
                </a:highlight>
                <a:latin typeface="Open Sans" panose="020B0606030504020204" pitchFamily="34" charset="0"/>
              </a:rPr>
              <a:t>/program/moving-corals/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16606870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www.newscientist.com</a:t>
            </a:r>
            <a:r>
              <a:rPr lang="en-US" dirty="0"/>
              <a:t>/article/mg24933160-700-inside-the-fight-to-save-the-great-barrier-reef-from-climate-change/</a:t>
            </a:r>
          </a:p>
        </p:txBody>
      </p:sp>
      <p:sp>
        <p:nvSpPr>
          <p:cNvPr id="4" name="Slide Number Placeholder 3"/>
          <p:cNvSpPr>
            <a:spLocks noGrp="1"/>
          </p:cNvSpPr>
          <p:nvPr>
            <p:ph type="sldNum" sz="quarter" idx="5"/>
          </p:nvPr>
        </p:nvSpPr>
        <p:spPr/>
        <p:txBody>
          <a:bodyPr/>
          <a:lstStyle/>
          <a:p>
            <a:fld id="{1E9A60AA-0504-9D43-9C67-9C1121590EC0}" type="slidenum">
              <a:rPr lang="en-US" smtClean="0"/>
              <a:t>57</a:t>
            </a:fld>
            <a:endParaRPr lang="en-US"/>
          </a:p>
        </p:txBody>
      </p:sp>
    </p:spTree>
    <p:extLst>
      <p:ext uri="{BB962C8B-B14F-4D97-AF65-F5344CB8AC3E}">
        <p14:creationId xmlns:p14="http://schemas.microsoft.com/office/powerpoint/2010/main" val="1406567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/research-topics/featured-projects/reef-spawning-research-aims</a:t>
            </a:r>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3203474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(bottom left): https://</a:t>
            </a:r>
            <a:r>
              <a:rPr lang="en-US" dirty="0" err="1"/>
              <a:t>www.aims.gov.au</a:t>
            </a:r>
            <a:r>
              <a:rPr lang="en-US" dirty="0"/>
              <a:t>/information-</a:t>
            </a:r>
            <a:r>
              <a:rPr lang="en-US" dirty="0" err="1"/>
              <a:t>centre</a:t>
            </a:r>
            <a:r>
              <a:rPr lang="en-US" dirty="0"/>
              <a:t>/news-and-stories/scientists-delivering-100k-baby-corals-major-step-towards-helping-reef</a:t>
            </a:r>
          </a:p>
          <a:p>
            <a:r>
              <a:rPr lang="en-US" dirty="0"/>
              <a:t>Image (top left, top right and bottom right): https://</a:t>
            </a:r>
            <a:r>
              <a:rPr lang="en-US" dirty="0" err="1"/>
              <a:t>www.aims.gov.au</a:t>
            </a:r>
            <a:r>
              <a:rPr lang="en-US" dirty="0"/>
              <a:t>/information-</a:t>
            </a:r>
            <a:r>
              <a:rPr lang="en-US" dirty="0" err="1"/>
              <a:t>centre</a:t>
            </a:r>
            <a:r>
              <a:rPr lang="en-US" dirty="0"/>
              <a:t>/news-and-stories/scientists-delivering-100k-baby-corals-major-step-towards-helping-reef</a:t>
            </a:r>
          </a:p>
        </p:txBody>
      </p:sp>
      <p:sp>
        <p:nvSpPr>
          <p:cNvPr id="4" name="Slide Number Placeholder 3"/>
          <p:cNvSpPr>
            <a:spLocks noGrp="1"/>
          </p:cNvSpPr>
          <p:nvPr>
            <p:ph type="sldNum" sz="quarter" idx="5"/>
          </p:nvPr>
        </p:nvSpPr>
        <p:spPr/>
        <p:txBody>
          <a:bodyPr/>
          <a:lstStyle/>
          <a:p>
            <a:fld id="{1E9A60AA-0504-9D43-9C67-9C1121590EC0}" type="slidenum">
              <a:rPr lang="en-US" smtClean="0"/>
              <a:t>59</a:t>
            </a:fld>
            <a:endParaRPr lang="en-US"/>
          </a:p>
        </p:txBody>
      </p:sp>
    </p:spTree>
    <p:extLst>
      <p:ext uri="{BB962C8B-B14F-4D97-AF65-F5344CB8AC3E}">
        <p14:creationId xmlns:p14="http://schemas.microsoft.com/office/powerpoint/2010/main" val="40860313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www.secore.org</a:t>
            </a:r>
            <a:r>
              <a:rPr lang="en-US" dirty="0"/>
              <a:t>/site/corals/detail/coral-reproduction.15.html</a:t>
            </a:r>
          </a:p>
        </p:txBody>
      </p:sp>
      <p:sp>
        <p:nvSpPr>
          <p:cNvPr id="4" name="Slide Number Placeholder 3"/>
          <p:cNvSpPr>
            <a:spLocks noGrp="1"/>
          </p:cNvSpPr>
          <p:nvPr>
            <p:ph type="sldNum" sz="quarter" idx="5"/>
          </p:nvPr>
        </p:nvSpPr>
        <p:spPr/>
        <p:txBody>
          <a:bodyPr/>
          <a:lstStyle/>
          <a:p>
            <a:fld id="{1E9A60AA-0504-9D43-9C67-9C1121590EC0}" type="slidenum">
              <a:rPr lang="en-US" smtClean="0"/>
              <a:t>60</a:t>
            </a:fld>
            <a:endParaRPr lang="en-US"/>
          </a:p>
        </p:txBody>
      </p:sp>
    </p:spTree>
    <p:extLst>
      <p:ext uri="{BB962C8B-B14F-4D97-AF65-F5344CB8AC3E}">
        <p14:creationId xmlns:p14="http://schemas.microsoft.com/office/powerpoint/2010/main" val="918522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Image:https</a:t>
            </a:r>
            <a:r>
              <a:rPr lang="en-US" dirty="0"/>
              <a:t>://</a:t>
            </a:r>
            <a:r>
              <a:rPr lang="en-US" dirty="0" err="1"/>
              <a:t>www.secore.org</a:t>
            </a:r>
            <a:r>
              <a:rPr lang="en-US" dirty="0"/>
              <a:t>/site/newsroom/article/234.html</a:t>
            </a:r>
          </a:p>
        </p:txBody>
      </p:sp>
      <p:sp>
        <p:nvSpPr>
          <p:cNvPr id="4" name="Slide Number Placeholder 3"/>
          <p:cNvSpPr>
            <a:spLocks noGrp="1"/>
          </p:cNvSpPr>
          <p:nvPr>
            <p:ph type="sldNum" sz="quarter" idx="5"/>
          </p:nvPr>
        </p:nvSpPr>
        <p:spPr/>
        <p:txBody>
          <a:bodyPr/>
          <a:lstStyle/>
          <a:p>
            <a:fld id="{1E9A60AA-0504-9D43-9C67-9C1121590EC0}" type="slidenum">
              <a:rPr lang="en-US" smtClean="0"/>
              <a:t>61</a:t>
            </a:fld>
            <a:endParaRPr lang="en-US"/>
          </a:p>
        </p:txBody>
      </p:sp>
    </p:spTree>
    <p:extLst>
      <p:ext uri="{BB962C8B-B14F-4D97-AF65-F5344CB8AC3E}">
        <p14:creationId xmlns:p14="http://schemas.microsoft.com/office/powerpoint/2010/main" val="976720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GBRMPAs Chief Officer, Roger </a:t>
            </a:r>
            <a:r>
              <a:rPr lang="en-US" dirty="0" err="1"/>
              <a:t>Beeden’s</a:t>
            </a:r>
            <a:r>
              <a:rPr lang="en-US" dirty="0"/>
              <a:t> ppt slide, at the Reef Resilience Symposium 2024 in Cairns.</a:t>
            </a:r>
          </a:p>
        </p:txBody>
      </p:sp>
      <p:sp>
        <p:nvSpPr>
          <p:cNvPr id="4" name="Slide Number Placeholder 3"/>
          <p:cNvSpPr>
            <a:spLocks noGrp="1"/>
          </p:cNvSpPr>
          <p:nvPr>
            <p:ph type="sldNum" sz="quarter" idx="5"/>
          </p:nvPr>
        </p:nvSpPr>
        <p:spPr/>
        <p:txBody>
          <a:bodyPr/>
          <a:lstStyle/>
          <a:p>
            <a:fld id="{1E9A60AA-0504-9D43-9C67-9C1121590EC0}" type="slidenum">
              <a:rPr lang="en-US" smtClean="0"/>
              <a:t>65</a:t>
            </a:fld>
            <a:endParaRPr lang="en-US"/>
          </a:p>
        </p:txBody>
      </p:sp>
    </p:spTree>
    <p:extLst>
      <p:ext uri="{BB962C8B-B14F-4D97-AF65-F5344CB8AC3E}">
        <p14:creationId xmlns:p14="http://schemas.microsoft.com/office/powerpoint/2010/main" val="266006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reefecologic.org</a:t>
            </a:r>
            <a:r>
              <a:rPr lang="en-US" dirty="0"/>
              <a:t>/coral-shows-strong-recovery-across-the-great-barrier-reef/</a:t>
            </a:r>
          </a:p>
          <a:p>
            <a:r>
              <a:rPr lang="en-AU" b="0" i="1" dirty="0">
                <a:solidFill>
                  <a:srgbClr val="39464F"/>
                </a:solidFill>
                <a:effectLst/>
                <a:highlight>
                  <a:srgbClr val="FFFFFF"/>
                </a:highlight>
                <a:latin typeface="Open Sans" panose="020F0502020204030204" pitchFamily="34" charset="0"/>
              </a:rPr>
              <a:t>Figure 1: Bleached  </a:t>
            </a:r>
            <a:r>
              <a:rPr lang="en-AU" b="0" i="0" dirty="0" err="1">
                <a:solidFill>
                  <a:srgbClr val="39464F"/>
                </a:solidFill>
                <a:effectLst/>
                <a:highlight>
                  <a:srgbClr val="FFFFFF"/>
                </a:highlight>
                <a:latin typeface="Open Sans" panose="020B0606030504020204" pitchFamily="34" charset="0"/>
              </a:rPr>
              <a:t>Lobophyllia</a:t>
            </a:r>
            <a:r>
              <a:rPr lang="en-AU" b="0" i="0" dirty="0">
                <a:solidFill>
                  <a:srgbClr val="39464F"/>
                </a:solidFill>
                <a:effectLst/>
                <a:highlight>
                  <a:srgbClr val="FFFFFF"/>
                </a:highlight>
                <a:latin typeface="Open Sans" panose="020B0606030504020204" pitchFamily="34" charset="0"/>
              </a:rPr>
              <a:t> </a:t>
            </a:r>
            <a:r>
              <a:rPr lang="en-AU" b="0" i="1" dirty="0" err="1">
                <a:solidFill>
                  <a:srgbClr val="39464F"/>
                </a:solidFill>
                <a:effectLst/>
                <a:highlight>
                  <a:srgbClr val="FFFFFF"/>
                </a:highlight>
                <a:latin typeface="Open Sans" panose="020B0606030504020204" pitchFamily="34" charset="0"/>
              </a:rPr>
              <a:t>sp</a:t>
            </a:r>
            <a:r>
              <a:rPr lang="en-AU" b="0" i="1" dirty="0">
                <a:solidFill>
                  <a:srgbClr val="39464F"/>
                </a:solidFill>
                <a:effectLst/>
                <a:highlight>
                  <a:srgbClr val="FFFFFF"/>
                </a:highlight>
                <a:latin typeface="Open Sans" panose="020B0606030504020204" pitchFamily="34" charset="0"/>
              </a:rPr>
              <a:t> coral demonstrating  very little retention of symbiotic algae. Image taken Florence Bay. Magnetic Island 1st May 2020 </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3806835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66</a:t>
            </a:fld>
            <a:endParaRPr lang="en-US"/>
          </a:p>
        </p:txBody>
      </p:sp>
    </p:spTree>
    <p:extLst>
      <p:ext uri="{BB962C8B-B14F-4D97-AF65-F5344CB8AC3E}">
        <p14:creationId xmlns:p14="http://schemas.microsoft.com/office/powerpoint/2010/main" val="22534911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https://www2.gbrmpa.gov.au/our-work/reef-management-strategies/reef-blueprint</a:t>
            </a:r>
          </a:p>
        </p:txBody>
      </p:sp>
      <p:sp>
        <p:nvSpPr>
          <p:cNvPr id="4" name="Slide Number Placeholder 3"/>
          <p:cNvSpPr>
            <a:spLocks noGrp="1"/>
          </p:cNvSpPr>
          <p:nvPr>
            <p:ph type="sldNum" sz="quarter" idx="5"/>
          </p:nvPr>
        </p:nvSpPr>
        <p:spPr/>
        <p:txBody>
          <a:bodyPr/>
          <a:lstStyle/>
          <a:p>
            <a:fld id="{1E9A60AA-0504-9D43-9C67-9C1121590EC0}" type="slidenum">
              <a:rPr lang="en-US" smtClean="0"/>
              <a:t>67</a:t>
            </a:fld>
            <a:endParaRPr lang="en-US"/>
          </a:p>
        </p:txBody>
      </p:sp>
    </p:spTree>
    <p:extLst>
      <p:ext uri="{BB962C8B-B14F-4D97-AF65-F5344CB8AC3E}">
        <p14:creationId xmlns:p14="http://schemas.microsoft.com/office/powerpoint/2010/main" val="2842225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a:t>
            </a:r>
            <a:r>
              <a:rPr lang="en-US" dirty="0" err="1"/>
              <a:t>www.dcceew.gov.au</a:t>
            </a:r>
            <a:r>
              <a:rPr lang="en-US" dirty="0"/>
              <a:t>/climate-change/</a:t>
            </a:r>
            <a:r>
              <a:rPr lang="en-US" dirty="0" err="1"/>
              <a:t>strategies#annual-climate-change-statement</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68</a:t>
            </a:fld>
            <a:endParaRPr lang="en-US"/>
          </a:p>
        </p:txBody>
      </p:sp>
    </p:spTree>
    <p:extLst>
      <p:ext uri="{BB962C8B-B14F-4D97-AF65-F5344CB8AC3E}">
        <p14:creationId xmlns:p14="http://schemas.microsoft.com/office/powerpoint/2010/main" val="2978943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australiainstitute.org.au</a:t>
            </a:r>
            <a:r>
              <a:rPr lang="en-US" dirty="0"/>
              <a:t>/initiative/coal-mine-tracker/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Image (coal truck): https://</a:t>
            </a:r>
            <a:r>
              <a:rPr lang="en-US" dirty="0" err="1"/>
              <a:t>michaelwest.com.au</a:t>
            </a:r>
            <a:r>
              <a:rPr lang="en-US" dirty="0"/>
              <a:t>/all-fossils-go-tanya-plibersek-new-coal-mine-approval-due-friday/</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69</a:t>
            </a:fld>
            <a:endParaRPr lang="en-US"/>
          </a:p>
        </p:txBody>
      </p:sp>
    </p:spTree>
    <p:extLst>
      <p:ext uri="{BB962C8B-B14F-4D97-AF65-F5344CB8AC3E}">
        <p14:creationId xmlns:p14="http://schemas.microsoft.com/office/powerpoint/2010/main" val="3903504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australiainstitute.org.au</a:t>
            </a:r>
            <a:r>
              <a:rPr lang="en-US" dirty="0"/>
              <a:t>/initiative/coal-mine-tracker/</a:t>
            </a:r>
          </a:p>
          <a:p>
            <a:r>
              <a:rPr lang="en-US" dirty="0"/>
              <a:t>Image (paper): https://</a:t>
            </a:r>
            <a:r>
              <a:rPr lang="en-US" dirty="0" err="1"/>
              <a:t>www.nature.com</a:t>
            </a:r>
            <a:r>
              <a:rPr lang="en-US" dirty="0"/>
              <a:t>/articles/s41893-020-0527-4</a:t>
            </a:r>
          </a:p>
        </p:txBody>
      </p:sp>
      <p:sp>
        <p:nvSpPr>
          <p:cNvPr id="4" name="Slide Number Placeholder 3"/>
          <p:cNvSpPr>
            <a:spLocks noGrp="1"/>
          </p:cNvSpPr>
          <p:nvPr>
            <p:ph type="sldNum" sz="quarter" idx="5"/>
          </p:nvPr>
        </p:nvSpPr>
        <p:spPr/>
        <p:txBody>
          <a:bodyPr/>
          <a:lstStyle/>
          <a:p>
            <a:fld id="{1E9A60AA-0504-9D43-9C67-9C1121590EC0}" type="slidenum">
              <a:rPr lang="en-US" smtClean="0"/>
              <a:t>70</a:t>
            </a:fld>
            <a:endParaRPr lang="en-US"/>
          </a:p>
        </p:txBody>
      </p:sp>
    </p:spTree>
    <p:extLst>
      <p:ext uri="{BB962C8B-B14F-4D97-AF65-F5344CB8AC3E}">
        <p14:creationId xmlns:p14="http://schemas.microsoft.com/office/powerpoint/2010/main" val="55629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transparency.org.au</a:t>
            </a:r>
            <a:r>
              <a:rPr lang="en-US" dirty="0"/>
              <a:t>/wp-content/uploads/2021/03/Australia_QLD_Feb-2021.pdf</a:t>
            </a:r>
          </a:p>
        </p:txBody>
      </p:sp>
      <p:sp>
        <p:nvSpPr>
          <p:cNvPr id="4" name="Slide Number Placeholder 3"/>
          <p:cNvSpPr>
            <a:spLocks noGrp="1"/>
          </p:cNvSpPr>
          <p:nvPr>
            <p:ph type="sldNum" sz="quarter" idx="5"/>
          </p:nvPr>
        </p:nvSpPr>
        <p:spPr/>
        <p:txBody>
          <a:bodyPr/>
          <a:lstStyle/>
          <a:p>
            <a:fld id="{1E9A60AA-0504-9D43-9C67-9C1121590EC0}" type="slidenum">
              <a:rPr lang="en-US" smtClean="0"/>
              <a:t>71</a:t>
            </a:fld>
            <a:endParaRPr lang="en-US"/>
          </a:p>
        </p:txBody>
      </p:sp>
    </p:spTree>
    <p:extLst>
      <p:ext uri="{BB962C8B-B14F-4D97-AF65-F5344CB8AC3E}">
        <p14:creationId xmlns:p14="http://schemas.microsoft.com/office/powerpoint/2010/main" val="29913275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theconversation.com</a:t>
            </a:r>
            <a:r>
              <a:rPr lang="en-US" dirty="0"/>
              <a:t>/whats-the-economic-value-of-the-great-barrier-reef-its-priceless-80061</a:t>
            </a:r>
          </a:p>
        </p:txBody>
      </p:sp>
      <p:sp>
        <p:nvSpPr>
          <p:cNvPr id="4" name="Slide Number Placeholder 3"/>
          <p:cNvSpPr>
            <a:spLocks noGrp="1"/>
          </p:cNvSpPr>
          <p:nvPr>
            <p:ph type="sldNum" sz="quarter" idx="5"/>
          </p:nvPr>
        </p:nvSpPr>
        <p:spPr/>
        <p:txBody>
          <a:bodyPr/>
          <a:lstStyle/>
          <a:p>
            <a:fld id="{1E9A60AA-0504-9D43-9C67-9C1121590EC0}" type="slidenum">
              <a:rPr lang="en-US" smtClean="0"/>
              <a:t>72</a:t>
            </a:fld>
            <a:endParaRPr lang="en-US"/>
          </a:p>
        </p:txBody>
      </p:sp>
    </p:spTree>
    <p:extLst>
      <p:ext uri="{BB962C8B-B14F-4D97-AF65-F5344CB8AC3E}">
        <p14:creationId xmlns:p14="http://schemas.microsoft.com/office/powerpoint/2010/main" val="189531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www.nytimes.com</a:t>
            </a:r>
            <a:r>
              <a:rPr lang="en-US" dirty="0"/>
              <a:t>/2023/07/31/climate/coral-reefs-heat-</a:t>
            </a:r>
            <a:r>
              <a:rPr lang="en-US" dirty="0" err="1"/>
              <a:t>florida</a:t>
            </a:r>
            <a:r>
              <a:rPr lang="en-US" dirty="0"/>
              <a:t>-ocean-</a:t>
            </a:r>
            <a:r>
              <a:rPr lang="en-US" dirty="0" err="1"/>
              <a:t>temperatures.html</a:t>
            </a:r>
            <a:endParaRPr lang="en-US" dirty="0"/>
          </a:p>
          <a:p>
            <a:r>
              <a:rPr lang="en-US" dirty="0"/>
              <a:t>Info: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Andrew Baker, University of Miami. Pers. Comm. At Reef Resilience Symposium Cairns, April 2024. Andrew’s Abstract: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Changing paradigms in the restoration of Florida’s reefs: novel interventions, transnational obstacles, and the urgent need to share genetic resources to maximize coral survival.</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73</a:t>
            </a:fld>
            <a:endParaRPr lang="en-US"/>
          </a:p>
        </p:txBody>
      </p:sp>
    </p:spTree>
    <p:extLst>
      <p:ext uri="{BB962C8B-B14F-4D97-AF65-F5344CB8AC3E}">
        <p14:creationId xmlns:p14="http://schemas.microsoft.com/office/powerpoint/2010/main" val="75036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74</a:t>
            </a:fld>
            <a:endParaRPr lang="en-US"/>
          </a:p>
        </p:txBody>
      </p:sp>
    </p:spTree>
    <p:extLst>
      <p:ext uri="{BB962C8B-B14F-4D97-AF65-F5344CB8AC3E}">
        <p14:creationId xmlns:p14="http://schemas.microsoft.com/office/powerpoint/2010/main" val="6372876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www.pinterest.com.au</a:t>
            </a:r>
            <a:r>
              <a:rPr lang="en-US" dirty="0"/>
              <a:t>/pin/a-massive-</a:t>
            </a:r>
            <a:r>
              <a:rPr lang="en-US" dirty="0" err="1"/>
              <a:t>florida</a:t>
            </a:r>
            <a:r>
              <a:rPr lang="en-US" dirty="0"/>
              <a:t>-coral-reef-rescue-project-is-underway--116319602866394308/</a:t>
            </a:r>
          </a:p>
          <a:p>
            <a:pPr algn="l"/>
            <a:r>
              <a:rPr lang="en-US" dirty="0"/>
              <a:t>Info: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Andrew Baker, University of Miami. Pers. Comm. At Reef Resilience Symposium Cairns, April 2024. Andrew’s Abstract: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Changing paradigms in the restoration of Florida’s reefs: novel interventions, transnational obstacles, and the urgent need to share genetic resources to maximize coral survival.</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75</a:t>
            </a:fld>
            <a:endParaRPr lang="en-US"/>
          </a:p>
        </p:txBody>
      </p:sp>
    </p:spTree>
    <p:extLst>
      <p:ext uri="{BB962C8B-B14F-4D97-AF65-F5344CB8AC3E}">
        <p14:creationId xmlns:p14="http://schemas.microsoft.com/office/powerpoint/2010/main" val="44094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www.aims.gov.au</a:t>
            </a:r>
            <a:r>
              <a:rPr lang="en-US" dirty="0"/>
              <a:t>/sites/default/files/2022-06/AIMS_SOP11v3_Aerial-Surveys-Coral-Bleaching_202206.pdf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Caption: </a:t>
            </a:r>
            <a:r>
              <a:rPr lang="en-AU" dirty="0"/>
              <a:t>Figure 12. A laminated copy of the bleaching categories and a diagram of reef zones is kept in the seat pocket in front of the observer. </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35037201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www.echo.net.au</a:t>
            </a:r>
            <a:r>
              <a:rPr lang="en-US" dirty="0"/>
              <a:t>/2024/03/climate-pollution-cooking-the-reef/</a:t>
            </a:r>
          </a:p>
          <a:p>
            <a:r>
              <a:rPr lang="en-AU" b="0" i="1" dirty="0">
                <a:solidFill>
                  <a:srgbClr val="444444"/>
                </a:solidFill>
                <a:effectLst/>
                <a:highlight>
                  <a:srgbClr val="FFFFFF"/>
                </a:highlight>
                <a:latin typeface="Source Sans Pro" panose="020B0503030403020204" pitchFamily="34" charset="0"/>
              </a:rPr>
              <a:t>Hervey Bay area bleaching. Screenshot from video by Hervey Bay Coral Watch.</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76</a:t>
            </a:fld>
            <a:endParaRPr lang="en-US"/>
          </a:p>
        </p:txBody>
      </p:sp>
    </p:spTree>
    <p:extLst>
      <p:ext uri="{BB962C8B-B14F-4D97-AF65-F5344CB8AC3E}">
        <p14:creationId xmlns:p14="http://schemas.microsoft.com/office/powerpoint/2010/main" val="27317021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www.ecovoice.com.au</a:t>
            </a:r>
            <a:r>
              <a:rPr lang="en-US" dirty="0"/>
              <a:t>/worlds-first-living-coral-biobank-opens-in-cairns/</a:t>
            </a:r>
          </a:p>
        </p:txBody>
      </p:sp>
      <p:sp>
        <p:nvSpPr>
          <p:cNvPr id="4" name="Slide Number Placeholder 3"/>
          <p:cNvSpPr>
            <a:spLocks noGrp="1"/>
          </p:cNvSpPr>
          <p:nvPr>
            <p:ph type="sldNum" sz="quarter" idx="5"/>
          </p:nvPr>
        </p:nvSpPr>
        <p:spPr/>
        <p:txBody>
          <a:bodyPr/>
          <a:lstStyle/>
          <a:p>
            <a:fld id="{1E9A60AA-0504-9D43-9C67-9C1121590EC0}" type="slidenum">
              <a:rPr lang="en-US" smtClean="0"/>
              <a:t>77</a:t>
            </a:fld>
            <a:endParaRPr lang="en-US"/>
          </a:p>
        </p:txBody>
      </p:sp>
    </p:spTree>
    <p:extLst>
      <p:ext uri="{BB962C8B-B14F-4D97-AF65-F5344CB8AC3E}">
        <p14:creationId xmlns:p14="http://schemas.microsoft.com/office/powerpoint/2010/main" val="11849065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78</a:t>
            </a:fld>
            <a:endParaRPr lang="en-US"/>
          </a:p>
        </p:txBody>
      </p:sp>
    </p:spTree>
    <p:extLst>
      <p:ext uri="{BB962C8B-B14F-4D97-AF65-F5344CB8AC3E}">
        <p14:creationId xmlns:p14="http://schemas.microsoft.com/office/powerpoint/2010/main" val="26163486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www.globalseafood.org</a:t>
            </a:r>
            <a:r>
              <a:rPr lang="en-US" dirty="0"/>
              <a:t>/advocate/a-wider-view-conservation-aquaculture-anchors-coral-reef-restoration/</a:t>
            </a:r>
          </a:p>
        </p:txBody>
      </p:sp>
      <p:sp>
        <p:nvSpPr>
          <p:cNvPr id="4" name="Slide Number Placeholder 3"/>
          <p:cNvSpPr>
            <a:spLocks noGrp="1"/>
          </p:cNvSpPr>
          <p:nvPr>
            <p:ph type="sldNum" sz="quarter" idx="5"/>
          </p:nvPr>
        </p:nvSpPr>
        <p:spPr/>
        <p:txBody>
          <a:bodyPr/>
          <a:lstStyle/>
          <a:p>
            <a:fld id="{1E9A60AA-0504-9D43-9C67-9C1121590EC0}" type="slidenum">
              <a:rPr lang="en-US" smtClean="0"/>
              <a:t>79</a:t>
            </a:fld>
            <a:endParaRPr lang="en-US"/>
          </a:p>
        </p:txBody>
      </p:sp>
    </p:spTree>
    <p:extLst>
      <p:ext uri="{BB962C8B-B14F-4D97-AF65-F5344CB8AC3E}">
        <p14:creationId xmlns:p14="http://schemas.microsoft.com/office/powerpoint/2010/main" val="15294479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/research-topics/environmental-issues/climate-change/assisted-evolution</a:t>
            </a:r>
          </a:p>
        </p:txBody>
      </p:sp>
      <p:sp>
        <p:nvSpPr>
          <p:cNvPr id="4" name="Slide Number Placeholder 3"/>
          <p:cNvSpPr>
            <a:spLocks noGrp="1"/>
          </p:cNvSpPr>
          <p:nvPr>
            <p:ph type="sldNum" sz="quarter" idx="5"/>
          </p:nvPr>
        </p:nvSpPr>
        <p:spPr/>
        <p:txBody>
          <a:bodyPr/>
          <a:lstStyle/>
          <a:p>
            <a:fld id="{1E9A60AA-0504-9D43-9C67-9C1121590EC0}" type="slidenum">
              <a:rPr lang="en-US" smtClean="0"/>
              <a:t>80</a:t>
            </a:fld>
            <a:endParaRPr lang="en-US"/>
          </a:p>
        </p:txBody>
      </p:sp>
    </p:spTree>
    <p:extLst>
      <p:ext uri="{BB962C8B-B14F-4D97-AF65-F5344CB8AC3E}">
        <p14:creationId xmlns:p14="http://schemas.microsoft.com/office/powerpoint/2010/main" val="2146076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/news/2022-08-24/out-of-season-coral-spawning-hope-great-barrier-reef/101362444</a:t>
            </a:r>
          </a:p>
          <a:p>
            <a:r>
              <a:rPr lang="en-AU" b="0" i="0" dirty="0">
                <a:solidFill>
                  <a:srgbClr val="646464"/>
                </a:solidFill>
                <a:effectLst/>
                <a:latin typeface="abcsans"/>
              </a:rPr>
              <a:t>Coral have reproduced in the middle of winter in a Townsville lab.</a:t>
            </a:r>
            <a:r>
              <a:rPr lang="en-AU" b="0" i="1" dirty="0">
                <a:solidFill>
                  <a:srgbClr val="646464"/>
                </a:solidFill>
                <a:effectLst/>
                <a:latin typeface="abcsans"/>
              </a:rPr>
              <a:t>(</a:t>
            </a:r>
            <a:r>
              <a:rPr lang="en-AU" b="0" i="1" dirty="0">
                <a:solidFill>
                  <a:srgbClr val="646464"/>
                </a:solidFill>
                <a:effectLst/>
                <a:latin typeface="var(--typography-font-family,var(--dls-font-stack-sans))"/>
              </a:rPr>
              <a:t>Supplied: Australian Institute of Marine Science</a:t>
            </a:r>
            <a:r>
              <a:rPr lang="en-AU" b="0" i="1" dirty="0">
                <a:solidFill>
                  <a:srgbClr val="646464"/>
                </a:solidFill>
                <a:effectLst/>
                <a:latin typeface="abcsans"/>
              </a:rPr>
              <a:t>)</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81</a:t>
            </a:fld>
            <a:endParaRPr lang="en-US"/>
          </a:p>
        </p:txBody>
      </p:sp>
    </p:spTree>
    <p:extLst>
      <p:ext uri="{BB962C8B-B14F-4D97-AF65-F5344CB8AC3E}">
        <p14:creationId xmlns:p14="http://schemas.microsoft.com/office/powerpoint/2010/main" val="4039752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gbrrestoration.org</a:t>
            </a:r>
            <a:r>
              <a:rPr lang="en-US" dirty="0"/>
              <a:t>/program/cryopreservation/</a:t>
            </a:r>
          </a:p>
        </p:txBody>
      </p:sp>
      <p:sp>
        <p:nvSpPr>
          <p:cNvPr id="4" name="Slide Number Placeholder 3"/>
          <p:cNvSpPr>
            <a:spLocks noGrp="1"/>
          </p:cNvSpPr>
          <p:nvPr>
            <p:ph type="sldNum" sz="quarter" idx="5"/>
          </p:nvPr>
        </p:nvSpPr>
        <p:spPr/>
        <p:txBody>
          <a:bodyPr/>
          <a:lstStyle/>
          <a:p>
            <a:fld id="{1E9A60AA-0504-9D43-9C67-9C1121590EC0}" type="slidenum">
              <a:rPr lang="en-US" smtClean="0"/>
              <a:t>82</a:t>
            </a:fld>
            <a:endParaRPr lang="en-US"/>
          </a:p>
        </p:txBody>
      </p:sp>
    </p:spTree>
    <p:extLst>
      <p:ext uri="{BB962C8B-B14F-4D97-AF65-F5344CB8AC3E}">
        <p14:creationId xmlns:p14="http://schemas.microsoft.com/office/powerpoint/2010/main" val="14524515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141413"/>
                </a:solidFill>
                <a:effectLst/>
                <a:latin typeface="Helvetica" pitchFamily="2" charset="0"/>
              </a:rPr>
              <a:t>Presentation at Reef Resilience Symposium, Cairns, April 2024. </a:t>
            </a:r>
          </a:p>
          <a:p>
            <a:r>
              <a:rPr lang="en-AU" dirty="0">
                <a:solidFill>
                  <a:srgbClr val="141413"/>
                </a:solidFill>
                <a:effectLst/>
                <a:latin typeface="Helvetica" pitchFamily="2" charset="0"/>
              </a:rPr>
              <a:t>Abstract: Could an inexpensive, low-tech, low-energy, small-scale intervention that reintroduces “normal” mixing of the water column improve outcomes for corals during acute mass bleaching events? Stanley D, Long S, Fisher E, Morris S, </a:t>
            </a:r>
            <a:r>
              <a:rPr lang="en-AU" dirty="0" err="1">
                <a:solidFill>
                  <a:srgbClr val="141413"/>
                </a:solidFill>
                <a:effectLst/>
                <a:latin typeface="Helvetica" pitchFamily="2" charset="0"/>
              </a:rPr>
              <a:t>Pattiaratchi</a:t>
            </a:r>
            <a:r>
              <a:rPr lang="en-AU" dirty="0">
                <a:solidFill>
                  <a:srgbClr val="141413"/>
                </a:solidFill>
                <a:effectLst/>
                <a:latin typeface="Helvetica" pitchFamily="2" charset="0"/>
              </a:rPr>
              <a:t> C.</a:t>
            </a:r>
          </a:p>
          <a:p>
            <a:endParaRPr lang="en-AU" dirty="0">
              <a:solidFill>
                <a:srgbClr val="141413"/>
              </a:solidFill>
              <a:effectLst/>
              <a:latin typeface="Helvetica" pitchFamily="2" charset="0"/>
            </a:endParaRPr>
          </a:p>
          <a:p>
            <a:r>
              <a:rPr lang="en-AU" dirty="0">
                <a:solidFill>
                  <a:srgbClr val="141413"/>
                </a:solidFill>
                <a:effectLst/>
                <a:latin typeface="Helvetica" pitchFamily="2" charset="0"/>
              </a:rPr>
              <a:t>Acute periods of low upper ocean turbulence create stressful conditions for corals by concentrating heat in the upper</a:t>
            </a:r>
          </a:p>
          <a:p>
            <a:r>
              <a:rPr lang="en-AU" dirty="0">
                <a:solidFill>
                  <a:srgbClr val="141413"/>
                </a:solidFill>
                <a:effectLst/>
                <a:latin typeface="Helvetica" pitchFamily="2" charset="0"/>
              </a:rPr>
              <a:t>water column, reducing the aggregate water flow available to corals, and increasing the transparency of the water</a:t>
            </a:r>
          </a:p>
          <a:p>
            <a:r>
              <a:rPr lang="en-AU" dirty="0">
                <a:solidFill>
                  <a:srgbClr val="141413"/>
                </a:solidFill>
                <a:effectLst/>
                <a:latin typeface="Helvetica" pitchFamily="2" charset="0"/>
              </a:rPr>
              <a:t>column due to reduced sediment resuspension. Temperature, irradiance and flow can thus be seen to be tied to a single</a:t>
            </a:r>
          </a:p>
          <a:p>
            <a:r>
              <a:rPr lang="en-AU" dirty="0">
                <a:solidFill>
                  <a:srgbClr val="141413"/>
                </a:solidFill>
                <a:effectLst/>
                <a:latin typeface="Helvetica" pitchFamily="2" charset="0"/>
              </a:rPr>
              <a:t>parameter: upper ocean turbulence. Analyses of millions of IMOS ocean glider temperature data points collected through</a:t>
            </a:r>
          </a:p>
          <a:p>
            <a:r>
              <a:rPr lang="en-AU" dirty="0">
                <a:solidFill>
                  <a:srgbClr val="141413"/>
                </a:solidFill>
                <a:effectLst/>
                <a:latin typeface="Helvetica" pitchFamily="2" charset="0"/>
              </a:rPr>
              <a:t>the water column of the Great Barrier Reef in bleaching and non-bleaching summers show that mass coral bleaching</a:t>
            </a:r>
          </a:p>
          <a:p>
            <a:r>
              <a:rPr lang="en-AU" dirty="0">
                <a:solidFill>
                  <a:srgbClr val="141413"/>
                </a:solidFill>
                <a:effectLst/>
                <a:latin typeface="Helvetica" pitchFamily="2" charset="0"/>
              </a:rPr>
              <a:t>events are coincident with acute oceanographic conditions characterised by periods of low winds, leading to the formation</a:t>
            </a:r>
          </a:p>
          <a:p>
            <a:r>
              <a:rPr lang="en-AU" dirty="0">
                <a:solidFill>
                  <a:srgbClr val="141413"/>
                </a:solidFill>
                <a:effectLst/>
                <a:latin typeface="Helvetica" pitchFamily="2" charset="0"/>
              </a:rPr>
              <a:t>of a stratified, low-turbulence upper ocean layer. These data are supported by models such as </a:t>
            </a:r>
            <a:r>
              <a:rPr lang="en-AU" dirty="0" err="1">
                <a:solidFill>
                  <a:srgbClr val="141413"/>
                </a:solidFill>
                <a:effectLst/>
                <a:latin typeface="Helvetica" pitchFamily="2" charset="0"/>
              </a:rPr>
              <a:t>eReefs</a:t>
            </a:r>
            <a:r>
              <a:rPr lang="en-AU" dirty="0">
                <a:solidFill>
                  <a:srgbClr val="141413"/>
                </a:solidFill>
                <a:effectLst/>
                <a:latin typeface="Helvetica" pitchFamily="2" charset="0"/>
              </a:rPr>
              <a:t>. Mass bleaching does</a:t>
            </a:r>
          </a:p>
          <a:p>
            <a:r>
              <a:rPr lang="en-AU" dirty="0">
                <a:solidFill>
                  <a:srgbClr val="141413"/>
                </a:solidFill>
                <a:effectLst/>
                <a:latin typeface="Helvetica" pitchFamily="2" charset="0"/>
              </a:rPr>
              <a:t>not occur unless these acute oceanographic conditions are in place. This increased mechanistic understanding leads to</a:t>
            </a:r>
          </a:p>
          <a:p>
            <a:r>
              <a:rPr lang="en-AU" dirty="0">
                <a:solidFill>
                  <a:srgbClr val="141413"/>
                </a:solidFill>
                <a:effectLst/>
                <a:latin typeface="Helvetica" pitchFamily="2" charset="0"/>
              </a:rPr>
              <a:t>the question of whether reintroduction of turbulence and resultant mixing of the water column adjacent to small valuable</a:t>
            </a:r>
          </a:p>
          <a:p>
            <a:r>
              <a:rPr lang="en-AU" dirty="0">
                <a:solidFill>
                  <a:srgbClr val="141413"/>
                </a:solidFill>
                <a:effectLst/>
                <a:latin typeface="Helvetica" pitchFamily="2" charset="0"/>
              </a:rPr>
              <a:t>reef sites could reduce coral stress and improve outcomes during these forecastable acute stratification events. This</a:t>
            </a:r>
          </a:p>
          <a:p>
            <a:r>
              <a:rPr lang="en-AU" dirty="0">
                <a:solidFill>
                  <a:srgbClr val="141413"/>
                </a:solidFill>
                <a:effectLst/>
                <a:latin typeface="Helvetica" pitchFamily="2" charset="0"/>
              </a:rPr>
              <a:t>potential intervention is an attractive option from an engineering perspective because the energy required to reintroduce</a:t>
            </a:r>
          </a:p>
          <a:p>
            <a:r>
              <a:rPr lang="en-AU" dirty="0">
                <a:solidFill>
                  <a:srgbClr val="141413"/>
                </a:solidFill>
                <a:effectLst/>
                <a:latin typeface="Helvetica" pitchFamily="2" charset="0"/>
              </a:rPr>
              <a:t>turbulence is very low, and the infrastructure required to accomplish mixing need not be high-tech or expensive, and could</a:t>
            </a:r>
          </a:p>
          <a:p>
            <a:r>
              <a:rPr lang="en-AU" dirty="0">
                <a:solidFill>
                  <a:srgbClr val="141413"/>
                </a:solidFill>
                <a:effectLst/>
                <a:latin typeface="Helvetica" pitchFamily="2" charset="0"/>
              </a:rPr>
              <a:t>be temporarily deployed (hours/days) during normal reef tourism activities. This presentation will use publicly-available</a:t>
            </a:r>
          </a:p>
          <a:p>
            <a:r>
              <a:rPr lang="en-AU" dirty="0">
                <a:solidFill>
                  <a:srgbClr val="141413"/>
                </a:solidFill>
                <a:effectLst/>
                <a:latin typeface="Helvetica" pitchFamily="2" charset="0"/>
              </a:rPr>
              <a:t>ocean glider data to demonstrate features of the water column on the Great Barrier Reef during “normal” conditions and</a:t>
            </a:r>
          </a:p>
          <a:p>
            <a:r>
              <a:rPr lang="en-AU" dirty="0">
                <a:solidFill>
                  <a:srgbClr val="141413"/>
                </a:solidFill>
                <a:effectLst/>
                <a:latin typeface="Helvetica" pitchFamily="2" charset="0"/>
              </a:rPr>
              <a:t>leading up to and during mass coral bleaching events. We will also demonstrate a prototype low-power mixer in operation</a:t>
            </a:r>
          </a:p>
          <a:p>
            <a:r>
              <a:rPr lang="en-AU" dirty="0">
                <a:solidFill>
                  <a:srgbClr val="141413"/>
                </a:solidFill>
                <a:effectLst/>
                <a:latin typeface="Helvetica" pitchFamily="2" charset="0"/>
              </a:rPr>
              <a:t>at Moore Reef that successfully moved cool water to the surface from a depth of 20 m during the 2020 bleaching event.</a:t>
            </a:r>
          </a:p>
          <a:p>
            <a:r>
              <a:rPr lang="en-AU" dirty="0">
                <a:solidFill>
                  <a:srgbClr val="141413"/>
                </a:solidFill>
                <a:effectLst/>
                <a:latin typeface="Helvetica" pitchFamily="2" charset="0"/>
              </a:rPr>
              <a:t>Dennis Stanley</a:t>
            </a:r>
          </a:p>
          <a:p>
            <a:r>
              <a:rPr lang="en-AU" dirty="0">
                <a:solidFill>
                  <a:srgbClr val="141413"/>
                </a:solidFill>
                <a:effectLst/>
                <a:latin typeface="Helvetica" pitchFamily="2" charset="0"/>
              </a:rPr>
              <a:t>University of Western Australia</a:t>
            </a:r>
          </a:p>
          <a:p>
            <a:r>
              <a:rPr lang="en-AU" dirty="0" err="1">
                <a:solidFill>
                  <a:srgbClr val="141413"/>
                </a:solidFill>
                <a:effectLst/>
                <a:latin typeface="Helvetica" pitchFamily="2" charset="0"/>
              </a:rPr>
              <a:t>dennis.stanley@uwa.edu.au</a:t>
            </a:r>
            <a:endParaRPr lang="en-AU" dirty="0">
              <a:solidFill>
                <a:srgbClr val="141413"/>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A60AA-0504-9D43-9C67-9C112159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488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 https://</a:t>
            </a:r>
            <a:r>
              <a:rPr lang="en-US" dirty="0" err="1"/>
              <a:t>www.shapingaustraliaawards.com.au</a:t>
            </a:r>
            <a:r>
              <a:rPr lang="en-US" dirty="0"/>
              <a:t>/finalists/</a:t>
            </a:r>
            <a:r>
              <a:rPr lang="en-US" dirty="0" err="1"/>
              <a:t>qut</a:t>
            </a:r>
            <a:r>
              <a:rPr lang="en-US" dirty="0"/>
              <a:t>-future-adhesion-sticking-to-reef-restoration</a:t>
            </a:r>
          </a:p>
        </p:txBody>
      </p:sp>
      <p:sp>
        <p:nvSpPr>
          <p:cNvPr id="4" name="Slide Number Placeholder 3"/>
          <p:cNvSpPr>
            <a:spLocks noGrp="1"/>
          </p:cNvSpPr>
          <p:nvPr>
            <p:ph type="sldNum" sz="quarter" idx="5"/>
          </p:nvPr>
        </p:nvSpPr>
        <p:spPr/>
        <p:txBody>
          <a:bodyPr/>
          <a:lstStyle/>
          <a:p>
            <a:fld id="{1E9A60AA-0504-9D43-9C67-9C1121590EC0}" type="slidenum">
              <a:rPr lang="en-US" smtClean="0"/>
              <a:t>86</a:t>
            </a:fld>
            <a:endParaRPr lang="en-US"/>
          </a:p>
        </p:txBody>
      </p:sp>
    </p:spTree>
    <p:extLst>
      <p:ext uri="{BB962C8B-B14F-4D97-AF65-F5344CB8AC3E}">
        <p14:creationId xmlns:p14="http://schemas.microsoft.com/office/powerpoint/2010/main" val="832141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www.buildingcoral.com</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87</a:t>
            </a:fld>
            <a:endParaRPr lang="en-US"/>
          </a:p>
        </p:txBody>
      </p:sp>
    </p:spTree>
    <p:extLst>
      <p:ext uri="{BB962C8B-B14F-4D97-AF65-F5344CB8AC3E}">
        <p14:creationId xmlns:p14="http://schemas.microsoft.com/office/powerpoint/2010/main" val="53754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/sites/default/files/2022-06/AIMS_SOP11v3_Aerial-Surveys-Coral-Bleaching_202206.pdf</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24345748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www.facebook.com</a:t>
            </a:r>
            <a:r>
              <a:rPr lang="en-US" dirty="0"/>
              <a:t>/</a:t>
            </a:r>
            <a:r>
              <a:rPr lang="en-US" dirty="0" err="1"/>
              <a:t>ATSIMSter</a:t>
            </a:r>
            <a:r>
              <a:rPr lang="en-US" dirty="0"/>
              <a:t>/</a:t>
            </a:r>
          </a:p>
          <a:p>
            <a:r>
              <a:rPr lang="en-US" dirty="0"/>
              <a:t>More info: https://</a:t>
            </a:r>
            <a:r>
              <a:rPr lang="en-US" dirty="0" err="1"/>
              <a:t>www.jcu.edu.au</a:t>
            </a:r>
            <a:r>
              <a:rPr lang="en-US" dirty="0"/>
              <a:t>/__data/assets/</a:t>
            </a:r>
            <a:r>
              <a:rPr lang="en-US" dirty="0" err="1"/>
              <a:t>pdf_file</a:t>
            </a:r>
            <a:r>
              <a:rPr lang="en-US" dirty="0"/>
              <a:t>/0007/2092129/ATSIMS-Newsletter-Issue-4-September-2023.pdf</a:t>
            </a:r>
          </a:p>
        </p:txBody>
      </p:sp>
      <p:sp>
        <p:nvSpPr>
          <p:cNvPr id="4" name="Slide Number Placeholder 3"/>
          <p:cNvSpPr>
            <a:spLocks noGrp="1"/>
          </p:cNvSpPr>
          <p:nvPr>
            <p:ph type="sldNum" sz="quarter" idx="5"/>
          </p:nvPr>
        </p:nvSpPr>
        <p:spPr/>
        <p:txBody>
          <a:bodyPr/>
          <a:lstStyle/>
          <a:p>
            <a:fld id="{1E9A60AA-0504-9D43-9C67-9C1121590EC0}" type="slidenum">
              <a:rPr lang="en-US" smtClean="0"/>
              <a:t>88</a:t>
            </a:fld>
            <a:endParaRPr lang="en-US"/>
          </a:p>
        </p:txBody>
      </p:sp>
    </p:spTree>
    <p:extLst>
      <p:ext uri="{BB962C8B-B14F-4D97-AF65-F5344CB8AC3E}">
        <p14:creationId xmlns:p14="http://schemas.microsoft.com/office/powerpoint/2010/main" val="29030691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https://www2.gbrmpa.gov.au/help/eye-on-the-reef</a:t>
            </a:r>
          </a:p>
        </p:txBody>
      </p:sp>
      <p:sp>
        <p:nvSpPr>
          <p:cNvPr id="4" name="Slide Number Placeholder 3"/>
          <p:cNvSpPr>
            <a:spLocks noGrp="1"/>
          </p:cNvSpPr>
          <p:nvPr>
            <p:ph type="sldNum" sz="quarter" idx="5"/>
          </p:nvPr>
        </p:nvSpPr>
        <p:spPr/>
        <p:txBody>
          <a:bodyPr/>
          <a:lstStyle/>
          <a:p>
            <a:fld id="{1E9A60AA-0504-9D43-9C67-9C1121590EC0}" type="slidenum">
              <a:rPr lang="en-US" smtClean="0"/>
              <a:t>89</a:t>
            </a:fld>
            <a:endParaRPr lang="en-US"/>
          </a:p>
        </p:txBody>
      </p:sp>
    </p:spTree>
    <p:extLst>
      <p:ext uri="{BB962C8B-B14F-4D97-AF65-F5344CB8AC3E}">
        <p14:creationId xmlns:p14="http://schemas.microsoft.com/office/powerpoint/2010/main" val="33999695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watch?v</a:t>
            </a:r>
            <a:r>
              <a:rPr lang="en-US" dirty="0"/>
              <a:t>=LhGzoPzk8qs</a:t>
            </a:r>
          </a:p>
          <a:p>
            <a:r>
              <a:rPr lang="en-US" dirty="0"/>
              <a:t>Website: https://</a:t>
            </a:r>
            <a:r>
              <a:rPr lang="en-US" dirty="0" err="1"/>
              <a:t>reefcloud.ai</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90</a:t>
            </a:fld>
            <a:endParaRPr lang="en-US"/>
          </a:p>
        </p:txBody>
      </p:sp>
    </p:spTree>
    <p:extLst>
      <p:ext uri="{BB962C8B-B14F-4D97-AF65-F5344CB8AC3E}">
        <p14:creationId xmlns:p14="http://schemas.microsoft.com/office/powerpoint/2010/main" val="16598165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www.dcceew.gov.au</a:t>
            </a:r>
            <a:r>
              <a:rPr lang="en-US" dirty="0"/>
              <a:t>/water/wetlands/publications/wetlands-</a:t>
            </a:r>
            <a:r>
              <a:rPr lang="en-US" dirty="0" err="1"/>
              <a:t>australia</a:t>
            </a:r>
            <a:r>
              <a:rPr lang="en-US" dirty="0"/>
              <a:t>/national-wetlands-update-february-2020/tidal-reconnection</a:t>
            </a:r>
          </a:p>
        </p:txBody>
      </p:sp>
      <p:sp>
        <p:nvSpPr>
          <p:cNvPr id="4" name="Slide Number Placeholder 3"/>
          <p:cNvSpPr>
            <a:spLocks noGrp="1"/>
          </p:cNvSpPr>
          <p:nvPr>
            <p:ph type="sldNum" sz="quarter" idx="5"/>
          </p:nvPr>
        </p:nvSpPr>
        <p:spPr/>
        <p:txBody>
          <a:bodyPr/>
          <a:lstStyle/>
          <a:p>
            <a:fld id="{1E9A60AA-0504-9D43-9C67-9C1121590EC0}" type="slidenum">
              <a:rPr lang="en-US" smtClean="0"/>
              <a:t>91</a:t>
            </a:fld>
            <a:endParaRPr lang="en-US"/>
          </a:p>
        </p:txBody>
      </p:sp>
    </p:spTree>
    <p:extLst>
      <p:ext uri="{BB962C8B-B14F-4D97-AF65-F5344CB8AC3E}">
        <p14:creationId xmlns:p14="http://schemas.microsoft.com/office/powerpoint/2010/main" val="39480913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/publication/377684777_Reproducing_within-reef_variability_in_coral_dynamics_with_a_metacommunity_modelling_framework</a:t>
            </a:r>
          </a:p>
        </p:txBody>
      </p:sp>
      <p:sp>
        <p:nvSpPr>
          <p:cNvPr id="4" name="Slide Number Placeholder 3"/>
          <p:cNvSpPr>
            <a:spLocks noGrp="1"/>
          </p:cNvSpPr>
          <p:nvPr>
            <p:ph type="sldNum" sz="quarter" idx="5"/>
          </p:nvPr>
        </p:nvSpPr>
        <p:spPr/>
        <p:txBody>
          <a:bodyPr/>
          <a:lstStyle/>
          <a:p>
            <a:fld id="{1E9A60AA-0504-9D43-9C67-9C1121590EC0}" type="slidenum">
              <a:rPr lang="en-US" smtClean="0"/>
              <a:t>92</a:t>
            </a:fld>
            <a:endParaRPr lang="en-US"/>
          </a:p>
        </p:txBody>
      </p:sp>
    </p:spTree>
    <p:extLst>
      <p:ext uri="{BB962C8B-B14F-4D97-AF65-F5344CB8AC3E}">
        <p14:creationId xmlns:p14="http://schemas.microsoft.com/office/powerpoint/2010/main" val="39578413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sketchfab.com</a:t>
            </a:r>
            <a:r>
              <a:rPr lang="en-US" dirty="0"/>
              <a:t>/</a:t>
            </a:r>
            <a:r>
              <a:rPr lang="en-US" dirty="0" err="1"/>
              <a:t>AIMSEcoRRAP</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93</a:t>
            </a:fld>
            <a:endParaRPr lang="en-US"/>
          </a:p>
        </p:txBody>
      </p:sp>
    </p:spTree>
    <p:extLst>
      <p:ext uri="{BB962C8B-B14F-4D97-AF65-F5344CB8AC3E}">
        <p14:creationId xmlns:p14="http://schemas.microsoft.com/office/powerpoint/2010/main" val="8020115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reefecologic.org</a:t>
            </a:r>
            <a:r>
              <a:rPr lang="en-US" dirty="0"/>
              <a:t>/coral-shows-strong-recovery-across-the-great-barrier-reef/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87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/sites/default/files/2022-06/AIMS_SOP11v3_Aerial-Surveys-Coral-Bleaching_202206.pdf</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90235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6/29/24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6/29/24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8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al Shows Strong Recovery across the Great Barrier Reef | Reef Ecologic">
            <a:extLst>
              <a:ext uri="{FF2B5EF4-FFF2-40B4-BE49-F238E27FC236}">
                <a16:creationId xmlns:a16="http://schemas.microsoft.com/office/drawing/2014/main" id="{F48B7D64-23E9-C6D0-F48C-94566482A60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0C524F-301F-451A-CEC0-53552C419933}"/>
              </a:ext>
            </a:extLst>
          </p:cNvPr>
          <p:cNvSpPr txBox="1"/>
          <p:nvPr/>
        </p:nvSpPr>
        <p:spPr>
          <a:xfrm>
            <a:off x="367116" y="3021096"/>
            <a:ext cx="5603697"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Discuss how scientists use the evidence from the monitoring and assessment of an ecosystem to inform scientific knowledge about ecosystem resilience and population recovery.</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br>
              <a:rPr lang="en-US" sz="2000" dirty="0">
                <a:solidFill>
                  <a:schemeClr val="bg1"/>
                </a:solidFill>
                <a:cs typeface="Arial Narrow" panose="020B0604020202020204" pitchFamily="34" charset="0"/>
              </a:rPr>
            </a:br>
            <a:r>
              <a:rPr kumimoji="0" lang="en-US" sz="2000" b="0" i="1" u="none" strike="noStrike" kern="1200" cap="none" spc="0" normalizeH="0" baseline="0" noProof="0" dirty="0">
                <a:ln>
                  <a:noFill/>
                </a:ln>
                <a:solidFill>
                  <a:schemeClr val="bg1"/>
                </a:solidFill>
                <a:effectLst/>
                <a:uLnTx/>
                <a:uFillTx/>
                <a:ea typeface="+mn-ea"/>
                <a:cs typeface="Arial Narrow" panose="020B0604020202020204" pitchFamily="34" charset="0"/>
              </a:rPr>
              <a:t>’27. Reef rescue’</a:t>
            </a:r>
          </a:p>
        </p:txBody>
      </p:sp>
    </p:spTree>
    <p:extLst>
      <p:ext uri="{BB962C8B-B14F-4D97-AF65-F5344CB8AC3E}">
        <p14:creationId xmlns:p14="http://schemas.microsoft.com/office/powerpoint/2010/main" val="149171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coral reefs&#10;&#10;Description automatically generated">
            <a:extLst>
              <a:ext uri="{FF2B5EF4-FFF2-40B4-BE49-F238E27FC236}">
                <a16:creationId xmlns:a16="http://schemas.microsoft.com/office/drawing/2014/main" id="{7ED72A96-1338-B9A9-4BC6-6246DE9EF4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0" y="360865"/>
            <a:ext cx="7772400" cy="5733958"/>
          </a:xfrm>
          <a:prstGeom prst="rect">
            <a:avLst/>
          </a:prstGeom>
        </p:spPr>
      </p:pic>
      <p:sp>
        <p:nvSpPr>
          <p:cNvPr id="6" name="TextBox 5">
            <a:extLst>
              <a:ext uri="{FF2B5EF4-FFF2-40B4-BE49-F238E27FC236}">
                <a16:creationId xmlns:a16="http://schemas.microsoft.com/office/drawing/2014/main" id="{9CC4CFC8-DFBC-0533-EE11-D8A5F6FF8A4B}"/>
              </a:ext>
            </a:extLst>
          </p:cNvPr>
          <p:cNvSpPr txBox="1"/>
          <p:nvPr/>
        </p:nvSpPr>
        <p:spPr>
          <a:xfrm>
            <a:off x="466725" y="2319903"/>
            <a:ext cx="2200275" cy="1815882"/>
          </a:xfrm>
          <a:prstGeom prst="rect">
            <a:avLst/>
          </a:prstGeom>
          <a:noFill/>
        </p:spPr>
        <p:txBody>
          <a:bodyPr wrap="square" rtlCol="0">
            <a:spAutoFit/>
          </a:bodyPr>
          <a:lstStyle/>
          <a:p>
            <a:pPr algn="ctr"/>
            <a:r>
              <a:rPr lang="en-US" sz="2800" dirty="0">
                <a:solidFill>
                  <a:schemeClr val="bg1"/>
                </a:solidFill>
              </a:rPr>
              <a:t>Category 0 </a:t>
            </a:r>
          </a:p>
          <a:p>
            <a:pPr algn="ctr"/>
            <a:endParaRPr lang="en-US" sz="2800" dirty="0">
              <a:solidFill>
                <a:schemeClr val="bg1"/>
              </a:solidFill>
            </a:endParaRPr>
          </a:p>
          <a:p>
            <a:pPr algn="ctr"/>
            <a:r>
              <a:rPr lang="en-US" sz="2800" dirty="0">
                <a:solidFill>
                  <a:schemeClr val="bg1"/>
                </a:solidFill>
              </a:rPr>
              <a:t>&lt;1% bleaching</a:t>
            </a:r>
            <a:endParaRPr lang="en-US" dirty="0">
              <a:solidFill>
                <a:schemeClr val="bg1"/>
              </a:solidFill>
            </a:endParaRPr>
          </a:p>
        </p:txBody>
      </p:sp>
      <p:sp>
        <p:nvSpPr>
          <p:cNvPr id="7" name="Oval 6">
            <a:extLst>
              <a:ext uri="{FF2B5EF4-FFF2-40B4-BE49-F238E27FC236}">
                <a16:creationId xmlns:a16="http://schemas.microsoft.com/office/drawing/2014/main" id="{48AACB46-6ABB-355C-9306-AD82E3B507AB}"/>
              </a:ext>
            </a:extLst>
          </p:cNvPr>
          <p:cNvSpPr/>
          <p:nvPr/>
        </p:nvSpPr>
        <p:spPr>
          <a:xfrm>
            <a:off x="1214438" y="4814888"/>
            <a:ext cx="842962" cy="828675"/>
          </a:xfrm>
          <a:prstGeom prst="ellipse">
            <a:avLst/>
          </a:prstGeom>
          <a:solidFill>
            <a:srgbClr val="1913C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01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C4CFC8-DFBC-0533-EE11-D8A5F6FF8A4B}"/>
              </a:ext>
            </a:extLst>
          </p:cNvPr>
          <p:cNvSpPr txBox="1"/>
          <p:nvPr/>
        </p:nvSpPr>
        <p:spPr>
          <a:xfrm>
            <a:off x="466725" y="2319903"/>
            <a:ext cx="2200275" cy="1815882"/>
          </a:xfrm>
          <a:prstGeom prst="rect">
            <a:avLst/>
          </a:prstGeom>
          <a:noFill/>
        </p:spPr>
        <p:txBody>
          <a:bodyPr wrap="square" rtlCol="0">
            <a:spAutoFit/>
          </a:bodyPr>
          <a:lstStyle/>
          <a:p>
            <a:pPr algn="ctr"/>
            <a:r>
              <a:rPr lang="en-US" sz="2800" dirty="0">
                <a:solidFill>
                  <a:schemeClr val="bg1"/>
                </a:solidFill>
              </a:rPr>
              <a:t>Category 1 </a:t>
            </a:r>
          </a:p>
          <a:p>
            <a:pPr algn="ctr"/>
            <a:endParaRPr lang="en-US" sz="2800" dirty="0">
              <a:solidFill>
                <a:schemeClr val="bg1"/>
              </a:solidFill>
            </a:endParaRPr>
          </a:p>
          <a:p>
            <a:pPr algn="ctr"/>
            <a:r>
              <a:rPr lang="en-US" sz="2800" dirty="0">
                <a:solidFill>
                  <a:schemeClr val="bg1"/>
                </a:solidFill>
              </a:rPr>
              <a:t>1-10% bleaching</a:t>
            </a:r>
            <a:endParaRPr lang="en-US" dirty="0">
              <a:solidFill>
                <a:schemeClr val="bg1"/>
              </a:solidFill>
            </a:endParaRPr>
          </a:p>
        </p:txBody>
      </p:sp>
      <p:pic>
        <p:nvPicPr>
          <p:cNvPr id="3" name="Picture 2" descr="A collage of different images of coral reefs&#10;&#10;Description automatically generated">
            <a:extLst>
              <a:ext uri="{FF2B5EF4-FFF2-40B4-BE49-F238E27FC236}">
                <a16:creationId xmlns:a16="http://schemas.microsoft.com/office/drawing/2014/main" id="{DF41765E-7813-C491-CD92-0816484E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497305"/>
            <a:ext cx="7772400" cy="5863389"/>
          </a:xfrm>
          <a:prstGeom prst="rect">
            <a:avLst/>
          </a:prstGeom>
        </p:spPr>
      </p:pic>
      <p:sp>
        <p:nvSpPr>
          <p:cNvPr id="2" name="Oval 1">
            <a:extLst>
              <a:ext uri="{FF2B5EF4-FFF2-40B4-BE49-F238E27FC236}">
                <a16:creationId xmlns:a16="http://schemas.microsoft.com/office/drawing/2014/main" id="{D430F38B-86A0-59D6-1F1D-91881C9E3D20}"/>
              </a:ext>
            </a:extLst>
          </p:cNvPr>
          <p:cNvSpPr/>
          <p:nvPr/>
        </p:nvSpPr>
        <p:spPr>
          <a:xfrm>
            <a:off x="1214438" y="4814888"/>
            <a:ext cx="842962" cy="828675"/>
          </a:xfrm>
          <a:prstGeom prst="ellipse">
            <a:avLst/>
          </a:prstGeom>
          <a:solidFill>
            <a:srgbClr val="00FF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014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2983043" y="0"/>
            <a:ext cx="9208956"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llage of a blue and white photo of a fish&#10;&#10;Description automatically generated with medium confidence">
            <a:extLst>
              <a:ext uri="{FF2B5EF4-FFF2-40B4-BE49-F238E27FC236}">
                <a16:creationId xmlns:a16="http://schemas.microsoft.com/office/drawing/2014/main" id="{9AD1BAEF-1347-3E60-D9BB-7C636588F5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9665" y="1628774"/>
            <a:ext cx="8035711" cy="3299118"/>
          </a:xfrm>
          <a:prstGeom prst="rect">
            <a:avLst/>
          </a:prstGeom>
        </p:spPr>
      </p:pic>
      <p:sp>
        <p:nvSpPr>
          <p:cNvPr id="10" name="Oval 9">
            <a:extLst>
              <a:ext uri="{FF2B5EF4-FFF2-40B4-BE49-F238E27FC236}">
                <a16:creationId xmlns:a16="http://schemas.microsoft.com/office/drawing/2014/main" id="{A76052F5-FFAA-27E4-DF92-88CF88EABE48}"/>
              </a:ext>
            </a:extLst>
          </p:cNvPr>
          <p:cNvSpPr/>
          <p:nvPr/>
        </p:nvSpPr>
        <p:spPr>
          <a:xfrm>
            <a:off x="1176390" y="4622998"/>
            <a:ext cx="842962" cy="828675"/>
          </a:xfrm>
          <a:prstGeom prst="ellipse">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1EDBE4-D169-AEA7-6477-4505BA798E0B}"/>
              </a:ext>
            </a:extLst>
          </p:cNvPr>
          <p:cNvSpPr txBox="1"/>
          <p:nvPr/>
        </p:nvSpPr>
        <p:spPr>
          <a:xfrm>
            <a:off x="506010" y="2319903"/>
            <a:ext cx="2183722" cy="1600438"/>
          </a:xfrm>
          <a:prstGeom prst="rect">
            <a:avLst/>
          </a:prstGeom>
          <a:noFill/>
        </p:spPr>
        <p:txBody>
          <a:bodyPr wrap="square" rtlCol="0">
            <a:spAutoFit/>
          </a:bodyPr>
          <a:lstStyle/>
          <a:p>
            <a:pPr algn="ctr"/>
            <a:r>
              <a:rPr lang="en-US" sz="2800" dirty="0">
                <a:solidFill>
                  <a:schemeClr val="bg1"/>
                </a:solidFill>
              </a:rPr>
              <a:t>Category 2 </a:t>
            </a:r>
          </a:p>
          <a:p>
            <a:pPr algn="ctr"/>
            <a:endParaRPr lang="en-US" sz="1400" dirty="0">
              <a:solidFill>
                <a:schemeClr val="bg1"/>
              </a:solidFill>
            </a:endParaRPr>
          </a:p>
          <a:p>
            <a:pPr algn="ctr"/>
            <a:r>
              <a:rPr lang="en-US" sz="2800" dirty="0">
                <a:solidFill>
                  <a:schemeClr val="bg1"/>
                </a:solidFill>
              </a:rPr>
              <a:t>10-30% bleaching</a:t>
            </a:r>
            <a:endParaRPr lang="en-US" dirty="0">
              <a:solidFill>
                <a:schemeClr val="bg1"/>
              </a:solidFill>
            </a:endParaRPr>
          </a:p>
        </p:txBody>
      </p:sp>
    </p:spTree>
    <p:extLst>
      <p:ext uri="{BB962C8B-B14F-4D97-AF65-F5344CB8AC3E}">
        <p14:creationId xmlns:p14="http://schemas.microsoft.com/office/powerpoint/2010/main" val="2100912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C4CFC8-DFBC-0533-EE11-D8A5F6FF8A4B}"/>
              </a:ext>
            </a:extLst>
          </p:cNvPr>
          <p:cNvSpPr txBox="1"/>
          <p:nvPr/>
        </p:nvSpPr>
        <p:spPr>
          <a:xfrm>
            <a:off x="466725" y="2319903"/>
            <a:ext cx="2200275" cy="1815882"/>
          </a:xfrm>
          <a:prstGeom prst="rect">
            <a:avLst/>
          </a:prstGeom>
          <a:noFill/>
        </p:spPr>
        <p:txBody>
          <a:bodyPr wrap="square" rtlCol="0">
            <a:spAutoFit/>
          </a:bodyPr>
          <a:lstStyle/>
          <a:p>
            <a:pPr algn="ctr"/>
            <a:r>
              <a:rPr lang="en-US" sz="2800" dirty="0">
                <a:solidFill>
                  <a:schemeClr val="bg1"/>
                </a:solidFill>
              </a:rPr>
              <a:t>Category 3 </a:t>
            </a:r>
          </a:p>
          <a:p>
            <a:pPr algn="ctr"/>
            <a:endParaRPr lang="en-US" sz="2800" dirty="0">
              <a:solidFill>
                <a:schemeClr val="bg1"/>
              </a:solidFill>
            </a:endParaRPr>
          </a:p>
          <a:p>
            <a:pPr algn="ctr"/>
            <a:r>
              <a:rPr lang="en-US" sz="2800" dirty="0">
                <a:solidFill>
                  <a:schemeClr val="bg1"/>
                </a:solidFill>
              </a:rPr>
              <a:t>30-60% bleaching</a:t>
            </a:r>
            <a:endParaRPr lang="en-US" dirty="0">
              <a:solidFill>
                <a:schemeClr val="bg1"/>
              </a:solidFill>
            </a:endParaRPr>
          </a:p>
        </p:txBody>
      </p:sp>
      <p:pic>
        <p:nvPicPr>
          <p:cNvPr id="3" name="Picture 2" descr="A collage of an island&#10;&#10;Description automatically generated">
            <a:extLst>
              <a:ext uri="{FF2B5EF4-FFF2-40B4-BE49-F238E27FC236}">
                <a16:creationId xmlns:a16="http://schemas.microsoft.com/office/drawing/2014/main" id="{1C2F8C3E-EB0A-44AB-39E4-3AEEB49BE7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522999"/>
            <a:ext cx="7772400" cy="5812002"/>
          </a:xfrm>
          <a:prstGeom prst="rect">
            <a:avLst/>
          </a:prstGeom>
        </p:spPr>
      </p:pic>
      <p:sp>
        <p:nvSpPr>
          <p:cNvPr id="5" name="Oval 4">
            <a:extLst>
              <a:ext uri="{FF2B5EF4-FFF2-40B4-BE49-F238E27FC236}">
                <a16:creationId xmlns:a16="http://schemas.microsoft.com/office/drawing/2014/main" id="{F06A4456-E01E-1E88-2453-8CF9E204B147}"/>
              </a:ext>
            </a:extLst>
          </p:cNvPr>
          <p:cNvSpPr/>
          <p:nvPr/>
        </p:nvSpPr>
        <p:spPr>
          <a:xfrm>
            <a:off x="1145381" y="4820704"/>
            <a:ext cx="842962" cy="828675"/>
          </a:xfrm>
          <a:prstGeom prst="ellipse">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35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C4CFC8-DFBC-0533-EE11-D8A5F6FF8A4B}"/>
              </a:ext>
            </a:extLst>
          </p:cNvPr>
          <p:cNvSpPr txBox="1"/>
          <p:nvPr/>
        </p:nvSpPr>
        <p:spPr>
          <a:xfrm>
            <a:off x="466725" y="2319903"/>
            <a:ext cx="2200275" cy="1815882"/>
          </a:xfrm>
          <a:prstGeom prst="rect">
            <a:avLst/>
          </a:prstGeom>
          <a:noFill/>
        </p:spPr>
        <p:txBody>
          <a:bodyPr wrap="square" rtlCol="0">
            <a:spAutoFit/>
          </a:bodyPr>
          <a:lstStyle/>
          <a:p>
            <a:pPr algn="ctr"/>
            <a:r>
              <a:rPr lang="en-US" sz="2800" dirty="0">
                <a:solidFill>
                  <a:schemeClr val="bg1"/>
                </a:solidFill>
              </a:rPr>
              <a:t>Category 4 </a:t>
            </a:r>
          </a:p>
          <a:p>
            <a:pPr algn="ctr"/>
            <a:endParaRPr lang="en-US" sz="2800" dirty="0">
              <a:solidFill>
                <a:schemeClr val="bg1"/>
              </a:solidFill>
            </a:endParaRPr>
          </a:p>
          <a:p>
            <a:pPr algn="ctr"/>
            <a:r>
              <a:rPr lang="en-US" sz="2800" dirty="0">
                <a:solidFill>
                  <a:schemeClr val="bg1"/>
                </a:solidFill>
              </a:rPr>
              <a:t>60-90% bleaching</a:t>
            </a:r>
            <a:endParaRPr lang="en-US" dirty="0">
              <a:solidFill>
                <a:schemeClr val="bg1"/>
              </a:solidFill>
            </a:endParaRPr>
          </a:p>
        </p:txBody>
      </p:sp>
      <p:pic>
        <p:nvPicPr>
          <p:cNvPr id="3" name="Picture 2" descr="A collage of different views of the ocean&#10;&#10;Description automatically generated">
            <a:extLst>
              <a:ext uri="{FF2B5EF4-FFF2-40B4-BE49-F238E27FC236}">
                <a16:creationId xmlns:a16="http://schemas.microsoft.com/office/drawing/2014/main" id="{D09E6241-CEE0-5AB0-5E08-40D718955B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490084"/>
            <a:ext cx="7772400" cy="5193166"/>
          </a:xfrm>
          <a:prstGeom prst="rect">
            <a:avLst/>
          </a:prstGeom>
        </p:spPr>
      </p:pic>
      <p:pic>
        <p:nvPicPr>
          <p:cNvPr id="7" name="Picture 6">
            <a:extLst>
              <a:ext uri="{FF2B5EF4-FFF2-40B4-BE49-F238E27FC236}">
                <a16:creationId xmlns:a16="http://schemas.microsoft.com/office/drawing/2014/main" id="{61BC3F8C-7FE4-EC10-D7BB-DC93CF11C1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0" y="5683250"/>
            <a:ext cx="7772400" cy="893245"/>
          </a:xfrm>
          <a:prstGeom prst="rect">
            <a:avLst/>
          </a:prstGeom>
        </p:spPr>
      </p:pic>
      <p:sp>
        <p:nvSpPr>
          <p:cNvPr id="8" name="Oval 7">
            <a:extLst>
              <a:ext uri="{FF2B5EF4-FFF2-40B4-BE49-F238E27FC236}">
                <a16:creationId xmlns:a16="http://schemas.microsoft.com/office/drawing/2014/main" id="{58C0D173-7891-6726-5939-153704D4820A}"/>
              </a:ext>
            </a:extLst>
          </p:cNvPr>
          <p:cNvSpPr/>
          <p:nvPr/>
        </p:nvSpPr>
        <p:spPr>
          <a:xfrm>
            <a:off x="1145381" y="4820704"/>
            <a:ext cx="842962" cy="828675"/>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07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C4CFC8-DFBC-0533-EE11-D8A5F6FF8A4B}"/>
              </a:ext>
            </a:extLst>
          </p:cNvPr>
          <p:cNvSpPr txBox="1"/>
          <p:nvPr/>
        </p:nvSpPr>
        <p:spPr>
          <a:xfrm>
            <a:off x="466725" y="2319903"/>
            <a:ext cx="2200275" cy="1815882"/>
          </a:xfrm>
          <a:prstGeom prst="rect">
            <a:avLst/>
          </a:prstGeom>
          <a:noFill/>
        </p:spPr>
        <p:txBody>
          <a:bodyPr wrap="square" rtlCol="0">
            <a:spAutoFit/>
          </a:bodyPr>
          <a:lstStyle/>
          <a:p>
            <a:pPr algn="ctr"/>
            <a:r>
              <a:rPr lang="en-US" sz="2800" dirty="0">
                <a:solidFill>
                  <a:schemeClr val="bg1"/>
                </a:solidFill>
              </a:rPr>
              <a:t>Category 5 </a:t>
            </a:r>
          </a:p>
          <a:p>
            <a:pPr algn="ctr"/>
            <a:endParaRPr lang="en-US" sz="2800" dirty="0">
              <a:solidFill>
                <a:schemeClr val="bg1"/>
              </a:solidFill>
            </a:endParaRPr>
          </a:p>
          <a:p>
            <a:pPr algn="ctr"/>
            <a:r>
              <a:rPr lang="en-US" sz="2800" dirty="0">
                <a:solidFill>
                  <a:schemeClr val="bg1"/>
                </a:solidFill>
              </a:rPr>
              <a:t>&gt;90% bleaching</a:t>
            </a:r>
            <a:endParaRPr lang="en-US" dirty="0">
              <a:solidFill>
                <a:schemeClr val="bg1"/>
              </a:solidFill>
            </a:endParaRPr>
          </a:p>
        </p:txBody>
      </p:sp>
      <p:pic>
        <p:nvPicPr>
          <p:cNvPr id="3" name="Picture 2" descr="A collage of coral reef&#10;&#10;Description automatically generated">
            <a:extLst>
              <a:ext uri="{FF2B5EF4-FFF2-40B4-BE49-F238E27FC236}">
                <a16:creationId xmlns:a16="http://schemas.microsoft.com/office/drawing/2014/main" id="{2A7F1F35-E70E-B7BF-2B74-4C4ED70710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443613"/>
            <a:ext cx="7772400" cy="5970773"/>
          </a:xfrm>
          <a:prstGeom prst="rect">
            <a:avLst/>
          </a:prstGeom>
        </p:spPr>
      </p:pic>
      <p:sp>
        <p:nvSpPr>
          <p:cNvPr id="5" name="Oval 4">
            <a:extLst>
              <a:ext uri="{FF2B5EF4-FFF2-40B4-BE49-F238E27FC236}">
                <a16:creationId xmlns:a16="http://schemas.microsoft.com/office/drawing/2014/main" id="{97CE2956-7302-13F0-CED4-6002900C1AE8}"/>
              </a:ext>
            </a:extLst>
          </p:cNvPr>
          <p:cNvSpPr/>
          <p:nvPr/>
        </p:nvSpPr>
        <p:spPr>
          <a:xfrm>
            <a:off x="1145381" y="4820704"/>
            <a:ext cx="842962" cy="828675"/>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87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C4CFC8-DFBC-0533-EE11-D8A5F6FF8A4B}"/>
              </a:ext>
            </a:extLst>
          </p:cNvPr>
          <p:cNvSpPr txBox="1"/>
          <p:nvPr/>
        </p:nvSpPr>
        <p:spPr>
          <a:xfrm>
            <a:off x="450396" y="1719622"/>
            <a:ext cx="2472418" cy="3418756"/>
          </a:xfrm>
          <a:prstGeom prst="rect">
            <a:avLst/>
          </a:prstGeom>
          <a:noFill/>
        </p:spPr>
        <p:txBody>
          <a:bodyPr wrap="square" rtlCol="0">
            <a:spAutoFit/>
          </a:bodyPr>
          <a:lstStyle/>
          <a:p>
            <a:pPr algn="ctr">
              <a:lnSpc>
                <a:spcPct val="200000"/>
              </a:lnSpc>
            </a:pPr>
            <a:r>
              <a:rPr lang="en-US" sz="2800" dirty="0">
                <a:solidFill>
                  <a:schemeClr val="bg1"/>
                </a:solidFill>
              </a:rPr>
              <a:t>AIMS in-water surveys confirm aerial survey data</a:t>
            </a:r>
            <a:endParaRPr lang="en-US" dirty="0">
              <a:solidFill>
                <a:schemeClr val="bg1"/>
              </a:solidFill>
            </a:endParaRPr>
          </a:p>
        </p:txBody>
      </p:sp>
      <p:pic>
        <p:nvPicPr>
          <p:cNvPr id="2" name="Picture 1" descr="A collage of corals&#10;&#10;Description automatically generated">
            <a:extLst>
              <a:ext uri="{FF2B5EF4-FFF2-40B4-BE49-F238E27FC236}">
                <a16:creationId xmlns:a16="http://schemas.microsoft.com/office/drawing/2014/main" id="{1C3FF297-1AA5-F13C-B44B-6126184E68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527910"/>
            <a:ext cx="7772400" cy="6028518"/>
          </a:xfrm>
          <a:prstGeom prst="rect">
            <a:avLst/>
          </a:prstGeom>
        </p:spPr>
      </p:pic>
    </p:spTree>
    <p:extLst>
      <p:ext uri="{BB962C8B-B14F-4D97-AF65-F5344CB8AC3E}">
        <p14:creationId xmlns:p14="http://schemas.microsoft.com/office/powerpoint/2010/main" val="2445186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C4CFC8-DFBC-0533-EE11-D8A5F6FF8A4B}"/>
              </a:ext>
            </a:extLst>
          </p:cNvPr>
          <p:cNvSpPr txBox="1"/>
          <p:nvPr/>
        </p:nvSpPr>
        <p:spPr>
          <a:xfrm>
            <a:off x="566397" y="255080"/>
            <a:ext cx="11320463" cy="830997"/>
          </a:xfrm>
          <a:prstGeom prst="rect">
            <a:avLst/>
          </a:prstGeom>
          <a:noFill/>
        </p:spPr>
        <p:txBody>
          <a:bodyPr wrap="square" rtlCol="0">
            <a:spAutoFit/>
          </a:bodyPr>
          <a:lstStyle/>
          <a:p>
            <a:pPr algn="ctr"/>
            <a:r>
              <a:rPr lang="en-US" sz="2800" dirty="0">
                <a:solidFill>
                  <a:schemeClr val="bg1"/>
                </a:solidFill>
              </a:rPr>
              <a:t>Rapid in-water surveys</a:t>
            </a:r>
          </a:p>
          <a:p>
            <a:pPr algn="ctr"/>
            <a:r>
              <a:rPr lang="en-US" sz="2000" dirty="0">
                <a:solidFill>
                  <a:schemeClr val="bg1"/>
                </a:solidFill>
              </a:rPr>
              <a:t>AIMS Long Term Monitoring Program</a:t>
            </a:r>
            <a:endParaRPr lang="en-US" sz="1400" dirty="0">
              <a:solidFill>
                <a:schemeClr val="bg1"/>
              </a:solidFill>
            </a:endParaRPr>
          </a:p>
        </p:txBody>
      </p:sp>
      <p:pic>
        <p:nvPicPr>
          <p:cNvPr id="2050" name="Picture 2" descr="Long-Term Monitoring Program | AIMS">
            <a:extLst>
              <a:ext uri="{FF2B5EF4-FFF2-40B4-BE49-F238E27FC236}">
                <a16:creationId xmlns:a16="http://schemas.microsoft.com/office/drawing/2014/main" id="{CD1D1BA9-7DD7-42D5-F201-7464BE6E15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49363"/>
            <a:ext cx="12192000" cy="560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6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3658E7-A246-EC01-DE0B-03E8869224A8}"/>
              </a:ext>
            </a:extLst>
          </p:cNvPr>
          <p:cNvSpPr txBox="1"/>
          <p:nvPr/>
        </p:nvSpPr>
        <p:spPr>
          <a:xfrm>
            <a:off x="7658100" y="1046163"/>
            <a:ext cx="4272642" cy="2246769"/>
          </a:xfrm>
          <a:prstGeom prst="rect">
            <a:avLst/>
          </a:prstGeom>
          <a:noFill/>
        </p:spPr>
        <p:txBody>
          <a:bodyPr wrap="square" rtlCol="0">
            <a:spAutoFit/>
          </a:bodyPr>
          <a:lstStyle/>
          <a:p>
            <a:pPr algn="ctr"/>
            <a:r>
              <a:rPr lang="en-US" sz="2800" dirty="0">
                <a:solidFill>
                  <a:schemeClr val="bg1"/>
                </a:solidFill>
              </a:rPr>
              <a:t>Aerial and in water surveys</a:t>
            </a:r>
          </a:p>
          <a:p>
            <a:pPr algn="ctr"/>
            <a:endParaRPr lang="en-US" sz="2800" i="1" dirty="0">
              <a:solidFill>
                <a:schemeClr val="bg1"/>
              </a:solidFill>
            </a:endParaRPr>
          </a:p>
          <a:p>
            <a:pPr algn="ctr"/>
            <a:r>
              <a:rPr lang="en-US" sz="2800" dirty="0">
                <a:solidFill>
                  <a:schemeClr val="bg1"/>
                </a:solidFill>
              </a:rPr>
              <a:t>of summer of 2023-24</a:t>
            </a:r>
          </a:p>
          <a:p>
            <a:pPr algn="ctr"/>
            <a:endParaRPr lang="en-US" sz="2800" dirty="0">
              <a:solidFill>
                <a:schemeClr val="bg1"/>
              </a:solidFill>
            </a:endParaRPr>
          </a:p>
          <a:p>
            <a:pPr algn="ctr"/>
            <a:r>
              <a:rPr lang="en-US" sz="2800" dirty="0">
                <a:solidFill>
                  <a:schemeClr val="bg1"/>
                </a:solidFill>
              </a:rPr>
              <a:t>show extensive bleaching</a:t>
            </a:r>
            <a:endParaRPr lang="en-US" dirty="0">
              <a:solidFill>
                <a:schemeClr val="bg1"/>
              </a:solidFill>
            </a:endParaRPr>
          </a:p>
        </p:txBody>
      </p:sp>
      <p:pic>
        <p:nvPicPr>
          <p:cNvPr id="5" name="Picture 4" descr="A map of the united states with a map of bleaching&#10;&#10;Description automatically generated">
            <a:extLst>
              <a:ext uri="{FF2B5EF4-FFF2-40B4-BE49-F238E27FC236}">
                <a16:creationId xmlns:a16="http://schemas.microsoft.com/office/drawing/2014/main" id="{94140E9F-B6B7-04BF-3D78-A82E34EC0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438677" cy="6858000"/>
          </a:xfrm>
          <a:prstGeom prst="rect">
            <a:avLst/>
          </a:prstGeom>
        </p:spPr>
      </p:pic>
      <p:pic>
        <p:nvPicPr>
          <p:cNvPr id="6" name="Picture 5" descr="A close-up of a poster&#10;&#10;Description automatically generated">
            <a:extLst>
              <a:ext uri="{FF2B5EF4-FFF2-40B4-BE49-F238E27FC236}">
                <a16:creationId xmlns:a16="http://schemas.microsoft.com/office/drawing/2014/main" id="{F48D98C2-75DA-A4D7-631F-8B3A66A707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9215" y="4344683"/>
            <a:ext cx="2230412" cy="1241729"/>
          </a:xfrm>
          <a:prstGeom prst="rect">
            <a:avLst/>
          </a:prstGeom>
        </p:spPr>
      </p:pic>
      <p:sp>
        <p:nvSpPr>
          <p:cNvPr id="7" name="TextBox 6">
            <a:extLst>
              <a:ext uri="{FF2B5EF4-FFF2-40B4-BE49-F238E27FC236}">
                <a16:creationId xmlns:a16="http://schemas.microsoft.com/office/drawing/2014/main" id="{FD6614D3-341F-3F6E-A270-CD53B8B9F6A7}"/>
              </a:ext>
            </a:extLst>
          </p:cNvPr>
          <p:cNvSpPr txBox="1"/>
          <p:nvPr/>
        </p:nvSpPr>
        <p:spPr>
          <a:xfrm>
            <a:off x="8679216" y="5586412"/>
            <a:ext cx="2230412" cy="523220"/>
          </a:xfrm>
          <a:prstGeom prst="rect">
            <a:avLst/>
          </a:prstGeom>
          <a:noFill/>
        </p:spPr>
        <p:txBody>
          <a:bodyPr wrap="square" rtlCol="0">
            <a:spAutoFit/>
          </a:bodyPr>
          <a:lstStyle/>
          <a:p>
            <a:pPr algn="ctr"/>
            <a:r>
              <a:rPr lang="en-US" sz="1400" dirty="0"/>
              <a:t>Source: GBMPAs Reef Snapshot Summer 2023-24</a:t>
            </a:r>
          </a:p>
        </p:txBody>
      </p:sp>
    </p:spTree>
    <p:extLst>
      <p:ext uri="{BB962C8B-B14F-4D97-AF65-F5344CB8AC3E}">
        <p14:creationId xmlns:p14="http://schemas.microsoft.com/office/powerpoint/2010/main" val="397519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84C46A-DB25-9017-6F43-CC9E5C069D40}"/>
              </a:ext>
            </a:extLst>
          </p:cNvPr>
          <p:cNvSpPr txBox="1"/>
          <p:nvPr/>
        </p:nvSpPr>
        <p:spPr>
          <a:xfrm>
            <a:off x="277586" y="2382748"/>
            <a:ext cx="2574471" cy="1695208"/>
          </a:xfrm>
          <a:prstGeom prst="rect">
            <a:avLst/>
          </a:prstGeom>
          <a:noFill/>
        </p:spPr>
        <p:txBody>
          <a:bodyPr wrap="square" rtlCol="0">
            <a:spAutoFit/>
          </a:bodyPr>
          <a:lstStyle/>
          <a:p>
            <a:pPr algn="ctr">
              <a:lnSpc>
                <a:spcPct val="200000"/>
              </a:lnSpc>
            </a:pPr>
            <a:r>
              <a:rPr lang="en-US" sz="2800" dirty="0">
                <a:solidFill>
                  <a:schemeClr val="bg1"/>
                </a:solidFill>
              </a:rPr>
              <a:t>Will they recover?</a:t>
            </a:r>
          </a:p>
        </p:txBody>
      </p:sp>
      <p:pic>
        <p:nvPicPr>
          <p:cNvPr id="3074" name="Picture 2">
            <a:extLst>
              <a:ext uri="{FF2B5EF4-FFF2-40B4-BE49-F238E27FC236}">
                <a16:creationId xmlns:a16="http://schemas.microsoft.com/office/drawing/2014/main" id="{064C0E28-FB31-AEA4-61DD-55438817D6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8302EC-CA75-87C6-799A-9C9132FDDB17}"/>
              </a:ext>
            </a:extLst>
          </p:cNvPr>
          <p:cNvSpPr txBox="1"/>
          <p:nvPr/>
        </p:nvSpPr>
        <p:spPr>
          <a:xfrm>
            <a:off x="4490361" y="163286"/>
            <a:ext cx="7674428" cy="369332"/>
          </a:xfrm>
          <a:prstGeom prst="rect">
            <a:avLst/>
          </a:prstGeom>
          <a:noFill/>
        </p:spPr>
        <p:txBody>
          <a:bodyPr wrap="square" rtlCol="0">
            <a:spAutoFit/>
          </a:bodyPr>
          <a:lstStyle/>
          <a:p>
            <a:pPr algn="r"/>
            <a:r>
              <a:rPr lang="en-US" dirty="0"/>
              <a:t> </a:t>
            </a:r>
            <a:r>
              <a:rPr lang="en-US" dirty="0">
                <a:solidFill>
                  <a:schemeClr val="bg1"/>
                </a:solidFill>
              </a:rPr>
              <a:t>Two </a:t>
            </a:r>
            <a:r>
              <a:rPr lang="en-US" i="1" dirty="0" err="1">
                <a:solidFill>
                  <a:schemeClr val="bg1"/>
                </a:solidFill>
              </a:rPr>
              <a:t>Lobophyllia</a:t>
            </a:r>
            <a:r>
              <a:rPr lang="en-US" i="1" dirty="0">
                <a:solidFill>
                  <a:schemeClr val="bg1"/>
                </a:solidFill>
              </a:rPr>
              <a:t> </a:t>
            </a:r>
            <a:r>
              <a:rPr lang="en-US" i="1" dirty="0" err="1">
                <a:solidFill>
                  <a:schemeClr val="bg1"/>
                </a:solidFill>
              </a:rPr>
              <a:t>sp</a:t>
            </a:r>
            <a:r>
              <a:rPr lang="en-US" i="1" dirty="0">
                <a:solidFill>
                  <a:schemeClr val="bg1"/>
                </a:solidFill>
              </a:rPr>
              <a:t> </a:t>
            </a:r>
            <a:r>
              <a:rPr lang="en-US" dirty="0"/>
              <a:t>with different bleaching response. Magnetic Island, 2020</a:t>
            </a:r>
          </a:p>
        </p:txBody>
      </p:sp>
    </p:spTree>
    <p:extLst>
      <p:ext uri="{BB962C8B-B14F-4D97-AF65-F5344CB8AC3E}">
        <p14:creationId xmlns:p14="http://schemas.microsoft.com/office/powerpoint/2010/main" val="55179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8AD16B-24F6-FF8A-FB7F-D7C9B9CD1920}"/>
              </a:ext>
            </a:extLst>
          </p:cNvPr>
          <p:cNvSpPr txBox="1"/>
          <p:nvPr/>
        </p:nvSpPr>
        <p:spPr>
          <a:xfrm>
            <a:off x="146956" y="361781"/>
            <a:ext cx="11898086" cy="1015663"/>
          </a:xfrm>
          <a:prstGeom prst="rect">
            <a:avLst/>
          </a:prstGeom>
          <a:noFill/>
        </p:spPr>
        <p:txBody>
          <a:bodyPr wrap="square" rtlCol="0">
            <a:spAutoFit/>
          </a:bodyPr>
          <a:lstStyle/>
          <a:p>
            <a:pPr algn="ctr"/>
            <a:r>
              <a:rPr lang="en-US" sz="3600" b="1" dirty="0">
                <a:solidFill>
                  <a:schemeClr val="bg1"/>
                </a:solidFill>
              </a:rPr>
              <a:t>Resilience </a:t>
            </a:r>
          </a:p>
          <a:p>
            <a:pPr algn="ctr"/>
            <a:r>
              <a:rPr lang="en-US" sz="2400" i="1" dirty="0">
                <a:solidFill>
                  <a:schemeClr val="bg1"/>
                </a:solidFill>
              </a:rPr>
              <a:t>“the capacity of a reef to recover in the future given its probable exposure regime”</a:t>
            </a:r>
          </a:p>
        </p:txBody>
      </p:sp>
      <p:pic>
        <p:nvPicPr>
          <p:cNvPr id="25602" name="Picture 2" descr="860+ Pulling Elastic Band Stock Photos, Pictures &amp; Royalty-Free Images -  iStock">
            <a:extLst>
              <a:ext uri="{FF2B5EF4-FFF2-40B4-BE49-F238E27FC236}">
                <a16:creationId xmlns:a16="http://schemas.microsoft.com/office/drawing/2014/main" id="{6DDA9402-B5C4-0928-BD72-39015BD55E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792" y="1744831"/>
            <a:ext cx="6548439" cy="436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3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7377933-4954-8AB1-744C-A689F678E4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E302C3-35DA-CEA3-A28E-FB65FAB886FE}"/>
              </a:ext>
            </a:extLst>
          </p:cNvPr>
          <p:cNvSpPr txBox="1"/>
          <p:nvPr/>
        </p:nvSpPr>
        <p:spPr>
          <a:xfrm>
            <a:off x="3200399" y="130629"/>
            <a:ext cx="5078186" cy="369332"/>
          </a:xfrm>
          <a:prstGeom prst="rect">
            <a:avLst/>
          </a:prstGeom>
          <a:noFill/>
        </p:spPr>
        <p:txBody>
          <a:bodyPr wrap="square" rtlCol="0">
            <a:spAutoFit/>
          </a:bodyPr>
          <a:lstStyle/>
          <a:p>
            <a:r>
              <a:rPr lang="en-US" dirty="0">
                <a:solidFill>
                  <a:schemeClr val="bg1"/>
                </a:solidFill>
              </a:rPr>
              <a:t>John Brewer Reef, offshore Townsville, 2020</a:t>
            </a:r>
          </a:p>
        </p:txBody>
      </p:sp>
      <p:sp>
        <p:nvSpPr>
          <p:cNvPr id="3" name="TextBox 2">
            <a:extLst>
              <a:ext uri="{FF2B5EF4-FFF2-40B4-BE49-F238E27FC236}">
                <a16:creationId xmlns:a16="http://schemas.microsoft.com/office/drawing/2014/main" id="{EE61D83F-E466-698F-5AE8-DDCB54DDA20E}"/>
              </a:ext>
            </a:extLst>
          </p:cNvPr>
          <p:cNvSpPr txBox="1"/>
          <p:nvPr/>
        </p:nvSpPr>
        <p:spPr>
          <a:xfrm>
            <a:off x="244929" y="2090172"/>
            <a:ext cx="2803071" cy="2092881"/>
          </a:xfrm>
          <a:prstGeom prst="rect">
            <a:avLst/>
          </a:prstGeom>
          <a:noFill/>
        </p:spPr>
        <p:txBody>
          <a:bodyPr wrap="square" rtlCol="0">
            <a:spAutoFit/>
          </a:bodyPr>
          <a:lstStyle/>
          <a:p>
            <a:pPr algn="ctr"/>
            <a:r>
              <a:rPr lang="en-US" sz="2800" dirty="0">
                <a:solidFill>
                  <a:schemeClr val="bg1"/>
                </a:solidFill>
              </a:rPr>
              <a:t>Here you can see the return of zooxanthellae </a:t>
            </a:r>
          </a:p>
          <a:p>
            <a:pPr algn="ctr"/>
            <a:endParaRPr lang="en-US" sz="2800" dirty="0">
              <a:solidFill>
                <a:schemeClr val="bg1"/>
              </a:solidFill>
            </a:endParaRPr>
          </a:p>
          <a:p>
            <a:pPr algn="ctr"/>
            <a:r>
              <a:rPr lang="en-US" dirty="0">
                <a:solidFill>
                  <a:schemeClr val="bg1"/>
                </a:solidFill>
              </a:rPr>
              <a:t>(and it’s brown </a:t>
            </a:r>
            <a:r>
              <a:rPr lang="en-US" dirty="0" err="1">
                <a:solidFill>
                  <a:schemeClr val="bg1"/>
                </a:solidFill>
              </a:rPr>
              <a:t>colour</a:t>
            </a:r>
            <a:r>
              <a:rPr lang="en-US" dirty="0">
                <a:solidFill>
                  <a:schemeClr val="bg1"/>
                </a:solidFill>
              </a:rPr>
              <a:t>) </a:t>
            </a:r>
          </a:p>
        </p:txBody>
      </p:sp>
    </p:spTree>
    <p:extLst>
      <p:ext uri="{BB962C8B-B14F-4D97-AF65-F5344CB8AC3E}">
        <p14:creationId xmlns:p14="http://schemas.microsoft.com/office/powerpoint/2010/main" val="121271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BDD06-DDAF-47FC-EDF1-7CCC38B12632}"/>
              </a:ext>
            </a:extLst>
          </p:cNvPr>
          <p:cNvSpPr txBox="1"/>
          <p:nvPr/>
        </p:nvSpPr>
        <p:spPr>
          <a:xfrm>
            <a:off x="685800" y="1228397"/>
            <a:ext cx="2803071" cy="4093428"/>
          </a:xfrm>
          <a:prstGeom prst="rect">
            <a:avLst/>
          </a:prstGeom>
          <a:noFill/>
        </p:spPr>
        <p:txBody>
          <a:bodyPr wrap="square" rtlCol="0">
            <a:spAutoFit/>
          </a:bodyPr>
          <a:lstStyle/>
          <a:p>
            <a:pPr algn="ctr"/>
            <a:r>
              <a:rPr lang="en-US" sz="2800" dirty="0">
                <a:solidFill>
                  <a:schemeClr val="bg1"/>
                </a:solidFill>
              </a:rPr>
              <a:t>When bleached, corals are literally </a:t>
            </a:r>
            <a:r>
              <a:rPr lang="en-US" sz="3600" dirty="0">
                <a:solidFill>
                  <a:schemeClr val="bg1"/>
                </a:solidFill>
              </a:rPr>
              <a:t>starving. </a:t>
            </a: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If temperatures drop before they starve to death, they</a:t>
            </a:r>
            <a:r>
              <a:rPr lang="en-US" sz="2800" i="1" dirty="0">
                <a:solidFill>
                  <a:schemeClr val="bg1"/>
                </a:solidFill>
              </a:rPr>
              <a:t> can </a:t>
            </a:r>
            <a:r>
              <a:rPr lang="en-US" sz="2800" dirty="0">
                <a:solidFill>
                  <a:schemeClr val="bg1"/>
                </a:solidFill>
              </a:rPr>
              <a:t>make a recovery.</a:t>
            </a:r>
            <a:endParaRPr lang="en-US" dirty="0">
              <a:solidFill>
                <a:schemeClr val="bg1"/>
              </a:solidFill>
            </a:endParaRPr>
          </a:p>
        </p:txBody>
      </p:sp>
      <p:pic>
        <p:nvPicPr>
          <p:cNvPr id="3074" name="Picture 2" descr="Glowing coral reef despite bleaching offers hope for recovery">
            <a:extLst>
              <a:ext uri="{FF2B5EF4-FFF2-40B4-BE49-F238E27FC236}">
                <a16:creationId xmlns:a16="http://schemas.microsoft.com/office/drawing/2014/main" id="{E24CD671-49BF-C632-F9AB-5B72369213A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78086" y="0"/>
            <a:ext cx="79139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8E5F25-1233-DC40-BE9B-BBDB821F399C}"/>
              </a:ext>
            </a:extLst>
          </p:cNvPr>
          <p:cNvSpPr txBox="1"/>
          <p:nvPr/>
        </p:nvSpPr>
        <p:spPr>
          <a:xfrm>
            <a:off x="4523012" y="114300"/>
            <a:ext cx="7668987" cy="369332"/>
          </a:xfrm>
          <a:prstGeom prst="rect">
            <a:avLst/>
          </a:prstGeom>
          <a:noFill/>
        </p:spPr>
        <p:txBody>
          <a:bodyPr wrap="square" rtlCol="0">
            <a:spAutoFit/>
          </a:bodyPr>
          <a:lstStyle/>
          <a:p>
            <a:r>
              <a:rPr lang="en-US" dirty="0">
                <a:solidFill>
                  <a:schemeClr val="bg1"/>
                </a:solidFill>
              </a:rPr>
              <a:t>Corals that glow is a </a:t>
            </a:r>
            <a:r>
              <a:rPr lang="en-US" dirty="0" err="1">
                <a:solidFill>
                  <a:schemeClr val="bg1"/>
                </a:solidFill>
              </a:rPr>
              <a:t>colourful</a:t>
            </a:r>
            <a:r>
              <a:rPr lang="en-US" dirty="0">
                <a:solidFill>
                  <a:schemeClr val="bg1"/>
                </a:solidFill>
              </a:rPr>
              <a:t> last stand to encourage zooxanthellae to return</a:t>
            </a:r>
          </a:p>
        </p:txBody>
      </p:sp>
    </p:spTree>
    <p:extLst>
      <p:ext uri="{BB962C8B-B14F-4D97-AF65-F5344CB8AC3E}">
        <p14:creationId xmlns:p14="http://schemas.microsoft.com/office/powerpoint/2010/main" val="2769396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BDD06-DDAF-47FC-EDF1-7CCC38B12632}"/>
              </a:ext>
            </a:extLst>
          </p:cNvPr>
          <p:cNvSpPr txBox="1"/>
          <p:nvPr/>
        </p:nvSpPr>
        <p:spPr>
          <a:xfrm>
            <a:off x="293914" y="263674"/>
            <a:ext cx="1747158" cy="6004080"/>
          </a:xfrm>
          <a:prstGeom prst="rect">
            <a:avLst/>
          </a:prstGeom>
          <a:noFill/>
        </p:spPr>
        <p:txBody>
          <a:bodyPr wrap="square" rtlCol="0">
            <a:spAutoFit/>
          </a:bodyPr>
          <a:lstStyle/>
          <a:p>
            <a:pPr algn="ctr">
              <a:lnSpc>
                <a:spcPct val="200000"/>
              </a:lnSpc>
            </a:pPr>
            <a:r>
              <a:rPr lang="en-US" sz="2800" dirty="0">
                <a:solidFill>
                  <a:schemeClr val="bg1"/>
                </a:solidFill>
              </a:rPr>
              <a:t>As the corals recover, </a:t>
            </a:r>
          </a:p>
          <a:p>
            <a:pPr algn="ctr">
              <a:lnSpc>
                <a:spcPct val="200000"/>
              </a:lnSpc>
            </a:pPr>
            <a:r>
              <a:rPr lang="en-US" sz="2800" dirty="0">
                <a:solidFill>
                  <a:schemeClr val="bg1"/>
                </a:solidFill>
              </a:rPr>
              <a:t>so does the reef </a:t>
            </a:r>
          </a:p>
          <a:p>
            <a:pPr algn="ctr">
              <a:lnSpc>
                <a:spcPct val="200000"/>
              </a:lnSpc>
            </a:pPr>
            <a:r>
              <a:rPr lang="en-US" sz="2800" dirty="0">
                <a:solidFill>
                  <a:schemeClr val="bg1"/>
                </a:solidFill>
              </a:rPr>
              <a:t>as a whole.</a:t>
            </a:r>
            <a:endParaRPr lang="en-US" dirty="0">
              <a:solidFill>
                <a:schemeClr val="bg1"/>
              </a:solidFill>
            </a:endParaRPr>
          </a:p>
        </p:txBody>
      </p:sp>
      <p:pic>
        <p:nvPicPr>
          <p:cNvPr id="4098" name="Picture 2" descr="World-first tourism and research partnership fast-tracking Reef recovery -  Great Barrier Reef Foundation">
            <a:extLst>
              <a:ext uri="{FF2B5EF4-FFF2-40B4-BE49-F238E27FC236}">
                <a16:creationId xmlns:a16="http://schemas.microsoft.com/office/drawing/2014/main" id="{A1DB4FDC-F052-A1EE-F6DD-BD9788C979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6000" y="10244"/>
            <a:ext cx="990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28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A63F38-3A1F-2532-6990-CA0A7D9D330D}"/>
              </a:ext>
            </a:extLst>
          </p:cNvPr>
          <p:cNvSpPr txBox="1"/>
          <p:nvPr/>
        </p:nvSpPr>
        <p:spPr>
          <a:xfrm>
            <a:off x="414938" y="590286"/>
            <a:ext cx="11397342" cy="1077218"/>
          </a:xfrm>
          <a:prstGeom prst="rect">
            <a:avLst/>
          </a:prstGeom>
          <a:noFill/>
        </p:spPr>
        <p:txBody>
          <a:bodyPr wrap="square" rtlCol="0">
            <a:spAutoFit/>
          </a:bodyPr>
          <a:lstStyle/>
          <a:p>
            <a:pPr algn="ctr"/>
            <a:r>
              <a:rPr lang="en-US" sz="2800" dirty="0">
                <a:solidFill>
                  <a:schemeClr val="bg1"/>
                </a:solidFill>
              </a:rPr>
              <a:t>As a general rule, </a:t>
            </a:r>
          </a:p>
          <a:p>
            <a:pPr algn="ctr"/>
            <a:r>
              <a:rPr lang="en-US" sz="2800" dirty="0">
                <a:solidFill>
                  <a:schemeClr val="bg1"/>
                </a:solidFill>
              </a:rPr>
              <a:t>reefs need at least </a:t>
            </a:r>
            <a:r>
              <a:rPr lang="en-US" sz="3600" dirty="0">
                <a:solidFill>
                  <a:schemeClr val="bg1"/>
                </a:solidFill>
              </a:rPr>
              <a:t>9-12 </a:t>
            </a:r>
            <a:r>
              <a:rPr lang="en-US" sz="2800" dirty="0">
                <a:solidFill>
                  <a:schemeClr val="bg1"/>
                </a:solidFill>
              </a:rPr>
              <a:t>years without a disturbance to</a:t>
            </a:r>
            <a:r>
              <a:rPr lang="en-US" sz="2800" i="1" dirty="0">
                <a:solidFill>
                  <a:schemeClr val="bg1"/>
                </a:solidFill>
              </a:rPr>
              <a:t> </a:t>
            </a:r>
            <a:r>
              <a:rPr lang="en-US" sz="2800" dirty="0">
                <a:solidFill>
                  <a:schemeClr val="bg1"/>
                </a:solidFill>
              </a:rPr>
              <a:t>make </a:t>
            </a:r>
            <a:r>
              <a:rPr lang="en-US" sz="2800">
                <a:solidFill>
                  <a:schemeClr val="bg1"/>
                </a:solidFill>
              </a:rPr>
              <a:t>a full recovery</a:t>
            </a:r>
            <a:endParaRPr lang="en-US" sz="2800" dirty="0">
              <a:solidFill>
                <a:schemeClr val="bg1"/>
              </a:solidFill>
            </a:endParaRPr>
          </a:p>
        </p:txBody>
      </p:sp>
      <p:sp>
        <p:nvSpPr>
          <p:cNvPr id="4" name="Rectangle 3">
            <a:extLst>
              <a:ext uri="{FF2B5EF4-FFF2-40B4-BE49-F238E27FC236}">
                <a16:creationId xmlns:a16="http://schemas.microsoft.com/office/drawing/2014/main" id="{240BD68C-829B-7909-9EE4-8223C03B9FE6}"/>
              </a:ext>
            </a:extLst>
          </p:cNvPr>
          <p:cNvSpPr/>
          <p:nvPr/>
        </p:nvSpPr>
        <p:spPr>
          <a:xfrm>
            <a:off x="17609" y="3087756"/>
            <a:ext cx="12192000" cy="2533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01871F3C-31AD-E1DA-7DD9-44EA1B74BAC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13609" y="3275371"/>
            <a:ext cx="6078391" cy="2197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076522-488D-52FE-00F7-158C7A351A4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3275371"/>
            <a:ext cx="6045329" cy="21977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D53F0F-3923-255D-C166-B0196CE6F852}"/>
              </a:ext>
            </a:extLst>
          </p:cNvPr>
          <p:cNvSpPr txBox="1"/>
          <p:nvPr/>
        </p:nvSpPr>
        <p:spPr>
          <a:xfrm>
            <a:off x="17609" y="5621383"/>
            <a:ext cx="6493328" cy="646331"/>
          </a:xfrm>
          <a:prstGeom prst="rect">
            <a:avLst/>
          </a:prstGeom>
          <a:noFill/>
        </p:spPr>
        <p:txBody>
          <a:bodyPr wrap="square" rtlCol="0">
            <a:spAutoFit/>
          </a:bodyPr>
          <a:lstStyle/>
          <a:p>
            <a:r>
              <a:rPr lang="en-US" dirty="0">
                <a:solidFill>
                  <a:schemeClr val="bg1"/>
                </a:solidFill>
              </a:rPr>
              <a:t>North Reef, Capricorn Bunker Group</a:t>
            </a:r>
          </a:p>
          <a:p>
            <a:pPr algn="ctr"/>
            <a:endParaRPr lang="en-US" dirty="0">
              <a:solidFill>
                <a:schemeClr val="bg1"/>
              </a:solidFill>
            </a:endParaRPr>
          </a:p>
        </p:txBody>
      </p:sp>
      <p:pic>
        <p:nvPicPr>
          <p:cNvPr id="3" name="Picture 2" descr="Bomb - Free weapons icons">
            <a:extLst>
              <a:ext uri="{FF2B5EF4-FFF2-40B4-BE49-F238E27FC236}">
                <a16:creationId xmlns:a16="http://schemas.microsoft.com/office/drawing/2014/main" id="{E076615C-928E-F9D3-0DD2-EBFAD917475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256620">
            <a:off x="1875722" y="2294077"/>
            <a:ext cx="669925" cy="669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C99024-CF8D-4AC9-FC0D-AAAB19838AD4}"/>
              </a:ext>
            </a:extLst>
          </p:cNvPr>
          <p:cNvSpPr txBox="1"/>
          <p:nvPr/>
        </p:nvSpPr>
        <p:spPr>
          <a:xfrm>
            <a:off x="2590098" y="2151351"/>
            <a:ext cx="865131" cy="923330"/>
          </a:xfrm>
          <a:prstGeom prst="rect">
            <a:avLst/>
          </a:prstGeom>
          <a:noFill/>
        </p:spPr>
        <p:txBody>
          <a:bodyPr wrap="square" rtlCol="0">
            <a:spAutoFit/>
          </a:bodyPr>
          <a:lstStyle/>
          <a:p>
            <a:pPr algn="ctr"/>
            <a:r>
              <a:rPr lang="en-US" dirty="0">
                <a:solidFill>
                  <a:schemeClr val="bg1"/>
                </a:solidFill>
              </a:rPr>
              <a:t>Storms 2008 &amp; 2009</a:t>
            </a:r>
          </a:p>
        </p:txBody>
      </p:sp>
    </p:spTree>
    <p:extLst>
      <p:ext uri="{BB962C8B-B14F-4D97-AF65-F5344CB8AC3E}">
        <p14:creationId xmlns:p14="http://schemas.microsoft.com/office/powerpoint/2010/main" val="4116173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81FCA2-B203-AAF1-09E2-8359EEA66C37}"/>
              </a:ext>
            </a:extLst>
          </p:cNvPr>
          <p:cNvSpPr/>
          <p:nvPr/>
        </p:nvSpPr>
        <p:spPr>
          <a:xfrm>
            <a:off x="3684105" y="0"/>
            <a:ext cx="850789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247289-4FE1-D53F-3737-0B337EA58F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8842" y="530086"/>
            <a:ext cx="7458420" cy="59833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D14EAC-1C60-964F-7A36-74218A3EC723}"/>
              </a:ext>
            </a:extLst>
          </p:cNvPr>
          <p:cNvSpPr txBox="1"/>
          <p:nvPr/>
        </p:nvSpPr>
        <p:spPr>
          <a:xfrm>
            <a:off x="262371" y="830917"/>
            <a:ext cx="3159366" cy="5196166"/>
          </a:xfrm>
          <a:prstGeom prst="rect">
            <a:avLst/>
          </a:prstGeom>
          <a:noFill/>
        </p:spPr>
        <p:txBody>
          <a:bodyPr wrap="square" rtlCol="0">
            <a:spAutoFit/>
          </a:bodyPr>
          <a:lstStyle/>
          <a:p>
            <a:pPr algn="ctr">
              <a:lnSpc>
                <a:spcPct val="150000"/>
              </a:lnSpc>
            </a:pPr>
            <a:r>
              <a:rPr lang="en-US" sz="2800" dirty="0">
                <a:solidFill>
                  <a:schemeClr val="bg1"/>
                </a:solidFill>
              </a:rPr>
              <a:t>Quite often, reefs don’t have 9-12 years between disturbances.</a:t>
            </a:r>
          </a:p>
          <a:p>
            <a:pPr algn="ctr">
              <a:lnSpc>
                <a:spcPct val="150000"/>
              </a:lnSpc>
            </a:pPr>
            <a:endParaRPr lang="en-US" sz="2800" dirty="0">
              <a:solidFill>
                <a:schemeClr val="bg1"/>
              </a:solidFill>
            </a:endParaRPr>
          </a:p>
          <a:p>
            <a:pPr algn="ctr">
              <a:lnSpc>
                <a:spcPct val="150000"/>
              </a:lnSpc>
            </a:pPr>
            <a:r>
              <a:rPr lang="en-US" sz="2800" dirty="0">
                <a:solidFill>
                  <a:schemeClr val="bg1"/>
                </a:solidFill>
              </a:rPr>
              <a:t>So, different reefs are at different stages of recovery.</a:t>
            </a:r>
          </a:p>
        </p:txBody>
      </p:sp>
    </p:spTree>
    <p:extLst>
      <p:ext uri="{BB962C8B-B14F-4D97-AF65-F5344CB8AC3E}">
        <p14:creationId xmlns:p14="http://schemas.microsoft.com/office/powerpoint/2010/main" val="344854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B9362-2D02-B7FB-06C7-5D69F09683AB}"/>
              </a:ext>
            </a:extLst>
          </p:cNvPr>
          <p:cNvSpPr txBox="1"/>
          <p:nvPr/>
        </p:nvSpPr>
        <p:spPr>
          <a:xfrm>
            <a:off x="1385888" y="361781"/>
            <a:ext cx="10659154" cy="523220"/>
          </a:xfrm>
          <a:prstGeom prst="rect">
            <a:avLst/>
          </a:prstGeom>
          <a:noFill/>
        </p:spPr>
        <p:txBody>
          <a:bodyPr wrap="square" rtlCol="0">
            <a:spAutoFit/>
          </a:bodyPr>
          <a:lstStyle/>
          <a:p>
            <a:pPr algn="ctr"/>
            <a:r>
              <a:rPr lang="en-US" sz="2800" dirty="0">
                <a:solidFill>
                  <a:schemeClr val="bg1"/>
                </a:solidFill>
              </a:rPr>
              <a:t>Since 2010, disturbances have been more frequent </a:t>
            </a:r>
            <a:endParaRPr lang="en-US" i="1" dirty="0">
              <a:solidFill>
                <a:schemeClr val="bg1"/>
              </a:solidFill>
            </a:endParaRPr>
          </a:p>
        </p:txBody>
      </p:sp>
      <p:sp>
        <p:nvSpPr>
          <p:cNvPr id="4" name="Rectangle 3">
            <a:extLst>
              <a:ext uri="{FF2B5EF4-FFF2-40B4-BE49-F238E27FC236}">
                <a16:creationId xmlns:a16="http://schemas.microsoft.com/office/drawing/2014/main" id="{7C9ACAE4-45E5-1EF8-6AD9-9EE42667DB5F}"/>
              </a:ext>
            </a:extLst>
          </p:cNvPr>
          <p:cNvSpPr/>
          <p:nvPr/>
        </p:nvSpPr>
        <p:spPr>
          <a:xfrm>
            <a:off x="0" y="1185462"/>
            <a:ext cx="12192000" cy="56725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number of people&#10;&#10;Description automatically generated with medium confidence">
            <a:extLst>
              <a:ext uri="{FF2B5EF4-FFF2-40B4-BE49-F238E27FC236}">
                <a16:creationId xmlns:a16="http://schemas.microsoft.com/office/drawing/2014/main" id="{19033BD9-0ABD-F238-CE07-63CE557015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867" y="1366352"/>
            <a:ext cx="11244263" cy="5310757"/>
          </a:xfrm>
          <a:prstGeom prst="rect">
            <a:avLst/>
          </a:prstGeom>
        </p:spPr>
      </p:pic>
      <p:sp>
        <p:nvSpPr>
          <p:cNvPr id="6" name="TextBox 5">
            <a:extLst>
              <a:ext uri="{FF2B5EF4-FFF2-40B4-BE49-F238E27FC236}">
                <a16:creationId xmlns:a16="http://schemas.microsoft.com/office/drawing/2014/main" id="{9B8DD268-3660-91E4-6957-9BA651C65441}"/>
              </a:ext>
            </a:extLst>
          </p:cNvPr>
          <p:cNvSpPr txBox="1"/>
          <p:nvPr/>
        </p:nvSpPr>
        <p:spPr>
          <a:xfrm>
            <a:off x="146956" y="6523220"/>
            <a:ext cx="7424738" cy="307777"/>
          </a:xfrm>
          <a:prstGeom prst="rect">
            <a:avLst/>
          </a:prstGeom>
          <a:noFill/>
        </p:spPr>
        <p:txBody>
          <a:bodyPr wrap="square" rtlCol="0">
            <a:spAutoFit/>
          </a:bodyPr>
          <a:lstStyle/>
          <a:p>
            <a:r>
              <a:rPr lang="en-US" sz="1400" dirty="0"/>
              <a:t>Source: GBMPAs Reef Snapshot Summer 2023-24</a:t>
            </a:r>
          </a:p>
        </p:txBody>
      </p:sp>
      <p:pic>
        <p:nvPicPr>
          <p:cNvPr id="8" name="Picture 7" descr="A close-up of a poster&#10;&#10;Description automatically generated">
            <a:extLst>
              <a:ext uri="{FF2B5EF4-FFF2-40B4-BE49-F238E27FC236}">
                <a16:creationId xmlns:a16="http://schemas.microsoft.com/office/drawing/2014/main" id="{22F7C02D-E9B6-FB3F-9BF6-F26FB1AC5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2114550" cy="1177225"/>
          </a:xfrm>
          <a:prstGeom prst="rect">
            <a:avLst/>
          </a:prstGeom>
        </p:spPr>
      </p:pic>
    </p:spTree>
    <p:extLst>
      <p:ext uri="{BB962C8B-B14F-4D97-AF65-F5344CB8AC3E}">
        <p14:creationId xmlns:p14="http://schemas.microsoft.com/office/powerpoint/2010/main" val="3560862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3658E7-A246-EC01-DE0B-03E8869224A8}"/>
              </a:ext>
            </a:extLst>
          </p:cNvPr>
          <p:cNvSpPr txBox="1"/>
          <p:nvPr/>
        </p:nvSpPr>
        <p:spPr>
          <a:xfrm>
            <a:off x="1007252" y="2123578"/>
            <a:ext cx="4271962" cy="2610843"/>
          </a:xfrm>
          <a:prstGeom prst="rect">
            <a:avLst/>
          </a:prstGeom>
          <a:noFill/>
        </p:spPr>
        <p:txBody>
          <a:bodyPr wrap="square" rtlCol="0">
            <a:spAutoFit/>
          </a:bodyPr>
          <a:lstStyle/>
          <a:p>
            <a:pPr algn="ctr">
              <a:lnSpc>
                <a:spcPct val="150000"/>
              </a:lnSpc>
            </a:pPr>
            <a:r>
              <a:rPr lang="en-US" sz="2800" dirty="0">
                <a:solidFill>
                  <a:schemeClr val="bg1"/>
                </a:solidFill>
              </a:rPr>
              <a:t>Floods, cyclones, heat waves and COTs have impacted the entire Great Barrier Reef.</a:t>
            </a:r>
          </a:p>
        </p:txBody>
      </p:sp>
      <p:sp>
        <p:nvSpPr>
          <p:cNvPr id="4" name="Rectangle 3">
            <a:extLst>
              <a:ext uri="{FF2B5EF4-FFF2-40B4-BE49-F238E27FC236}">
                <a16:creationId xmlns:a16="http://schemas.microsoft.com/office/drawing/2014/main" id="{995DBEB0-61D3-7391-24AA-D8B9E97A4DE0}"/>
              </a:ext>
            </a:extLst>
          </p:cNvPr>
          <p:cNvSpPr/>
          <p:nvPr/>
        </p:nvSpPr>
        <p:spPr>
          <a:xfrm>
            <a:off x="6021146" y="0"/>
            <a:ext cx="6170854"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96F327-FA7C-465C-DB99-7F56ADB74B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21146" y="0"/>
            <a:ext cx="6170853" cy="6308035"/>
          </a:xfrm>
          <a:prstGeom prst="rect">
            <a:avLst/>
          </a:prstGeom>
        </p:spPr>
      </p:pic>
      <p:sp>
        <p:nvSpPr>
          <p:cNvPr id="6" name="TextBox 5">
            <a:extLst>
              <a:ext uri="{FF2B5EF4-FFF2-40B4-BE49-F238E27FC236}">
                <a16:creationId xmlns:a16="http://schemas.microsoft.com/office/drawing/2014/main" id="{7FA546E0-9821-DEA2-EFE9-1177FD06B1C6}"/>
              </a:ext>
            </a:extLst>
          </p:cNvPr>
          <p:cNvSpPr txBox="1"/>
          <p:nvPr/>
        </p:nvSpPr>
        <p:spPr>
          <a:xfrm>
            <a:off x="7434470" y="6398351"/>
            <a:ext cx="3841948" cy="369332"/>
          </a:xfrm>
          <a:prstGeom prst="rect">
            <a:avLst/>
          </a:prstGeom>
          <a:noFill/>
        </p:spPr>
        <p:txBody>
          <a:bodyPr wrap="square" rtlCol="0">
            <a:spAutoFit/>
          </a:bodyPr>
          <a:lstStyle/>
          <a:p>
            <a:r>
              <a:rPr lang="en-US" dirty="0"/>
              <a:t>Distribution and severity of threats</a:t>
            </a:r>
          </a:p>
        </p:txBody>
      </p:sp>
      <p:sp>
        <p:nvSpPr>
          <p:cNvPr id="7" name="TextBox 6">
            <a:extLst>
              <a:ext uri="{FF2B5EF4-FFF2-40B4-BE49-F238E27FC236}">
                <a16:creationId xmlns:a16="http://schemas.microsoft.com/office/drawing/2014/main" id="{CF7C75BC-095A-E0D0-B5C5-8392237E9171}"/>
              </a:ext>
            </a:extLst>
          </p:cNvPr>
          <p:cNvSpPr txBox="1"/>
          <p:nvPr/>
        </p:nvSpPr>
        <p:spPr>
          <a:xfrm>
            <a:off x="6332237" y="9258"/>
            <a:ext cx="947531" cy="369332"/>
          </a:xfrm>
          <a:prstGeom prst="rect">
            <a:avLst/>
          </a:prstGeom>
          <a:noFill/>
        </p:spPr>
        <p:txBody>
          <a:bodyPr wrap="square" rtlCol="0">
            <a:spAutoFit/>
          </a:bodyPr>
          <a:lstStyle/>
          <a:p>
            <a:r>
              <a:rPr lang="en-US" dirty="0">
                <a:solidFill>
                  <a:schemeClr val="bg1"/>
                </a:solidFill>
              </a:rPr>
              <a:t>floods</a:t>
            </a:r>
          </a:p>
        </p:txBody>
      </p:sp>
      <p:sp>
        <p:nvSpPr>
          <p:cNvPr id="8" name="TextBox 7">
            <a:extLst>
              <a:ext uri="{FF2B5EF4-FFF2-40B4-BE49-F238E27FC236}">
                <a16:creationId xmlns:a16="http://schemas.microsoft.com/office/drawing/2014/main" id="{02C45FC9-D473-1920-97D9-29D84C8E3FFB}"/>
              </a:ext>
            </a:extLst>
          </p:cNvPr>
          <p:cNvSpPr txBox="1"/>
          <p:nvPr/>
        </p:nvSpPr>
        <p:spPr>
          <a:xfrm>
            <a:off x="7226366" y="-1729"/>
            <a:ext cx="1147660" cy="369332"/>
          </a:xfrm>
          <a:prstGeom prst="rect">
            <a:avLst/>
          </a:prstGeom>
          <a:noFill/>
        </p:spPr>
        <p:txBody>
          <a:bodyPr wrap="square" rtlCol="0">
            <a:spAutoFit/>
          </a:bodyPr>
          <a:lstStyle/>
          <a:p>
            <a:r>
              <a:rPr lang="en-US" dirty="0">
                <a:solidFill>
                  <a:schemeClr val="bg1"/>
                </a:solidFill>
              </a:rPr>
              <a:t>cyclones</a:t>
            </a:r>
          </a:p>
        </p:txBody>
      </p:sp>
      <p:sp>
        <p:nvSpPr>
          <p:cNvPr id="9" name="TextBox 8">
            <a:extLst>
              <a:ext uri="{FF2B5EF4-FFF2-40B4-BE49-F238E27FC236}">
                <a16:creationId xmlns:a16="http://schemas.microsoft.com/office/drawing/2014/main" id="{55979597-426E-9303-BB3E-68D2ADC23A75}"/>
              </a:ext>
            </a:extLst>
          </p:cNvPr>
          <p:cNvSpPr txBox="1"/>
          <p:nvPr/>
        </p:nvSpPr>
        <p:spPr>
          <a:xfrm>
            <a:off x="8223507" y="0"/>
            <a:ext cx="2243517" cy="369332"/>
          </a:xfrm>
          <a:prstGeom prst="rect">
            <a:avLst/>
          </a:prstGeom>
          <a:noFill/>
        </p:spPr>
        <p:txBody>
          <a:bodyPr wrap="square" rtlCol="0">
            <a:spAutoFit/>
          </a:bodyPr>
          <a:lstStyle/>
          <a:p>
            <a:r>
              <a:rPr lang="en-US" dirty="0">
                <a:solidFill>
                  <a:schemeClr val="bg1"/>
                </a:solidFill>
              </a:rPr>
              <a:t>Heat waves  COTs</a:t>
            </a:r>
          </a:p>
        </p:txBody>
      </p:sp>
    </p:spTree>
    <p:extLst>
      <p:ext uri="{BB962C8B-B14F-4D97-AF65-F5344CB8AC3E}">
        <p14:creationId xmlns:p14="http://schemas.microsoft.com/office/powerpoint/2010/main" val="3550055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ustralia and the temperature of the earth&#10;&#10;Description automatically generated">
            <a:extLst>
              <a:ext uri="{FF2B5EF4-FFF2-40B4-BE49-F238E27FC236}">
                <a16:creationId xmlns:a16="http://schemas.microsoft.com/office/drawing/2014/main" id="{6A72B353-433B-526E-56D0-657CAD8B37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175" y="703457"/>
            <a:ext cx="12157650" cy="6154543"/>
          </a:xfrm>
          <a:prstGeom prst="rect">
            <a:avLst/>
          </a:prstGeom>
        </p:spPr>
      </p:pic>
      <p:sp>
        <p:nvSpPr>
          <p:cNvPr id="3" name="TextBox 2">
            <a:extLst>
              <a:ext uri="{FF2B5EF4-FFF2-40B4-BE49-F238E27FC236}">
                <a16:creationId xmlns:a16="http://schemas.microsoft.com/office/drawing/2014/main" id="{5C244A8E-56C5-D352-F025-CC2F5453EC05}"/>
              </a:ext>
            </a:extLst>
          </p:cNvPr>
          <p:cNvSpPr txBox="1"/>
          <p:nvPr/>
        </p:nvSpPr>
        <p:spPr>
          <a:xfrm>
            <a:off x="1010329" y="81645"/>
            <a:ext cx="10659154" cy="523220"/>
          </a:xfrm>
          <a:prstGeom prst="rect">
            <a:avLst/>
          </a:prstGeom>
          <a:noFill/>
        </p:spPr>
        <p:txBody>
          <a:bodyPr wrap="square" rtlCol="0">
            <a:spAutoFit/>
          </a:bodyPr>
          <a:lstStyle/>
          <a:p>
            <a:pPr algn="ctr"/>
            <a:r>
              <a:rPr lang="en-US" sz="2800" dirty="0">
                <a:solidFill>
                  <a:schemeClr val="bg1"/>
                </a:solidFill>
              </a:rPr>
              <a:t>As well as the entire country</a:t>
            </a:r>
            <a:endParaRPr lang="en-US" i="1" dirty="0">
              <a:solidFill>
                <a:schemeClr val="bg1"/>
              </a:solidFill>
            </a:endParaRPr>
          </a:p>
        </p:txBody>
      </p:sp>
    </p:spTree>
    <p:extLst>
      <p:ext uri="{BB962C8B-B14F-4D97-AF65-F5344CB8AC3E}">
        <p14:creationId xmlns:p14="http://schemas.microsoft.com/office/powerpoint/2010/main" val="223530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EC7971-4A78-9E06-7528-290C7C99EF4B}"/>
              </a:ext>
            </a:extLst>
          </p:cNvPr>
          <p:cNvSpPr txBox="1"/>
          <p:nvPr/>
        </p:nvSpPr>
        <p:spPr>
          <a:xfrm>
            <a:off x="766423" y="473531"/>
            <a:ext cx="10659154" cy="523220"/>
          </a:xfrm>
          <a:prstGeom prst="rect">
            <a:avLst/>
          </a:prstGeom>
          <a:noFill/>
        </p:spPr>
        <p:txBody>
          <a:bodyPr wrap="square" rtlCol="0">
            <a:spAutoFit/>
          </a:bodyPr>
          <a:lstStyle/>
          <a:p>
            <a:pPr algn="ctr"/>
            <a:r>
              <a:rPr lang="en-US" sz="2800" dirty="0">
                <a:solidFill>
                  <a:schemeClr val="bg1"/>
                </a:solidFill>
              </a:rPr>
              <a:t>As well as the entire world.</a:t>
            </a:r>
            <a:endParaRPr lang="en-US" i="1" dirty="0">
              <a:solidFill>
                <a:schemeClr val="bg1"/>
              </a:solidFill>
            </a:endParaRPr>
          </a:p>
        </p:txBody>
      </p:sp>
      <p:sp>
        <p:nvSpPr>
          <p:cNvPr id="3" name="Rectangle 2">
            <a:extLst>
              <a:ext uri="{FF2B5EF4-FFF2-40B4-BE49-F238E27FC236}">
                <a16:creationId xmlns:a16="http://schemas.microsoft.com/office/drawing/2014/main" id="{C73ADD3C-2A2A-AC90-33A5-F9E49D29BBB1}"/>
              </a:ext>
            </a:extLst>
          </p:cNvPr>
          <p:cNvSpPr/>
          <p:nvPr/>
        </p:nvSpPr>
        <p:spPr>
          <a:xfrm>
            <a:off x="0" y="1632857"/>
            <a:ext cx="12192000" cy="522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3A9C7D08-1EF5-719B-A692-0963F0B27E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714" y="1970089"/>
            <a:ext cx="11756571" cy="413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43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A63F38-3A1F-2532-6990-CA0A7D9D330D}"/>
              </a:ext>
            </a:extLst>
          </p:cNvPr>
          <p:cNvSpPr txBox="1"/>
          <p:nvPr/>
        </p:nvSpPr>
        <p:spPr>
          <a:xfrm>
            <a:off x="473529" y="408214"/>
            <a:ext cx="11397342" cy="523220"/>
          </a:xfrm>
          <a:prstGeom prst="rect">
            <a:avLst/>
          </a:prstGeom>
          <a:noFill/>
        </p:spPr>
        <p:txBody>
          <a:bodyPr wrap="square" rtlCol="0">
            <a:spAutoFit/>
          </a:bodyPr>
          <a:lstStyle/>
          <a:p>
            <a:pPr algn="ctr"/>
            <a:r>
              <a:rPr lang="en-US" sz="2800" dirty="0">
                <a:solidFill>
                  <a:schemeClr val="bg1"/>
                </a:solidFill>
              </a:rPr>
              <a:t>After a disturbance event, turf algae and macroalgae are quick to grow.</a:t>
            </a:r>
          </a:p>
        </p:txBody>
      </p:sp>
      <p:pic>
        <p:nvPicPr>
          <p:cNvPr id="2050" name="Picture 2">
            <a:extLst>
              <a:ext uri="{FF2B5EF4-FFF2-40B4-BE49-F238E27FC236}">
                <a16:creationId xmlns:a16="http://schemas.microsoft.com/office/drawing/2014/main" id="{BA9ABB6E-570A-AC78-3B58-8F5E6BC794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93185"/>
            <a:ext cx="114300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0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5DF06D2-0FA7-A70E-7914-C4A2D511778E}"/>
              </a:ext>
            </a:extLst>
          </p:cNvPr>
          <p:cNvCxnSpPr>
            <a:cxnSpLocks/>
          </p:cNvCxnSpPr>
          <p:nvPr/>
        </p:nvCxnSpPr>
        <p:spPr>
          <a:xfrm>
            <a:off x="1561758" y="4929192"/>
            <a:ext cx="9625355" cy="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7ACB4F-6F31-9A0E-DBF5-EA419DDE18AF}"/>
              </a:ext>
            </a:extLst>
          </p:cNvPr>
          <p:cNvSpPr txBox="1"/>
          <p:nvPr/>
        </p:nvSpPr>
        <p:spPr>
          <a:xfrm>
            <a:off x="4643438" y="4929192"/>
            <a:ext cx="3829050" cy="369332"/>
          </a:xfrm>
          <a:prstGeom prst="rect">
            <a:avLst/>
          </a:prstGeom>
          <a:noFill/>
        </p:spPr>
        <p:txBody>
          <a:bodyPr wrap="square" rtlCol="0">
            <a:spAutoFit/>
          </a:bodyPr>
          <a:lstStyle/>
          <a:p>
            <a:pPr algn="ctr"/>
            <a:r>
              <a:rPr lang="en-US" dirty="0">
                <a:solidFill>
                  <a:schemeClr val="bg1"/>
                </a:solidFill>
              </a:rPr>
              <a:t>Resilience threshold (phase shift)</a:t>
            </a:r>
          </a:p>
        </p:txBody>
      </p:sp>
      <p:sp>
        <p:nvSpPr>
          <p:cNvPr id="3" name="Freeform 2">
            <a:extLst>
              <a:ext uri="{FF2B5EF4-FFF2-40B4-BE49-F238E27FC236}">
                <a16:creationId xmlns:a16="http://schemas.microsoft.com/office/drawing/2014/main" id="{6FA981FF-C056-7DC3-15A7-E71BFC71781B}"/>
              </a:ext>
            </a:extLst>
          </p:cNvPr>
          <p:cNvSpPr/>
          <p:nvPr/>
        </p:nvSpPr>
        <p:spPr>
          <a:xfrm>
            <a:off x="1443038" y="2243138"/>
            <a:ext cx="9386887" cy="1671637"/>
          </a:xfrm>
          <a:custGeom>
            <a:avLst/>
            <a:gdLst>
              <a:gd name="connsiteX0" fmla="*/ 0 w 9386887"/>
              <a:gd name="connsiteY0" fmla="*/ 614362 h 1671637"/>
              <a:gd name="connsiteX1" fmla="*/ 57150 w 9386887"/>
              <a:gd name="connsiteY1" fmla="*/ 514350 h 1671637"/>
              <a:gd name="connsiteX2" fmla="*/ 100012 w 9386887"/>
              <a:gd name="connsiteY2" fmla="*/ 485775 h 1671637"/>
              <a:gd name="connsiteX3" fmla="*/ 128587 w 9386887"/>
              <a:gd name="connsiteY3" fmla="*/ 442912 h 1671637"/>
              <a:gd name="connsiteX4" fmla="*/ 214312 w 9386887"/>
              <a:gd name="connsiteY4" fmla="*/ 414337 h 1671637"/>
              <a:gd name="connsiteX5" fmla="*/ 342900 w 9386887"/>
              <a:gd name="connsiteY5" fmla="*/ 385762 h 1671637"/>
              <a:gd name="connsiteX6" fmla="*/ 514350 w 9386887"/>
              <a:gd name="connsiteY6" fmla="*/ 400050 h 1671637"/>
              <a:gd name="connsiteX7" fmla="*/ 614362 w 9386887"/>
              <a:gd name="connsiteY7" fmla="*/ 514350 h 1671637"/>
              <a:gd name="connsiteX8" fmla="*/ 642937 w 9386887"/>
              <a:gd name="connsiteY8" fmla="*/ 557212 h 1671637"/>
              <a:gd name="connsiteX9" fmla="*/ 671512 w 9386887"/>
              <a:gd name="connsiteY9" fmla="*/ 657225 h 1671637"/>
              <a:gd name="connsiteX10" fmla="*/ 700087 w 9386887"/>
              <a:gd name="connsiteY10" fmla="*/ 757237 h 1671637"/>
              <a:gd name="connsiteX11" fmla="*/ 742950 w 9386887"/>
              <a:gd name="connsiteY11" fmla="*/ 885825 h 1671637"/>
              <a:gd name="connsiteX12" fmla="*/ 757237 w 9386887"/>
              <a:gd name="connsiteY12" fmla="*/ 928687 h 1671637"/>
              <a:gd name="connsiteX13" fmla="*/ 814387 w 9386887"/>
              <a:gd name="connsiteY13" fmla="*/ 1014412 h 1671637"/>
              <a:gd name="connsiteX14" fmla="*/ 842962 w 9386887"/>
              <a:gd name="connsiteY14" fmla="*/ 1100137 h 1671637"/>
              <a:gd name="connsiteX15" fmla="*/ 928687 w 9386887"/>
              <a:gd name="connsiteY15" fmla="*/ 1257300 h 1671637"/>
              <a:gd name="connsiteX16" fmla="*/ 971550 w 9386887"/>
              <a:gd name="connsiteY16" fmla="*/ 1343025 h 1671637"/>
              <a:gd name="connsiteX17" fmla="*/ 1028700 w 9386887"/>
              <a:gd name="connsiteY17" fmla="*/ 1414462 h 1671637"/>
              <a:gd name="connsiteX18" fmla="*/ 1057275 w 9386887"/>
              <a:gd name="connsiteY18" fmla="*/ 1457325 h 1671637"/>
              <a:gd name="connsiteX19" fmla="*/ 1100137 w 9386887"/>
              <a:gd name="connsiteY19" fmla="*/ 1471612 h 1671637"/>
              <a:gd name="connsiteX20" fmla="*/ 1157287 w 9386887"/>
              <a:gd name="connsiteY20" fmla="*/ 1500187 h 1671637"/>
              <a:gd name="connsiteX21" fmla="*/ 1314450 w 9386887"/>
              <a:gd name="connsiteY21" fmla="*/ 1543050 h 1671637"/>
              <a:gd name="connsiteX22" fmla="*/ 1471612 w 9386887"/>
              <a:gd name="connsiteY22" fmla="*/ 1500187 h 1671637"/>
              <a:gd name="connsiteX23" fmla="*/ 1514475 w 9386887"/>
              <a:gd name="connsiteY23" fmla="*/ 1443037 h 1671637"/>
              <a:gd name="connsiteX24" fmla="*/ 1557337 w 9386887"/>
              <a:gd name="connsiteY24" fmla="*/ 1257300 h 1671637"/>
              <a:gd name="connsiteX25" fmla="*/ 1571625 w 9386887"/>
              <a:gd name="connsiteY25" fmla="*/ 1185862 h 1671637"/>
              <a:gd name="connsiteX26" fmla="*/ 1600200 w 9386887"/>
              <a:gd name="connsiteY26" fmla="*/ 1057275 h 1671637"/>
              <a:gd name="connsiteX27" fmla="*/ 1628775 w 9386887"/>
              <a:gd name="connsiteY27" fmla="*/ 857250 h 1671637"/>
              <a:gd name="connsiteX28" fmla="*/ 1657350 w 9386887"/>
              <a:gd name="connsiteY28" fmla="*/ 771525 h 1671637"/>
              <a:gd name="connsiteX29" fmla="*/ 1671637 w 9386887"/>
              <a:gd name="connsiteY29" fmla="*/ 728662 h 1671637"/>
              <a:gd name="connsiteX30" fmla="*/ 1714500 w 9386887"/>
              <a:gd name="connsiteY30" fmla="*/ 642937 h 1671637"/>
              <a:gd name="connsiteX31" fmla="*/ 1757362 w 9386887"/>
              <a:gd name="connsiteY31" fmla="*/ 628650 h 1671637"/>
              <a:gd name="connsiteX32" fmla="*/ 1857375 w 9386887"/>
              <a:gd name="connsiteY32" fmla="*/ 657225 h 1671637"/>
              <a:gd name="connsiteX33" fmla="*/ 1900237 w 9386887"/>
              <a:gd name="connsiteY33" fmla="*/ 685800 h 1671637"/>
              <a:gd name="connsiteX34" fmla="*/ 1957387 w 9386887"/>
              <a:gd name="connsiteY34" fmla="*/ 771525 h 1671637"/>
              <a:gd name="connsiteX35" fmla="*/ 1985962 w 9386887"/>
              <a:gd name="connsiteY35" fmla="*/ 857250 h 1671637"/>
              <a:gd name="connsiteX36" fmla="*/ 2000250 w 9386887"/>
              <a:gd name="connsiteY36" fmla="*/ 900112 h 1671637"/>
              <a:gd name="connsiteX37" fmla="*/ 2057400 w 9386887"/>
              <a:gd name="connsiteY37" fmla="*/ 985837 h 1671637"/>
              <a:gd name="connsiteX38" fmla="*/ 2100262 w 9386887"/>
              <a:gd name="connsiteY38" fmla="*/ 1143000 h 1671637"/>
              <a:gd name="connsiteX39" fmla="*/ 2114550 w 9386887"/>
              <a:gd name="connsiteY39" fmla="*/ 1214437 h 1671637"/>
              <a:gd name="connsiteX40" fmla="*/ 2143125 w 9386887"/>
              <a:gd name="connsiteY40" fmla="*/ 1300162 h 1671637"/>
              <a:gd name="connsiteX41" fmla="*/ 2157412 w 9386887"/>
              <a:gd name="connsiteY41" fmla="*/ 1343025 h 1671637"/>
              <a:gd name="connsiteX42" fmla="*/ 2243137 w 9386887"/>
              <a:gd name="connsiteY42" fmla="*/ 1428750 h 1671637"/>
              <a:gd name="connsiteX43" fmla="*/ 2371725 w 9386887"/>
              <a:gd name="connsiteY43" fmla="*/ 1528762 h 1671637"/>
              <a:gd name="connsiteX44" fmla="*/ 2486025 w 9386887"/>
              <a:gd name="connsiteY44" fmla="*/ 1557337 h 1671637"/>
              <a:gd name="connsiteX45" fmla="*/ 2657475 w 9386887"/>
              <a:gd name="connsiteY45" fmla="*/ 1543050 h 1671637"/>
              <a:gd name="connsiteX46" fmla="*/ 2743200 w 9386887"/>
              <a:gd name="connsiteY46" fmla="*/ 1514475 h 1671637"/>
              <a:gd name="connsiteX47" fmla="*/ 2800350 w 9386887"/>
              <a:gd name="connsiteY47" fmla="*/ 1500187 h 1671637"/>
              <a:gd name="connsiteX48" fmla="*/ 2886075 w 9386887"/>
              <a:gd name="connsiteY48" fmla="*/ 1428750 h 1671637"/>
              <a:gd name="connsiteX49" fmla="*/ 2900362 w 9386887"/>
              <a:gd name="connsiteY49" fmla="*/ 1385887 h 1671637"/>
              <a:gd name="connsiteX50" fmla="*/ 2957512 w 9386887"/>
              <a:gd name="connsiteY50" fmla="*/ 1300162 h 1671637"/>
              <a:gd name="connsiteX51" fmla="*/ 2986087 w 9386887"/>
              <a:gd name="connsiteY51" fmla="*/ 1257300 h 1671637"/>
              <a:gd name="connsiteX52" fmla="*/ 3014662 w 9386887"/>
              <a:gd name="connsiteY52" fmla="*/ 1214437 h 1671637"/>
              <a:gd name="connsiteX53" fmla="*/ 3057525 w 9386887"/>
              <a:gd name="connsiteY53" fmla="*/ 1157287 h 1671637"/>
              <a:gd name="connsiteX54" fmla="*/ 3071812 w 9386887"/>
              <a:gd name="connsiteY54" fmla="*/ 1114425 h 1671637"/>
              <a:gd name="connsiteX55" fmla="*/ 3128962 w 9386887"/>
              <a:gd name="connsiteY55" fmla="*/ 1014412 h 1671637"/>
              <a:gd name="connsiteX56" fmla="*/ 3157537 w 9386887"/>
              <a:gd name="connsiteY56" fmla="*/ 928687 h 1671637"/>
              <a:gd name="connsiteX57" fmla="*/ 3186112 w 9386887"/>
              <a:gd name="connsiteY57" fmla="*/ 885825 h 1671637"/>
              <a:gd name="connsiteX58" fmla="*/ 3214687 w 9386887"/>
              <a:gd name="connsiteY58" fmla="*/ 800100 h 1671637"/>
              <a:gd name="connsiteX59" fmla="*/ 3228975 w 9386887"/>
              <a:gd name="connsiteY59" fmla="*/ 757237 h 1671637"/>
              <a:gd name="connsiteX60" fmla="*/ 3243262 w 9386887"/>
              <a:gd name="connsiteY60" fmla="*/ 714375 h 1671637"/>
              <a:gd name="connsiteX61" fmla="*/ 3286125 w 9386887"/>
              <a:gd name="connsiteY61" fmla="*/ 614362 h 1671637"/>
              <a:gd name="connsiteX62" fmla="*/ 3314700 w 9386887"/>
              <a:gd name="connsiteY62" fmla="*/ 557212 h 1671637"/>
              <a:gd name="connsiteX63" fmla="*/ 3400425 w 9386887"/>
              <a:gd name="connsiteY63" fmla="*/ 385762 h 1671637"/>
              <a:gd name="connsiteX64" fmla="*/ 3443287 w 9386887"/>
              <a:gd name="connsiteY64" fmla="*/ 357187 h 1671637"/>
              <a:gd name="connsiteX65" fmla="*/ 3586162 w 9386887"/>
              <a:gd name="connsiteY65" fmla="*/ 314325 h 1671637"/>
              <a:gd name="connsiteX66" fmla="*/ 3671887 w 9386887"/>
              <a:gd name="connsiteY66" fmla="*/ 285750 h 1671637"/>
              <a:gd name="connsiteX67" fmla="*/ 3871912 w 9386887"/>
              <a:gd name="connsiteY67" fmla="*/ 300037 h 1671637"/>
              <a:gd name="connsiteX68" fmla="*/ 3957637 w 9386887"/>
              <a:gd name="connsiteY68" fmla="*/ 328612 h 1671637"/>
              <a:gd name="connsiteX69" fmla="*/ 4014787 w 9386887"/>
              <a:gd name="connsiteY69" fmla="*/ 414337 h 1671637"/>
              <a:gd name="connsiteX70" fmla="*/ 4057650 w 9386887"/>
              <a:gd name="connsiteY70" fmla="*/ 500062 h 1671637"/>
              <a:gd name="connsiteX71" fmla="*/ 4100512 w 9386887"/>
              <a:gd name="connsiteY71" fmla="*/ 600075 h 1671637"/>
              <a:gd name="connsiteX72" fmla="*/ 4129087 w 9386887"/>
              <a:gd name="connsiteY72" fmla="*/ 685800 h 1671637"/>
              <a:gd name="connsiteX73" fmla="*/ 4171950 w 9386887"/>
              <a:gd name="connsiteY73" fmla="*/ 842962 h 1671637"/>
              <a:gd name="connsiteX74" fmla="*/ 4186237 w 9386887"/>
              <a:gd name="connsiteY74" fmla="*/ 900112 h 1671637"/>
              <a:gd name="connsiteX75" fmla="*/ 4200525 w 9386887"/>
              <a:gd name="connsiteY75" fmla="*/ 942975 h 1671637"/>
              <a:gd name="connsiteX76" fmla="*/ 4214812 w 9386887"/>
              <a:gd name="connsiteY76" fmla="*/ 1014412 h 1671637"/>
              <a:gd name="connsiteX77" fmla="*/ 4229100 w 9386887"/>
              <a:gd name="connsiteY77" fmla="*/ 1143000 h 1671637"/>
              <a:gd name="connsiteX78" fmla="*/ 4257675 w 9386887"/>
              <a:gd name="connsiteY78" fmla="*/ 1185862 h 1671637"/>
              <a:gd name="connsiteX79" fmla="*/ 4314825 w 9386887"/>
              <a:gd name="connsiteY79" fmla="*/ 1314450 h 1671637"/>
              <a:gd name="connsiteX80" fmla="*/ 4357687 w 9386887"/>
              <a:gd name="connsiteY80" fmla="*/ 1400175 h 1671637"/>
              <a:gd name="connsiteX81" fmla="*/ 4400550 w 9386887"/>
              <a:gd name="connsiteY81" fmla="*/ 1443037 h 1671637"/>
              <a:gd name="connsiteX82" fmla="*/ 4429125 w 9386887"/>
              <a:gd name="connsiteY82" fmla="*/ 1485900 h 1671637"/>
              <a:gd name="connsiteX83" fmla="*/ 4514850 w 9386887"/>
              <a:gd name="connsiteY83" fmla="*/ 1571625 h 1671637"/>
              <a:gd name="connsiteX84" fmla="*/ 4600575 w 9386887"/>
              <a:gd name="connsiteY84" fmla="*/ 1600200 h 1671637"/>
              <a:gd name="connsiteX85" fmla="*/ 4643437 w 9386887"/>
              <a:gd name="connsiteY85" fmla="*/ 1614487 h 1671637"/>
              <a:gd name="connsiteX86" fmla="*/ 4786312 w 9386887"/>
              <a:gd name="connsiteY86" fmla="*/ 1600200 h 1671637"/>
              <a:gd name="connsiteX87" fmla="*/ 4857750 w 9386887"/>
              <a:gd name="connsiteY87" fmla="*/ 1471612 h 1671637"/>
              <a:gd name="connsiteX88" fmla="*/ 4886325 w 9386887"/>
              <a:gd name="connsiteY88" fmla="*/ 1414462 h 1671637"/>
              <a:gd name="connsiteX89" fmla="*/ 4929187 w 9386887"/>
              <a:gd name="connsiteY89" fmla="*/ 1314450 h 1671637"/>
              <a:gd name="connsiteX90" fmla="*/ 4957762 w 9386887"/>
              <a:gd name="connsiteY90" fmla="*/ 1228725 h 1671637"/>
              <a:gd name="connsiteX91" fmla="*/ 4972050 w 9386887"/>
              <a:gd name="connsiteY91" fmla="*/ 1185862 h 1671637"/>
              <a:gd name="connsiteX92" fmla="*/ 5057775 w 9386887"/>
              <a:gd name="connsiteY92" fmla="*/ 928687 h 1671637"/>
              <a:gd name="connsiteX93" fmla="*/ 5072062 w 9386887"/>
              <a:gd name="connsiteY93" fmla="*/ 885825 h 1671637"/>
              <a:gd name="connsiteX94" fmla="*/ 5086350 w 9386887"/>
              <a:gd name="connsiteY94" fmla="*/ 842962 h 1671637"/>
              <a:gd name="connsiteX95" fmla="*/ 5114925 w 9386887"/>
              <a:gd name="connsiteY95" fmla="*/ 728662 h 1671637"/>
              <a:gd name="connsiteX96" fmla="*/ 5129212 w 9386887"/>
              <a:gd name="connsiteY96" fmla="*/ 685800 h 1671637"/>
              <a:gd name="connsiteX97" fmla="*/ 5229225 w 9386887"/>
              <a:gd name="connsiteY97" fmla="*/ 557212 h 1671637"/>
              <a:gd name="connsiteX98" fmla="*/ 5286375 w 9386887"/>
              <a:gd name="connsiteY98" fmla="*/ 542925 h 1671637"/>
              <a:gd name="connsiteX99" fmla="*/ 5600700 w 9386887"/>
              <a:gd name="connsiteY99" fmla="*/ 557212 h 1671637"/>
              <a:gd name="connsiteX100" fmla="*/ 5643562 w 9386887"/>
              <a:gd name="connsiteY100" fmla="*/ 571500 h 1671637"/>
              <a:gd name="connsiteX101" fmla="*/ 5729287 w 9386887"/>
              <a:gd name="connsiteY101" fmla="*/ 742950 h 1671637"/>
              <a:gd name="connsiteX102" fmla="*/ 5757862 w 9386887"/>
              <a:gd name="connsiteY102" fmla="*/ 828675 h 1671637"/>
              <a:gd name="connsiteX103" fmla="*/ 5772150 w 9386887"/>
              <a:gd name="connsiteY103" fmla="*/ 885825 h 1671637"/>
              <a:gd name="connsiteX104" fmla="*/ 5800725 w 9386887"/>
              <a:gd name="connsiteY104" fmla="*/ 971550 h 1671637"/>
              <a:gd name="connsiteX105" fmla="*/ 5815012 w 9386887"/>
              <a:gd name="connsiteY105" fmla="*/ 1014412 h 1671637"/>
              <a:gd name="connsiteX106" fmla="*/ 5829300 w 9386887"/>
              <a:gd name="connsiteY106" fmla="*/ 1057275 h 1671637"/>
              <a:gd name="connsiteX107" fmla="*/ 5843587 w 9386887"/>
              <a:gd name="connsiteY107" fmla="*/ 1128712 h 1671637"/>
              <a:gd name="connsiteX108" fmla="*/ 5943600 w 9386887"/>
              <a:gd name="connsiteY108" fmla="*/ 1243012 h 1671637"/>
              <a:gd name="connsiteX109" fmla="*/ 6200775 w 9386887"/>
              <a:gd name="connsiteY109" fmla="*/ 1271587 h 1671637"/>
              <a:gd name="connsiteX110" fmla="*/ 6243637 w 9386887"/>
              <a:gd name="connsiteY110" fmla="*/ 1257300 h 1671637"/>
              <a:gd name="connsiteX111" fmla="*/ 6315075 w 9386887"/>
              <a:gd name="connsiteY111" fmla="*/ 1171575 h 1671637"/>
              <a:gd name="connsiteX112" fmla="*/ 6372225 w 9386887"/>
              <a:gd name="connsiteY112" fmla="*/ 1085850 h 1671637"/>
              <a:gd name="connsiteX113" fmla="*/ 6386512 w 9386887"/>
              <a:gd name="connsiteY113" fmla="*/ 1042987 h 1671637"/>
              <a:gd name="connsiteX114" fmla="*/ 6415087 w 9386887"/>
              <a:gd name="connsiteY114" fmla="*/ 1000125 h 1671637"/>
              <a:gd name="connsiteX115" fmla="*/ 6443662 w 9386887"/>
              <a:gd name="connsiteY115" fmla="*/ 914400 h 1671637"/>
              <a:gd name="connsiteX116" fmla="*/ 6472237 w 9386887"/>
              <a:gd name="connsiteY116" fmla="*/ 828675 h 1671637"/>
              <a:gd name="connsiteX117" fmla="*/ 6486525 w 9386887"/>
              <a:gd name="connsiteY117" fmla="*/ 771525 h 1671637"/>
              <a:gd name="connsiteX118" fmla="*/ 6500812 w 9386887"/>
              <a:gd name="connsiteY118" fmla="*/ 685800 h 1671637"/>
              <a:gd name="connsiteX119" fmla="*/ 6515100 w 9386887"/>
              <a:gd name="connsiteY119" fmla="*/ 642937 h 1671637"/>
              <a:gd name="connsiteX120" fmla="*/ 6529387 w 9386887"/>
              <a:gd name="connsiteY120" fmla="*/ 571500 h 1671637"/>
              <a:gd name="connsiteX121" fmla="*/ 6543675 w 9386887"/>
              <a:gd name="connsiteY121" fmla="*/ 528637 h 1671637"/>
              <a:gd name="connsiteX122" fmla="*/ 6572250 w 9386887"/>
              <a:gd name="connsiteY122" fmla="*/ 428625 h 1671637"/>
              <a:gd name="connsiteX123" fmla="*/ 6629400 w 9386887"/>
              <a:gd name="connsiteY123" fmla="*/ 342900 h 1671637"/>
              <a:gd name="connsiteX124" fmla="*/ 6657975 w 9386887"/>
              <a:gd name="connsiteY124" fmla="*/ 257175 h 1671637"/>
              <a:gd name="connsiteX125" fmla="*/ 6757987 w 9386887"/>
              <a:gd name="connsiteY125" fmla="*/ 128587 h 1671637"/>
              <a:gd name="connsiteX126" fmla="*/ 6786562 w 9386887"/>
              <a:gd name="connsiteY126" fmla="*/ 85725 h 1671637"/>
              <a:gd name="connsiteX127" fmla="*/ 6872287 w 9386887"/>
              <a:gd name="connsiteY127" fmla="*/ 28575 h 1671637"/>
              <a:gd name="connsiteX128" fmla="*/ 6958012 w 9386887"/>
              <a:gd name="connsiteY128" fmla="*/ 0 h 1671637"/>
              <a:gd name="connsiteX129" fmla="*/ 7200900 w 9386887"/>
              <a:gd name="connsiteY129" fmla="*/ 14287 h 1671637"/>
              <a:gd name="connsiteX130" fmla="*/ 7286625 w 9386887"/>
              <a:gd name="connsiteY130" fmla="*/ 42862 h 1671637"/>
              <a:gd name="connsiteX131" fmla="*/ 7329487 w 9386887"/>
              <a:gd name="connsiteY131" fmla="*/ 71437 h 1671637"/>
              <a:gd name="connsiteX132" fmla="*/ 7415212 w 9386887"/>
              <a:gd name="connsiteY132" fmla="*/ 171450 h 1671637"/>
              <a:gd name="connsiteX133" fmla="*/ 7500937 w 9386887"/>
              <a:gd name="connsiteY133" fmla="*/ 342900 h 1671637"/>
              <a:gd name="connsiteX134" fmla="*/ 7515225 w 9386887"/>
              <a:gd name="connsiteY134" fmla="*/ 400050 h 1671637"/>
              <a:gd name="connsiteX135" fmla="*/ 7543800 w 9386887"/>
              <a:gd name="connsiteY135" fmla="*/ 485775 h 1671637"/>
              <a:gd name="connsiteX136" fmla="*/ 7572375 w 9386887"/>
              <a:gd name="connsiteY136" fmla="*/ 628650 h 1671637"/>
              <a:gd name="connsiteX137" fmla="*/ 7586662 w 9386887"/>
              <a:gd name="connsiteY137" fmla="*/ 685800 h 1671637"/>
              <a:gd name="connsiteX138" fmla="*/ 7615237 w 9386887"/>
              <a:gd name="connsiteY138" fmla="*/ 728662 h 1671637"/>
              <a:gd name="connsiteX139" fmla="*/ 7658100 w 9386887"/>
              <a:gd name="connsiteY139" fmla="*/ 871537 h 1671637"/>
              <a:gd name="connsiteX140" fmla="*/ 7672387 w 9386887"/>
              <a:gd name="connsiteY140" fmla="*/ 914400 h 1671637"/>
              <a:gd name="connsiteX141" fmla="*/ 7700962 w 9386887"/>
              <a:gd name="connsiteY141" fmla="*/ 971550 h 1671637"/>
              <a:gd name="connsiteX142" fmla="*/ 7715250 w 9386887"/>
              <a:gd name="connsiteY142" fmla="*/ 1014412 h 1671637"/>
              <a:gd name="connsiteX143" fmla="*/ 7743825 w 9386887"/>
              <a:gd name="connsiteY143" fmla="*/ 1128712 h 1671637"/>
              <a:gd name="connsiteX144" fmla="*/ 7786687 w 9386887"/>
              <a:gd name="connsiteY144" fmla="*/ 1428750 h 1671637"/>
              <a:gd name="connsiteX145" fmla="*/ 7815262 w 9386887"/>
              <a:gd name="connsiteY145" fmla="*/ 1514475 h 1671637"/>
              <a:gd name="connsiteX146" fmla="*/ 7843837 w 9386887"/>
              <a:gd name="connsiteY146" fmla="*/ 1557337 h 1671637"/>
              <a:gd name="connsiteX147" fmla="*/ 7858125 w 9386887"/>
              <a:gd name="connsiteY147" fmla="*/ 1600200 h 1671637"/>
              <a:gd name="connsiteX148" fmla="*/ 7943850 w 9386887"/>
              <a:gd name="connsiteY148" fmla="*/ 1671637 h 1671637"/>
              <a:gd name="connsiteX149" fmla="*/ 8058150 w 9386887"/>
              <a:gd name="connsiteY149" fmla="*/ 1657350 h 1671637"/>
              <a:gd name="connsiteX150" fmla="*/ 8115300 w 9386887"/>
              <a:gd name="connsiteY150" fmla="*/ 1557337 h 1671637"/>
              <a:gd name="connsiteX151" fmla="*/ 8158162 w 9386887"/>
              <a:gd name="connsiteY151" fmla="*/ 1443037 h 1671637"/>
              <a:gd name="connsiteX152" fmla="*/ 8186737 w 9386887"/>
              <a:gd name="connsiteY152" fmla="*/ 1400175 h 1671637"/>
              <a:gd name="connsiteX153" fmla="*/ 8215312 w 9386887"/>
              <a:gd name="connsiteY153" fmla="*/ 1314450 h 1671637"/>
              <a:gd name="connsiteX154" fmla="*/ 8243887 w 9386887"/>
              <a:gd name="connsiteY154" fmla="*/ 1228725 h 1671637"/>
              <a:gd name="connsiteX155" fmla="*/ 8272462 w 9386887"/>
              <a:gd name="connsiteY155" fmla="*/ 1057275 h 1671637"/>
              <a:gd name="connsiteX156" fmla="*/ 8286750 w 9386887"/>
              <a:gd name="connsiteY156" fmla="*/ 971550 h 1671637"/>
              <a:gd name="connsiteX157" fmla="*/ 8301037 w 9386887"/>
              <a:gd name="connsiteY157" fmla="*/ 928687 h 1671637"/>
              <a:gd name="connsiteX158" fmla="*/ 8329612 w 9386887"/>
              <a:gd name="connsiteY158" fmla="*/ 800100 h 1671637"/>
              <a:gd name="connsiteX159" fmla="*/ 8358187 w 9386887"/>
              <a:gd name="connsiteY159" fmla="*/ 757237 h 1671637"/>
              <a:gd name="connsiteX160" fmla="*/ 8401050 w 9386887"/>
              <a:gd name="connsiteY160" fmla="*/ 671512 h 1671637"/>
              <a:gd name="connsiteX161" fmla="*/ 8458200 w 9386887"/>
              <a:gd name="connsiteY161" fmla="*/ 628650 h 1671637"/>
              <a:gd name="connsiteX162" fmla="*/ 8558212 w 9386887"/>
              <a:gd name="connsiteY162" fmla="*/ 557212 h 1671637"/>
              <a:gd name="connsiteX163" fmla="*/ 8643937 w 9386887"/>
              <a:gd name="connsiteY163" fmla="*/ 528637 h 1671637"/>
              <a:gd name="connsiteX164" fmla="*/ 8686800 w 9386887"/>
              <a:gd name="connsiteY164" fmla="*/ 500062 h 1671637"/>
              <a:gd name="connsiteX165" fmla="*/ 8743950 w 9386887"/>
              <a:gd name="connsiteY165" fmla="*/ 485775 h 1671637"/>
              <a:gd name="connsiteX166" fmla="*/ 8829675 w 9386887"/>
              <a:gd name="connsiteY166" fmla="*/ 457200 h 1671637"/>
              <a:gd name="connsiteX167" fmla="*/ 9086850 w 9386887"/>
              <a:gd name="connsiteY167" fmla="*/ 471487 h 1671637"/>
              <a:gd name="connsiteX168" fmla="*/ 9215437 w 9386887"/>
              <a:gd name="connsiteY168" fmla="*/ 514350 h 1671637"/>
              <a:gd name="connsiteX169" fmla="*/ 9258300 w 9386887"/>
              <a:gd name="connsiteY169" fmla="*/ 528637 h 1671637"/>
              <a:gd name="connsiteX170" fmla="*/ 9344025 w 9386887"/>
              <a:gd name="connsiteY170" fmla="*/ 585787 h 1671637"/>
              <a:gd name="connsiteX171" fmla="*/ 9386887 w 9386887"/>
              <a:gd name="connsiteY171" fmla="*/ 614362 h 16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386887" h="1671637">
                <a:moveTo>
                  <a:pt x="0" y="614362"/>
                </a:moveTo>
                <a:cubicBezTo>
                  <a:pt x="19050" y="581025"/>
                  <a:pt x="33577" y="544658"/>
                  <a:pt x="57150" y="514350"/>
                </a:cubicBezTo>
                <a:cubicBezTo>
                  <a:pt x="67692" y="500796"/>
                  <a:pt x="87870" y="497917"/>
                  <a:pt x="100012" y="485775"/>
                </a:cubicBezTo>
                <a:cubicBezTo>
                  <a:pt x="112154" y="473633"/>
                  <a:pt x="114026" y="452013"/>
                  <a:pt x="128587" y="442912"/>
                </a:cubicBezTo>
                <a:cubicBezTo>
                  <a:pt x="154129" y="426948"/>
                  <a:pt x="184776" y="420244"/>
                  <a:pt x="214312" y="414337"/>
                </a:cubicBezTo>
                <a:cubicBezTo>
                  <a:pt x="305005" y="396199"/>
                  <a:pt x="262191" y="405940"/>
                  <a:pt x="342900" y="385762"/>
                </a:cubicBezTo>
                <a:cubicBezTo>
                  <a:pt x="400050" y="390525"/>
                  <a:pt x="458116" y="388803"/>
                  <a:pt x="514350" y="400050"/>
                </a:cubicBezTo>
                <a:cubicBezTo>
                  <a:pt x="560143" y="409209"/>
                  <a:pt x="598976" y="491271"/>
                  <a:pt x="614362" y="514350"/>
                </a:cubicBezTo>
                <a:cubicBezTo>
                  <a:pt x="623887" y="528637"/>
                  <a:pt x="637507" y="540922"/>
                  <a:pt x="642937" y="557212"/>
                </a:cubicBezTo>
                <a:cubicBezTo>
                  <a:pt x="677197" y="659989"/>
                  <a:pt x="635629" y="531635"/>
                  <a:pt x="671512" y="657225"/>
                </a:cubicBezTo>
                <a:cubicBezTo>
                  <a:pt x="689673" y="720787"/>
                  <a:pt x="685195" y="682775"/>
                  <a:pt x="700087" y="757237"/>
                </a:cubicBezTo>
                <a:cubicBezTo>
                  <a:pt x="722086" y="867232"/>
                  <a:pt x="695409" y="814512"/>
                  <a:pt x="742950" y="885825"/>
                </a:cubicBezTo>
                <a:cubicBezTo>
                  <a:pt x="747712" y="900112"/>
                  <a:pt x="749923" y="915522"/>
                  <a:pt x="757237" y="928687"/>
                </a:cubicBezTo>
                <a:cubicBezTo>
                  <a:pt x="773915" y="958708"/>
                  <a:pt x="803527" y="981831"/>
                  <a:pt x="814387" y="1014412"/>
                </a:cubicBezTo>
                <a:cubicBezTo>
                  <a:pt x="823912" y="1042987"/>
                  <a:pt x="826254" y="1075075"/>
                  <a:pt x="842962" y="1100137"/>
                </a:cubicBezTo>
                <a:cubicBezTo>
                  <a:pt x="877744" y="1152310"/>
                  <a:pt x="907076" y="1192469"/>
                  <a:pt x="928687" y="1257300"/>
                </a:cubicBezTo>
                <a:cubicBezTo>
                  <a:pt x="948405" y="1316452"/>
                  <a:pt x="934621" y="1287631"/>
                  <a:pt x="971550" y="1343025"/>
                </a:cubicBezTo>
                <a:cubicBezTo>
                  <a:pt x="999364" y="1426469"/>
                  <a:pt x="964074" y="1349836"/>
                  <a:pt x="1028700" y="1414462"/>
                </a:cubicBezTo>
                <a:cubicBezTo>
                  <a:pt x="1040842" y="1426604"/>
                  <a:pt x="1043866" y="1446598"/>
                  <a:pt x="1057275" y="1457325"/>
                </a:cubicBezTo>
                <a:cubicBezTo>
                  <a:pt x="1069035" y="1466733"/>
                  <a:pt x="1086295" y="1465680"/>
                  <a:pt x="1100137" y="1471612"/>
                </a:cubicBezTo>
                <a:cubicBezTo>
                  <a:pt x="1119713" y="1480002"/>
                  <a:pt x="1137512" y="1492277"/>
                  <a:pt x="1157287" y="1500187"/>
                </a:cubicBezTo>
                <a:cubicBezTo>
                  <a:pt x="1229795" y="1529190"/>
                  <a:pt x="1242707" y="1528701"/>
                  <a:pt x="1314450" y="1543050"/>
                </a:cubicBezTo>
                <a:cubicBezTo>
                  <a:pt x="1382064" y="1534598"/>
                  <a:pt x="1425301" y="1546498"/>
                  <a:pt x="1471612" y="1500187"/>
                </a:cubicBezTo>
                <a:cubicBezTo>
                  <a:pt x="1488450" y="1483349"/>
                  <a:pt x="1500187" y="1462087"/>
                  <a:pt x="1514475" y="1443037"/>
                </a:cubicBezTo>
                <a:cubicBezTo>
                  <a:pt x="1544121" y="1354098"/>
                  <a:pt x="1525808" y="1414945"/>
                  <a:pt x="1557337" y="1257300"/>
                </a:cubicBezTo>
                <a:cubicBezTo>
                  <a:pt x="1562100" y="1233487"/>
                  <a:pt x="1563946" y="1208900"/>
                  <a:pt x="1571625" y="1185862"/>
                </a:cubicBezTo>
                <a:cubicBezTo>
                  <a:pt x="1591586" y="1125977"/>
                  <a:pt x="1590142" y="1137736"/>
                  <a:pt x="1600200" y="1057275"/>
                </a:cubicBezTo>
                <a:cubicBezTo>
                  <a:pt x="1614386" y="943784"/>
                  <a:pt x="1603721" y="940762"/>
                  <a:pt x="1628775" y="857250"/>
                </a:cubicBezTo>
                <a:cubicBezTo>
                  <a:pt x="1637430" y="828400"/>
                  <a:pt x="1647825" y="800100"/>
                  <a:pt x="1657350" y="771525"/>
                </a:cubicBezTo>
                <a:lnTo>
                  <a:pt x="1671637" y="728662"/>
                </a:lnTo>
                <a:cubicBezTo>
                  <a:pt x="1681049" y="700427"/>
                  <a:pt x="1689323" y="663079"/>
                  <a:pt x="1714500" y="642937"/>
                </a:cubicBezTo>
                <a:cubicBezTo>
                  <a:pt x="1726260" y="633529"/>
                  <a:pt x="1743075" y="633412"/>
                  <a:pt x="1757362" y="628650"/>
                </a:cubicBezTo>
                <a:cubicBezTo>
                  <a:pt x="1775677" y="633229"/>
                  <a:pt x="1836875" y="646975"/>
                  <a:pt x="1857375" y="657225"/>
                </a:cubicBezTo>
                <a:cubicBezTo>
                  <a:pt x="1872733" y="664904"/>
                  <a:pt x="1885950" y="676275"/>
                  <a:pt x="1900237" y="685800"/>
                </a:cubicBezTo>
                <a:cubicBezTo>
                  <a:pt x="1919287" y="714375"/>
                  <a:pt x="1946527" y="738944"/>
                  <a:pt x="1957387" y="771525"/>
                </a:cubicBezTo>
                <a:lnTo>
                  <a:pt x="1985962" y="857250"/>
                </a:lnTo>
                <a:cubicBezTo>
                  <a:pt x="1990725" y="871537"/>
                  <a:pt x="1991896" y="887581"/>
                  <a:pt x="2000250" y="900112"/>
                </a:cubicBezTo>
                <a:lnTo>
                  <a:pt x="2057400" y="985837"/>
                </a:lnTo>
                <a:cubicBezTo>
                  <a:pt x="2077926" y="1047419"/>
                  <a:pt x="2084148" y="1062431"/>
                  <a:pt x="2100262" y="1143000"/>
                </a:cubicBezTo>
                <a:cubicBezTo>
                  <a:pt x="2105025" y="1166812"/>
                  <a:pt x="2108160" y="1191009"/>
                  <a:pt x="2114550" y="1214437"/>
                </a:cubicBezTo>
                <a:cubicBezTo>
                  <a:pt x="2122475" y="1243496"/>
                  <a:pt x="2133600" y="1271587"/>
                  <a:pt x="2143125" y="1300162"/>
                </a:cubicBezTo>
                <a:cubicBezTo>
                  <a:pt x="2147887" y="1314450"/>
                  <a:pt x="2146763" y="1332376"/>
                  <a:pt x="2157412" y="1343025"/>
                </a:cubicBezTo>
                <a:lnTo>
                  <a:pt x="2243137" y="1428750"/>
                </a:lnTo>
                <a:cubicBezTo>
                  <a:pt x="2280119" y="1465732"/>
                  <a:pt x="2320459" y="1511672"/>
                  <a:pt x="2371725" y="1528762"/>
                </a:cubicBezTo>
                <a:cubicBezTo>
                  <a:pt x="2437625" y="1550730"/>
                  <a:pt x="2399819" y="1540097"/>
                  <a:pt x="2486025" y="1557337"/>
                </a:cubicBezTo>
                <a:cubicBezTo>
                  <a:pt x="2543175" y="1552575"/>
                  <a:pt x="2600907" y="1552478"/>
                  <a:pt x="2657475" y="1543050"/>
                </a:cubicBezTo>
                <a:cubicBezTo>
                  <a:pt x="2687186" y="1538098"/>
                  <a:pt x="2713979" y="1521781"/>
                  <a:pt x="2743200" y="1514475"/>
                </a:cubicBezTo>
                <a:lnTo>
                  <a:pt x="2800350" y="1500187"/>
                </a:lnTo>
                <a:cubicBezTo>
                  <a:pt x="2831975" y="1479103"/>
                  <a:pt x="2864075" y="1461750"/>
                  <a:pt x="2886075" y="1428750"/>
                </a:cubicBezTo>
                <a:cubicBezTo>
                  <a:pt x="2894429" y="1416219"/>
                  <a:pt x="2893048" y="1399052"/>
                  <a:pt x="2900362" y="1385887"/>
                </a:cubicBezTo>
                <a:cubicBezTo>
                  <a:pt x="2917040" y="1355866"/>
                  <a:pt x="2938462" y="1328737"/>
                  <a:pt x="2957512" y="1300162"/>
                </a:cubicBezTo>
                <a:lnTo>
                  <a:pt x="2986087" y="1257300"/>
                </a:lnTo>
                <a:cubicBezTo>
                  <a:pt x="2995612" y="1243012"/>
                  <a:pt x="3004359" y="1228174"/>
                  <a:pt x="3014662" y="1214437"/>
                </a:cubicBezTo>
                <a:lnTo>
                  <a:pt x="3057525" y="1157287"/>
                </a:lnTo>
                <a:cubicBezTo>
                  <a:pt x="3062287" y="1143000"/>
                  <a:pt x="3065077" y="1127895"/>
                  <a:pt x="3071812" y="1114425"/>
                </a:cubicBezTo>
                <a:cubicBezTo>
                  <a:pt x="3123362" y="1011324"/>
                  <a:pt x="3078865" y="1139656"/>
                  <a:pt x="3128962" y="1014412"/>
                </a:cubicBezTo>
                <a:cubicBezTo>
                  <a:pt x="3140149" y="986446"/>
                  <a:pt x="3140829" y="953749"/>
                  <a:pt x="3157537" y="928687"/>
                </a:cubicBezTo>
                <a:cubicBezTo>
                  <a:pt x="3167062" y="914400"/>
                  <a:pt x="3179138" y="901516"/>
                  <a:pt x="3186112" y="885825"/>
                </a:cubicBezTo>
                <a:cubicBezTo>
                  <a:pt x="3198345" y="858300"/>
                  <a:pt x="3205162" y="828675"/>
                  <a:pt x="3214687" y="800100"/>
                </a:cubicBezTo>
                <a:lnTo>
                  <a:pt x="3228975" y="757237"/>
                </a:lnTo>
                <a:cubicBezTo>
                  <a:pt x="3233737" y="742950"/>
                  <a:pt x="3236527" y="727845"/>
                  <a:pt x="3243262" y="714375"/>
                </a:cubicBezTo>
                <a:cubicBezTo>
                  <a:pt x="3338032" y="524834"/>
                  <a:pt x="3223056" y="761521"/>
                  <a:pt x="3286125" y="614362"/>
                </a:cubicBezTo>
                <a:cubicBezTo>
                  <a:pt x="3294515" y="594786"/>
                  <a:pt x="3306790" y="576987"/>
                  <a:pt x="3314700" y="557212"/>
                </a:cubicBezTo>
                <a:cubicBezTo>
                  <a:pt x="3335446" y="505347"/>
                  <a:pt x="3347876" y="420795"/>
                  <a:pt x="3400425" y="385762"/>
                </a:cubicBezTo>
                <a:cubicBezTo>
                  <a:pt x="3414712" y="376237"/>
                  <a:pt x="3427596" y="364161"/>
                  <a:pt x="3443287" y="357187"/>
                </a:cubicBezTo>
                <a:cubicBezTo>
                  <a:pt x="3513235" y="326099"/>
                  <a:pt x="3522220" y="333507"/>
                  <a:pt x="3586162" y="314325"/>
                </a:cubicBezTo>
                <a:cubicBezTo>
                  <a:pt x="3615012" y="305670"/>
                  <a:pt x="3671887" y="285750"/>
                  <a:pt x="3671887" y="285750"/>
                </a:cubicBezTo>
                <a:cubicBezTo>
                  <a:pt x="3738562" y="290512"/>
                  <a:pt x="3805807" y="290121"/>
                  <a:pt x="3871912" y="300037"/>
                </a:cubicBezTo>
                <a:cubicBezTo>
                  <a:pt x="3901699" y="304505"/>
                  <a:pt x="3957637" y="328612"/>
                  <a:pt x="3957637" y="328612"/>
                </a:cubicBezTo>
                <a:cubicBezTo>
                  <a:pt x="3976687" y="357187"/>
                  <a:pt x="4003927" y="381757"/>
                  <a:pt x="4014787" y="414337"/>
                </a:cubicBezTo>
                <a:cubicBezTo>
                  <a:pt x="4034505" y="473490"/>
                  <a:pt x="4020721" y="444669"/>
                  <a:pt x="4057650" y="500062"/>
                </a:cubicBezTo>
                <a:cubicBezTo>
                  <a:pt x="4095442" y="651236"/>
                  <a:pt x="4044132" y="473219"/>
                  <a:pt x="4100512" y="600075"/>
                </a:cubicBezTo>
                <a:cubicBezTo>
                  <a:pt x="4112745" y="627600"/>
                  <a:pt x="4119562" y="657225"/>
                  <a:pt x="4129087" y="685800"/>
                </a:cubicBezTo>
                <a:cubicBezTo>
                  <a:pt x="4155797" y="765927"/>
                  <a:pt x="4139717" y="714030"/>
                  <a:pt x="4171950" y="842962"/>
                </a:cubicBezTo>
                <a:cubicBezTo>
                  <a:pt x="4176712" y="862012"/>
                  <a:pt x="4180027" y="881483"/>
                  <a:pt x="4186237" y="900112"/>
                </a:cubicBezTo>
                <a:cubicBezTo>
                  <a:pt x="4191000" y="914400"/>
                  <a:pt x="4196872" y="928364"/>
                  <a:pt x="4200525" y="942975"/>
                </a:cubicBezTo>
                <a:cubicBezTo>
                  <a:pt x="4206415" y="966534"/>
                  <a:pt x="4211378" y="990372"/>
                  <a:pt x="4214812" y="1014412"/>
                </a:cubicBezTo>
                <a:cubicBezTo>
                  <a:pt x="4220911" y="1057105"/>
                  <a:pt x="4218640" y="1101161"/>
                  <a:pt x="4229100" y="1143000"/>
                </a:cubicBezTo>
                <a:cubicBezTo>
                  <a:pt x="4233265" y="1159659"/>
                  <a:pt x="4248150" y="1171575"/>
                  <a:pt x="4257675" y="1185862"/>
                </a:cubicBezTo>
                <a:cubicBezTo>
                  <a:pt x="4291680" y="1287877"/>
                  <a:pt x="4269542" y="1246525"/>
                  <a:pt x="4314825" y="1314450"/>
                </a:cubicBezTo>
                <a:cubicBezTo>
                  <a:pt x="4329144" y="1357407"/>
                  <a:pt x="4326913" y="1363247"/>
                  <a:pt x="4357687" y="1400175"/>
                </a:cubicBezTo>
                <a:cubicBezTo>
                  <a:pt x="4370622" y="1415697"/>
                  <a:pt x="4387615" y="1427515"/>
                  <a:pt x="4400550" y="1443037"/>
                </a:cubicBezTo>
                <a:cubicBezTo>
                  <a:pt x="4411543" y="1456229"/>
                  <a:pt x="4417717" y="1473066"/>
                  <a:pt x="4429125" y="1485900"/>
                </a:cubicBezTo>
                <a:cubicBezTo>
                  <a:pt x="4455973" y="1516104"/>
                  <a:pt x="4476513" y="1558846"/>
                  <a:pt x="4514850" y="1571625"/>
                </a:cubicBezTo>
                <a:lnTo>
                  <a:pt x="4600575" y="1600200"/>
                </a:lnTo>
                <a:lnTo>
                  <a:pt x="4643437" y="1614487"/>
                </a:lnTo>
                <a:cubicBezTo>
                  <a:pt x="4691062" y="1609725"/>
                  <a:pt x="4743502" y="1621605"/>
                  <a:pt x="4786312" y="1600200"/>
                </a:cubicBezTo>
                <a:cubicBezTo>
                  <a:pt x="4836938" y="1574887"/>
                  <a:pt x="4839126" y="1515067"/>
                  <a:pt x="4857750" y="1471612"/>
                </a:cubicBezTo>
                <a:cubicBezTo>
                  <a:pt x="4866140" y="1452036"/>
                  <a:pt x="4876800" y="1433512"/>
                  <a:pt x="4886325" y="1414462"/>
                </a:cubicBezTo>
                <a:cubicBezTo>
                  <a:pt x="4924118" y="1263286"/>
                  <a:pt x="4872806" y="1441306"/>
                  <a:pt x="4929187" y="1314450"/>
                </a:cubicBezTo>
                <a:cubicBezTo>
                  <a:pt x="4941420" y="1286925"/>
                  <a:pt x="4948237" y="1257300"/>
                  <a:pt x="4957762" y="1228725"/>
                </a:cubicBezTo>
                <a:lnTo>
                  <a:pt x="4972050" y="1185862"/>
                </a:lnTo>
                <a:lnTo>
                  <a:pt x="5057775" y="928687"/>
                </a:lnTo>
                <a:lnTo>
                  <a:pt x="5072062" y="885825"/>
                </a:lnTo>
                <a:cubicBezTo>
                  <a:pt x="5076825" y="871537"/>
                  <a:pt x="5082697" y="857573"/>
                  <a:pt x="5086350" y="842962"/>
                </a:cubicBezTo>
                <a:cubicBezTo>
                  <a:pt x="5095875" y="804862"/>
                  <a:pt x="5102506" y="765919"/>
                  <a:pt x="5114925" y="728662"/>
                </a:cubicBezTo>
                <a:cubicBezTo>
                  <a:pt x="5119687" y="714375"/>
                  <a:pt x="5121898" y="698965"/>
                  <a:pt x="5129212" y="685800"/>
                </a:cubicBezTo>
                <a:cubicBezTo>
                  <a:pt x="5141066" y="664462"/>
                  <a:pt x="5195322" y="576585"/>
                  <a:pt x="5229225" y="557212"/>
                </a:cubicBezTo>
                <a:cubicBezTo>
                  <a:pt x="5246274" y="547470"/>
                  <a:pt x="5267325" y="547687"/>
                  <a:pt x="5286375" y="542925"/>
                </a:cubicBezTo>
                <a:cubicBezTo>
                  <a:pt x="5391150" y="547687"/>
                  <a:pt x="5496151" y="548848"/>
                  <a:pt x="5600700" y="557212"/>
                </a:cubicBezTo>
                <a:cubicBezTo>
                  <a:pt x="5615712" y="558413"/>
                  <a:pt x="5632913" y="560851"/>
                  <a:pt x="5643562" y="571500"/>
                </a:cubicBezTo>
                <a:cubicBezTo>
                  <a:pt x="5698956" y="626895"/>
                  <a:pt x="5706045" y="673227"/>
                  <a:pt x="5729287" y="742950"/>
                </a:cubicBezTo>
                <a:lnTo>
                  <a:pt x="5757862" y="828675"/>
                </a:lnTo>
                <a:cubicBezTo>
                  <a:pt x="5762625" y="847725"/>
                  <a:pt x="5766507" y="867017"/>
                  <a:pt x="5772150" y="885825"/>
                </a:cubicBezTo>
                <a:cubicBezTo>
                  <a:pt x="5780805" y="914675"/>
                  <a:pt x="5791200" y="942975"/>
                  <a:pt x="5800725" y="971550"/>
                </a:cubicBezTo>
                <a:lnTo>
                  <a:pt x="5815012" y="1014412"/>
                </a:lnTo>
                <a:cubicBezTo>
                  <a:pt x="5819775" y="1028700"/>
                  <a:pt x="5826346" y="1042507"/>
                  <a:pt x="5829300" y="1057275"/>
                </a:cubicBezTo>
                <a:cubicBezTo>
                  <a:pt x="5834062" y="1081087"/>
                  <a:pt x="5833538" y="1106605"/>
                  <a:pt x="5843587" y="1128712"/>
                </a:cubicBezTo>
                <a:cubicBezTo>
                  <a:pt x="5868801" y="1184183"/>
                  <a:pt x="5892893" y="1217658"/>
                  <a:pt x="5943600" y="1243012"/>
                </a:cubicBezTo>
                <a:cubicBezTo>
                  <a:pt x="6011778" y="1277101"/>
                  <a:pt x="6173983" y="1269801"/>
                  <a:pt x="6200775" y="1271587"/>
                </a:cubicBezTo>
                <a:cubicBezTo>
                  <a:pt x="6215062" y="1266825"/>
                  <a:pt x="6231106" y="1265654"/>
                  <a:pt x="6243637" y="1257300"/>
                </a:cubicBezTo>
                <a:cubicBezTo>
                  <a:pt x="6276640" y="1235298"/>
                  <a:pt x="6293990" y="1203202"/>
                  <a:pt x="6315075" y="1171575"/>
                </a:cubicBezTo>
                <a:cubicBezTo>
                  <a:pt x="6349046" y="1069657"/>
                  <a:pt x="6300876" y="1192874"/>
                  <a:pt x="6372225" y="1085850"/>
                </a:cubicBezTo>
                <a:cubicBezTo>
                  <a:pt x="6380579" y="1073319"/>
                  <a:pt x="6379777" y="1056458"/>
                  <a:pt x="6386512" y="1042987"/>
                </a:cubicBezTo>
                <a:cubicBezTo>
                  <a:pt x="6394191" y="1027628"/>
                  <a:pt x="6408113" y="1015816"/>
                  <a:pt x="6415087" y="1000125"/>
                </a:cubicBezTo>
                <a:cubicBezTo>
                  <a:pt x="6427320" y="972600"/>
                  <a:pt x="6434137" y="942975"/>
                  <a:pt x="6443662" y="914400"/>
                </a:cubicBezTo>
                <a:cubicBezTo>
                  <a:pt x="6443665" y="914390"/>
                  <a:pt x="6472234" y="828686"/>
                  <a:pt x="6472237" y="828675"/>
                </a:cubicBezTo>
                <a:cubicBezTo>
                  <a:pt x="6477000" y="809625"/>
                  <a:pt x="6482674" y="790780"/>
                  <a:pt x="6486525" y="771525"/>
                </a:cubicBezTo>
                <a:cubicBezTo>
                  <a:pt x="6492206" y="743118"/>
                  <a:pt x="6494528" y="714079"/>
                  <a:pt x="6500812" y="685800"/>
                </a:cubicBezTo>
                <a:cubicBezTo>
                  <a:pt x="6504079" y="671098"/>
                  <a:pt x="6511447" y="657548"/>
                  <a:pt x="6515100" y="642937"/>
                </a:cubicBezTo>
                <a:cubicBezTo>
                  <a:pt x="6520990" y="619378"/>
                  <a:pt x="6523497" y="595059"/>
                  <a:pt x="6529387" y="571500"/>
                </a:cubicBezTo>
                <a:cubicBezTo>
                  <a:pt x="6533040" y="556889"/>
                  <a:pt x="6539538" y="543118"/>
                  <a:pt x="6543675" y="528637"/>
                </a:cubicBezTo>
                <a:cubicBezTo>
                  <a:pt x="6548029" y="513398"/>
                  <a:pt x="6562172" y="446766"/>
                  <a:pt x="6572250" y="428625"/>
                </a:cubicBezTo>
                <a:cubicBezTo>
                  <a:pt x="6588929" y="398604"/>
                  <a:pt x="6629400" y="342900"/>
                  <a:pt x="6629400" y="342900"/>
                </a:cubicBezTo>
                <a:cubicBezTo>
                  <a:pt x="6638925" y="314325"/>
                  <a:pt x="6641267" y="282237"/>
                  <a:pt x="6657975" y="257175"/>
                </a:cubicBezTo>
                <a:cubicBezTo>
                  <a:pt x="6802413" y="40517"/>
                  <a:pt x="6646079" y="262877"/>
                  <a:pt x="6757987" y="128587"/>
                </a:cubicBezTo>
                <a:cubicBezTo>
                  <a:pt x="6768980" y="115396"/>
                  <a:pt x="6773639" y="97032"/>
                  <a:pt x="6786562" y="85725"/>
                </a:cubicBezTo>
                <a:cubicBezTo>
                  <a:pt x="6812408" y="63110"/>
                  <a:pt x="6839706" y="39435"/>
                  <a:pt x="6872287" y="28575"/>
                </a:cubicBezTo>
                <a:lnTo>
                  <a:pt x="6958012" y="0"/>
                </a:lnTo>
                <a:cubicBezTo>
                  <a:pt x="7038975" y="4762"/>
                  <a:pt x="7120479" y="3797"/>
                  <a:pt x="7200900" y="14287"/>
                </a:cubicBezTo>
                <a:cubicBezTo>
                  <a:pt x="7230768" y="18183"/>
                  <a:pt x="7286625" y="42862"/>
                  <a:pt x="7286625" y="42862"/>
                </a:cubicBezTo>
                <a:cubicBezTo>
                  <a:pt x="7300912" y="52387"/>
                  <a:pt x="7316296" y="60444"/>
                  <a:pt x="7329487" y="71437"/>
                </a:cubicBezTo>
                <a:cubicBezTo>
                  <a:pt x="7365008" y="101038"/>
                  <a:pt x="7388723" y="133608"/>
                  <a:pt x="7415212" y="171450"/>
                </a:cubicBezTo>
                <a:cubicBezTo>
                  <a:pt x="7469534" y="249054"/>
                  <a:pt x="7478636" y="253698"/>
                  <a:pt x="7500937" y="342900"/>
                </a:cubicBezTo>
                <a:cubicBezTo>
                  <a:pt x="7505700" y="361950"/>
                  <a:pt x="7509582" y="381242"/>
                  <a:pt x="7515225" y="400050"/>
                </a:cubicBezTo>
                <a:cubicBezTo>
                  <a:pt x="7523880" y="428900"/>
                  <a:pt x="7543800" y="485775"/>
                  <a:pt x="7543800" y="485775"/>
                </a:cubicBezTo>
                <a:cubicBezTo>
                  <a:pt x="7568184" y="656465"/>
                  <a:pt x="7543875" y="528898"/>
                  <a:pt x="7572375" y="628650"/>
                </a:cubicBezTo>
                <a:cubicBezTo>
                  <a:pt x="7577769" y="647531"/>
                  <a:pt x="7578927" y="667751"/>
                  <a:pt x="7586662" y="685800"/>
                </a:cubicBezTo>
                <a:cubicBezTo>
                  <a:pt x="7593426" y="701583"/>
                  <a:pt x="7605712" y="714375"/>
                  <a:pt x="7615237" y="728662"/>
                </a:cubicBezTo>
                <a:cubicBezTo>
                  <a:pt x="7636832" y="815038"/>
                  <a:pt x="7623314" y="767177"/>
                  <a:pt x="7658100" y="871537"/>
                </a:cubicBezTo>
                <a:cubicBezTo>
                  <a:pt x="7662862" y="885825"/>
                  <a:pt x="7665652" y="900930"/>
                  <a:pt x="7672387" y="914400"/>
                </a:cubicBezTo>
                <a:cubicBezTo>
                  <a:pt x="7681912" y="933450"/>
                  <a:pt x="7692572" y="951974"/>
                  <a:pt x="7700962" y="971550"/>
                </a:cubicBezTo>
                <a:cubicBezTo>
                  <a:pt x="7706895" y="985393"/>
                  <a:pt x="7711287" y="999882"/>
                  <a:pt x="7715250" y="1014412"/>
                </a:cubicBezTo>
                <a:cubicBezTo>
                  <a:pt x="7725583" y="1052301"/>
                  <a:pt x="7743825" y="1128712"/>
                  <a:pt x="7743825" y="1128712"/>
                </a:cubicBezTo>
                <a:cubicBezTo>
                  <a:pt x="7751979" y="1218407"/>
                  <a:pt x="7757518" y="1341243"/>
                  <a:pt x="7786687" y="1428750"/>
                </a:cubicBezTo>
                <a:cubicBezTo>
                  <a:pt x="7796212" y="1457325"/>
                  <a:pt x="7798554" y="1489413"/>
                  <a:pt x="7815262" y="1514475"/>
                </a:cubicBezTo>
                <a:cubicBezTo>
                  <a:pt x="7824787" y="1528762"/>
                  <a:pt x="7836158" y="1541979"/>
                  <a:pt x="7843837" y="1557337"/>
                </a:cubicBezTo>
                <a:cubicBezTo>
                  <a:pt x="7850572" y="1570808"/>
                  <a:pt x="7849771" y="1587669"/>
                  <a:pt x="7858125" y="1600200"/>
                </a:cubicBezTo>
                <a:cubicBezTo>
                  <a:pt x="7880127" y="1633203"/>
                  <a:pt x="7912222" y="1650552"/>
                  <a:pt x="7943850" y="1671637"/>
                </a:cubicBezTo>
                <a:cubicBezTo>
                  <a:pt x="7981950" y="1666875"/>
                  <a:pt x="8022500" y="1671610"/>
                  <a:pt x="8058150" y="1657350"/>
                </a:cubicBezTo>
                <a:cubicBezTo>
                  <a:pt x="8070771" y="1652302"/>
                  <a:pt x="8113487" y="1560962"/>
                  <a:pt x="8115300" y="1557337"/>
                </a:cubicBezTo>
                <a:cubicBezTo>
                  <a:pt x="8130926" y="1494832"/>
                  <a:pt x="8124956" y="1501147"/>
                  <a:pt x="8158162" y="1443037"/>
                </a:cubicBezTo>
                <a:cubicBezTo>
                  <a:pt x="8166681" y="1428128"/>
                  <a:pt x="8179763" y="1415866"/>
                  <a:pt x="8186737" y="1400175"/>
                </a:cubicBezTo>
                <a:cubicBezTo>
                  <a:pt x="8198970" y="1372650"/>
                  <a:pt x="8205787" y="1343025"/>
                  <a:pt x="8215312" y="1314450"/>
                </a:cubicBezTo>
                <a:cubicBezTo>
                  <a:pt x="8215313" y="1314446"/>
                  <a:pt x="8243886" y="1228730"/>
                  <a:pt x="8243887" y="1228725"/>
                </a:cubicBezTo>
                <a:lnTo>
                  <a:pt x="8272462" y="1057275"/>
                </a:lnTo>
                <a:cubicBezTo>
                  <a:pt x="8277225" y="1028700"/>
                  <a:pt x="8277590" y="999033"/>
                  <a:pt x="8286750" y="971550"/>
                </a:cubicBezTo>
                <a:cubicBezTo>
                  <a:pt x="8291512" y="957262"/>
                  <a:pt x="8297384" y="943298"/>
                  <a:pt x="8301037" y="928687"/>
                </a:cubicBezTo>
                <a:cubicBezTo>
                  <a:pt x="8305103" y="912421"/>
                  <a:pt x="8320815" y="820627"/>
                  <a:pt x="8329612" y="800100"/>
                </a:cubicBezTo>
                <a:cubicBezTo>
                  <a:pt x="8336376" y="784317"/>
                  <a:pt x="8350508" y="772596"/>
                  <a:pt x="8358187" y="757237"/>
                </a:cubicBezTo>
                <a:cubicBezTo>
                  <a:pt x="8381427" y="710758"/>
                  <a:pt x="8360106" y="712456"/>
                  <a:pt x="8401050" y="671512"/>
                </a:cubicBezTo>
                <a:cubicBezTo>
                  <a:pt x="8417888" y="654674"/>
                  <a:pt x="8440120" y="644147"/>
                  <a:pt x="8458200" y="628650"/>
                </a:cubicBezTo>
                <a:cubicBezTo>
                  <a:pt x="8518615" y="576866"/>
                  <a:pt x="8480362" y="588352"/>
                  <a:pt x="8558212" y="557212"/>
                </a:cubicBezTo>
                <a:cubicBezTo>
                  <a:pt x="8586178" y="546025"/>
                  <a:pt x="8618875" y="545345"/>
                  <a:pt x="8643937" y="528637"/>
                </a:cubicBezTo>
                <a:cubicBezTo>
                  <a:pt x="8658225" y="519112"/>
                  <a:pt x="8671017" y="506826"/>
                  <a:pt x="8686800" y="500062"/>
                </a:cubicBezTo>
                <a:cubicBezTo>
                  <a:pt x="8704849" y="492327"/>
                  <a:pt x="8725142" y="491417"/>
                  <a:pt x="8743950" y="485775"/>
                </a:cubicBezTo>
                <a:cubicBezTo>
                  <a:pt x="8772800" y="477120"/>
                  <a:pt x="8829675" y="457200"/>
                  <a:pt x="8829675" y="457200"/>
                </a:cubicBezTo>
                <a:cubicBezTo>
                  <a:pt x="8915400" y="461962"/>
                  <a:pt x="9001656" y="460838"/>
                  <a:pt x="9086850" y="471487"/>
                </a:cubicBezTo>
                <a:cubicBezTo>
                  <a:pt x="9086861" y="471488"/>
                  <a:pt x="9194001" y="507205"/>
                  <a:pt x="9215437" y="514350"/>
                </a:cubicBezTo>
                <a:lnTo>
                  <a:pt x="9258300" y="528637"/>
                </a:lnTo>
                <a:lnTo>
                  <a:pt x="9344025" y="585787"/>
                </a:lnTo>
                <a:lnTo>
                  <a:pt x="9386887" y="614362"/>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omb - Free weapons icons">
            <a:extLst>
              <a:ext uri="{FF2B5EF4-FFF2-40B4-BE49-F238E27FC236}">
                <a16:creationId xmlns:a16="http://schemas.microsoft.com/office/drawing/2014/main" id="{29E0C9D7-7500-4628-0EA8-6D664650C3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1414262" y="1772893"/>
            <a:ext cx="669925" cy="669925"/>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CE6BB2C0-C3B5-34FC-2C38-D62ED64F17B0}"/>
              </a:ext>
            </a:extLst>
          </p:cNvPr>
          <p:cNvSpPr/>
          <p:nvPr/>
        </p:nvSpPr>
        <p:spPr>
          <a:xfrm>
            <a:off x="502301" y="2132826"/>
            <a:ext cx="442912" cy="3418643"/>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37D371-0B35-0E31-D981-87A83AC6B454}"/>
              </a:ext>
            </a:extLst>
          </p:cNvPr>
          <p:cNvSpPr txBox="1"/>
          <p:nvPr/>
        </p:nvSpPr>
        <p:spPr>
          <a:xfrm rot="16200000">
            <a:off x="-1198444" y="3113904"/>
            <a:ext cx="3843338" cy="369332"/>
          </a:xfrm>
          <a:prstGeom prst="rect">
            <a:avLst/>
          </a:prstGeom>
          <a:noFill/>
        </p:spPr>
        <p:txBody>
          <a:bodyPr wrap="square" rtlCol="0">
            <a:spAutoFit/>
          </a:bodyPr>
          <a:lstStyle/>
          <a:p>
            <a:r>
              <a:rPr lang="en-US" dirty="0"/>
              <a:t>Community state of health</a:t>
            </a:r>
          </a:p>
        </p:txBody>
      </p:sp>
      <p:pic>
        <p:nvPicPr>
          <p:cNvPr id="10" name="Picture 2" descr="Bomb - Free weapons icons">
            <a:extLst>
              <a:ext uri="{FF2B5EF4-FFF2-40B4-BE49-F238E27FC236}">
                <a16:creationId xmlns:a16="http://schemas.microsoft.com/office/drawing/2014/main" id="{6C737A49-2E25-9F24-02CC-A299B00EDE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2899072" y="1971409"/>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mb - Free weapons icons">
            <a:extLst>
              <a:ext uri="{FF2B5EF4-FFF2-40B4-BE49-F238E27FC236}">
                <a16:creationId xmlns:a16="http://schemas.microsoft.com/office/drawing/2014/main" id="{CFEBE2D7-05A3-F6A3-1107-290CC90FCA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4690068" y="1624251"/>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mb - Free weapons icons">
            <a:extLst>
              <a:ext uri="{FF2B5EF4-FFF2-40B4-BE49-F238E27FC236}">
                <a16:creationId xmlns:a16="http://schemas.microsoft.com/office/drawing/2014/main" id="{F04A6505-D82F-DCB3-8BFB-C74EF4ABEB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6399444" y="1877094"/>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mb - Free weapons icons">
            <a:extLst>
              <a:ext uri="{FF2B5EF4-FFF2-40B4-BE49-F238E27FC236}">
                <a16:creationId xmlns:a16="http://schemas.microsoft.com/office/drawing/2014/main" id="{2D389D8C-53A2-BC2A-184F-7D736FAE49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8108819" y="1372890"/>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mb - Free weapons icons">
            <a:extLst>
              <a:ext uri="{FF2B5EF4-FFF2-40B4-BE49-F238E27FC236}">
                <a16:creationId xmlns:a16="http://schemas.microsoft.com/office/drawing/2014/main" id="{18B4ED50-AD87-CB42-A3EA-4B4218662C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9818194" y="1895811"/>
            <a:ext cx="669925" cy="6699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343C75A-CFF0-27B6-152B-5AC3B50CE16A}"/>
              </a:ext>
            </a:extLst>
          </p:cNvPr>
          <p:cNvSpPr txBox="1"/>
          <p:nvPr/>
        </p:nvSpPr>
        <p:spPr>
          <a:xfrm>
            <a:off x="916098" y="225424"/>
            <a:ext cx="10782641" cy="646331"/>
          </a:xfrm>
          <a:prstGeom prst="rect">
            <a:avLst/>
          </a:prstGeom>
          <a:noFill/>
        </p:spPr>
        <p:txBody>
          <a:bodyPr wrap="square" rtlCol="0">
            <a:spAutoFit/>
          </a:bodyPr>
          <a:lstStyle/>
          <a:p>
            <a:pPr algn="ctr"/>
            <a:r>
              <a:rPr lang="en-US" sz="3600" dirty="0">
                <a:solidFill>
                  <a:schemeClr val="bg1"/>
                </a:solidFill>
              </a:rPr>
              <a:t>Resilience = resistance + recovery </a:t>
            </a:r>
            <a:endParaRPr lang="en-US" sz="2800" dirty="0">
              <a:solidFill>
                <a:schemeClr val="bg1"/>
              </a:solidFill>
            </a:endParaRPr>
          </a:p>
        </p:txBody>
      </p:sp>
      <p:sp>
        <p:nvSpPr>
          <p:cNvPr id="16" name="TextBox 15">
            <a:extLst>
              <a:ext uri="{FF2B5EF4-FFF2-40B4-BE49-F238E27FC236}">
                <a16:creationId xmlns:a16="http://schemas.microsoft.com/office/drawing/2014/main" id="{D927950F-86AC-B69B-9AB2-F68A41A298DA}"/>
              </a:ext>
            </a:extLst>
          </p:cNvPr>
          <p:cNvSpPr txBox="1"/>
          <p:nvPr/>
        </p:nvSpPr>
        <p:spPr>
          <a:xfrm>
            <a:off x="614194" y="920599"/>
            <a:ext cx="11163813" cy="369332"/>
          </a:xfrm>
          <a:prstGeom prst="rect">
            <a:avLst/>
          </a:prstGeom>
          <a:noFill/>
        </p:spPr>
        <p:txBody>
          <a:bodyPr wrap="square">
            <a:spAutoFit/>
          </a:bodyPr>
          <a:lstStyle/>
          <a:p>
            <a:r>
              <a:rPr lang="en-US" dirty="0">
                <a:solidFill>
                  <a:schemeClr val="bg1"/>
                </a:solidFill>
              </a:rPr>
              <a:t>E.g. resistance is how far it falls after a disturbance (bomb) event, and recovery is how high it climbs back up to. </a:t>
            </a:r>
          </a:p>
        </p:txBody>
      </p:sp>
    </p:spTree>
    <p:extLst>
      <p:ext uri="{BB962C8B-B14F-4D97-AF65-F5344CB8AC3E}">
        <p14:creationId xmlns:p14="http://schemas.microsoft.com/office/powerpoint/2010/main" val="205170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Largest Die-Off of Corals Ever Just Happened on the Great Barrier Reef  | Sierra Club">
            <a:extLst>
              <a:ext uri="{FF2B5EF4-FFF2-40B4-BE49-F238E27FC236}">
                <a16:creationId xmlns:a16="http://schemas.microsoft.com/office/drawing/2014/main" id="{55B9C53D-C751-7E54-B6B8-70A21049855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D25B71-7432-0A55-988C-1E7505EC7707}"/>
              </a:ext>
            </a:extLst>
          </p:cNvPr>
          <p:cNvSpPr txBox="1"/>
          <p:nvPr/>
        </p:nvSpPr>
        <p:spPr>
          <a:xfrm>
            <a:off x="1353912" y="167320"/>
            <a:ext cx="1436470" cy="923330"/>
          </a:xfrm>
          <a:prstGeom prst="rect">
            <a:avLst/>
          </a:prstGeom>
          <a:noFill/>
        </p:spPr>
        <p:txBody>
          <a:bodyPr wrap="square" rtlCol="0">
            <a:spAutoFit/>
          </a:bodyPr>
          <a:lstStyle/>
          <a:p>
            <a:pPr algn="ctr"/>
            <a:r>
              <a:rPr lang="en-US" dirty="0"/>
              <a:t>Dead coral covered in algae</a:t>
            </a:r>
          </a:p>
        </p:txBody>
      </p:sp>
    </p:spTree>
    <p:extLst>
      <p:ext uri="{BB962C8B-B14F-4D97-AF65-F5344CB8AC3E}">
        <p14:creationId xmlns:p14="http://schemas.microsoft.com/office/powerpoint/2010/main" val="2095462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A63F38-3A1F-2532-6990-CA0A7D9D330D}"/>
              </a:ext>
            </a:extLst>
          </p:cNvPr>
          <p:cNvSpPr txBox="1"/>
          <p:nvPr/>
        </p:nvSpPr>
        <p:spPr>
          <a:xfrm>
            <a:off x="171628" y="2182505"/>
            <a:ext cx="2733497" cy="1815882"/>
          </a:xfrm>
          <a:prstGeom prst="rect">
            <a:avLst/>
          </a:prstGeom>
          <a:noFill/>
        </p:spPr>
        <p:txBody>
          <a:bodyPr wrap="square" rtlCol="0">
            <a:spAutoFit/>
          </a:bodyPr>
          <a:lstStyle/>
          <a:p>
            <a:pPr algn="ctr"/>
            <a:r>
              <a:rPr lang="en-US" sz="2800" dirty="0">
                <a:solidFill>
                  <a:schemeClr val="bg1"/>
                </a:solidFill>
              </a:rPr>
              <a:t>Macroalgae and turf algae compete with corals for space.</a:t>
            </a:r>
          </a:p>
        </p:txBody>
      </p:sp>
      <p:pic>
        <p:nvPicPr>
          <p:cNvPr id="3074" name="Picture 2">
            <a:extLst>
              <a:ext uri="{FF2B5EF4-FFF2-40B4-BE49-F238E27FC236}">
                <a16:creationId xmlns:a16="http://schemas.microsoft.com/office/drawing/2014/main" id="{15E4B84A-16B6-1D94-361F-AA228F2EB1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03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007F7-FB3B-8C24-8762-846844B39184}"/>
              </a:ext>
            </a:extLst>
          </p:cNvPr>
          <p:cNvSpPr txBox="1"/>
          <p:nvPr/>
        </p:nvSpPr>
        <p:spPr>
          <a:xfrm>
            <a:off x="1242155" y="2521059"/>
            <a:ext cx="3091306" cy="1384995"/>
          </a:xfrm>
          <a:prstGeom prst="rect">
            <a:avLst/>
          </a:prstGeom>
          <a:noFill/>
        </p:spPr>
        <p:txBody>
          <a:bodyPr wrap="square" rtlCol="0">
            <a:spAutoFit/>
          </a:bodyPr>
          <a:lstStyle/>
          <a:p>
            <a:pPr algn="ctr"/>
            <a:r>
              <a:rPr lang="en-US" sz="2800" dirty="0">
                <a:solidFill>
                  <a:schemeClr val="bg1"/>
                </a:solidFill>
              </a:rPr>
              <a:t>Macroalgae and turf algae stop baby corals from settling</a:t>
            </a:r>
          </a:p>
        </p:txBody>
      </p:sp>
      <p:pic>
        <p:nvPicPr>
          <p:cNvPr id="5122" name="Picture 2" descr="Great Barrier Reef Coral Larval Recruitment Declined in 2018 | Reef  Builders | The Reef and Saltwater Aquarium Blog">
            <a:extLst>
              <a:ext uri="{FF2B5EF4-FFF2-40B4-BE49-F238E27FC236}">
                <a16:creationId xmlns:a16="http://schemas.microsoft.com/office/drawing/2014/main" id="{46FAF1B2-314B-0099-93F2-331EE881F1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8325" y="0"/>
            <a:ext cx="6543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497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007F7-FB3B-8C24-8762-846844B39184}"/>
              </a:ext>
            </a:extLst>
          </p:cNvPr>
          <p:cNvSpPr txBox="1"/>
          <p:nvPr/>
        </p:nvSpPr>
        <p:spPr>
          <a:xfrm>
            <a:off x="168730" y="2316527"/>
            <a:ext cx="2998541" cy="1384995"/>
          </a:xfrm>
          <a:prstGeom prst="rect">
            <a:avLst/>
          </a:prstGeom>
          <a:noFill/>
        </p:spPr>
        <p:txBody>
          <a:bodyPr wrap="square" rtlCol="0">
            <a:spAutoFit/>
          </a:bodyPr>
          <a:lstStyle/>
          <a:p>
            <a:pPr algn="ctr"/>
            <a:r>
              <a:rPr lang="en-US" sz="2800" dirty="0">
                <a:solidFill>
                  <a:schemeClr val="bg1"/>
                </a:solidFill>
              </a:rPr>
              <a:t>Baby corals need to settle, for the reef to recover </a:t>
            </a:r>
          </a:p>
        </p:txBody>
      </p:sp>
      <p:pic>
        <p:nvPicPr>
          <p:cNvPr id="6146" name="Picture 2" descr="Larvae of Acropora surculosa in metamorphosis (Jamie Craggs)">
            <a:extLst>
              <a:ext uri="{FF2B5EF4-FFF2-40B4-BE49-F238E27FC236}">
                <a16:creationId xmlns:a16="http://schemas.microsoft.com/office/drawing/2014/main" id="{2CACCF5B-2A8A-1786-D4A2-CF906350BD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453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007F7-FB3B-8C24-8762-846844B39184}"/>
              </a:ext>
            </a:extLst>
          </p:cNvPr>
          <p:cNvSpPr txBox="1"/>
          <p:nvPr/>
        </p:nvSpPr>
        <p:spPr>
          <a:xfrm>
            <a:off x="607825" y="530197"/>
            <a:ext cx="10976350" cy="523220"/>
          </a:xfrm>
          <a:prstGeom prst="rect">
            <a:avLst/>
          </a:prstGeom>
          <a:noFill/>
        </p:spPr>
        <p:txBody>
          <a:bodyPr wrap="square" rtlCol="0">
            <a:spAutoFit/>
          </a:bodyPr>
          <a:lstStyle/>
          <a:p>
            <a:pPr algn="ctr"/>
            <a:r>
              <a:rPr lang="en-US" sz="2800" dirty="0">
                <a:solidFill>
                  <a:schemeClr val="bg1"/>
                </a:solidFill>
              </a:rPr>
              <a:t>Herbivores such as surgeonfish eat macroalgae and turf algae.</a:t>
            </a:r>
          </a:p>
        </p:txBody>
      </p:sp>
      <p:pic>
        <p:nvPicPr>
          <p:cNvPr id="1026" name="Picture 2" descr="The functional roles of surgeonfishes on coral reefs: past, present and  future | Reviews in Fish Biology and Fisheries">
            <a:extLst>
              <a:ext uri="{FF2B5EF4-FFF2-40B4-BE49-F238E27FC236}">
                <a16:creationId xmlns:a16="http://schemas.microsoft.com/office/drawing/2014/main" id="{D7DCB7BD-2B36-F46B-8DFE-2BD997CF43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5582" y="1566240"/>
            <a:ext cx="9821518" cy="49107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6B7935-6589-5393-C2A3-62D02B444EBA}"/>
              </a:ext>
            </a:extLst>
          </p:cNvPr>
          <p:cNvSpPr txBox="1"/>
          <p:nvPr/>
        </p:nvSpPr>
        <p:spPr>
          <a:xfrm>
            <a:off x="1251868" y="6477000"/>
            <a:ext cx="11403496" cy="215444"/>
          </a:xfrm>
          <a:prstGeom prst="rect">
            <a:avLst/>
          </a:prstGeom>
          <a:noFill/>
        </p:spPr>
        <p:txBody>
          <a:bodyPr wrap="square">
            <a:spAutoFit/>
          </a:bodyPr>
          <a:lstStyle/>
          <a:p>
            <a:r>
              <a:rPr lang="en-AU" sz="800" dirty="0">
                <a:solidFill>
                  <a:schemeClr val="bg1"/>
                </a:solidFill>
                <a:effectLst/>
                <a:latin typeface="AdvPTimes"/>
              </a:rPr>
              <a:t>S. B. </a:t>
            </a:r>
            <a:r>
              <a:rPr lang="en-AU" sz="800" dirty="0" err="1">
                <a:solidFill>
                  <a:schemeClr val="bg1"/>
                </a:solidFill>
                <a:effectLst/>
                <a:latin typeface="AdvPTimes"/>
              </a:rPr>
              <a:t>Tebbett</a:t>
            </a:r>
            <a:r>
              <a:rPr lang="en-AU" sz="800" dirty="0">
                <a:solidFill>
                  <a:schemeClr val="bg1"/>
                </a:solidFill>
                <a:effectLst/>
                <a:latin typeface="AdvPTimes"/>
              </a:rPr>
              <a:t> (</a:t>
            </a:r>
            <a:r>
              <a:rPr lang="en-AU" sz="800" dirty="0">
                <a:solidFill>
                  <a:schemeClr val="bg1"/>
                </a:solidFill>
                <a:effectLst/>
                <a:latin typeface="AdvPSSPS"/>
              </a:rPr>
              <a:t>&amp;</a:t>
            </a:r>
            <a:r>
              <a:rPr lang="en-AU" sz="800" dirty="0">
                <a:solidFill>
                  <a:schemeClr val="bg1"/>
                </a:solidFill>
                <a:effectLst/>
                <a:latin typeface="AdvPTimes"/>
              </a:rPr>
              <a:t>) </a:t>
            </a:r>
            <a:r>
              <a:rPr lang="en-AU" sz="800" dirty="0">
                <a:solidFill>
                  <a:schemeClr val="bg1"/>
                </a:solidFill>
                <a:effectLst/>
                <a:latin typeface="AdvP4C4E74"/>
              </a:rPr>
              <a:t> </a:t>
            </a:r>
            <a:r>
              <a:rPr lang="en-AU" sz="800" dirty="0">
                <a:solidFill>
                  <a:schemeClr val="bg1"/>
                </a:solidFill>
                <a:effectLst/>
                <a:latin typeface="AdvPTimes"/>
              </a:rPr>
              <a:t>A. C. Siqueira </a:t>
            </a:r>
            <a:r>
              <a:rPr lang="en-AU" sz="800" dirty="0">
                <a:solidFill>
                  <a:schemeClr val="bg1"/>
                </a:solidFill>
                <a:effectLst/>
                <a:latin typeface="AdvP4C4E74"/>
              </a:rPr>
              <a:t> </a:t>
            </a:r>
            <a:r>
              <a:rPr lang="en-AU" sz="800" dirty="0">
                <a:solidFill>
                  <a:schemeClr val="bg1"/>
                </a:solidFill>
                <a:effectLst/>
                <a:latin typeface="AdvPTimes"/>
              </a:rPr>
              <a:t>D. R. Bellwood (2022). Research Hub for Coral Reef Ecosystem Functions, College of Science and Engineering and ARC Centre of Excellence for Coral Reef Studies, James Cook University, Townsville, </a:t>
            </a:r>
            <a:r>
              <a:rPr lang="en-AU" sz="800" dirty="0">
                <a:solidFill>
                  <a:schemeClr val="bg1"/>
                </a:solidFill>
                <a:latin typeface="AdvPTimes"/>
              </a:rPr>
              <a:t>Australia.</a:t>
            </a:r>
            <a:endParaRPr lang="en-AU" sz="800" dirty="0">
              <a:solidFill>
                <a:schemeClr val="bg1"/>
              </a:solidFill>
            </a:endParaRPr>
          </a:p>
        </p:txBody>
      </p:sp>
      <p:sp>
        <p:nvSpPr>
          <p:cNvPr id="5" name="Oval 4">
            <a:extLst>
              <a:ext uri="{FF2B5EF4-FFF2-40B4-BE49-F238E27FC236}">
                <a16:creationId xmlns:a16="http://schemas.microsoft.com/office/drawing/2014/main" id="{7EECD18F-3EED-A357-9691-A82E2C77B9CE}"/>
              </a:ext>
            </a:extLst>
          </p:cNvPr>
          <p:cNvSpPr/>
          <p:nvPr/>
        </p:nvSpPr>
        <p:spPr>
          <a:xfrm>
            <a:off x="7215187" y="1807368"/>
            <a:ext cx="4368987" cy="32432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648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D10B64-AB43-B736-F3E3-D27EE513F177}"/>
              </a:ext>
            </a:extLst>
          </p:cNvPr>
          <p:cNvSpPr txBox="1"/>
          <p:nvPr/>
        </p:nvSpPr>
        <p:spPr>
          <a:xfrm>
            <a:off x="293500" y="2120949"/>
            <a:ext cx="2435413" cy="2185214"/>
          </a:xfrm>
          <a:prstGeom prst="rect">
            <a:avLst/>
          </a:prstGeom>
          <a:noFill/>
        </p:spPr>
        <p:txBody>
          <a:bodyPr wrap="square" rtlCol="0">
            <a:spAutoFit/>
          </a:bodyPr>
          <a:lstStyle/>
          <a:p>
            <a:pPr algn="ctr"/>
            <a:r>
              <a:rPr lang="en-US" sz="2800" dirty="0">
                <a:solidFill>
                  <a:schemeClr val="bg1"/>
                </a:solidFill>
              </a:rPr>
              <a:t>The </a:t>
            </a:r>
            <a:r>
              <a:rPr lang="en-US" sz="2800" dirty="0" err="1">
                <a:solidFill>
                  <a:schemeClr val="bg1"/>
                </a:solidFill>
              </a:rPr>
              <a:t>bluespine</a:t>
            </a:r>
            <a:r>
              <a:rPr lang="en-US" sz="2800" dirty="0">
                <a:solidFill>
                  <a:schemeClr val="bg1"/>
                </a:solidFill>
              </a:rPr>
              <a:t> </a:t>
            </a:r>
            <a:r>
              <a:rPr lang="en-US" sz="2800" dirty="0" err="1">
                <a:solidFill>
                  <a:schemeClr val="bg1"/>
                </a:solidFill>
              </a:rPr>
              <a:t>unicornfish</a:t>
            </a:r>
            <a:r>
              <a:rPr lang="en-US" sz="2800" dirty="0">
                <a:solidFill>
                  <a:schemeClr val="bg1"/>
                </a:solidFill>
              </a:rPr>
              <a:t> </a:t>
            </a:r>
            <a:r>
              <a:rPr lang="en-US" sz="2400" dirty="0">
                <a:solidFill>
                  <a:schemeClr val="bg1"/>
                </a:solidFill>
              </a:rPr>
              <a:t>(</a:t>
            </a:r>
            <a:r>
              <a:rPr lang="en-US" sz="2400" i="1" dirty="0" err="1">
                <a:solidFill>
                  <a:schemeClr val="bg1"/>
                </a:solidFill>
              </a:rPr>
              <a:t>Naso</a:t>
            </a:r>
            <a:r>
              <a:rPr lang="en-US" sz="2400" i="1" dirty="0">
                <a:solidFill>
                  <a:schemeClr val="bg1"/>
                </a:solidFill>
              </a:rPr>
              <a:t> </a:t>
            </a:r>
            <a:r>
              <a:rPr lang="en-US" sz="2400" i="1" dirty="0" err="1">
                <a:solidFill>
                  <a:schemeClr val="bg1"/>
                </a:solidFill>
              </a:rPr>
              <a:t>unicornis</a:t>
            </a:r>
            <a:r>
              <a:rPr lang="en-US" sz="2400" i="1" dirty="0">
                <a:solidFill>
                  <a:schemeClr val="bg1"/>
                </a:solidFill>
              </a:rPr>
              <a:t>) </a:t>
            </a:r>
            <a:r>
              <a:rPr lang="en-US" sz="2800" dirty="0">
                <a:solidFill>
                  <a:schemeClr val="bg1"/>
                </a:solidFill>
              </a:rPr>
              <a:t>also loves to eat macroalgae</a:t>
            </a:r>
          </a:p>
        </p:txBody>
      </p:sp>
      <p:pic>
        <p:nvPicPr>
          <p:cNvPr id="2050" name="Picture 2" descr="Naso unicornis">
            <a:extLst>
              <a:ext uri="{FF2B5EF4-FFF2-40B4-BE49-F238E27FC236}">
                <a16:creationId xmlns:a16="http://schemas.microsoft.com/office/drawing/2014/main" id="{80E1FAFB-7F80-594F-5A46-C2B166F4A83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00375" y="0"/>
            <a:ext cx="9191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791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D10B64-AB43-B736-F3E3-D27EE513F177}"/>
              </a:ext>
            </a:extLst>
          </p:cNvPr>
          <p:cNvSpPr txBox="1"/>
          <p:nvPr/>
        </p:nvSpPr>
        <p:spPr>
          <a:xfrm>
            <a:off x="564963" y="2305615"/>
            <a:ext cx="2021075" cy="2246769"/>
          </a:xfrm>
          <a:prstGeom prst="rect">
            <a:avLst/>
          </a:prstGeom>
          <a:noFill/>
        </p:spPr>
        <p:txBody>
          <a:bodyPr wrap="square" rtlCol="0">
            <a:spAutoFit/>
          </a:bodyPr>
          <a:lstStyle/>
          <a:p>
            <a:pPr algn="ctr"/>
            <a:r>
              <a:rPr lang="en-US" sz="2800" dirty="0">
                <a:solidFill>
                  <a:schemeClr val="bg1"/>
                </a:solidFill>
              </a:rPr>
              <a:t>Sea urchins remove lots of macroalgae too</a:t>
            </a:r>
          </a:p>
        </p:txBody>
      </p:sp>
      <p:pic>
        <p:nvPicPr>
          <p:cNvPr id="26626" name="Picture 2" descr="Grazing | Fred's Ecology and Environmental Tales (AKA: The FEET)">
            <a:extLst>
              <a:ext uri="{FF2B5EF4-FFF2-40B4-BE49-F238E27FC236}">
                <a16:creationId xmlns:a16="http://schemas.microsoft.com/office/drawing/2014/main" id="{3E518D76-47C1-FAE8-ED13-55BC79E76E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2424" y="0"/>
            <a:ext cx="9149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335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6288B5-40EE-9C54-D935-E722157F52E2}"/>
              </a:ext>
            </a:extLst>
          </p:cNvPr>
          <p:cNvSpPr txBox="1"/>
          <p:nvPr/>
        </p:nvSpPr>
        <p:spPr>
          <a:xfrm>
            <a:off x="193489" y="4549676"/>
            <a:ext cx="2798948" cy="2308324"/>
          </a:xfrm>
          <a:prstGeom prst="rect">
            <a:avLst/>
          </a:prstGeom>
          <a:noFill/>
        </p:spPr>
        <p:txBody>
          <a:bodyPr wrap="square" rtlCol="0">
            <a:spAutoFit/>
          </a:bodyPr>
          <a:lstStyle/>
          <a:p>
            <a:pPr algn="ctr"/>
            <a:r>
              <a:rPr lang="en-US" sz="1600" i="1" dirty="0">
                <a:solidFill>
                  <a:schemeClr val="bg1"/>
                </a:solidFill>
              </a:rPr>
              <a:t>An unexploited community of </a:t>
            </a:r>
            <a:r>
              <a:rPr lang="en-US" sz="2400" i="1" dirty="0">
                <a:solidFill>
                  <a:schemeClr val="bg1"/>
                </a:solidFill>
              </a:rPr>
              <a:t>parrotfishes</a:t>
            </a:r>
            <a:r>
              <a:rPr lang="en-US" sz="1600" i="1" dirty="0">
                <a:solidFill>
                  <a:schemeClr val="bg1"/>
                </a:solidFill>
              </a:rPr>
              <a:t> can maintain approximately 40% of the reef in a permanently grazed state but overfishing reduces this capacity to about 5% </a:t>
            </a:r>
          </a:p>
          <a:p>
            <a:pPr algn="ctr"/>
            <a:r>
              <a:rPr lang="en-US" sz="1200" dirty="0">
                <a:solidFill>
                  <a:schemeClr val="bg1"/>
                </a:solidFill>
              </a:rPr>
              <a:t>(</a:t>
            </a:r>
            <a:r>
              <a:rPr lang="en-US" sz="1200" dirty="0" err="1">
                <a:solidFill>
                  <a:schemeClr val="bg1"/>
                </a:solidFill>
              </a:rPr>
              <a:t>Mumby</a:t>
            </a:r>
            <a:r>
              <a:rPr lang="en-US" sz="1200" dirty="0">
                <a:solidFill>
                  <a:schemeClr val="bg1"/>
                </a:solidFill>
              </a:rPr>
              <a:t> </a:t>
            </a:r>
            <a:r>
              <a:rPr lang="en-US" sz="1200" i="1" dirty="0">
                <a:solidFill>
                  <a:schemeClr val="bg1"/>
                </a:solidFill>
              </a:rPr>
              <a:t>et al., </a:t>
            </a:r>
            <a:r>
              <a:rPr lang="en-US" sz="1200" dirty="0">
                <a:solidFill>
                  <a:schemeClr val="bg1"/>
                </a:solidFill>
              </a:rPr>
              <a:t>2007)</a:t>
            </a:r>
          </a:p>
          <a:p>
            <a:pPr algn="ctr"/>
            <a:endParaRPr lang="en-US" sz="2800" dirty="0">
              <a:solidFill>
                <a:schemeClr val="bg1"/>
              </a:solidFill>
            </a:endParaRPr>
          </a:p>
        </p:txBody>
      </p:sp>
      <p:pic>
        <p:nvPicPr>
          <p:cNvPr id="27652" name="Picture 4" descr="Animals 120 parrotfish 4 -">
            <a:extLst>
              <a:ext uri="{FF2B5EF4-FFF2-40B4-BE49-F238E27FC236}">
                <a16:creationId xmlns:a16="http://schemas.microsoft.com/office/drawing/2014/main" id="{AD332C7E-E986-DEE1-6B78-DB78AB62508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92437" y="0"/>
            <a:ext cx="9199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72E78F-ABCB-A9C9-00B9-6D2C1342D0AF}"/>
              </a:ext>
            </a:extLst>
          </p:cNvPr>
          <p:cNvSpPr txBox="1"/>
          <p:nvPr/>
        </p:nvSpPr>
        <p:spPr>
          <a:xfrm>
            <a:off x="482412" y="1736229"/>
            <a:ext cx="2021075" cy="1077218"/>
          </a:xfrm>
          <a:prstGeom prst="rect">
            <a:avLst/>
          </a:prstGeom>
          <a:noFill/>
        </p:spPr>
        <p:txBody>
          <a:bodyPr wrap="square" rtlCol="0">
            <a:spAutoFit/>
          </a:bodyPr>
          <a:lstStyle/>
          <a:p>
            <a:pPr algn="ctr"/>
            <a:r>
              <a:rPr lang="en-US" sz="2800" dirty="0">
                <a:solidFill>
                  <a:schemeClr val="bg1"/>
                </a:solidFill>
              </a:rPr>
              <a:t>As well as </a:t>
            </a:r>
            <a:r>
              <a:rPr lang="en-US" sz="3600" dirty="0">
                <a:solidFill>
                  <a:schemeClr val="bg1"/>
                </a:solidFill>
              </a:rPr>
              <a:t>parrotfish</a:t>
            </a:r>
            <a:endParaRPr lang="en-US" sz="2800" dirty="0">
              <a:solidFill>
                <a:schemeClr val="bg1"/>
              </a:solidFill>
            </a:endParaRPr>
          </a:p>
        </p:txBody>
      </p:sp>
    </p:spTree>
    <p:extLst>
      <p:ext uri="{BB962C8B-B14F-4D97-AF65-F5344CB8AC3E}">
        <p14:creationId xmlns:p14="http://schemas.microsoft.com/office/powerpoint/2010/main" val="2708001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023531-4FDD-C046-79C2-CAEA3ACE83AF}"/>
              </a:ext>
            </a:extLst>
          </p:cNvPr>
          <p:cNvSpPr txBox="1"/>
          <p:nvPr/>
        </p:nvSpPr>
        <p:spPr>
          <a:xfrm>
            <a:off x="479441" y="2767101"/>
            <a:ext cx="6358679" cy="954107"/>
          </a:xfrm>
          <a:prstGeom prst="rect">
            <a:avLst/>
          </a:prstGeom>
          <a:noFill/>
        </p:spPr>
        <p:txBody>
          <a:bodyPr wrap="square" rtlCol="0">
            <a:spAutoFit/>
          </a:bodyPr>
          <a:lstStyle/>
          <a:p>
            <a:pPr algn="ctr"/>
            <a:r>
              <a:rPr lang="en-US" sz="2800" dirty="0">
                <a:solidFill>
                  <a:schemeClr val="bg1"/>
                </a:solidFill>
              </a:rPr>
              <a:t>More grazing means faster recovery, freeing up space for baby corals to settle. </a:t>
            </a:r>
          </a:p>
        </p:txBody>
      </p:sp>
      <p:pic>
        <p:nvPicPr>
          <p:cNvPr id="9224" name="Picture 8" descr="Fishing and habitat quality control grazing functions across 72 coral reefs  – Functional Ecology: Plain Language Summaries">
            <a:extLst>
              <a:ext uri="{FF2B5EF4-FFF2-40B4-BE49-F238E27FC236}">
                <a16:creationId xmlns:a16="http://schemas.microsoft.com/office/drawing/2014/main" id="{FEE3E614-7965-4492-F85E-ECDB8EDE21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57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images&#10;&#10;Description automatically generated">
            <a:extLst>
              <a:ext uri="{FF2B5EF4-FFF2-40B4-BE49-F238E27FC236}">
                <a16:creationId xmlns:a16="http://schemas.microsoft.com/office/drawing/2014/main" id="{1E3D9029-1C2D-6BDF-2F4C-095F3BBA5B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9976" y="490364"/>
            <a:ext cx="4502591" cy="5894614"/>
          </a:xfrm>
          <a:prstGeom prst="rect">
            <a:avLst/>
          </a:prstGeom>
        </p:spPr>
      </p:pic>
      <p:pic>
        <p:nvPicPr>
          <p:cNvPr id="6" name="Picture 5" descr="A screenshot of a web page&#10;&#10;Description automatically generated">
            <a:extLst>
              <a:ext uri="{FF2B5EF4-FFF2-40B4-BE49-F238E27FC236}">
                <a16:creationId xmlns:a16="http://schemas.microsoft.com/office/drawing/2014/main" id="{F8CD2350-DA44-8277-B366-477809682D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433" y="3870885"/>
            <a:ext cx="6417130" cy="2514093"/>
          </a:xfrm>
          <a:prstGeom prst="rect">
            <a:avLst/>
          </a:prstGeom>
        </p:spPr>
      </p:pic>
      <p:pic>
        <p:nvPicPr>
          <p:cNvPr id="8" name="Picture 7" descr="A screenshot of a google scholar&#10;&#10;Description automatically generated">
            <a:extLst>
              <a:ext uri="{FF2B5EF4-FFF2-40B4-BE49-F238E27FC236}">
                <a16:creationId xmlns:a16="http://schemas.microsoft.com/office/drawing/2014/main" id="{564E9430-7F68-C200-B953-5E0DBF52D9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9433" y="473022"/>
            <a:ext cx="6417130" cy="3233564"/>
          </a:xfrm>
          <a:prstGeom prst="rect">
            <a:avLst/>
          </a:prstGeom>
        </p:spPr>
      </p:pic>
    </p:spTree>
    <p:extLst>
      <p:ext uri="{BB962C8B-B14F-4D97-AF65-F5344CB8AC3E}">
        <p14:creationId xmlns:p14="http://schemas.microsoft.com/office/powerpoint/2010/main" val="3201072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5DF06D2-0FA7-A70E-7914-C4A2D511778E}"/>
              </a:ext>
            </a:extLst>
          </p:cNvPr>
          <p:cNvCxnSpPr>
            <a:cxnSpLocks/>
          </p:cNvCxnSpPr>
          <p:nvPr/>
        </p:nvCxnSpPr>
        <p:spPr>
          <a:xfrm>
            <a:off x="1561758" y="4929192"/>
            <a:ext cx="9625355" cy="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7ACB4F-6F31-9A0E-DBF5-EA419DDE18AF}"/>
              </a:ext>
            </a:extLst>
          </p:cNvPr>
          <p:cNvSpPr txBox="1"/>
          <p:nvPr/>
        </p:nvSpPr>
        <p:spPr>
          <a:xfrm>
            <a:off x="4643438" y="4929192"/>
            <a:ext cx="3829050" cy="369332"/>
          </a:xfrm>
          <a:prstGeom prst="rect">
            <a:avLst/>
          </a:prstGeom>
          <a:noFill/>
        </p:spPr>
        <p:txBody>
          <a:bodyPr wrap="square" rtlCol="0">
            <a:spAutoFit/>
          </a:bodyPr>
          <a:lstStyle/>
          <a:p>
            <a:pPr algn="ctr"/>
            <a:r>
              <a:rPr lang="en-US" dirty="0">
                <a:solidFill>
                  <a:schemeClr val="bg1"/>
                </a:solidFill>
              </a:rPr>
              <a:t>Resilience threshold (phase shift)</a:t>
            </a:r>
          </a:p>
        </p:txBody>
      </p:sp>
      <p:sp>
        <p:nvSpPr>
          <p:cNvPr id="7" name="Freeform 6">
            <a:extLst>
              <a:ext uri="{FF2B5EF4-FFF2-40B4-BE49-F238E27FC236}">
                <a16:creationId xmlns:a16="http://schemas.microsoft.com/office/drawing/2014/main" id="{B530FABC-5457-9EFA-BE81-61F1B558DD8C}"/>
              </a:ext>
            </a:extLst>
          </p:cNvPr>
          <p:cNvSpPr/>
          <p:nvPr/>
        </p:nvSpPr>
        <p:spPr>
          <a:xfrm>
            <a:off x="1428750" y="2428879"/>
            <a:ext cx="9558338" cy="3200400"/>
          </a:xfrm>
          <a:custGeom>
            <a:avLst/>
            <a:gdLst>
              <a:gd name="connsiteX0" fmla="*/ 0 w 9558338"/>
              <a:gd name="connsiteY0" fmla="*/ 457200 h 3200400"/>
              <a:gd name="connsiteX1" fmla="*/ 28575 w 9558338"/>
              <a:gd name="connsiteY1" fmla="*/ 357188 h 3200400"/>
              <a:gd name="connsiteX2" fmla="*/ 114300 w 9558338"/>
              <a:gd name="connsiteY2" fmla="*/ 257175 h 3200400"/>
              <a:gd name="connsiteX3" fmla="*/ 200025 w 9558338"/>
              <a:gd name="connsiteY3" fmla="*/ 200025 h 3200400"/>
              <a:gd name="connsiteX4" fmla="*/ 300038 w 9558338"/>
              <a:gd name="connsiteY4" fmla="*/ 171450 h 3200400"/>
              <a:gd name="connsiteX5" fmla="*/ 457200 w 9558338"/>
              <a:gd name="connsiteY5" fmla="*/ 100013 h 3200400"/>
              <a:gd name="connsiteX6" fmla="*/ 585788 w 9558338"/>
              <a:gd name="connsiteY6" fmla="*/ 114300 h 3200400"/>
              <a:gd name="connsiteX7" fmla="*/ 642938 w 9558338"/>
              <a:gd name="connsiteY7" fmla="*/ 157163 h 3200400"/>
              <a:gd name="connsiteX8" fmla="*/ 728663 w 9558338"/>
              <a:gd name="connsiteY8" fmla="*/ 271463 h 3200400"/>
              <a:gd name="connsiteX9" fmla="*/ 771525 w 9558338"/>
              <a:gd name="connsiteY9" fmla="*/ 428625 h 3200400"/>
              <a:gd name="connsiteX10" fmla="*/ 800100 w 9558338"/>
              <a:gd name="connsiteY10" fmla="*/ 485775 h 3200400"/>
              <a:gd name="connsiteX11" fmla="*/ 814388 w 9558338"/>
              <a:gd name="connsiteY11" fmla="*/ 614363 h 3200400"/>
              <a:gd name="connsiteX12" fmla="*/ 828675 w 9558338"/>
              <a:gd name="connsiteY12" fmla="*/ 871538 h 3200400"/>
              <a:gd name="connsiteX13" fmla="*/ 857250 w 9558338"/>
              <a:gd name="connsiteY13" fmla="*/ 928688 h 3200400"/>
              <a:gd name="connsiteX14" fmla="*/ 871538 w 9558338"/>
              <a:gd name="connsiteY14" fmla="*/ 971550 h 3200400"/>
              <a:gd name="connsiteX15" fmla="*/ 928688 w 9558338"/>
              <a:gd name="connsiteY15" fmla="*/ 1057275 h 3200400"/>
              <a:gd name="connsiteX16" fmla="*/ 1042988 w 9558338"/>
              <a:gd name="connsiteY16" fmla="*/ 1200150 h 3200400"/>
              <a:gd name="connsiteX17" fmla="*/ 1128713 w 9558338"/>
              <a:gd name="connsiteY17" fmla="*/ 1300163 h 3200400"/>
              <a:gd name="connsiteX18" fmla="*/ 1228725 w 9558338"/>
              <a:gd name="connsiteY18" fmla="*/ 1357313 h 3200400"/>
              <a:gd name="connsiteX19" fmla="*/ 1414463 w 9558338"/>
              <a:gd name="connsiteY19" fmla="*/ 1285875 h 3200400"/>
              <a:gd name="connsiteX20" fmla="*/ 1457325 w 9558338"/>
              <a:gd name="connsiteY20" fmla="*/ 1257300 h 3200400"/>
              <a:gd name="connsiteX21" fmla="*/ 1500188 w 9558338"/>
              <a:gd name="connsiteY21" fmla="*/ 1228725 h 3200400"/>
              <a:gd name="connsiteX22" fmla="*/ 1528763 w 9558338"/>
              <a:gd name="connsiteY22" fmla="*/ 1171575 h 3200400"/>
              <a:gd name="connsiteX23" fmla="*/ 1557338 w 9558338"/>
              <a:gd name="connsiteY23" fmla="*/ 1128713 h 3200400"/>
              <a:gd name="connsiteX24" fmla="*/ 1571625 w 9558338"/>
              <a:gd name="connsiteY24" fmla="*/ 1057275 h 3200400"/>
              <a:gd name="connsiteX25" fmla="*/ 1600200 w 9558338"/>
              <a:gd name="connsiteY25" fmla="*/ 800100 h 3200400"/>
              <a:gd name="connsiteX26" fmla="*/ 1643063 w 9558338"/>
              <a:gd name="connsiteY26" fmla="*/ 585788 h 3200400"/>
              <a:gd name="connsiteX27" fmla="*/ 1671638 w 9558338"/>
              <a:gd name="connsiteY27" fmla="*/ 542925 h 3200400"/>
              <a:gd name="connsiteX28" fmla="*/ 1714500 w 9558338"/>
              <a:gd name="connsiteY28" fmla="*/ 457200 h 3200400"/>
              <a:gd name="connsiteX29" fmla="*/ 1757363 w 9558338"/>
              <a:gd name="connsiteY29" fmla="*/ 428625 h 3200400"/>
              <a:gd name="connsiteX30" fmla="*/ 1914525 w 9558338"/>
              <a:gd name="connsiteY30" fmla="*/ 442913 h 3200400"/>
              <a:gd name="connsiteX31" fmla="*/ 1971675 w 9558338"/>
              <a:gd name="connsiteY31" fmla="*/ 528638 h 3200400"/>
              <a:gd name="connsiteX32" fmla="*/ 2000250 w 9558338"/>
              <a:gd name="connsiteY32" fmla="*/ 571500 h 3200400"/>
              <a:gd name="connsiteX33" fmla="*/ 2057400 w 9558338"/>
              <a:gd name="connsiteY33" fmla="*/ 671513 h 3200400"/>
              <a:gd name="connsiteX34" fmla="*/ 2071688 w 9558338"/>
              <a:gd name="connsiteY34" fmla="*/ 728663 h 3200400"/>
              <a:gd name="connsiteX35" fmla="*/ 2085975 w 9558338"/>
              <a:gd name="connsiteY35" fmla="*/ 771525 h 3200400"/>
              <a:gd name="connsiteX36" fmla="*/ 2100263 w 9558338"/>
              <a:gd name="connsiteY36" fmla="*/ 828675 h 3200400"/>
              <a:gd name="connsiteX37" fmla="*/ 2143125 w 9558338"/>
              <a:gd name="connsiteY37" fmla="*/ 914400 h 3200400"/>
              <a:gd name="connsiteX38" fmla="*/ 2171700 w 9558338"/>
              <a:gd name="connsiteY38" fmla="*/ 1000125 h 3200400"/>
              <a:gd name="connsiteX39" fmla="*/ 2185988 w 9558338"/>
              <a:gd name="connsiteY39" fmla="*/ 1042988 h 3200400"/>
              <a:gd name="connsiteX40" fmla="*/ 2200275 w 9558338"/>
              <a:gd name="connsiteY40" fmla="*/ 1085850 h 3200400"/>
              <a:gd name="connsiteX41" fmla="*/ 2214563 w 9558338"/>
              <a:gd name="connsiteY41" fmla="*/ 1214438 h 3200400"/>
              <a:gd name="connsiteX42" fmla="*/ 2257425 w 9558338"/>
              <a:gd name="connsiteY42" fmla="*/ 1271588 h 3200400"/>
              <a:gd name="connsiteX43" fmla="*/ 2314575 w 9558338"/>
              <a:gd name="connsiteY43" fmla="*/ 1314450 h 3200400"/>
              <a:gd name="connsiteX44" fmla="*/ 2357438 w 9558338"/>
              <a:gd name="connsiteY44" fmla="*/ 1328738 h 3200400"/>
              <a:gd name="connsiteX45" fmla="*/ 2514600 w 9558338"/>
              <a:gd name="connsiteY45" fmla="*/ 1371600 h 3200400"/>
              <a:gd name="connsiteX46" fmla="*/ 2614613 w 9558338"/>
              <a:gd name="connsiteY46" fmla="*/ 1357313 h 3200400"/>
              <a:gd name="connsiteX47" fmla="*/ 2714625 w 9558338"/>
              <a:gd name="connsiteY47" fmla="*/ 1271588 h 3200400"/>
              <a:gd name="connsiteX48" fmla="*/ 2771775 w 9558338"/>
              <a:gd name="connsiteY48" fmla="*/ 1243013 h 3200400"/>
              <a:gd name="connsiteX49" fmla="*/ 2857500 w 9558338"/>
              <a:gd name="connsiteY49" fmla="*/ 1185863 h 3200400"/>
              <a:gd name="connsiteX50" fmla="*/ 2943225 w 9558338"/>
              <a:gd name="connsiteY50" fmla="*/ 1114425 h 3200400"/>
              <a:gd name="connsiteX51" fmla="*/ 3028950 w 9558338"/>
              <a:gd name="connsiteY51" fmla="*/ 1014413 h 3200400"/>
              <a:gd name="connsiteX52" fmla="*/ 3071813 w 9558338"/>
              <a:gd name="connsiteY52" fmla="*/ 985838 h 3200400"/>
              <a:gd name="connsiteX53" fmla="*/ 3171825 w 9558338"/>
              <a:gd name="connsiteY53" fmla="*/ 842963 h 3200400"/>
              <a:gd name="connsiteX54" fmla="*/ 3200400 w 9558338"/>
              <a:gd name="connsiteY54" fmla="*/ 800100 h 3200400"/>
              <a:gd name="connsiteX55" fmla="*/ 3228975 w 9558338"/>
              <a:gd name="connsiteY55" fmla="*/ 728663 h 3200400"/>
              <a:gd name="connsiteX56" fmla="*/ 3271838 w 9558338"/>
              <a:gd name="connsiteY56" fmla="*/ 657225 h 3200400"/>
              <a:gd name="connsiteX57" fmla="*/ 3286125 w 9558338"/>
              <a:gd name="connsiteY57" fmla="*/ 614363 h 3200400"/>
              <a:gd name="connsiteX58" fmla="*/ 3314700 w 9558338"/>
              <a:gd name="connsiteY58" fmla="*/ 500063 h 3200400"/>
              <a:gd name="connsiteX59" fmla="*/ 3328988 w 9558338"/>
              <a:gd name="connsiteY59" fmla="*/ 457200 h 3200400"/>
              <a:gd name="connsiteX60" fmla="*/ 3343275 w 9558338"/>
              <a:gd name="connsiteY60" fmla="*/ 385763 h 3200400"/>
              <a:gd name="connsiteX61" fmla="*/ 3371850 w 9558338"/>
              <a:gd name="connsiteY61" fmla="*/ 328613 h 3200400"/>
              <a:gd name="connsiteX62" fmla="*/ 3400425 w 9558338"/>
              <a:gd name="connsiteY62" fmla="*/ 242888 h 3200400"/>
              <a:gd name="connsiteX63" fmla="*/ 3471863 w 9558338"/>
              <a:gd name="connsiteY63" fmla="*/ 114300 h 3200400"/>
              <a:gd name="connsiteX64" fmla="*/ 3557588 w 9558338"/>
              <a:gd name="connsiteY64" fmla="*/ 57150 h 3200400"/>
              <a:gd name="connsiteX65" fmla="*/ 3600450 w 9558338"/>
              <a:gd name="connsiteY65" fmla="*/ 42863 h 3200400"/>
              <a:gd name="connsiteX66" fmla="*/ 3714750 w 9558338"/>
              <a:gd name="connsiteY66" fmla="*/ 14288 h 3200400"/>
              <a:gd name="connsiteX67" fmla="*/ 3757613 w 9558338"/>
              <a:gd name="connsiteY67" fmla="*/ 0 h 3200400"/>
              <a:gd name="connsiteX68" fmla="*/ 3914775 w 9558338"/>
              <a:gd name="connsiteY68" fmla="*/ 14288 h 3200400"/>
              <a:gd name="connsiteX69" fmla="*/ 3986213 w 9558338"/>
              <a:gd name="connsiteY69" fmla="*/ 85725 h 3200400"/>
              <a:gd name="connsiteX70" fmla="*/ 4071938 w 9558338"/>
              <a:gd name="connsiteY70" fmla="*/ 214313 h 3200400"/>
              <a:gd name="connsiteX71" fmla="*/ 4100513 w 9558338"/>
              <a:gd name="connsiteY71" fmla="*/ 285750 h 3200400"/>
              <a:gd name="connsiteX72" fmla="*/ 4129088 w 9558338"/>
              <a:gd name="connsiteY72" fmla="*/ 342900 h 3200400"/>
              <a:gd name="connsiteX73" fmla="*/ 4157663 w 9558338"/>
              <a:gd name="connsiteY73" fmla="*/ 428625 h 3200400"/>
              <a:gd name="connsiteX74" fmla="*/ 4200525 w 9558338"/>
              <a:gd name="connsiteY74" fmla="*/ 557213 h 3200400"/>
              <a:gd name="connsiteX75" fmla="*/ 4214813 w 9558338"/>
              <a:gd name="connsiteY75" fmla="*/ 600075 h 3200400"/>
              <a:gd name="connsiteX76" fmla="*/ 4243388 w 9558338"/>
              <a:gd name="connsiteY76" fmla="*/ 742950 h 3200400"/>
              <a:gd name="connsiteX77" fmla="*/ 4257675 w 9558338"/>
              <a:gd name="connsiteY77" fmla="*/ 785813 h 3200400"/>
              <a:gd name="connsiteX78" fmla="*/ 4286250 w 9558338"/>
              <a:gd name="connsiteY78" fmla="*/ 900113 h 3200400"/>
              <a:gd name="connsiteX79" fmla="*/ 4329113 w 9558338"/>
              <a:gd name="connsiteY79" fmla="*/ 1028700 h 3200400"/>
              <a:gd name="connsiteX80" fmla="*/ 4343400 w 9558338"/>
              <a:gd name="connsiteY80" fmla="*/ 1071563 h 3200400"/>
              <a:gd name="connsiteX81" fmla="*/ 4371975 w 9558338"/>
              <a:gd name="connsiteY81" fmla="*/ 1114425 h 3200400"/>
              <a:gd name="connsiteX82" fmla="*/ 4386263 w 9558338"/>
              <a:gd name="connsiteY82" fmla="*/ 1157288 h 3200400"/>
              <a:gd name="connsiteX83" fmla="*/ 4414838 w 9558338"/>
              <a:gd name="connsiteY83" fmla="*/ 1257300 h 3200400"/>
              <a:gd name="connsiteX84" fmla="*/ 4429125 w 9558338"/>
              <a:gd name="connsiteY84" fmla="*/ 1300163 h 3200400"/>
              <a:gd name="connsiteX85" fmla="*/ 4572000 w 9558338"/>
              <a:gd name="connsiteY85" fmla="*/ 1385888 h 3200400"/>
              <a:gd name="connsiteX86" fmla="*/ 4700588 w 9558338"/>
              <a:gd name="connsiteY86" fmla="*/ 1414463 h 3200400"/>
              <a:gd name="connsiteX87" fmla="*/ 4872038 w 9558338"/>
              <a:gd name="connsiteY87" fmla="*/ 1400175 h 3200400"/>
              <a:gd name="connsiteX88" fmla="*/ 4900613 w 9558338"/>
              <a:gd name="connsiteY88" fmla="*/ 1357313 h 3200400"/>
              <a:gd name="connsiteX89" fmla="*/ 4914900 w 9558338"/>
              <a:gd name="connsiteY89" fmla="*/ 1300163 h 3200400"/>
              <a:gd name="connsiteX90" fmla="*/ 4943475 w 9558338"/>
              <a:gd name="connsiteY90" fmla="*/ 1214438 h 3200400"/>
              <a:gd name="connsiteX91" fmla="*/ 4972050 w 9558338"/>
              <a:gd name="connsiteY91" fmla="*/ 1128713 h 3200400"/>
              <a:gd name="connsiteX92" fmla="*/ 4986338 w 9558338"/>
              <a:gd name="connsiteY92" fmla="*/ 1071563 h 3200400"/>
              <a:gd name="connsiteX93" fmla="*/ 5029200 w 9558338"/>
              <a:gd name="connsiteY93" fmla="*/ 900113 h 3200400"/>
              <a:gd name="connsiteX94" fmla="*/ 5043488 w 9558338"/>
              <a:gd name="connsiteY94" fmla="*/ 857250 h 3200400"/>
              <a:gd name="connsiteX95" fmla="*/ 5100638 w 9558338"/>
              <a:gd name="connsiteY95" fmla="*/ 771525 h 3200400"/>
              <a:gd name="connsiteX96" fmla="*/ 5172075 w 9558338"/>
              <a:gd name="connsiteY96" fmla="*/ 700088 h 3200400"/>
              <a:gd name="connsiteX97" fmla="*/ 5229225 w 9558338"/>
              <a:gd name="connsiteY97" fmla="*/ 685800 h 3200400"/>
              <a:gd name="connsiteX98" fmla="*/ 5400675 w 9558338"/>
              <a:gd name="connsiteY98" fmla="*/ 700088 h 3200400"/>
              <a:gd name="connsiteX99" fmla="*/ 5443538 w 9558338"/>
              <a:gd name="connsiteY99" fmla="*/ 757238 h 3200400"/>
              <a:gd name="connsiteX100" fmla="*/ 5472113 w 9558338"/>
              <a:gd name="connsiteY100" fmla="*/ 800100 h 3200400"/>
              <a:gd name="connsiteX101" fmla="*/ 5529263 w 9558338"/>
              <a:gd name="connsiteY101" fmla="*/ 928688 h 3200400"/>
              <a:gd name="connsiteX102" fmla="*/ 5543550 w 9558338"/>
              <a:gd name="connsiteY102" fmla="*/ 971550 h 3200400"/>
              <a:gd name="connsiteX103" fmla="*/ 5572125 w 9558338"/>
              <a:gd name="connsiteY103" fmla="*/ 1042988 h 3200400"/>
              <a:gd name="connsiteX104" fmla="*/ 5614988 w 9558338"/>
              <a:gd name="connsiteY104" fmla="*/ 1214438 h 3200400"/>
              <a:gd name="connsiteX105" fmla="*/ 5643563 w 9558338"/>
              <a:gd name="connsiteY105" fmla="*/ 1314450 h 3200400"/>
              <a:gd name="connsiteX106" fmla="*/ 5672138 w 9558338"/>
              <a:gd name="connsiteY106" fmla="*/ 1371600 h 3200400"/>
              <a:gd name="connsiteX107" fmla="*/ 5700713 w 9558338"/>
              <a:gd name="connsiteY107" fmla="*/ 1500188 h 3200400"/>
              <a:gd name="connsiteX108" fmla="*/ 5729288 w 9558338"/>
              <a:gd name="connsiteY108" fmla="*/ 1585913 h 3200400"/>
              <a:gd name="connsiteX109" fmla="*/ 5743575 w 9558338"/>
              <a:gd name="connsiteY109" fmla="*/ 1628775 h 3200400"/>
              <a:gd name="connsiteX110" fmla="*/ 5786438 w 9558338"/>
              <a:gd name="connsiteY110" fmla="*/ 1728788 h 3200400"/>
              <a:gd name="connsiteX111" fmla="*/ 5829300 w 9558338"/>
              <a:gd name="connsiteY111" fmla="*/ 1757363 h 3200400"/>
              <a:gd name="connsiteX112" fmla="*/ 5943600 w 9558338"/>
              <a:gd name="connsiteY112" fmla="*/ 1814513 h 3200400"/>
              <a:gd name="connsiteX113" fmla="*/ 6043613 w 9558338"/>
              <a:gd name="connsiteY113" fmla="*/ 1800225 h 3200400"/>
              <a:gd name="connsiteX114" fmla="*/ 6072188 w 9558338"/>
              <a:gd name="connsiteY114" fmla="*/ 1757363 h 3200400"/>
              <a:gd name="connsiteX115" fmla="*/ 6115050 w 9558338"/>
              <a:gd name="connsiteY115" fmla="*/ 1714500 h 3200400"/>
              <a:gd name="connsiteX116" fmla="*/ 6157913 w 9558338"/>
              <a:gd name="connsiteY116" fmla="*/ 1600200 h 3200400"/>
              <a:gd name="connsiteX117" fmla="*/ 6172200 w 9558338"/>
              <a:gd name="connsiteY117" fmla="*/ 1543050 h 3200400"/>
              <a:gd name="connsiteX118" fmla="*/ 6200775 w 9558338"/>
              <a:gd name="connsiteY118" fmla="*/ 1500188 h 3200400"/>
              <a:gd name="connsiteX119" fmla="*/ 6229350 w 9558338"/>
              <a:gd name="connsiteY119" fmla="*/ 1443038 h 3200400"/>
              <a:gd name="connsiteX120" fmla="*/ 6257925 w 9558338"/>
              <a:gd name="connsiteY120" fmla="*/ 1400175 h 3200400"/>
              <a:gd name="connsiteX121" fmla="*/ 6272213 w 9558338"/>
              <a:gd name="connsiteY121" fmla="*/ 1357313 h 3200400"/>
              <a:gd name="connsiteX122" fmla="*/ 6315075 w 9558338"/>
              <a:gd name="connsiteY122" fmla="*/ 1314450 h 3200400"/>
              <a:gd name="connsiteX123" fmla="*/ 6357938 w 9558338"/>
              <a:gd name="connsiteY123" fmla="*/ 1257300 h 3200400"/>
              <a:gd name="connsiteX124" fmla="*/ 6400800 w 9558338"/>
              <a:gd name="connsiteY124" fmla="*/ 1228725 h 3200400"/>
              <a:gd name="connsiteX125" fmla="*/ 6500813 w 9558338"/>
              <a:gd name="connsiteY125" fmla="*/ 1185863 h 3200400"/>
              <a:gd name="connsiteX126" fmla="*/ 6615113 w 9558338"/>
              <a:gd name="connsiteY126" fmla="*/ 1200150 h 3200400"/>
              <a:gd name="connsiteX127" fmla="*/ 6729413 w 9558338"/>
              <a:gd name="connsiteY127" fmla="*/ 1328738 h 3200400"/>
              <a:gd name="connsiteX128" fmla="*/ 6757988 w 9558338"/>
              <a:gd name="connsiteY128" fmla="*/ 1385888 h 3200400"/>
              <a:gd name="connsiteX129" fmla="*/ 6815138 w 9558338"/>
              <a:gd name="connsiteY129" fmla="*/ 1543050 h 3200400"/>
              <a:gd name="connsiteX130" fmla="*/ 6829425 w 9558338"/>
              <a:gd name="connsiteY130" fmla="*/ 1585913 h 3200400"/>
              <a:gd name="connsiteX131" fmla="*/ 6843713 w 9558338"/>
              <a:gd name="connsiteY131" fmla="*/ 1628775 h 3200400"/>
              <a:gd name="connsiteX132" fmla="*/ 6858000 w 9558338"/>
              <a:gd name="connsiteY132" fmla="*/ 1685925 h 3200400"/>
              <a:gd name="connsiteX133" fmla="*/ 6886575 w 9558338"/>
              <a:gd name="connsiteY133" fmla="*/ 1785938 h 3200400"/>
              <a:gd name="connsiteX134" fmla="*/ 6900863 w 9558338"/>
              <a:gd name="connsiteY134" fmla="*/ 1857375 h 3200400"/>
              <a:gd name="connsiteX135" fmla="*/ 6915150 w 9558338"/>
              <a:gd name="connsiteY135" fmla="*/ 1943100 h 3200400"/>
              <a:gd name="connsiteX136" fmla="*/ 6943725 w 9558338"/>
              <a:gd name="connsiteY136" fmla="*/ 2028825 h 3200400"/>
              <a:gd name="connsiteX137" fmla="*/ 6986588 w 9558338"/>
              <a:gd name="connsiteY137" fmla="*/ 2057400 h 3200400"/>
              <a:gd name="connsiteX138" fmla="*/ 7058025 w 9558338"/>
              <a:gd name="connsiteY138" fmla="*/ 2128838 h 3200400"/>
              <a:gd name="connsiteX139" fmla="*/ 7143750 w 9558338"/>
              <a:gd name="connsiteY139" fmla="*/ 2185988 h 3200400"/>
              <a:gd name="connsiteX140" fmla="*/ 7186613 w 9558338"/>
              <a:gd name="connsiteY140" fmla="*/ 2171700 h 3200400"/>
              <a:gd name="connsiteX141" fmla="*/ 7258050 w 9558338"/>
              <a:gd name="connsiteY141" fmla="*/ 2085975 h 3200400"/>
              <a:gd name="connsiteX142" fmla="*/ 7300913 w 9558338"/>
              <a:gd name="connsiteY142" fmla="*/ 2028825 h 3200400"/>
              <a:gd name="connsiteX143" fmla="*/ 7343775 w 9558338"/>
              <a:gd name="connsiteY143" fmla="*/ 1943100 h 3200400"/>
              <a:gd name="connsiteX144" fmla="*/ 7372350 w 9558338"/>
              <a:gd name="connsiteY144" fmla="*/ 1857375 h 3200400"/>
              <a:gd name="connsiteX145" fmla="*/ 7386638 w 9558338"/>
              <a:gd name="connsiteY145" fmla="*/ 1814513 h 3200400"/>
              <a:gd name="connsiteX146" fmla="*/ 7400925 w 9558338"/>
              <a:gd name="connsiteY146" fmla="*/ 1771650 h 3200400"/>
              <a:gd name="connsiteX147" fmla="*/ 7458075 w 9558338"/>
              <a:gd name="connsiteY147" fmla="*/ 1757363 h 3200400"/>
              <a:gd name="connsiteX148" fmla="*/ 7615238 w 9558338"/>
              <a:gd name="connsiteY148" fmla="*/ 1771650 h 3200400"/>
              <a:gd name="connsiteX149" fmla="*/ 7672388 w 9558338"/>
              <a:gd name="connsiteY149" fmla="*/ 1800225 h 3200400"/>
              <a:gd name="connsiteX150" fmla="*/ 7715250 w 9558338"/>
              <a:gd name="connsiteY150" fmla="*/ 1828800 h 3200400"/>
              <a:gd name="connsiteX151" fmla="*/ 7786688 w 9558338"/>
              <a:gd name="connsiteY151" fmla="*/ 1943100 h 3200400"/>
              <a:gd name="connsiteX152" fmla="*/ 7815263 w 9558338"/>
              <a:gd name="connsiteY152" fmla="*/ 2014538 h 3200400"/>
              <a:gd name="connsiteX153" fmla="*/ 7843838 w 9558338"/>
              <a:gd name="connsiteY153" fmla="*/ 2057400 h 3200400"/>
              <a:gd name="connsiteX154" fmla="*/ 7872413 w 9558338"/>
              <a:gd name="connsiteY154" fmla="*/ 2171700 h 3200400"/>
              <a:gd name="connsiteX155" fmla="*/ 7886700 w 9558338"/>
              <a:gd name="connsiteY155" fmla="*/ 2214563 h 3200400"/>
              <a:gd name="connsiteX156" fmla="*/ 7915275 w 9558338"/>
              <a:gd name="connsiteY156" fmla="*/ 2328863 h 3200400"/>
              <a:gd name="connsiteX157" fmla="*/ 7929563 w 9558338"/>
              <a:gd name="connsiteY157" fmla="*/ 2386013 h 3200400"/>
              <a:gd name="connsiteX158" fmla="*/ 7943850 w 9558338"/>
              <a:gd name="connsiteY158" fmla="*/ 2457450 h 3200400"/>
              <a:gd name="connsiteX159" fmla="*/ 7972425 w 9558338"/>
              <a:gd name="connsiteY159" fmla="*/ 2500313 h 3200400"/>
              <a:gd name="connsiteX160" fmla="*/ 8001000 w 9558338"/>
              <a:gd name="connsiteY160" fmla="*/ 2614613 h 3200400"/>
              <a:gd name="connsiteX161" fmla="*/ 8029575 w 9558338"/>
              <a:gd name="connsiteY161" fmla="*/ 2671763 h 3200400"/>
              <a:gd name="connsiteX162" fmla="*/ 8129588 w 9558338"/>
              <a:gd name="connsiteY162" fmla="*/ 2800350 h 3200400"/>
              <a:gd name="connsiteX163" fmla="*/ 8172450 w 9558338"/>
              <a:gd name="connsiteY163" fmla="*/ 2828925 h 3200400"/>
              <a:gd name="connsiteX164" fmla="*/ 8243888 w 9558338"/>
              <a:gd name="connsiteY164" fmla="*/ 2914650 h 3200400"/>
              <a:gd name="connsiteX165" fmla="*/ 8329613 w 9558338"/>
              <a:gd name="connsiteY165" fmla="*/ 2971800 h 3200400"/>
              <a:gd name="connsiteX166" fmla="*/ 8429625 w 9558338"/>
              <a:gd name="connsiteY166" fmla="*/ 3043238 h 3200400"/>
              <a:gd name="connsiteX167" fmla="*/ 8529638 w 9558338"/>
              <a:gd name="connsiteY167" fmla="*/ 3100388 h 3200400"/>
              <a:gd name="connsiteX168" fmla="*/ 8629650 w 9558338"/>
              <a:gd name="connsiteY168" fmla="*/ 3128963 h 3200400"/>
              <a:gd name="connsiteX169" fmla="*/ 8701088 w 9558338"/>
              <a:gd name="connsiteY169" fmla="*/ 3157538 h 3200400"/>
              <a:gd name="connsiteX170" fmla="*/ 8801100 w 9558338"/>
              <a:gd name="connsiteY170" fmla="*/ 3200400 h 3200400"/>
              <a:gd name="connsiteX171" fmla="*/ 9086850 w 9558338"/>
              <a:gd name="connsiteY171" fmla="*/ 3186113 h 3200400"/>
              <a:gd name="connsiteX172" fmla="*/ 9129713 w 9558338"/>
              <a:gd name="connsiteY172" fmla="*/ 3171825 h 3200400"/>
              <a:gd name="connsiteX173" fmla="*/ 9215438 w 9558338"/>
              <a:gd name="connsiteY173" fmla="*/ 3114675 h 3200400"/>
              <a:gd name="connsiteX174" fmla="*/ 9301163 w 9558338"/>
              <a:gd name="connsiteY174" fmla="*/ 3086100 h 3200400"/>
              <a:gd name="connsiteX175" fmla="*/ 9344025 w 9558338"/>
              <a:gd name="connsiteY175" fmla="*/ 3057525 h 3200400"/>
              <a:gd name="connsiteX176" fmla="*/ 9472613 w 9558338"/>
              <a:gd name="connsiteY176" fmla="*/ 3014663 h 3200400"/>
              <a:gd name="connsiteX177" fmla="*/ 9515475 w 9558338"/>
              <a:gd name="connsiteY177" fmla="*/ 3000375 h 3200400"/>
              <a:gd name="connsiteX178" fmla="*/ 9558338 w 9558338"/>
              <a:gd name="connsiteY178" fmla="*/ 2986088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9558338" h="3200400">
                <a:moveTo>
                  <a:pt x="0" y="457200"/>
                </a:moveTo>
                <a:cubicBezTo>
                  <a:pt x="9525" y="423863"/>
                  <a:pt x="15698" y="389380"/>
                  <a:pt x="28575" y="357188"/>
                </a:cubicBezTo>
                <a:cubicBezTo>
                  <a:pt x="41299" y="325378"/>
                  <a:pt x="93322" y="273957"/>
                  <a:pt x="114300" y="257175"/>
                </a:cubicBezTo>
                <a:cubicBezTo>
                  <a:pt x="141117" y="235721"/>
                  <a:pt x="166707" y="208354"/>
                  <a:pt x="200025" y="200025"/>
                </a:cubicBezTo>
                <a:cubicBezTo>
                  <a:pt x="213481" y="196661"/>
                  <a:pt x="283265" y="180768"/>
                  <a:pt x="300038" y="171450"/>
                </a:cubicBezTo>
                <a:cubicBezTo>
                  <a:pt x="439070" y="94209"/>
                  <a:pt x="328681" y="125716"/>
                  <a:pt x="457200" y="100013"/>
                </a:cubicBezTo>
                <a:cubicBezTo>
                  <a:pt x="500063" y="104775"/>
                  <a:pt x="544569" y="101617"/>
                  <a:pt x="585788" y="114300"/>
                </a:cubicBezTo>
                <a:cubicBezTo>
                  <a:pt x="608548" y="121303"/>
                  <a:pt x="626100" y="140325"/>
                  <a:pt x="642938" y="157163"/>
                </a:cubicBezTo>
                <a:cubicBezTo>
                  <a:pt x="676879" y="191104"/>
                  <a:pt x="702282" y="231891"/>
                  <a:pt x="728663" y="271463"/>
                </a:cubicBezTo>
                <a:cubicBezTo>
                  <a:pt x="733032" y="288937"/>
                  <a:pt x="755502" y="391239"/>
                  <a:pt x="771525" y="428625"/>
                </a:cubicBezTo>
                <a:cubicBezTo>
                  <a:pt x="779915" y="448201"/>
                  <a:pt x="790575" y="466725"/>
                  <a:pt x="800100" y="485775"/>
                </a:cubicBezTo>
                <a:cubicBezTo>
                  <a:pt x="804863" y="528638"/>
                  <a:pt x="811202" y="571354"/>
                  <a:pt x="814388" y="614363"/>
                </a:cubicBezTo>
                <a:cubicBezTo>
                  <a:pt x="820730" y="699986"/>
                  <a:pt x="817075" y="786468"/>
                  <a:pt x="828675" y="871538"/>
                </a:cubicBezTo>
                <a:cubicBezTo>
                  <a:pt x="831553" y="892641"/>
                  <a:pt x="848860" y="909112"/>
                  <a:pt x="857250" y="928688"/>
                </a:cubicBezTo>
                <a:cubicBezTo>
                  <a:pt x="863183" y="942531"/>
                  <a:pt x="864224" y="958385"/>
                  <a:pt x="871538" y="971550"/>
                </a:cubicBezTo>
                <a:cubicBezTo>
                  <a:pt x="888217" y="1001571"/>
                  <a:pt x="913329" y="1026558"/>
                  <a:pt x="928688" y="1057275"/>
                </a:cubicBezTo>
                <a:cubicBezTo>
                  <a:pt x="1001897" y="1203692"/>
                  <a:pt x="891806" y="998572"/>
                  <a:pt x="1042988" y="1200150"/>
                </a:cubicBezTo>
                <a:cubicBezTo>
                  <a:pt x="1074522" y="1242196"/>
                  <a:pt x="1088911" y="1266995"/>
                  <a:pt x="1128713" y="1300163"/>
                </a:cubicBezTo>
                <a:cubicBezTo>
                  <a:pt x="1159006" y="1325407"/>
                  <a:pt x="1193788" y="1339844"/>
                  <a:pt x="1228725" y="1357313"/>
                </a:cubicBezTo>
                <a:cubicBezTo>
                  <a:pt x="1362735" y="1338168"/>
                  <a:pt x="1300718" y="1361705"/>
                  <a:pt x="1414463" y="1285875"/>
                </a:cubicBezTo>
                <a:lnTo>
                  <a:pt x="1457325" y="1257300"/>
                </a:lnTo>
                <a:lnTo>
                  <a:pt x="1500188" y="1228725"/>
                </a:lnTo>
                <a:cubicBezTo>
                  <a:pt x="1509713" y="1209675"/>
                  <a:pt x="1518196" y="1190067"/>
                  <a:pt x="1528763" y="1171575"/>
                </a:cubicBezTo>
                <a:cubicBezTo>
                  <a:pt x="1537282" y="1156666"/>
                  <a:pt x="1551309" y="1144791"/>
                  <a:pt x="1557338" y="1128713"/>
                </a:cubicBezTo>
                <a:cubicBezTo>
                  <a:pt x="1565865" y="1105975"/>
                  <a:pt x="1566863" y="1081088"/>
                  <a:pt x="1571625" y="1057275"/>
                </a:cubicBezTo>
                <a:cubicBezTo>
                  <a:pt x="1592585" y="805763"/>
                  <a:pt x="1574330" y="968253"/>
                  <a:pt x="1600200" y="800100"/>
                </a:cubicBezTo>
                <a:cubicBezTo>
                  <a:pt x="1606272" y="760631"/>
                  <a:pt x="1622379" y="616814"/>
                  <a:pt x="1643063" y="585788"/>
                </a:cubicBezTo>
                <a:lnTo>
                  <a:pt x="1671638" y="542925"/>
                </a:lnTo>
                <a:cubicBezTo>
                  <a:pt x="1683258" y="508064"/>
                  <a:pt x="1686803" y="484897"/>
                  <a:pt x="1714500" y="457200"/>
                </a:cubicBezTo>
                <a:cubicBezTo>
                  <a:pt x="1726642" y="445058"/>
                  <a:pt x="1743075" y="438150"/>
                  <a:pt x="1757363" y="428625"/>
                </a:cubicBezTo>
                <a:cubicBezTo>
                  <a:pt x="1809750" y="433388"/>
                  <a:pt x="1866857" y="420668"/>
                  <a:pt x="1914525" y="442913"/>
                </a:cubicBezTo>
                <a:cubicBezTo>
                  <a:pt x="1945646" y="457436"/>
                  <a:pt x="1952625" y="500063"/>
                  <a:pt x="1971675" y="528638"/>
                </a:cubicBezTo>
                <a:lnTo>
                  <a:pt x="2000250" y="571500"/>
                </a:lnTo>
                <a:cubicBezTo>
                  <a:pt x="2023936" y="607030"/>
                  <a:pt x="2041863" y="630081"/>
                  <a:pt x="2057400" y="671513"/>
                </a:cubicBezTo>
                <a:cubicBezTo>
                  <a:pt x="2064295" y="689899"/>
                  <a:pt x="2066293" y="709782"/>
                  <a:pt x="2071688" y="728663"/>
                </a:cubicBezTo>
                <a:cubicBezTo>
                  <a:pt x="2075825" y="743144"/>
                  <a:pt x="2081838" y="757044"/>
                  <a:pt x="2085975" y="771525"/>
                </a:cubicBezTo>
                <a:cubicBezTo>
                  <a:pt x="2091370" y="790406"/>
                  <a:pt x="2094869" y="809794"/>
                  <a:pt x="2100263" y="828675"/>
                </a:cubicBezTo>
                <a:cubicBezTo>
                  <a:pt x="2131529" y="938105"/>
                  <a:pt x="2093028" y="801683"/>
                  <a:pt x="2143125" y="914400"/>
                </a:cubicBezTo>
                <a:cubicBezTo>
                  <a:pt x="2155358" y="941925"/>
                  <a:pt x="2162175" y="971550"/>
                  <a:pt x="2171700" y="1000125"/>
                </a:cubicBezTo>
                <a:lnTo>
                  <a:pt x="2185988" y="1042988"/>
                </a:lnTo>
                <a:lnTo>
                  <a:pt x="2200275" y="1085850"/>
                </a:lnTo>
                <a:cubicBezTo>
                  <a:pt x="2205038" y="1128713"/>
                  <a:pt x="2201880" y="1173219"/>
                  <a:pt x="2214563" y="1214438"/>
                </a:cubicBezTo>
                <a:cubicBezTo>
                  <a:pt x="2221566" y="1237197"/>
                  <a:pt x="2240587" y="1254750"/>
                  <a:pt x="2257425" y="1271588"/>
                </a:cubicBezTo>
                <a:cubicBezTo>
                  <a:pt x="2274263" y="1288426"/>
                  <a:pt x="2293900" y="1302636"/>
                  <a:pt x="2314575" y="1314450"/>
                </a:cubicBezTo>
                <a:cubicBezTo>
                  <a:pt x="2327651" y="1321922"/>
                  <a:pt x="2342908" y="1324775"/>
                  <a:pt x="2357438" y="1328738"/>
                </a:cubicBezTo>
                <a:cubicBezTo>
                  <a:pt x="2534703" y="1377083"/>
                  <a:pt x="2415938" y="1338713"/>
                  <a:pt x="2514600" y="1371600"/>
                </a:cubicBezTo>
                <a:cubicBezTo>
                  <a:pt x="2547938" y="1366838"/>
                  <a:pt x="2582964" y="1368822"/>
                  <a:pt x="2614613" y="1357313"/>
                </a:cubicBezTo>
                <a:cubicBezTo>
                  <a:pt x="2664473" y="1339182"/>
                  <a:pt x="2674826" y="1300016"/>
                  <a:pt x="2714625" y="1271588"/>
                </a:cubicBezTo>
                <a:cubicBezTo>
                  <a:pt x="2731956" y="1259208"/>
                  <a:pt x="2754444" y="1255393"/>
                  <a:pt x="2771775" y="1243013"/>
                </a:cubicBezTo>
                <a:cubicBezTo>
                  <a:pt x="2865420" y="1176124"/>
                  <a:pt x="2765556" y="1216510"/>
                  <a:pt x="2857500" y="1185863"/>
                </a:cubicBezTo>
                <a:cubicBezTo>
                  <a:pt x="2982717" y="1060646"/>
                  <a:pt x="2823884" y="1213875"/>
                  <a:pt x="2943225" y="1114425"/>
                </a:cubicBezTo>
                <a:cubicBezTo>
                  <a:pt x="3036548" y="1036656"/>
                  <a:pt x="2934341" y="1109022"/>
                  <a:pt x="3028950" y="1014413"/>
                </a:cubicBezTo>
                <a:cubicBezTo>
                  <a:pt x="3041092" y="1002271"/>
                  <a:pt x="3057525" y="995363"/>
                  <a:pt x="3071813" y="985838"/>
                </a:cubicBezTo>
                <a:cubicBezTo>
                  <a:pt x="3135279" y="901216"/>
                  <a:pt x="3101469" y="948498"/>
                  <a:pt x="3171825" y="842963"/>
                </a:cubicBezTo>
                <a:cubicBezTo>
                  <a:pt x="3181350" y="828675"/>
                  <a:pt x="3194023" y="816043"/>
                  <a:pt x="3200400" y="800100"/>
                </a:cubicBezTo>
                <a:cubicBezTo>
                  <a:pt x="3209925" y="776288"/>
                  <a:pt x="3217505" y="751602"/>
                  <a:pt x="3228975" y="728663"/>
                </a:cubicBezTo>
                <a:cubicBezTo>
                  <a:pt x="3241394" y="703825"/>
                  <a:pt x="3259419" y="682063"/>
                  <a:pt x="3271838" y="657225"/>
                </a:cubicBezTo>
                <a:cubicBezTo>
                  <a:pt x="3278573" y="643755"/>
                  <a:pt x="3282162" y="628892"/>
                  <a:pt x="3286125" y="614363"/>
                </a:cubicBezTo>
                <a:cubicBezTo>
                  <a:pt x="3296458" y="576474"/>
                  <a:pt x="3302281" y="537320"/>
                  <a:pt x="3314700" y="500063"/>
                </a:cubicBezTo>
                <a:cubicBezTo>
                  <a:pt x="3319463" y="485775"/>
                  <a:pt x="3325335" y="471811"/>
                  <a:pt x="3328988" y="457200"/>
                </a:cubicBezTo>
                <a:cubicBezTo>
                  <a:pt x="3334878" y="433641"/>
                  <a:pt x="3335596" y="408801"/>
                  <a:pt x="3343275" y="385763"/>
                </a:cubicBezTo>
                <a:cubicBezTo>
                  <a:pt x="3350010" y="365557"/>
                  <a:pt x="3363940" y="348388"/>
                  <a:pt x="3371850" y="328613"/>
                </a:cubicBezTo>
                <a:cubicBezTo>
                  <a:pt x="3383037" y="300647"/>
                  <a:pt x="3390900" y="271463"/>
                  <a:pt x="3400425" y="242888"/>
                </a:cubicBezTo>
                <a:cubicBezTo>
                  <a:pt x="3415314" y="198223"/>
                  <a:pt x="3429755" y="142372"/>
                  <a:pt x="3471863" y="114300"/>
                </a:cubicBezTo>
                <a:cubicBezTo>
                  <a:pt x="3500438" y="95250"/>
                  <a:pt x="3525007" y="68010"/>
                  <a:pt x="3557588" y="57150"/>
                </a:cubicBezTo>
                <a:cubicBezTo>
                  <a:pt x="3571875" y="52388"/>
                  <a:pt x="3585921" y="46826"/>
                  <a:pt x="3600450" y="42863"/>
                </a:cubicBezTo>
                <a:cubicBezTo>
                  <a:pt x="3638339" y="32530"/>
                  <a:pt x="3677493" y="26707"/>
                  <a:pt x="3714750" y="14288"/>
                </a:cubicBezTo>
                <a:lnTo>
                  <a:pt x="3757613" y="0"/>
                </a:lnTo>
                <a:cubicBezTo>
                  <a:pt x="3810000" y="4763"/>
                  <a:pt x="3863339" y="3266"/>
                  <a:pt x="3914775" y="14288"/>
                </a:cubicBezTo>
                <a:cubicBezTo>
                  <a:pt x="3953334" y="22551"/>
                  <a:pt x="3966704" y="58412"/>
                  <a:pt x="3986213" y="85725"/>
                </a:cubicBezTo>
                <a:cubicBezTo>
                  <a:pt x="4026094" y="141559"/>
                  <a:pt x="4039731" y="149900"/>
                  <a:pt x="4071938" y="214313"/>
                </a:cubicBezTo>
                <a:cubicBezTo>
                  <a:pt x="4083408" y="237252"/>
                  <a:pt x="4090097" y="262314"/>
                  <a:pt x="4100513" y="285750"/>
                </a:cubicBezTo>
                <a:cubicBezTo>
                  <a:pt x="4109163" y="305213"/>
                  <a:pt x="4121178" y="323125"/>
                  <a:pt x="4129088" y="342900"/>
                </a:cubicBezTo>
                <a:cubicBezTo>
                  <a:pt x="4140275" y="370866"/>
                  <a:pt x="4146477" y="400659"/>
                  <a:pt x="4157663" y="428625"/>
                </a:cubicBezTo>
                <a:cubicBezTo>
                  <a:pt x="4206928" y="551787"/>
                  <a:pt x="4169761" y="449539"/>
                  <a:pt x="4200525" y="557213"/>
                </a:cubicBezTo>
                <a:cubicBezTo>
                  <a:pt x="4204662" y="571694"/>
                  <a:pt x="4211427" y="585400"/>
                  <a:pt x="4214813" y="600075"/>
                </a:cubicBezTo>
                <a:cubicBezTo>
                  <a:pt x="4225734" y="647399"/>
                  <a:pt x="4228030" y="696874"/>
                  <a:pt x="4243388" y="742950"/>
                </a:cubicBezTo>
                <a:cubicBezTo>
                  <a:pt x="4248150" y="757238"/>
                  <a:pt x="4253712" y="771283"/>
                  <a:pt x="4257675" y="785813"/>
                </a:cubicBezTo>
                <a:cubicBezTo>
                  <a:pt x="4268008" y="823702"/>
                  <a:pt x="4273831" y="862856"/>
                  <a:pt x="4286250" y="900113"/>
                </a:cubicBezTo>
                <a:lnTo>
                  <a:pt x="4329113" y="1028700"/>
                </a:lnTo>
                <a:cubicBezTo>
                  <a:pt x="4333876" y="1042988"/>
                  <a:pt x="4335046" y="1059032"/>
                  <a:pt x="4343400" y="1071563"/>
                </a:cubicBezTo>
                <a:cubicBezTo>
                  <a:pt x="4352925" y="1085850"/>
                  <a:pt x="4364296" y="1099067"/>
                  <a:pt x="4371975" y="1114425"/>
                </a:cubicBezTo>
                <a:cubicBezTo>
                  <a:pt x="4378710" y="1127896"/>
                  <a:pt x="4381935" y="1142863"/>
                  <a:pt x="4386263" y="1157288"/>
                </a:cubicBezTo>
                <a:cubicBezTo>
                  <a:pt x="4396226" y="1190497"/>
                  <a:pt x="4404875" y="1224091"/>
                  <a:pt x="4414838" y="1257300"/>
                </a:cubicBezTo>
                <a:cubicBezTo>
                  <a:pt x="4419166" y="1271725"/>
                  <a:pt x="4418476" y="1289514"/>
                  <a:pt x="4429125" y="1300163"/>
                </a:cubicBezTo>
                <a:cubicBezTo>
                  <a:pt x="4449063" y="1320101"/>
                  <a:pt x="4535923" y="1372359"/>
                  <a:pt x="4572000" y="1385888"/>
                </a:cubicBezTo>
                <a:cubicBezTo>
                  <a:pt x="4595054" y="1394533"/>
                  <a:pt x="4681197" y="1410585"/>
                  <a:pt x="4700588" y="1414463"/>
                </a:cubicBezTo>
                <a:cubicBezTo>
                  <a:pt x="4757738" y="1409700"/>
                  <a:pt x="4816896" y="1415930"/>
                  <a:pt x="4872038" y="1400175"/>
                </a:cubicBezTo>
                <a:cubicBezTo>
                  <a:pt x="4888549" y="1395458"/>
                  <a:pt x="4893849" y="1373096"/>
                  <a:pt x="4900613" y="1357313"/>
                </a:cubicBezTo>
                <a:cubicBezTo>
                  <a:pt x="4908348" y="1339264"/>
                  <a:pt x="4909258" y="1318971"/>
                  <a:pt x="4914900" y="1300163"/>
                </a:cubicBezTo>
                <a:cubicBezTo>
                  <a:pt x="4923555" y="1271313"/>
                  <a:pt x="4933950" y="1243013"/>
                  <a:pt x="4943475" y="1214438"/>
                </a:cubicBezTo>
                <a:cubicBezTo>
                  <a:pt x="4943478" y="1214428"/>
                  <a:pt x="4972047" y="1128724"/>
                  <a:pt x="4972050" y="1128713"/>
                </a:cubicBezTo>
                <a:cubicBezTo>
                  <a:pt x="4976813" y="1109663"/>
                  <a:pt x="4982487" y="1090818"/>
                  <a:pt x="4986338" y="1071563"/>
                </a:cubicBezTo>
                <a:cubicBezTo>
                  <a:pt x="5015197" y="927266"/>
                  <a:pt x="4981461" y="1043329"/>
                  <a:pt x="5029200" y="900113"/>
                </a:cubicBezTo>
                <a:cubicBezTo>
                  <a:pt x="5033963" y="885825"/>
                  <a:pt x="5035134" y="869781"/>
                  <a:pt x="5043488" y="857250"/>
                </a:cubicBezTo>
                <a:lnTo>
                  <a:pt x="5100638" y="771525"/>
                </a:lnTo>
                <a:cubicBezTo>
                  <a:pt x="5126038" y="733426"/>
                  <a:pt x="5127626" y="719138"/>
                  <a:pt x="5172075" y="700088"/>
                </a:cubicBezTo>
                <a:cubicBezTo>
                  <a:pt x="5190124" y="692353"/>
                  <a:pt x="5210175" y="690563"/>
                  <a:pt x="5229225" y="685800"/>
                </a:cubicBezTo>
                <a:cubicBezTo>
                  <a:pt x="5286375" y="690563"/>
                  <a:pt x="5346270" y="681953"/>
                  <a:pt x="5400675" y="700088"/>
                </a:cubicBezTo>
                <a:cubicBezTo>
                  <a:pt x="5423266" y="707618"/>
                  <a:pt x="5429697" y="737861"/>
                  <a:pt x="5443538" y="757238"/>
                </a:cubicBezTo>
                <a:cubicBezTo>
                  <a:pt x="5453519" y="771211"/>
                  <a:pt x="5463594" y="785191"/>
                  <a:pt x="5472113" y="800100"/>
                </a:cubicBezTo>
                <a:cubicBezTo>
                  <a:pt x="5495727" y="841425"/>
                  <a:pt x="5512563" y="884154"/>
                  <a:pt x="5529263" y="928688"/>
                </a:cubicBezTo>
                <a:cubicBezTo>
                  <a:pt x="5534551" y="942789"/>
                  <a:pt x="5538262" y="957449"/>
                  <a:pt x="5543550" y="971550"/>
                </a:cubicBezTo>
                <a:cubicBezTo>
                  <a:pt x="5552555" y="995564"/>
                  <a:pt x="5562600" y="1019175"/>
                  <a:pt x="5572125" y="1042988"/>
                </a:cubicBezTo>
                <a:cubicBezTo>
                  <a:pt x="5609517" y="1267334"/>
                  <a:pt x="5558378" y="987991"/>
                  <a:pt x="5614988" y="1214438"/>
                </a:cubicBezTo>
                <a:cubicBezTo>
                  <a:pt x="5622240" y="1243447"/>
                  <a:pt x="5631262" y="1285749"/>
                  <a:pt x="5643563" y="1314450"/>
                </a:cubicBezTo>
                <a:cubicBezTo>
                  <a:pt x="5651953" y="1334026"/>
                  <a:pt x="5662613" y="1352550"/>
                  <a:pt x="5672138" y="1371600"/>
                </a:cubicBezTo>
                <a:cubicBezTo>
                  <a:pt x="5680297" y="1412398"/>
                  <a:pt x="5688604" y="1459824"/>
                  <a:pt x="5700713" y="1500188"/>
                </a:cubicBezTo>
                <a:cubicBezTo>
                  <a:pt x="5709368" y="1529038"/>
                  <a:pt x="5719763" y="1557338"/>
                  <a:pt x="5729288" y="1585913"/>
                </a:cubicBezTo>
                <a:lnTo>
                  <a:pt x="5743575" y="1628775"/>
                </a:lnTo>
                <a:cubicBezTo>
                  <a:pt x="5753500" y="1658551"/>
                  <a:pt x="5766822" y="1705249"/>
                  <a:pt x="5786438" y="1728788"/>
                </a:cubicBezTo>
                <a:cubicBezTo>
                  <a:pt x="5797431" y="1741979"/>
                  <a:pt x="5815327" y="1747382"/>
                  <a:pt x="5829300" y="1757363"/>
                </a:cubicBezTo>
                <a:cubicBezTo>
                  <a:pt x="5907763" y="1813408"/>
                  <a:pt x="5858728" y="1793294"/>
                  <a:pt x="5943600" y="1814513"/>
                </a:cubicBezTo>
                <a:cubicBezTo>
                  <a:pt x="5976938" y="1809750"/>
                  <a:pt x="6012839" y="1813902"/>
                  <a:pt x="6043613" y="1800225"/>
                </a:cubicBezTo>
                <a:cubicBezTo>
                  <a:pt x="6059304" y="1793251"/>
                  <a:pt x="6061195" y="1770554"/>
                  <a:pt x="6072188" y="1757363"/>
                </a:cubicBezTo>
                <a:cubicBezTo>
                  <a:pt x="6085123" y="1741841"/>
                  <a:pt x="6100763" y="1728788"/>
                  <a:pt x="6115050" y="1714500"/>
                </a:cubicBezTo>
                <a:cubicBezTo>
                  <a:pt x="6151289" y="1533311"/>
                  <a:pt x="6102727" y="1728969"/>
                  <a:pt x="6157913" y="1600200"/>
                </a:cubicBezTo>
                <a:cubicBezTo>
                  <a:pt x="6165648" y="1582151"/>
                  <a:pt x="6164465" y="1561099"/>
                  <a:pt x="6172200" y="1543050"/>
                </a:cubicBezTo>
                <a:cubicBezTo>
                  <a:pt x="6178964" y="1527267"/>
                  <a:pt x="6192256" y="1515097"/>
                  <a:pt x="6200775" y="1500188"/>
                </a:cubicBezTo>
                <a:cubicBezTo>
                  <a:pt x="6211342" y="1481696"/>
                  <a:pt x="6218783" y="1461530"/>
                  <a:pt x="6229350" y="1443038"/>
                </a:cubicBezTo>
                <a:cubicBezTo>
                  <a:pt x="6237869" y="1428129"/>
                  <a:pt x="6250246" y="1415534"/>
                  <a:pt x="6257925" y="1400175"/>
                </a:cubicBezTo>
                <a:cubicBezTo>
                  <a:pt x="6264660" y="1386705"/>
                  <a:pt x="6263859" y="1369844"/>
                  <a:pt x="6272213" y="1357313"/>
                </a:cubicBezTo>
                <a:cubicBezTo>
                  <a:pt x="6283421" y="1340501"/>
                  <a:pt x="6301925" y="1329791"/>
                  <a:pt x="6315075" y="1314450"/>
                </a:cubicBezTo>
                <a:cubicBezTo>
                  <a:pt x="6330572" y="1296370"/>
                  <a:pt x="6341100" y="1274138"/>
                  <a:pt x="6357938" y="1257300"/>
                </a:cubicBezTo>
                <a:cubicBezTo>
                  <a:pt x="6370080" y="1245158"/>
                  <a:pt x="6385891" y="1237244"/>
                  <a:pt x="6400800" y="1228725"/>
                </a:cubicBezTo>
                <a:cubicBezTo>
                  <a:pt x="6450235" y="1200476"/>
                  <a:pt x="6452725" y="1201892"/>
                  <a:pt x="6500813" y="1185863"/>
                </a:cubicBezTo>
                <a:cubicBezTo>
                  <a:pt x="6538913" y="1190625"/>
                  <a:pt x="6580770" y="1182979"/>
                  <a:pt x="6615113" y="1200150"/>
                </a:cubicBezTo>
                <a:cubicBezTo>
                  <a:pt x="6649834" y="1217511"/>
                  <a:pt x="6705254" y="1286460"/>
                  <a:pt x="6729413" y="1328738"/>
                </a:cubicBezTo>
                <a:cubicBezTo>
                  <a:pt x="6739980" y="1347230"/>
                  <a:pt x="6749338" y="1366425"/>
                  <a:pt x="6757988" y="1385888"/>
                </a:cubicBezTo>
                <a:cubicBezTo>
                  <a:pt x="6784495" y="1445529"/>
                  <a:pt x="6794019" y="1479693"/>
                  <a:pt x="6815138" y="1543050"/>
                </a:cubicBezTo>
                <a:lnTo>
                  <a:pt x="6829425" y="1585913"/>
                </a:lnTo>
                <a:cubicBezTo>
                  <a:pt x="6834187" y="1600200"/>
                  <a:pt x="6840060" y="1614164"/>
                  <a:pt x="6843713" y="1628775"/>
                </a:cubicBezTo>
                <a:cubicBezTo>
                  <a:pt x="6848475" y="1647825"/>
                  <a:pt x="6852606" y="1667044"/>
                  <a:pt x="6858000" y="1685925"/>
                </a:cubicBezTo>
                <a:cubicBezTo>
                  <a:pt x="6881871" y="1769474"/>
                  <a:pt x="6864237" y="1685419"/>
                  <a:pt x="6886575" y="1785938"/>
                </a:cubicBezTo>
                <a:cubicBezTo>
                  <a:pt x="6891843" y="1809644"/>
                  <a:pt x="6896519" y="1833483"/>
                  <a:pt x="6900863" y="1857375"/>
                </a:cubicBezTo>
                <a:cubicBezTo>
                  <a:pt x="6906045" y="1885877"/>
                  <a:pt x="6908124" y="1914996"/>
                  <a:pt x="6915150" y="1943100"/>
                </a:cubicBezTo>
                <a:cubicBezTo>
                  <a:pt x="6922455" y="1972321"/>
                  <a:pt x="6918663" y="2012117"/>
                  <a:pt x="6943725" y="2028825"/>
                </a:cubicBezTo>
                <a:lnTo>
                  <a:pt x="6986588" y="2057400"/>
                </a:lnTo>
                <a:cubicBezTo>
                  <a:pt x="7038974" y="2135980"/>
                  <a:pt x="6986590" y="2069309"/>
                  <a:pt x="7058025" y="2128838"/>
                </a:cubicBezTo>
                <a:cubicBezTo>
                  <a:pt x="7129374" y="2188295"/>
                  <a:pt x="7068425" y="2160879"/>
                  <a:pt x="7143750" y="2185988"/>
                </a:cubicBezTo>
                <a:cubicBezTo>
                  <a:pt x="7158038" y="2181225"/>
                  <a:pt x="7174082" y="2180054"/>
                  <a:pt x="7186613" y="2171700"/>
                </a:cubicBezTo>
                <a:cubicBezTo>
                  <a:pt x="7223000" y="2147442"/>
                  <a:pt x="7234089" y="2119520"/>
                  <a:pt x="7258050" y="2085975"/>
                </a:cubicBezTo>
                <a:cubicBezTo>
                  <a:pt x="7271891" y="2066598"/>
                  <a:pt x="7286625" y="2047875"/>
                  <a:pt x="7300913" y="2028825"/>
                </a:cubicBezTo>
                <a:cubicBezTo>
                  <a:pt x="7353015" y="1872515"/>
                  <a:pt x="7269921" y="2109272"/>
                  <a:pt x="7343775" y="1943100"/>
                </a:cubicBezTo>
                <a:cubicBezTo>
                  <a:pt x="7356008" y="1915575"/>
                  <a:pt x="7362825" y="1885950"/>
                  <a:pt x="7372350" y="1857375"/>
                </a:cubicBezTo>
                <a:lnTo>
                  <a:pt x="7386638" y="1814513"/>
                </a:lnTo>
                <a:cubicBezTo>
                  <a:pt x="7391401" y="1800225"/>
                  <a:pt x="7386314" y="1775303"/>
                  <a:pt x="7400925" y="1771650"/>
                </a:cubicBezTo>
                <a:lnTo>
                  <a:pt x="7458075" y="1757363"/>
                </a:lnTo>
                <a:cubicBezTo>
                  <a:pt x="7510463" y="1762125"/>
                  <a:pt x="7563656" y="1761334"/>
                  <a:pt x="7615238" y="1771650"/>
                </a:cubicBezTo>
                <a:cubicBezTo>
                  <a:pt x="7636123" y="1775827"/>
                  <a:pt x="7653896" y="1789658"/>
                  <a:pt x="7672388" y="1800225"/>
                </a:cubicBezTo>
                <a:cubicBezTo>
                  <a:pt x="7687297" y="1808744"/>
                  <a:pt x="7703108" y="1816658"/>
                  <a:pt x="7715250" y="1828800"/>
                </a:cubicBezTo>
                <a:cubicBezTo>
                  <a:pt x="7747284" y="1860834"/>
                  <a:pt x="7768579" y="1902356"/>
                  <a:pt x="7786688" y="1943100"/>
                </a:cubicBezTo>
                <a:cubicBezTo>
                  <a:pt x="7797104" y="1966537"/>
                  <a:pt x="7803793" y="1991599"/>
                  <a:pt x="7815263" y="2014538"/>
                </a:cubicBezTo>
                <a:cubicBezTo>
                  <a:pt x="7822942" y="2029896"/>
                  <a:pt x="7834313" y="2043113"/>
                  <a:pt x="7843838" y="2057400"/>
                </a:cubicBezTo>
                <a:cubicBezTo>
                  <a:pt x="7876496" y="2155379"/>
                  <a:pt x="7837931" y="2033771"/>
                  <a:pt x="7872413" y="2171700"/>
                </a:cubicBezTo>
                <a:cubicBezTo>
                  <a:pt x="7876066" y="2186311"/>
                  <a:pt x="7882737" y="2200033"/>
                  <a:pt x="7886700" y="2214563"/>
                </a:cubicBezTo>
                <a:cubicBezTo>
                  <a:pt x="7897033" y="2252452"/>
                  <a:pt x="7905750" y="2290763"/>
                  <a:pt x="7915275" y="2328863"/>
                </a:cubicBezTo>
                <a:cubicBezTo>
                  <a:pt x="7920038" y="2347913"/>
                  <a:pt x="7925712" y="2366758"/>
                  <a:pt x="7929563" y="2386013"/>
                </a:cubicBezTo>
                <a:cubicBezTo>
                  <a:pt x="7934325" y="2409825"/>
                  <a:pt x="7935323" y="2434712"/>
                  <a:pt x="7943850" y="2457450"/>
                </a:cubicBezTo>
                <a:cubicBezTo>
                  <a:pt x="7949879" y="2473528"/>
                  <a:pt x="7962900" y="2486025"/>
                  <a:pt x="7972425" y="2500313"/>
                </a:cubicBezTo>
                <a:cubicBezTo>
                  <a:pt x="7980810" y="2542236"/>
                  <a:pt x="7984527" y="2576175"/>
                  <a:pt x="8001000" y="2614613"/>
                </a:cubicBezTo>
                <a:cubicBezTo>
                  <a:pt x="8009390" y="2634190"/>
                  <a:pt x="8018617" y="2653500"/>
                  <a:pt x="8029575" y="2671763"/>
                </a:cubicBezTo>
                <a:cubicBezTo>
                  <a:pt x="8061438" y="2724869"/>
                  <a:pt x="8083912" y="2762287"/>
                  <a:pt x="8129588" y="2800350"/>
                </a:cubicBezTo>
                <a:cubicBezTo>
                  <a:pt x="8142779" y="2811343"/>
                  <a:pt x="8158163" y="2819400"/>
                  <a:pt x="8172450" y="2828925"/>
                </a:cubicBezTo>
                <a:cubicBezTo>
                  <a:pt x="8197851" y="2867027"/>
                  <a:pt x="8205806" y="2885031"/>
                  <a:pt x="8243888" y="2914650"/>
                </a:cubicBezTo>
                <a:cubicBezTo>
                  <a:pt x="8270997" y="2935734"/>
                  <a:pt x="8305329" y="2947516"/>
                  <a:pt x="8329613" y="2971800"/>
                </a:cubicBezTo>
                <a:cubicBezTo>
                  <a:pt x="8399428" y="3041616"/>
                  <a:pt x="8341867" y="2993091"/>
                  <a:pt x="8429625" y="3043238"/>
                </a:cubicBezTo>
                <a:cubicBezTo>
                  <a:pt x="8501367" y="3084233"/>
                  <a:pt x="8443291" y="3063382"/>
                  <a:pt x="8529638" y="3100388"/>
                </a:cubicBezTo>
                <a:cubicBezTo>
                  <a:pt x="8577788" y="3121023"/>
                  <a:pt x="8575284" y="3110841"/>
                  <a:pt x="8629650" y="3128963"/>
                </a:cubicBezTo>
                <a:cubicBezTo>
                  <a:pt x="8653981" y="3137073"/>
                  <a:pt x="8677074" y="3148533"/>
                  <a:pt x="8701088" y="3157538"/>
                </a:cubicBezTo>
                <a:cubicBezTo>
                  <a:pt x="8785179" y="3189072"/>
                  <a:pt x="8700748" y="3150224"/>
                  <a:pt x="8801100" y="3200400"/>
                </a:cubicBezTo>
                <a:cubicBezTo>
                  <a:pt x="8896350" y="3195638"/>
                  <a:pt x="8991840" y="3194375"/>
                  <a:pt x="9086850" y="3186113"/>
                </a:cubicBezTo>
                <a:cubicBezTo>
                  <a:pt x="9101854" y="3184808"/>
                  <a:pt x="9116548" y="3179139"/>
                  <a:pt x="9129713" y="3171825"/>
                </a:cubicBezTo>
                <a:cubicBezTo>
                  <a:pt x="9159734" y="3155147"/>
                  <a:pt x="9182857" y="3125535"/>
                  <a:pt x="9215438" y="3114675"/>
                </a:cubicBezTo>
                <a:cubicBezTo>
                  <a:pt x="9244013" y="3105150"/>
                  <a:pt x="9276101" y="3102808"/>
                  <a:pt x="9301163" y="3086100"/>
                </a:cubicBezTo>
                <a:cubicBezTo>
                  <a:pt x="9315450" y="3076575"/>
                  <a:pt x="9328334" y="3064499"/>
                  <a:pt x="9344025" y="3057525"/>
                </a:cubicBezTo>
                <a:cubicBezTo>
                  <a:pt x="9344045" y="3057516"/>
                  <a:pt x="9451172" y="3021810"/>
                  <a:pt x="9472613" y="3014663"/>
                </a:cubicBezTo>
                <a:lnTo>
                  <a:pt x="9515475" y="3000375"/>
                </a:lnTo>
                <a:lnTo>
                  <a:pt x="9558338" y="2986088"/>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Bomb - Free weapons icons">
            <a:extLst>
              <a:ext uri="{FF2B5EF4-FFF2-40B4-BE49-F238E27FC236}">
                <a16:creationId xmlns:a16="http://schemas.microsoft.com/office/drawing/2014/main" id="{A04F8C4A-5B91-D798-8909-FE7CCF5496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1414262" y="1772893"/>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omb - Free weapons icons">
            <a:extLst>
              <a:ext uri="{FF2B5EF4-FFF2-40B4-BE49-F238E27FC236}">
                <a16:creationId xmlns:a16="http://schemas.microsoft.com/office/drawing/2014/main" id="{6BFF1883-9C2F-D944-C15C-E186D6278D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2838249" y="1996962"/>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mb - Free weapons icons">
            <a:extLst>
              <a:ext uri="{FF2B5EF4-FFF2-40B4-BE49-F238E27FC236}">
                <a16:creationId xmlns:a16="http://schemas.microsoft.com/office/drawing/2014/main" id="{04F1D888-0530-A8EC-5C92-7EBAB3318D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4741041" y="1552455"/>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mb - Free weapons icons">
            <a:extLst>
              <a:ext uri="{FF2B5EF4-FFF2-40B4-BE49-F238E27FC236}">
                <a16:creationId xmlns:a16="http://schemas.microsoft.com/office/drawing/2014/main" id="{4CEF5E3E-7E31-C435-18FB-AB9E61FEDE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6305521" y="2193935"/>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mb - Free weapons icons">
            <a:extLst>
              <a:ext uri="{FF2B5EF4-FFF2-40B4-BE49-F238E27FC236}">
                <a16:creationId xmlns:a16="http://schemas.microsoft.com/office/drawing/2014/main" id="{A909E3A0-EE7C-51E4-BC13-AED119E374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7617417" y="2745239"/>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mb - Free weapons icons">
            <a:extLst>
              <a:ext uri="{FF2B5EF4-FFF2-40B4-BE49-F238E27FC236}">
                <a16:creationId xmlns:a16="http://schemas.microsoft.com/office/drawing/2014/main" id="{86896AB2-AEBE-9DBF-0392-6421E67AF5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8564244" y="3344075"/>
            <a:ext cx="669925" cy="669925"/>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181478DE-1611-9EA8-8626-0088E26BEF52}"/>
              </a:ext>
            </a:extLst>
          </p:cNvPr>
          <p:cNvSpPr/>
          <p:nvPr/>
        </p:nvSpPr>
        <p:spPr>
          <a:xfrm>
            <a:off x="502301" y="2132826"/>
            <a:ext cx="442912" cy="3418643"/>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7F3BBF7-C784-28EB-D5FF-932B7309CB23}"/>
              </a:ext>
            </a:extLst>
          </p:cNvPr>
          <p:cNvSpPr txBox="1"/>
          <p:nvPr/>
        </p:nvSpPr>
        <p:spPr>
          <a:xfrm rot="16200000">
            <a:off x="-1198444" y="3113904"/>
            <a:ext cx="3843338" cy="369332"/>
          </a:xfrm>
          <a:prstGeom prst="rect">
            <a:avLst/>
          </a:prstGeom>
          <a:noFill/>
        </p:spPr>
        <p:txBody>
          <a:bodyPr wrap="square" rtlCol="0">
            <a:spAutoFit/>
          </a:bodyPr>
          <a:lstStyle/>
          <a:p>
            <a:r>
              <a:rPr lang="en-US" dirty="0"/>
              <a:t>Community state of health</a:t>
            </a:r>
          </a:p>
        </p:txBody>
      </p:sp>
      <p:sp>
        <p:nvSpPr>
          <p:cNvPr id="5" name="TextBox 4">
            <a:extLst>
              <a:ext uri="{FF2B5EF4-FFF2-40B4-BE49-F238E27FC236}">
                <a16:creationId xmlns:a16="http://schemas.microsoft.com/office/drawing/2014/main" id="{294F312A-E2E5-956E-BE76-0AB00AE0AB35}"/>
              </a:ext>
            </a:extLst>
          </p:cNvPr>
          <p:cNvSpPr txBox="1"/>
          <p:nvPr/>
        </p:nvSpPr>
        <p:spPr>
          <a:xfrm>
            <a:off x="3455906" y="5390521"/>
            <a:ext cx="6204113" cy="523220"/>
          </a:xfrm>
          <a:prstGeom prst="rect">
            <a:avLst/>
          </a:prstGeom>
          <a:noFill/>
        </p:spPr>
        <p:txBody>
          <a:bodyPr wrap="square" rtlCol="0">
            <a:spAutoFit/>
          </a:bodyPr>
          <a:lstStyle/>
          <a:p>
            <a:pPr algn="ctr"/>
            <a:r>
              <a:rPr lang="en-US" sz="2800" dirty="0">
                <a:solidFill>
                  <a:schemeClr val="bg1"/>
                </a:solidFill>
                <a:highlight>
                  <a:srgbClr val="FF0000"/>
                </a:highlight>
              </a:rPr>
              <a:t>Phase Shift to an algae-dominated reef</a:t>
            </a:r>
          </a:p>
        </p:txBody>
      </p:sp>
      <p:sp>
        <p:nvSpPr>
          <p:cNvPr id="16" name="TextBox 15">
            <a:extLst>
              <a:ext uri="{FF2B5EF4-FFF2-40B4-BE49-F238E27FC236}">
                <a16:creationId xmlns:a16="http://schemas.microsoft.com/office/drawing/2014/main" id="{CE2FD5EB-399B-188A-5847-235815FC7EE9}"/>
              </a:ext>
            </a:extLst>
          </p:cNvPr>
          <p:cNvSpPr txBox="1"/>
          <p:nvPr/>
        </p:nvSpPr>
        <p:spPr>
          <a:xfrm>
            <a:off x="687411" y="293788"/>
            <a:ext cx="11041013" cy="523220"/>
          </a:xfrm>
          <a:prstGeom prst="rect">
            <a:avLst/>
          </a:prstGeom>
          <a:noFill/>
        </p:spPr>
        <p:txBody>
          <a:bodyPr wrap="square" rtlCol="0">
            <a:spAutoFit/>
          </a:bodyPr>
          <a:lstStyle/>
          <a:p>
            <a:pPr algn="ctr"/>
            <a:r>
              <a:rPr lang="en-US" sz="2800" dirty="0">
                <a:solidFill>
                  <a:schemeClr val="bg1"/>
                </a:solidFill>
              </a:rPr>
              <a:t>We need reefs to stay above the resilience threshold to avoid a phase shift</a:t>
            </a:r>
          </a:p>
        </p:txBody>
      </p:sp>
    </p:spTree>
    <p:extLst>
      <p:ext uri="{BB962C8B-B14F-4D97-AF65-F5344CB8AC3E}">
        <p14:creationId xmlns:p14="http://schemas.microsoft.com/office/powerpoint/2010/main" val="3732707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A72686-FD1B-C5A6-1B0E-BF769A6BF223}"/>
              </a:ext>
            </a:extLst>
          </p:cNvPr>
          <p:cNvSpPr txBox="1"/>
          <p:nvPr/>
        </p:nvSpPr>
        <p:spPr>
          <a:xfrm>
            <a:off x="526936" y="830917"/>
            <a:ext cx="2038692" cy="5196166"/>
          </a:xfrm>
          <a:prstGeom prst="rect">
            <a:avLst/>
          </a:prstGeom>
          <a:noFill/>
        </p:spPr>
        <p:txBody>
          <a:bodyPr wrap="square" rtlCol="0">
            <a:spAutoFit/>
          </a:bodyPr>
          <a:lstStyle/>
          <a:p>
            <a:pPr algn="ctr">
              <a:lnSpc>
                <a:spcPct val="150000"/>
              </a:lnSpc>
            </a:pPr>
            <a:r>
              <a:rPr lang="en-US" sz="2800" dirty="0">
                <a:solidFill>
                  <a:schemeClr val="bg1"/>
                </a:solidFill>
              </a:rPr>
              <a:t>For reefs to recover, they also need the coral babies to arrive in the first place!</a:t>
            </a:r>
            <a:endParaRPr lang="en-US" sz="2000" dirty="0">
              <a:solidFill>
                <a:schemeClr val="bg1"/>
              </a:solidFill>
            </a:endParaRPr>
          </a:p>
        </p:txBody>
      </p:sp>
      <p:pic>
        <p:nvPicPr>
          <p:cNvPr id="3074" name="Picture 2" descr="Acres' of coral spawn shocks veteran conservationist - The Royal Gazette |  Bermuda News, Business, Sports, Events, &amp;amp; Community |">
            <a:extLst>
              <a:ext uri="{FF2B5EF4-FFF2-40B4-BE49-F238E27FC236}">
                <a16:creationId xmlns:a16="http://schemas.microsoft.com/office/drawing/2014/main" id="{EFE27B33-ED0C-ED00-654F-F8BE018D47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86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tored Corals Spawn Hope for Reefs Worldwide | The Scientist Magazine®">
            <a:extLst>
              <a:ext uri="{FF2B5EF4-FFF2-40B4-BE49-F238E27FC236}">
                <a16:creationId xmlns:a16="http://schemas.microsoft.com/office/drawing/2014/main" id="{F8E58D8C-5698-4B36-DA88-B6EF0078191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507566-1E6A-4165-C639-0A55A0A12FE5}"/>
              </a:ext>
            </a:extLst>
          </p:cNvPr>
          <p:cNvSpPr txBox="1"/>
          <p:nvPr/>
        </p:nvSpPr>
        <p:spPr>
          <a:xfrm>
            <a:off x="9504246" y="6360331"/>
            <a:ext cx="2687754" cy="369332"/>
          </a:xfrm>
          <a:prstGeom prst="rect">
            <a:avLst/>
          </a:prstGeom>
          <a:noFill/>
        </p:spPr>
        <p:txBody>
          <a:bodyPr wrap="square" rtlCol="0">
            <a:spAutoFit/>
          </a:bodyPr>
          <a:lstStyle/>
          <a:p>
            <a:pPr algn="ctr"/>
            <a:r>
              <a:rPr lang="en-US" dirty="0">
                <a:solidFill>
                  <a:schemeClr val="bg1"/>
                </a:solidFill>
              </a:rPr>
              <a:t>Mass spawning event</a:t>
            </a:r>
          </a:p>
        </p:txBody>
      </p:sp>
    </p:spTree>
    <p:extLst>
      <p:ext uri="{BB962C8B-B14F-4D97-AF65-F5344CB8AC3E}">
        <p14:creationId xmlns:p14="http://schemas.microsoft.com/office/powerpoint/2010/main" val="1641219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D8DFD3-C84E-51DC-71AF-1383CC705E8F}"/>
              </a:ext>
            </a:extLst>
          </p:cNvPr>
          <p:cNvSpPr/>
          <p:nvPr/>
        </p:nvSpPr>
        <p:spPr>
          <a:xfrm>
            <a:off x="2216945" y="0"/>
            <a:ext cx="9975055"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28BDD8-F25C-EE89-6E1C-DE8DA2C576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6945" y="771525"/>
            <a:ext cx="9975055" cy="6086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A95B2B-B7A6-5753-257A-DD28E7FC76A8}"/>
              </a:ext>
            </a:extLst>
          </p:cNvPr>
          <p:cNvSpPr txBox="1"/>
          <p:nvPr/>
        </p:nvSpPr>
        <p:spPr>
          <a:xfrm>
            <a:off x="433046" y="2274838"/>
            <a:ext cx="1424329" cy="2585323"/>
          </a:xfrm>
          <a:prstGeom prst="rect">
            <a:avLst/>
          </a:prstGeom>
          <a:noFill/>
        </p:spPr>
        <p:txBody>
          <a:bodyPr wrap="square" rtlCol="0">
            <a:spAutoFit/>
          </a:bodyPr>
          <a:lstStyle/>
          <a:p>
            <a:pPr algn="ctr"/>
            <a:r>
              <a:rPr lang="en-US" sz="3600" dirty="0">
                <a:solidFill>
                  <a:schemeClr val="bg1"/>
                </a:solidFill>
              </a:rPr>
              <a:t>Life cycle of a </a:t>
            </a:r>
            <a:r>
              <a:rPr lang="en-US" sz="1600" dirty="0">
                <a:solidFill>
                  <a:schemeClr val="bg1"/>
                </a:solidFill>
              </a:rPr>
              <a:t>(broadcasting)  </a:t>
            </a:r>
            <a:r>
              <a:rPr lang="en-US" sz="3600" dirty="0">
                <a:solidFill>
                  <a:schemeClr val="bg1"/>
                </a:solidFill>
              </a:rPr>
              <a:t>coral</a:t>
            </a:r>
            <a:endParaRPr lang="en-US" sz="2800" dirty="0">
              <a:solidFill>
                <a:schemeClr val="bg1"/>
              </a:solidFill>
            </a:endParaRPr>
          </a:p>
        </p:txBody>
      </p:sp>
      <p:sp>
        <p:nvSpPr>
          <p:cNvPr id="5" name="TextBox 4">
            <a:extLst>
              <a:ext uri="{FF2B5EF4-FFF2-40B4-BE49-F238E27FC236}">
                <a16:creationId xmlns:a16="http://schemas.microsoft.com/office/drawing/2014/main" id="{5B158D15-5461-A029-29A9-36D4C6116787}"/>
              </a:ext>
            </a:extLst>
          </p:cNvPr>
          <p:cNvSpPr txBox="1"/>
          <p:nvPr/>
        </p:nvSpPr>
        <p:spPr>
          <a:xfrm>
            <a:off x="2325374" y="77985"/>
            <a:ext cx="2328863" cy="307777"/>
          </a:xfrm>
          <a:prstGeom prst="rect">
            <a:avLst/>
          </a:prstGeom>
          <a:noFill/>
        </p:spPr>
        <p:txBody>
          <a:bodyPr wrap="square" rtlCol="0">
            <a:spAutoFit/>
          </a:bodyPr>
          <a:lstStyle/>
          <a:p>
            <a:r>
              <a:rPr lang="en-US" sz="1400" dirty="0"/>
              <a:t>Source: Jones </a:t>
            </a:r>
            <a:r>
              <a:rPr lang="en-US" sz="1400" i="1" dirty="0"/>
              <a:t>et al., </a:t>
            </a:r>
            <a:r>
              <a:rPr lang="en-US" sz="1400" dirty="0"/>
              <a:t>2015</a:t>
            </a:r>
          </a:p>
        </p:txBody>
      </p:sp>
    </p:spTree>
    <p:extLst>
      <p:ext uri="{BB962C8B-B14F-4D97-AF65-F5344CB8AC3E}">
        <p14:creationId xmlns:p14="http://schemas.microsoft.com/office/powerpoint/2010/main" val="2859980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0D8F7-8F00-BF5B-D978-FD3738A34F44}"/>
              </a:ext>
            </a:extLst>
          </p:cNvPr>
          <p:cNvSpPr txBox="1"/>
          <p:nvPr/>
        </p:nvSpPr>
        <p:spPr>
          <a:xfrm>
            <a:off x="321921" y="117693"/>
            <a:ext cx="2618129" cy="6740307"/>
          </a:xfrm>
          <a:prstGeom prst="rect">
            <a:avLst/>
          </a:prstGeom>
          <a:noFill/>
        </p:spPr>
        <p:txBody>
          <a:bodyPr wrap="square" rtlCol="0">
            <a:spAutoFit/>
          </a:bodyPr>
          <a:lstStyle/>
          <a:p>
            <a:pPr algn="ctr"/>
            <a:r>
              <a:rPr lang="en-US" sz="3600" dirty="0">
                <a:solidFill>
                  <a:schemeClr val="bg1"/>
                </a:solidFill>
              </a:rPr>
              <a:t>When a reef is badly damaged,</a:t>
            </a:r>
          </a:p>
          <a:p>
            <a:pPr algn="ctr"/>
            <a:endParaRPr lang="en-US" sz="2000" dirty="0">
              <a:solidFill>
                <a:schemeClr val="bg1"/>
              </a:solidFill>
            </a:endParaRPr>
          </a:p>
          <a:p>
            <a:pPr algn="ctr"/>
            <a:r>
              <a:rPr lang="en-US" sz="3600" dirty="0">
                <a:solidFill>
                  <a:schemeClr val="bg1"/>
                </a:solidFill>
              </a:rPr>
              <a:t>coral colonies may be spaced too far apart for fertilization to be successful</a:t>
            </a:r>
            <a:endParaRPr lang="en-US" sz="2800" dirty="0">
              <a:solidFill>
                <a:schemeClr val="bg1"/>
              </a:solidFill>
            </a:endParaRPr>
          </a:p>
        </p:txBody>
      </p:sp>
      <p:sp>
        <p:nvSpPr>
          <p:cNvPr id="3" name="Rectangle 2">
            <a:extLst>
              <a:ext uri="{FF2B5EF4-FFF2-40B4-BE49-F238E27FC236}">
                <a16:creationId xmlns:a16="http://schemas.microsoft.com/office/drawing/2014/main" id="{D7741B88-F1B5-534A-EDE1-A8EF19119461}"/>
              </a:ext>
            </a:extLst>
          </p:cNvPr>
          <p:cNvSpPr/>
          <p:nvPr/>
        </p:nvSpPr>
        <p:spPr>
          <a:xfrm>
            <a:off x="3086100" y="0"/>
            <a:ext cx="9105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Simulating the effects of colony density and intercolonial distance on fertilisation  success in broadcast spawning scleractinian corals | Coral Reefs">
            <a:extLst>
              <a:ext uri="{FF2B5EF4-FFF2-40B4-BE49-F238E27FC236}">
                <a16:creationId xmlns:a16="http://schemas.microsoft.com/office/drawing/2014/main" id="{49F0956C-2D94-CDE7-DEBD-FD33261523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78275" y="306386"/>
            <a:ext cx="7251700" cy="52296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89DE78-5C85-C89C-34AC-9E53A3F51246}"/>
              </a:ext>
            </a:extLst>
          </p:cNvPr>
          <p:cNvSpPr txBox="1"/>
          <p:nvPr/>
        </p:nvSpPr>
        <p:spPr>
          <a:xfrm>
            <a:off x="3271838" y="5978424"/>
            <a:ext cx="8786812" cy="646331"/>
          </a:xfrm>
          <a:prstGeom prst="rect">
            <a:avLst/>
          </a:prstGeom>
          <a:noFill/>
        </p:spPr>
        <p:txBody>
          <a:bodyPr wrap="square" rtlCol="0">
            <a:spAutoFit/>
          </a:bodyPr>
          <a:lstStyle/>
          <a:p>
            <a:r>
              <a:rPr lang="en-AU" b="0" i="1" dirty="0">
                <a:solidFill>
                  <a:srgbClr val="222222"/>
                </a:solidFill>
                <a:effectLst/>
                <a:highlight>
                  <a:srgbClr val="FFFFFF"/>
                </a:highlight>
                <a:latin typeface="Merriweather" pitchFamily="2" charset="77"/>
              </a:rPr>
              <a:t>Fertilisation rarely occurred between coral colonies more than 30–40 m apart. </a:t>
            </a:r>
          </a:p>
          <a:p>
            <a:r>
              <a:rPr lang="en-AU" i="1" dirty="0">
                <a:solidFill>
                  <a:srgbClr val="222222"/>
                </a:solidFill>
                <a:highlight>
                  <a:srgbClr val="FFFFFF"/>
                </a:highlight>
                <a:latin typeface="Merriweather" pitchFamily="2" charset="77"/>
              </a:rPr>
              <a:t>Even small coral colonies &gt;8m apart had low fertilisation success rates. </a:t>
            </a:r>
            <a:endParaRPr lang="en-US" i="1" dirty="0"/>
          </a:p>
        </p:txBody>
      </p:sp>
    </p:spTree>
    <p:extLst>
      <p:ext uri="{BB962C8B-B14F-4D97-AF65-F5344CB8AC3E}">
        <p14:creationId xmlns:p14="http://schemas.microsoft.com/office/powerpoint/2010/main" val="438312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al Garden Updates - ONE15 Marina Club">
            <a:extLst>
              <a:ext uri="{FF2B5EF4-FFF2-40B4-BE49-F238E27FC236}">
                <a16:creationId xmlns:a16="http://schemas.microsoft.com/office/drawing/2014/main" id="{DE9AC672-0288-9FD4-1A3D-08D84A7BFB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a:extLst>
              <a:ext uri="{FF2B5EF4-FFF2-40B4-BE49-F238E27FC236}">
                <a16:creationId xmlns:a16="http://schemas.microsoft.com/office/drawing/2014/main" id="{3292EFDF-4C0F-4718-F252-E828314D4D69}"/>
              </a:ext>
            </a:extLst>
          </p:cNvPr>
          <p:cNvSpPr/>
          <p:nvPr/>
        </p:nvSpPr>
        <p:spPr>
          <a:xfrm>
            <a:off x="8165432" y="802105"/>
            <a:ext cx="3769895" cy="1780674"/>
          </a:xfrm>
          <a:prstGeom prst="wedgeEllipseCallout">
            <a:avLst>
              <a:gd name="adj1" fmla="val -67642"/>
              <a:gd name="adj2" fmla="val 588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Cooo-eee</a:t>
            </a:r>
            <a:r>
              <a:rPr lang="en-US" sz="3200" dirty="0"/>
              <a:t>?! </a:t>
            </a:r>
          </a:p>
        </p:txBody>
      </p:sp>
    </p:spTree>
    <p:extLst>
      <p:ext uri="{BB962C8B-B14F-4D97-AF65-F5344CB8AC3E}">
        <p14:creationId xmlns:p14="http://schemas.microsoft.com/office/powerpoint/2010/main" val="77082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0D8F7-8F00-BF5B-D978-FD3738A34F44}"/>
              </a:ext>
            </a:extLst>
          </p:cNvPr>
          <p:cNvSpPr txBox="1"/>
          <p:nvPr/>
        </p:nvSpPr>
        <p:spPr>
          <a:xfrm>
            <a:off x="358433" y="889841"/>
            <a:ext cx="2525260" cy="4832092"/>
          </a:xfrm>
          <a:prstGeom prst="rect">
            <a:avLst/>
          </a:prstGeom>
          <a:noFill/>
        </p:spPr>
        <p:txBody>
          <a:bodyPr wrap="square" rtlCol="0">
            <a:spAutoFit/>
          </a:bodyPr>
          <a:lstStyle/>
          <a:p>
            <a:pPr algn="ctr"/>
            <a:r>
              <a:rPr lang="en-US" sz="3600" dirty="0">
                <a:solidFill>
                  <a:schemeClr val="bg1">
                    <a:lumMod val="85000"/>
                  </a:schemeClr>
                </a:solidFill>
              </a:rPr>
              <a:t>When a reef is badly damaged,</a:t>
            </a:r>
          </a:p>
          <a:p>
            <a:pPr algn="ctr"/>
            <a:endParaRPr lang="en-US" sz="2000" dirty="0">
              <a:solidFill>
                <a:schemeClr val="bg1"/>
              </a:solidFill>
            </a:endParaRPr>
          </a:p>
          <a:p>
            <a:pPr algn="ctr"/>
            <a:r>
              <a:rPr lang="en-US" sz="3600" dirty="0">
                <a:solidFill>
                  <a:schemeClr val="bg1"/>
                </a:solidFill>
              </a:rPr>
              <a:t>its production of coral babies declines</a:t>
            </a:r>
            <a:endParaRPr lang="en-US" sz="2800" dirty="0">
              <a:solidFill>
                <a:schemeClr val="bg1"/>
              </a:solidFill>
            </a:endParaRPr>
          </a:p>
        </p:txBody>
      </p:sp>
      <p:sp>
        <p:nvSpPr>
          <p:cNvPr id="3" name="Rectangle 2">
            <a:extLst>
              <a:ext uri="{FF2B5EF4-FFF2-40B4-BE49-F238E27FC236}">
                <a16:creationId xmlns:a16="http://schemas.microsoft.com/office/drawing/2014/main" id="{D7741B88-F1B5-534A-EDE1-A8EF19119461}"/>
              </a:ext>
            </a:extLst>
          </p:cNvPr>
          <p:cNvSpPr/>
          <p:nvPr/>
        </p:nvSpPr>
        <p:spPr>
          <a:xfrm>
            <a:off x="3086100" y="-2"/>
            <a:ext cx="9105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aph of corals and corals&#10;&#10;Description automatically generated">
            <a:extLst>
              <a:ext uri="{FF2B5EF4-FFF2-40B4-BE49-F238E27FC236}">
                <a16:creationId xmlns:a16="http://schemas.microsoft.com/office/drawing/2014/main" id="{4A122575-0330-70ED-666C-D719F25DCB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9700" y="428625"/>
            <a:ext cx="7378700" cy="4905376"/>
          </a:xfrm>
          <a:prstGeom prst="rect">
            <a:avLst/>
          </a:prstGeom>
        </p:spPr>
      </p:pic>
      <p:sp>
        <p:nvSpPr>
          <p:cNvPr id="7" name="TextBox 6">
            <a:extLst>
              <a:ext uri="{FF2B5EF4-FFF2-40B4-BE49-F238E27FC236}">
                <a16:creationId xmlns:a16="http://schemas.microsoft.com/office/drawing/2014/main" id="{5B4998EF-6EB9-297C-BF5C-043C130A6FE8}"/>
              </a:ext>
            </a:extLst>
          </p:cNvPr>
          <p:cNvSpPr txBox="1"/>
          <p:nvPr/>
        </p:nvSpPr>
        <p:spPr>
          <a:xfrm>
            <a:off x="3245644" y="6060043"/>
            <a:ext cx="8786812" cy="369332"/>
          </a:xfrm>
          <a:prstGeom prst="rect">
            <a:avLst/>
          </a:prstGeom>
          <a:noFill/>
        </p:spPr>
        <p:txBody>
          <a:bodyPr wrap="square" rtlCol="0">
            <a:spAutoFit/>
          </a:bodyPr>
          <a:lstStyle/>
          <a:p>
            <a:pPr algn="ctr"/>
            <a:r>
              <a:rPr lang="en-AU" b="0" dirty="0">
                <a:solidFill>
                  <a:srgbClr val="222222"/>
                </a:solidFill>
                <a:effectLst/>
                <a:highlight>
                  <a:srgbClr val="FFFFFF"/>
                </a:highlight>
                <a:latin typeface="Merriweather" pitchFamily="2" charset="77"/>
              </a:rPr>
              <a:t>Dead (or near-dead) corals don’t make babies!</a:t>
            </a:r>
            <a:endParaRPr lang="en-US" dirty="0"/>
          </a:p>
        </p:txBody>
      </p:sp>
      <p:sp>
        <p:nvSpPr>
          <p:cNvPr id="8" name="TextBox 7">
            <a:extLst>
              <a:ext uri="{FF2B5EF4-FFF2-40B4-BE49-F238E27FC236}">
                <a16:creationId xmlns:a16="http://schemas.microsoft.com/office/drawing/2014/main" id="{2C86D3B4-5FC7-9DF5-90A1-628809F7B30D}"/>
              </a:ext>
            </a:extLst>
          </p:cNvPr>
          <p:cNvSpPr txBox="1"/>
          <p:nvPr/>
        </p:nvSpPr>
        <p:spPr>
          <a:xfrm rot="4610665">
            <a:off x="5295900" y="3477297"/>
            <a:ext cx="3028950" cy="307777"/>
          </a:xfrm>
          <a:prstGeom prst="rect">
            <a:avLst/>
          </a:prstGeom>
          <a:noFill/>
        </p:spPr>
        <p:txBody>
          <a:bodyPr wrap="square" rtlCol="0">
            <a:spAutoFit/>
          </a:bodyPr>
          <a:lstStyle/>
          <a:p>
            <a:r>
              <a:rPr lang="en-US" sz="1400" dirty="0"/>
              <a:t>Mass bleaching event</a:t>
            </a:r>
          </a:p>
        </p:txBody>
      </p:sp>
    </p:spTree>
    <p:extLst>
      <p:ext uri="{BB962C8B-B14F-4D97-AF65-F5344CB8AC3E}">
        <p14:creationId xmlns:p14="http://schemas.microsoft.com/office/powerpoint/2010/main" val="2274546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lmost all corals face catastrophic bleaching - Feb 2022 - JCU Australia">
            <a:extLst>
              <a:ext uri="{FF2B5EF4-FFF2-40B4-BE49-F238E27FC236}">
                <a16:creationId xmlns:a16="http://schemas.microsoft.com/office/drawing/2014/main" id="{E237E152-F732-CE43-34A0-A2E7684B32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a:extLst>
              <a:ext uri="{FF2B5EF4-FFF2-40B4-BE49-F238E27FC236}">
                <a16:creationId xmlns:a16="http://schemas.microsoft.com/office/drawing/2014/main" id="{822DB927-5066-ED1E-691E-C90BC0B0F1B4}"/>
              </a:ext>
            </a:extLst>
          </p:cNvPr>
          <p:cNvSpPr/>
          <p:nvPr/>
        </p:nvSpPr>
        <p:spPr>
          <a:xfrm>
            <a:off x="7555833" y="208547"/>
            <a:ext cx="4235115" cy="1780674"/>
          </a:xfrm>
          <a:prstGeom prst="wedgeEllipseCallout">
            <a:avLst>
              <a:gd name="adj1" fmla="val -52112"/>
              <a:gd name="adj2" fmla="val 453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 just don’t have the energy </a:t>
            </a:r>
            <a:r>
              <a:rPr lang="en-US" sz="3200" dirty="0">
                <a:sym typeface="Wingdings" pitchFamily="2" charset="2"/>
              </a:rPr>
              <a:t></a:t>
            </a:r>
            <a:endParaRPr lang="en-US" sz="3200" dirty="0"/>
          </a:p>
        </p:txBody>
      </p:sp>
    </p:spTree>
    <p:extLst>
      <p:ext uri="{BB962C8B-B14F-4D97-AF65-F5344CB8AC3E}">
        <p14:creationId xmlns:p14="http://schemas.microsoft.com/office/powerpoint/2010/main" val="2282897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0D8F7-8F00-BF5B-D978-FD3738A34F44}"/>
              </a:ext>
            </a:extLst>
          </p:cNvPr>
          <p:cNvSpPr txBox="1"/>
          <p:nvPr/>
        </p:nvSpPr>
        <p:spPr>
          <a:xfrm>
            <a:off x="401295" y="889842"/>
            <a:ext cx="2490099" cy="4339650"/>
          </a:xfrm>
          <a:prstGeom prst="rect">
            <a:avLst/>
          </a:prstGeom>
          <a:noFill/>
        </p:spPr>
        <p:txBody>
          <a:bodyPr wrap="square" rtlCol="0">
            <a:spAutoFit/>
          </a:bodyPr>
          <a:lstStyle/>
          <a:p>
            <a:pPr algn="ctr"/>
            <a:r>
              <a:rPr lang="en-US" sz="3600" dirty="0">
                <a:solidFill>
                  <a:schemeClr val="bg1">
                    <a:lumMod val="85000"/>
                  </a:schemeClr>
                </a:solidFill>
              </a:rPr>
              <a:t>When a reef is badly damaged, </a:t>
            </a:r>
          </a:p>
          <a:p>
            <a:pPr algn="ctr"/>
            <a:endParaRPr lang="en-US" dirty="0">
              <a:solidFill>
                <a:schemeClr val="bg1"/>
              </a:solidFill>
            </a:endParaRPr>
          </a:p>
          <a:p>
            <a:pPr algn="ctr"/>
            <a:r>
              <a:rPr lang="en-US" sz="3600" dirty="0">
                <a:solidFill>
                  <a:schemeClr val="bg1"/>
                </a:solidFill>
              </a:rPr>
              <a:t>it needs larvae to arrive from elsewhere </a:t>
            </a:r>
            <a:endParaRPr lang="en-US" sz="2800" dirty="0">
              <a:solidFill>
                <a:schemeClr val="bg1"/>
              </a:solidFill>
            </a:endParaRPr>
          </a:p>
        </p:txBody>
      </p:sp>
      <p:pic>
        <p:nvPicPr>
          <p:cNvPr id="22530" name="Picture 2" descr="Harvesting coral spawn slicks using industrial techniques - CSIRO">
            <a:extLst>
              <a:ext uri="{FF2B5EF4-FFF2-40B4-BE49-F238E27FC236}">
                <a16:creationId xmlns:a16="http://schemas.microsoft.com/office/drawing/2014/main" id="{95A2DCE3-BA8D-EDE3-10CB-D24DBF71DC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2845" y="0"/>
            <a:ext cx="912915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a:extLst>
              <a:ext uri="{FF2B5EF4-FFF2-40B4-BE49-F238E27FC236}">
                <a16:creationId xmlns:a16="http://schemas.microsoft.com/office/drawing/2014/main" id="{C805AC92-C5AF-E789-23A0-3D9C2D4E0F3B}"/>
              </a:ext>
            </a:extLst>
          </p:cNvPr>
          <p:cNvSpPr/>
          <p:nvPr/>
        </p:nvSpPr>
        <p:spPr>
          <a:xfrm>
            <a:off x="5872163" y="1341415"/>
            <a:ext cx="1428750" cy="3340799"/>
          </a:xfrm>
          <a:custGeom>
            <a:avLst/>
            <a:gdLst>
              <a:gd name="connsiteX0" fmla="*/ 1257300 w 1428750"/>
              <a:gd name="connsiteY0" fmla="*/ 3316310 h 3340799"/>
              <a:gd name="connsiteX1" fmla="*/ 600075 w 1428750"/>
              <a:gd name="connsiteY1" fmla="*/ 3316310 h 3340799"/>
              <a:gd name="connsiteX2" fmla="*/ 528637 w 1428750"/>
              <a:gd name="connsiteY2" fmla="*/ 3273448 h 3340799"/>
              <a:gd name="connsiteX3" fmla="*/ 357187 w 1428750"/>
              <a:gd name="connsiteY3" fmla="*/ 3159148 h 3340799"/>
              <a:gd name="connsiteX4" fmla="*/ 200025 w 1428750"/>
              <a:gd name="connsiteY4" fmla="*/ 2987698 h 3340799"/>
              <a:gd name="connsiteX5" fmla="*/ 185737 w 1428750"/>
              <a:gd name="connsiteY5" fmla="*/ 2930548 h 3340799"/>
              <a:gd name="connsiteX6" fmla="*/ 157162 w 1428750"/>
              <a:gd name="connsiteY6" fmla="*/ 2859110 h 3340799"/>
              <a:gd name="connsiteX7" fmla="*/ 185737 w 1428750"/>
              <a:gd name="connsiteY7" fmla="*/ 2444773 h 3340799"/>
              <a:gd name="connsiteX8" fmla="*/ 228600 w 1428750"/>
              <a:gd name="connsiteY8" fmla="*/ 2344760 h 3340799"/>
              <a:gd name="connsiteX9" fmla="*/ 328612 w 1428750"/>
              <a:gd name="connsiteY9" fmla="*/ 2201885 h 3340799"/>
              <a:gd name="connsiteX10" fmla="*/ 357187 w 1428750"/>
              <a:gd name="connsiteY10" fmla="*/ 2144735 h 3340799"/>
              <a:gd name="connsiteX11" fmla="*/ 542925 w 1428750"/>
              <a:gd name="connsiteY11" fmla="*/ 2016148 h 3340799"/>
              <a:gd name="connsiteX12" fmla="*/ 642937 w 1428750"/>
              <a:gd name="connsiteY12" fmla="*/ 1987573 h 3340799"/>
              <a:gd name="connsiteX13" fmla="*/ 742950 w 1428750"/>
              <a:gd name="connsiteY13" fmla="*/ 1944710 h 3340799"/>
              <a:gd name="connsiteX14" fmla="*/ 971550 w 1428750"/>
              <a:gd name="connsiteY14" fmla="*/ 1887560 h 3340799"/>
              <a:gd name="connsiteX15" fmla="*/ 1100137 w 1428750"/>
              <a:gd name="connsiteY15" fmla="*/ 1858985 h 3340799"/>
              <a:gd name="connsiteX16" fmla="*/ 1200150 w 1428750"/>
              <a:gd name="connsiteY16" fmla="*/ 1816123 h 3340799"/>
              <a:gd name="connsiteX17" fmla="*/ 1285875 w 1428750"/>
              <a:gd name="connsiteY17" fmla="*/ 1787548 h 3340799"/>
              <a:gd name="connsiteX18" fmla="*/ 1343025 w 1428750"/>
              <a:gd name="connsiteY18" fmla="*/ 1744685 h 3340799"/>
              <a:gd name="connsiteX19" fmla="*/ 1385887 w 1428750"/>
              <a:gd name="connsiteY19" fmla="*/ 1716110 h 3340799"/>
              <a:gd name="connsiteX20" fmla="*/ 1428750 w 1428750"/>
              <a:gd name="connsiteY20" fmla="*/ 1601810 h 3340799"/>
              <a:gd name="connsiteX21" fmla="*/ 1414462 w 1428750"/>
              <a:gd name="connsiteY21" fmla="*/ 1487510 h 3340799"/>
              <a:gd name="connsiteX22" fmla="*/ 1271587 w 1428750"/>
              <a:gd name="connsiteY22" fmla="*/ 1316060 h 3340799"/>
              <a:gd name="connsiteX23" fmla="*/ 1200150 w 1428750"/>
              <a:gd name="connsiteY23" fmla="*/ 1273198 h 3340799"/>
              <a:gd name="connsiteX24" fmla="*/ 1143000 w 1428750"/>
              <a:gd name="connsiteY24" fmla="*/ 1216048 h 3340799"/>
              <a:gd name="connsiteX25" fmla="*/ 985837 w 1428750"/>
              <a:gd name="connsiteY25" fmla="*/ 1130323 h 3340799"/>
              <a:gd name="connsiteX26" fmla="*/ 914400 w 1428750"/>
              <a:gd name="connsiteY26" fmla="*/ 1087460 h 3340799"/>
              <a:gd name="connsiteX27" fmla="*/ 828675 w 1428750"/>
              <a:gd name="connsiteY27" fmla="*/ 1058885 h 3340799"/>
              <a:gd name="connsiteX28" fmla="*/ 685800 w 1428750"/>
              <a:gd name="connsiteY28" fmla="*/ 1016023 h 3340799"/>
              <a:gd name="connsiteX29" fmla="*/ 542925 w 1428750"/>
              <a:gd name="connsiteY29" fmla="*/ 958873 h 3340799"/>
              <a:gd name="connsiteX30" fmla="*/ 500062 w 1428750"/>
              <a:gd name="connsiteY30" fmla="*/ 944585 h 3340799"/>
              <a:gd name="connsiteX31" fmla="*/ 385762 w 1428750"/>
              <a:gd name="connsiteY31" fmla="*/ 887435 h 3340799"/>
              <a:gd name="connsiteX32" fmla="*/ 328612 w 1428750"/>
              <a:gd name="connsiteY32" fmla="*/ 858860 h 3340799"/>
              <a:gd name="connsiteX33" fmla="*/ 257175 w 1428750"/>
              <a:gd name="connsiteY33" fmla="*/ 801710 h 3340799"/>
              <a:gd name="connsiteX34" fmla="*/ 171450 w 1428750"/>
              <a:gd name="connsiteY34" fmla="*/ 744560 h 3340799"/>
              <a:gd name="connsiteX35" fmla="*/ 71437 w 1428750"/>
              <a:gd name="connsiteY35" fmla="*/ 658835 h 3340799"/>
              <a:gd name="connsiteX36" fmla="*/ 14287 w 1428750"/>
              <a:gd name="connsiteY36" fmla="*/ 558823 h 3340799"/>
              <a:gd name="connsiteX37" fmla="*/ 0 w 1428750"/>
              <a:gd name="connsiteY37" fmla="*/ 515960 h 3340799"/>
              <a:gd name="connsiteX38" fmla="*/ 14287 w 1428750"/>
              <a:gd name="connsiteY38" fmla="*/ 344510 h 3340799"/>
              <a:gd name="connsiteX39" fmla="*/ 28575 w 1428750"/>
              <a:gd name="connsiteY39" fmla="*/ 301648 h 3340799"/>
              <a:gd name="connsiteX40" fmla="*/ 85725 w 1428750"/>
              <a:gd name="connsiteY40" fmla="*/ 258785 h 3340799"/>
              <a:gd name="connsiteX41" fmla="*/ 114300 w 1428750"/>
              <a:gd name="connsiteY41" fmla="*/ 215923 h 3340799"/>
              <a:gd name="connsiteX42" fmla="*/ 171450 w 1428750"/>
              <a:gd name="connsiteY42" fmla="*/ 187348 h 3340799"/>
              <a:gd name="connsiteX43" fmla="*/ 257175 w 1428750"/>
              <a:gd name="connsiteY43" fmla="*/ 130198 h 3340799"/>
              <a:gd name="connsiteX44" fmla="*/ 300037 w 1428750"/>
              <a:gd name="connsiteY44" fmla="*/ 101623 h 3340799"/>
              <a:gd name="connsiteX45" fmla="*/ 242887 w 1428750"/>
              <a:gd name="connsiteY45" fmla="*/ 73048 h 3340799"/>
              <a:gd name="connsiteX46" fmla="*/ 142875 w 1428750"/>
              <a:gd name="connsiteY46" fmla="*/ 44473 h 3340799"/>
              <a:gd name="connsiteX47" fmla="*/ 57150 w 1428750"/>
              <a:gd name="connsiteY47" fmla="*/ 15898 h 3340799"/>
              <a:gd name="connsiteX48" fmla="*/ 14287 w 1428750"/>
              <a:gd name="connsiteY48" fmla="*/ 1610 h 3340799"/>
              <a:gd name="connsiteX49" fmla="*/ 214312 w 1428750"/>
              <a:gd name="connsiteY49" fmla="*/ 115910 h 3340799"/>
              <a:gd name="connsiteX50" fmla="*/ 257175 w 1428750"/>
              <a:gd name="connsiteY50" fmla="*/ 144485 h 3340799"/>
              <a:gd name="connsiteX51" fmla="*/ 300037 w 1428750"/>
              <a:gd name="connsiteY51" fmla="*/ 173060 h 3340799"/>
              <a:gd name="connsiteX52" fmla="*/ 314325 w 1428750"/>
              <a:gd name="connsiteY52" fmla="*/ 230210 h 3340799"/>
              <a:gd name="connsiteX53" fmla="*/ 342900 w 1428750"/>
              <a:gd name="connsiteY53" fmla="*/ 387373 h 3340799"/>
              <a:gd name="connsiteX54" fmla="*/ 357187 w 1428750"/>
              <a:gd name="connsiteY54" fmla="*/ 487385 h 3340799"/>
              <a:gd name="connsiteX55" fmla="*/ 342900 w 1428750"/>
              <a:gd name="connsiteY55" fmla="*/ 401660 h 3340799"/>
              <a:gd name="connsiteX56" fmla="*/ 328612 w 1428750"/>
              <a:gd name="connsiteY56" fmla="*/ 144485 h 3340799"/>
              <a:gd name="connsiteX57" fmla="*/ 314325 w 1428750"/>
              <a:gd name="connsiteY57" fmla="*/ 87335 h 334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28750" h="3340799">
                <a:moveTo>
                  <a:pt x="1257300" y="3316310"/>
                </a:moveTo>
                <a:cubicBezTo>
                  <a:pt x="999751" y="3344927"/>
                  <a:pt x="982831" y="3352763"/>
                  <a:pt x="600075" y="3316310"/>
                </a:cubicBezTo>
                <a:cubicBezTo>
                  <a:pt x="572430" y="3313677"/>
                  <a:pt x="551952" y="3288534"/>
                  <a:pt x="528637" y="3273448"/>
                </a:cubicBezTo>
                <a:cubicBezTo>
                  <a:pt x="470970" y="3236135"/>
                  <a:pt x="405755" y="3207716"/>
                  <a:pt x="357187" y="3159148"/>
                </a:cubicBezTo>
                <a:cubicBezTo>
                  <a:pt x="216458" y="3018418"/>
                  <a:pt x="262224" y="3080996"/>
                  <a:pt x="200025" y="2987698"/>
                </a:cubicBezTo>
                <a:cubicBezTo>
                  <a:pt x="195262" y="2968648"/>
                  <a:pt x="191947" y="2949177"/>
                  <a:pt x="185737" y="2930548"/>
                </a:cubicBezTo>
                <a:cubicBezTo>
                  <a:pt x="177627" y="2906217"/>
                  <a:pt x="157162" y="2884757"/>
                  <a:pt x="157162" y="2859110"/>
                </a:cubicBezTo>
                <a:cubicBezTo>
                  <a:pt x="157162" y="2720670"/>
                  <a:pt x="166692" y="2581897"/>
                  <a:pt x="185737" y="2444773"/>
                </a:cubicBezTo>
                <a:cubicBezTo>
                  <a:pt x="190727" y="2408848"/>
                  <a:pt x="211404" y="2376695"/>
                  <a:pt x="228600" y="2344760"/>
                </a:cubicBezTo>
                <a:cubicBezTo>
                  <a:pt x="296163" y="2219287"/>
                  <a:pt x="267083" y="2300332"/>
                  <a:pt x="328612" y="2201885"/>
                </a:cubicBezTo>
                <a:cubicBezTo>
                  <a:pt x="339900" y="2183824"/>
                  <a:pt x="342127" y="2159795"/>
                  <a:pt x="357187" y="2144735"/>
                </a:cubicBezTo>
                <a:cubicBezTo>
                  <a:pt x="374683" y="2127239"/>
                  <a:pt x="500049" y="2034013"/>
                  <a:pt x="542925" y="2016148"/>
                </a:cubicBezTo>
                <a:cubicBezTo>
                  <a:pt x="574929" y="2002813"/>
                  <a:pt x="610286" y="1999234"/>
                  <a:pt x="642937" y="1987573"/>
                </a:cubicBezTo>
                <a:cubicBezTo>
                  <a:pt x="677094" y="1975374"/>
                  <a:pt x="708251" y="1955271"/>
                  <a:pt x="742950" y="1944710"/>
                </a:cubicBezTo>
                <a:cubicBezTo>
                  <a:pt x="818092" y="1921841"/>
                  <a:pt x="894875" y="1904599"/>
                  <a:pt x="971550" y="1887560"/>
                </a:cubicBezTo>
                <a:cubicBezTo>
                  <a:pt x="1014412" y="1878035"/>
                  <a:pt x="1058228" y="1872082"/>
                  <a:pt x="1100137" y="1858985"/>
                </a:cubicBezTo>
                <a:cubicBezTo>
                  <a:pt x="1134756" y="1848167"/>
                  <a:pt x="1166297" y="1829143"/>
                  <a:pt x="1200150" y="1816123"/>
                </a:cubicBezTo>
                <a:cubicBezTo>
                  <a:pt x="1228263" y="1805310"/>
                  <a:pt x="1257300" y="1797073"/>
                  <a:pt x="1285875" y="1787548"/>
                </a:cubicBezTo>
                <a:cubicBezTo>
                  <a:pt x="1304925" y="1773260"/>
                  <a:pt x="1323648" y="1758526"/>
                  <a:pt x="1343025" y="1744685"/>
                </a:cubicBezTo>
                <a:cubicBezTo>
                  <a:pt x="1356998" y="1734704"/>
                  <a:pt x="1374894" y="1729301"/>
                  <a:pt x="1385887" y="1716110"/>
                </a:cubicBezTo>
                <a:cubicBezTo>
                  <a:pt x="1412570" y="1684090"/>
                  <a:pt x="1419137" y="1640261"/>
                  <a:pt x="1428750" y="1601810"/>
                </a:cubicBezTo>
                <a:cubicBezTo>
                  <a:pt x="1423987" y="1563710"/>
                  <a:pt x="1423775" y="1524760"/>
                  <a:pt x="1414462" y="1487510"/>
                </a:cubicBezTo>
                <a:cubicBezTo>
                  <a:pt x="1398789" y="1424820"/>
                  <a:pt x="1307347" y="1337516"/>
                  <a:pt x="1271587" y="1316060"/>
                </a:cubicBezTo>
                <a:cubicBezTo>
                  <a:pt x="1247775" y="1301773"/>
                  <a:pt x="1222070" y="1290247"/>
                  <a:pt x="1200150" y="1273198"/>
                </a:cubicBezTo>
                <a:cubicBezTo>
                  <a:pt x="1178884" y="1256658"/>
                  <a:pt x="1163455" y="1233581"/>
                  <a:pt x="1143000" y="1216048"/>
                </a:cubicBezTo>
                <a:cubicBezTo>
                  <a:pt x="1102373" y="1181225"/>
                  <a:pt x="1022026" y="1152037"/>
                  <a:pt x="985837" y="1130323"/>
                </a:cubicBezTo>
                <a:cubicBezTo>
                  <a:pt x="962025" y="1116035"/>
                  <a:pt x="939681" y="1098951"/>
                  <a:pt x="914400" y="1087460"/>
                </a:cubicBezTo>
                <a:cubicBezTo>
                  <a:pt x="886979" y="1074996"/>
                  <a:pt x="856982" y="1069179"/>
                  <a:pt x="828675" y="1058885"/>
                </a:cubicBezTo>
                <a:cubicBezTo>
                  <a:pt x="713806" y="1017115"/>
                  <a:pt x="802160" y="1039294"/>
                  <a:pt x="685800" y="1016023"/>
                </a:cubicBezTo>
                <a:cubicBezTo>
                  <a:pt x="638175" y="996973"/>
                  <a:pt x="591586" y="975094"/>
                  <a:pt x="542925" y="958873"/>
                </a:cubicBezTo>
                <a:cubicBezTo>
                  <a:pt x="528637" y="954110"/>
                  <a:pt x="513773" y="950817"/>
                  <a:pt x="500062" y="944585"/>
                </a:cubicBezTo>
                <a:cubicBezTo>
                  <a:pt x="461283" y="926958"/>
                  <a:pt x="423862" y="906485"/>
                  <a:pt x="385762" y="887435"/>
                </a:cubicBezTo>
                <a:cubicBezTo>
                  <a:pt x="366712" y="877910"/>
                  <a:pt x="345243" y="872165"/>
                  <a:pt x="328612" y="858860"/>
                </a:cubicBezTo>
                <a:cubicBezTo>
                  <a:pt x="304800" y="839810"/>
                  <a:pt x="281837" y="819646"/>
                  <a:pt x="257175" y="801710"/>
                </a:cubicBezTo>
                <a:cubicBezTo>
                  <a:pt x="229401" y="781510"/>
                  <a:pt x="198267" y="766014"/>
                  <a:pt x="171450" y="744560"/>
                </a:cubicBezTo>
                <a:cubicBezTo>
                  <a:pt x="-1774" y="605981"/>
                  <a:pt x="202961" y="746516"/>
                  <a:pt x="71437" y="658835"/>
                </a:cubicBezTo>
                <a:cubicBezTo>
                  <a:pt x="38679" y="560558"/>
                  <a:pt x="83486" y="679922"/>
                  <a:pt x="14287" y="558823"/>
                </a:cubicBezTo>
                <a:cubicBezTo>
                  <a:pt x="6815" y="545747"/>
                  <a:pt x="4762" y="530248"/>
                  <a:pt x="0" y="515960"/>
                </a:cubicBezTo>
                <a:cubicBezTo>
                  <a:pt x="4762" y="458810"/>
                  <a:pt x="6708" y="401355"/>
                  <a:pt x="14287" y="344510"/>
                </a:cubicBezTo>
                <a:cubicBezTo>
                  <a:pt x="16277" y="329582"/>
                  <a:pt x="18934" y="313218"/>
                  <a:pt x="28575" y="301648"/>
                </a:cubicBezTo>
                <a:cubicBezTo>
                  <a:pt x="43820" y="283355"/>
                  <a:pt x="68887" y="275623"/>
                  <a:pt x="85725" y="258785"/>
                </a:cubicBezTo>
                <a:cubicBezTo>
                  <a:pt x="97867" y="246643"/>
                  <a:pt x="101109" y="226916"/>
                  <a:pt x="114300" y="215923"/>
                </a:cubicBezTo>
                <a:cubicBezTo>
                  <a:pt x="130662" y="202288"/>
                  <a:pt x="153187" y="198306"/>
                  <a:pt x="171450" y="187348"/>
                </a:cubicBezTo>
                <a:cubicBezTo>
                  <a:pt x="200899" y="169679"/>
                  <a:pt x="228600" y="149248"/>
                  <a:pt x="257175" y="130198"/>
                </a:cubicBezTo>
                <a:lnTo>
                  <a:pt x="300037" y="101623"/>
                </a:lnTo>
                <a:cubicBezTo>
                  <a:pt x="280987" y="92098"/>
                  <a:pt x="262463" y="81438"/>
                  <a:pt x="242887" y="73048"/>
                </a:cubicBezTo>
                <a:cubicBezTo>
                  <a:pt x="205533" y="57039"/>
                  <a:pt x="183165" y="56560"/>
                  <a:pt x="142875" y="44473"/>
                </a:cubicBezTo>
                <a:cubicBezTo>
                  <a:pt x="114025" y="35818"/>
                  <a:pt x="85725" y="25423"/>
                  <a:pt x="57150" y="15898"/>
                </a:cubicBezTo>
                <a:cubicBezTo>
                  <a:pt x="42862" y="11135"/>
                  <a:pt x="816" y="-5125"/>
                  <a:pt x="14287" y="1610"/>
                </a:cubicBezTo>
                <a:cubicBezTo>
                  <a:pt x="159307" y="74120"/>
                  <a:pt x="93142" y="35130"/>
                  <a:pt x="214312" y="115910"/>
                </a:cubicBezTo>
                <a:lnTo>
                  <a:pt x="257175" y="144485"/>
                </a:lnTo>
                <a:lnTo>
                  <a:pt x="300037" y="173060"/>
                </a:lnTo>
                <a:cubicBezTo>
                  <a:pt x="304800" y="192110"/>
                  <a:pt x="311097" y="210841"/>
                  <a:pt x="314325" y="230210"/>
                </a:cubicBezTo>
                <a:cubicBezTo>
                  <a:pt x="341251" y="391767"/>
                  <a:pt x="312245" y="295410"/>
                  <a:pt x="342900" y="387373"/>
                </a:cubicBezTo>
                <a:cubicBezTo>
                  <a:pt x="347662" y="420710"/>
                  <a:pt x="357187" y="453709"/>
                  <a:pt x="357187" y="487385"/>
                </a:cubicBezTo>
                <a:cubicBezTo>
                  <a:pt x="357187" y="516354"/>
                  <a:pt x="345306" y="430529"/>
                  <a:pt x="342900" y="401660"/>
                </a:cubicBezTo>
                <a:cubicBezTo>
                  <a:pt x="335770" y="316099"/>
                  <a:pt x="336752" y="229955"/>
                  <a:pt x="328612" y="144485"/>
                </a:cubicBezTo>
                <a:cubicBezTo>
                  <a:pt x="312819" y="-21342"/>
                  <a:pt x="314325" y="154141"/>
                  <a:pt x="314325" y="87335"/>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8D8AD4-BE96-7C20-5DA2-9BBEAEC2EAFF}"/>
              </a:ext>
            </a:extLst>
          </p:cNvPr>
          <p:cNvSpPr txBox="1"/>
          <p:nvPr/>
        </p:nvSpPr>
        <p:spPr>
          <a:xfrm>
            <a:off x="6315075" y="1079805"/>
            <a:ext cx="814388" cy="523220"/>
          </a:xfrm>
          <a:prstGeom prst="rect">
            <a:avLst/>
          </a:prstGeom>
          <a:noFill/>
        </p:spPr>
        <p:txBody>
          <a:bodyPr wrap="square" rtlCol="0">
            <a:spAutoFit/>
          </a:bodyPr>
          <a:lstStyle/>
          <a:p>
            <a:r>
              <a:rPr lang="en-US" sz="2800" dirty="0">
                <a:solidFill>
                  <a:schemeClr val="bg1"/>
                </a:solidFill>
              </a:rPr>
              <a:t>???</a:t>
            </a:r>
          </a:p>
        </p:txBody>
      </p:sp>
    </p:spTree>
    <p:extLst>
      <p:ext uri="{BB962C8B-B14F-4D97-AF65-F5344CB8AC3E}">
        <p14:creationId xmlns:p14="http://schemas.microsoft.com/office/powerpoint/2010/main" val="1801567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4D8819FD-3977-E807-2D57-208C1D9A978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084" y="0"/>
            <a:ext cx="1215991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extLst>
              <a:ext uri="{FF2B5EF4-FFF2-40B4-BE49-F238E27FC236}">
                <a16:creationId xmlns:a16="http://schemas.microsoft.com/office/drawing/2014/main" id="{FC5AC8E4-EA08-60E1-CDED-0647585EB5E4}"/>
              </a:ext>
            </a:extLst>
          </p:cNvPr>
          <p:cNvSpPr/>
          <p:nvPr/>
        </p:nvSpPr>
        <p:spPr>
          <a:xfrm>
            <a:off x="529390" y="721895"/>
            <a:ext cx="4235115" cy="1780674"/>
          </a:xfrm>
          <a:prstGeom prst="wedgeEllipseCallout">
            <a:avLst>
              <a:gd name="adj1" fmla="val 35010"/>
              <a:gd name="adj2" fmla="val 10123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Somebody help!</a:t>
            </a:r>
          </a:p>
        </p:txBody>
      </p:sp>
    </p:spTree>
    <p:extLst>
      <p:ext uri="{BB962C8B-B14F-4D97-AF65-F5344CB8AC3E}">
        <p14:creationId xmlns:p14="http://schemas.microsoft.com/office/powerpoint/2010/main" val="1565086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hoto-movement of coral larvae influences vertical positioning in the ocean  | Coral Reefs">
            <a:extLst>
              <a:ext uri="{FF2B5EF4-FFF2-40B4-BE49-F238E27FC236}">
                <a16:creationId xmlns:a16="http://schemas.microsoft.com/office/drawing/2014/main" id="{70647285-2265-884E-21A5-942C550781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012"/>
          <a:stretch/>
        </p:blipFill>
        <p:spPr bwMode="auto">
          <a:xfrm>
            <a:off x="0" y="1157288"/>
            <a:ext cx="12192000" cy="5822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9095FB-B56D-6A88-25A3-7879819DA0BD}"/>
              </a:ext>
            </a:extLst>
          </p:cNvPr>
          <p:cNvSpPr txBox="1"/>
          <p:nvPr/>
        </p:nvSpPr>
        <p:spPr>
          <a:xfrm>
            <a:off x="858355" y="271464"/>
            <a:ext cx="10475289" cy="646331"/>
          </a:xfrm>
          <a:prstGeom prst="rect">
            <a:avLst/>
          </a:prstGeom>
          <a:noFill/>
        </p:spPr>
        <p:txBody>
          <a:bodyPr wrap="square" rtlCol="0">
            <a:spAutoFit/>
          </a:bodyPr>
          <a:lstStyle/>
          <a:p>
            <a:pPr algn="ctr"/>
            <a:r>
              <a:rPr lang="en-US" sz="3600" dirty="0">
                <a:solidFill>
                  <a:schemeClr val="bg1"/>
                </a:solidFill>
              </a:rPr>
              <a:t>The source of larvae may come from a nearby reef</a:t>
            </a:r>
            <a:endParaRPr lang="en-US" sz="2800" dirty="0">
              <a:solidFill>
                <a:schemeClr val="bg1"/>
              </a:solidFill>
            </a:endParaRPr>
          </a:p>
        </p:txBody>
      </p:sp>
      <p:sp>
        <p:nvSpPr>
          <p:cNvPr id="5" name="TextBox 4">
            <a:extLst>
              <a:ext uri="{FF2B5EF4-FFF2-40B4-BE49-F238E27FC236}">
                <a16:creationId xmlns:a16="http://schemas.microsoft.com/office/drawing/2014/main" id="{E5CDFF5C-AD0A-36E5-BDAC-C8CC0BADE2F7}"/>
              </a:ext>
            </a:extLst>
          </p:cNvPr>
          <p:cNvSpPr txBox="1"/>
          <p:nvPr/>
        </p:nvSpPr>
        <p:spPr>
          <a:xfrm>
            <a:off x="10169212" y="6600822"/>
            <a:ext cx="2328863" cy="307777"/>
          </a:xfrm>
          <a:prstGeom prst="rect">
            <a:avLst/>
          </a:prstGeom>
          <a:noFill/>
        </p:spPr>
        <p:txBody>
          <a:bodyPr wrap="square" rtlCol="0">
            <a:spAutoFit/>
          </a:bodyPr>
          <a:lstStyle/>
          <a:p>
            <a:r>
              <a:rPr lang="en-US" sz="1400" dirty="0"/>
              <a:t>Source: Mulla </a:t>
            </a:r>
            <a:r>
              <a:rPr lang="en-US" sz="1400" i="1" dirty="0"/>
              <a:t>et al., </a:t>
            </a:r>
            <a:r>
              <a:rPr lang="en-US" sz="1400" dirty="0"/>
              <a:t>2021</a:t>
            </a:r>
          </a:p>
        </p:txBody>
      </p:sp>
    </p:spTree>
    <p:extLst>
      <p:ext uri="{BB962C8B-B14F-4D97-AF65-F5344CB8AC3E}">
        <p14:creationId xmlns:p14="http://schemas.microsoft.com/office/powerpoint/2010/main" val="63457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965049-57B9-877B-0A15-091AF1D763E7}"/>
              </a:ext>
            </a:extLst>
          </p:cNvPr>
          <p:cNvSpPr txBox="1"/>
          <p:nvPr/>
        </p:nvSpPr>
        <p:spPr>
          <a:xfrm>
            <a:off x="295155" y="1659285"/>
            <a:ext cx="2574471" cy="3539430"/>
          </a:xfrm>
          <a:prstGeom prst="rect">
            <a:avLst/>
          </a:prstGeom>
          <a:noFill/>
        </p:spPr>
        <p:txBody>
          <a:bodyPr wrap="square" rtlCol="0">
            <a:spAutoFit/>
          </a:bodyPr>
          <a:lstStyle/>
          <a:p>
            <a:pPr algn="ctr"/>
            <a:r>
              <a:rPr lang="en-US" sz="2800" dirty="0">
                <a:solidFill>
                  <a:schemeClr val="bg1"/>
                </a:solidFill>
              </a:rPr>
              <a:t>Marine heat waves are more frequent and severe now.</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Will corals </a:t>
            </a:r>
          </a:p>
          <a:p>
            <a:pPr algn="ctr"/>
            <a:r>
              <a:rPr lang="en-US" sz="2800" dirty="0">
                <a:solidFill>
                  <a:schemeClr val="bg1"/>
                </a:solidFill>
              </a:rPr>
              <a:t>resist?</a:t>
            </a:r>
          </a:p>
        </p:txBody>
      </p:sp>
      <p:pic>
        <p:nvPicPr>
          <p:cNvPr id="3" name="Picture 2" descr="r/dataisbeautiful - [OC] Global Sea Surface Temperatures 1984-2024">
            <a:extLst>
              <a:ext uri="{FF2B5EF4-FFF2-40B4-BE49-F238E27FC236}">
                <a16:creationId xmlns:a16="http://schemas.microsoft.com/office/drawing/2014/main" id="{361FAA91-1F59-4E63-621E-B3122E0E32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9626" y="283212"/>
            <a:ext cx="9130632" cy="629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43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ograms - Reef Restoration">
            <a:extLst>
              <a:ext uri="{FF2B5EF4-FFF2-40B4-BE49-F238E27FC236}">
                <a16:creationId xmlns:a16="http://schemas.microsoft.com/office/drawing/2014/main" id="{DB275A33-9A35-6AEF-07F1-E64DB7F943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30" y="0"/>
            <a:ext cx="12225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17501C-0155-6DD9-700B-9B92D76BC374}"/>
              </a:ext>
            </a:extLst>
          </p:cNvPr>
          <p:cNvSpPr txBox="1"/>
          <p:nvPr/>
        </p:nvSpPr>
        <p:spPr>
          <a:xfrm>
            <a:off x="9791357" y="3127802"/>
            <a:ext cx="2253004" cy="3416320"/>
          </a:xfrm>
          <a:prstGeom prst="rect">
            <a:avLst/>
          </a:prstGeom>
          <a:noFill/>
        </p:spPr>
        <p:txBody>
          <a:bodyPr wrap="square" rtlCol="0">
            <a:spAutoFit/>
          </a:bodyPr>
          <a:lstStyle/>
          <a:p>
            <a:pPr algn="ctr"/>
            <a:r>
              <a:rPr lang="en-US" sz="3600" dirty="0">
                <a:solidFill>
                  <a:schemeClr val="bg1"/>
                </a:solidFill>
              </a:rPr>
              <a:t>The source of larvae may come from a nearby nursery</a:t>
            </a:r>
            <a:endParaRPr lang="en-US" sz="2800" dirty="0">
              <a:solidFill>
                <a:schemeClr val="bg1"/>
              </a:solidFill>
            </a:endParaRPr>
          </a:p>
        </p:txBody>
      </p:sp>
      <p:sp>
        <p:nvSpPr>
          <p:cNvPr id="3" name="TextBox 2">
            <a:extLst>
              <a:ext uri="{FF2B5EF4-FFF2-40B4-BE49-F238E27FC236}">
                <a16:creationId xmlns:a16="http://schemas.microsoft.com/office/drawing/2014/main" id="{6B839E0A-136B-0721-96DD-C63A5CBD9B75}"/>
              </a:ext>
            </a:extLst>
          </p:cNvPr>
          <p:cNvSpPr txBox="1"/>
          <p:nvPr/>
        </p:nvSpPr>
        <p:spPr>
          <a:xfrm>
            <a:off x="176213" y="4974462"/>
            <a:ext cx="2743200" cy="1569660"/>
          </a:xfrm>
          <a:prstGeom prst="rect">
            <a:avLst/>
          </a:prstGeom>
          <a:noFill/>
        </p:spPr>
        <p:txBody>
          <a:bodyPr wrap="square" rtlCol="0">
            <a:spAutoFit/>
          </a:bodyPr>
          <a:lstStyle/>
          <a:p>
            <a:pPr algn="ctr"/>
            <a:r>
              <a:rPr lang="en-US" sz="1600" dirty="0">
                <a:solidFill>
                  <a:schemeClr val="bg1"/>
                </a:solidFill>
              </a:rPr>
              <a:t>The reef restoration foundation has coral trees in 3 Qld reef locations. Importantly, the trees can be moved to deeper cooler water during heat waves.</a:t>
            </a:r>
          </a:p>
        </p:txBody>
      </p:sp>
    </p:spTree>
    <p:extLst>
      <p:ext uri="{BB962C8B-B14F-4D97-AF65-F5344CB8AC3E}">
        <p14:creationId xmlns:p14="http://schemas.microsoft.com/office/powerpoint/2010/main" val="1827004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68258A47-7A08-6F04-60A4-B263DEABF3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8DAFA5-7E7F-EC1D-66DD-B6C1CEAF59BA}"/>
              </a:ext>
            </a:extLst>
          </p:cNvPr>
          <p:cNvSpPr txBox="1"/>
          <p:nvPr/>
        </p:nvSpPr>
        <p:spPr>
          <a:xfrm>
            <a:off x="0" y="5145911"/>
            <a:ext cx="2743200" cy="1569660"/>
          </a:xfrm>
          <a:prstGeom prst="rect">
            <a:avLst/>
          </a:prstGeom>
          <a:noFill/>
        </p:spPr>
        <p:txBody>
          <a:bodyPr wrap="square" rtlCol="0">
            <a:spAutoFit/>
          </a:bodyPr>
          <a:lstStyle/>
          <a:p>
            <a:pPr algn="ctr"/>
            <a:r>
              <a:rPr lang="en-US" sz="1600" dirty="0">
                <a:solidFill>
                  <a:schemeClr val="bg1"/>
                </a:solidFill>
              </a:rPr>
              <a:t>POCILLOPORA FRAGMENTS HANGING IN A ROPE NURSERY in the Maldives WITH RESIDENT BATFISH (PLATAX TEIRA). IMAGE CREDIT: MAREN TOOR</a:t>
            </a:r>
          </a:p>
        </p:txBody>
      </p:sp>
      <p:sp>
        <p:nvSpPr>
          <p:cNvPr id="4" name="TextBox 3">
            <a:extLst>
              <a:ext uri="{FF2B5EF4-FFF2-40B4-BE49-F238E27FC236}">
                <a16:creationId xmlns:a16="http://schemas.microsoft.com/office/drawing/2014/main" id="{899F7AB9-2421-79F2-70B7-496074751C8B}"/>
              </a:ext>
            </a:extLst>
          </p:cNvPr>
          <p:cNvSpPr txBox="1"/>
          <p:nvPr/>
        </p:nvSpPr>
        <p:spPr>
          <a:xfrm>
            <a:off x="9791357" y="3127802"/>
            <a:ext cx="2253004" cy="3416320"/>
          </a:xfrm>
          <a:prstGeom prst="rect">
            <a:avLst/>
          </a:prstGeom>
          <a:noFill/>
        </p:spPr>
        <p:txBody>
          <a:bodyPr wrap="square" rtlCol="0">
            <a:spAutoFit/>
          </a:bodyPr>
          <a:lstStyle/>
          <a:p>
            <a:pPr algn="ctr"/>
            <a:r>
              <a:rPr lang="en-US" sz="3600" dirty="0">
                <a:solidFill>
                  <a:schemeClr val="bg1"/>
                </a:solidFill>
              </a:rPr>
              <a:t>The source of larvae may come from a nearby nursery</a:t>
            </a:r>
            <a:endParaRPr lang="en-US" sz="2800" dirty="0">
              <a:solidFill>
                <a:schemeClr val="bg1"/>
              </a:solidFill>
            </a:endParaRPr>
          </a:p>
        </p:txBody>
      </p:sp>
    </p:spTree>
    <p:extLst>
      <p:ext uri="{BB962C8B-B14F-4D97-AF65-F5344CB8AC3E}">
        <p14:creationId xmlns:p14="http://schemas.microsoft.com/office/powerpoint/2010/main" val="1564281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o photo description available.">
            <a:extLst>
              <a:ext uri="{FF2B5EF4-FFF2-40B4-BE49-F238E27FC236}">
                <a16:creationId xmlns:a16="http://schemas.microsoft.com/office/drawing/2014/main" id="{B3851C9F-DFA5-8E15-99D9-4979F33D2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1BCCB6-5FA7-FD18-D592-1FB7B79CDDA9}"/>
              </a:ext>
            </a:extLst>
          </p:cNvPr>
          <p:cNvSpPr txBox="1"/>
          <p:nvPr/>
        </p:nvSpPr>
        <p:spPr>
          <a:xfrm>
            <a:off x="100013" y="219135"/>
            <a:ext cx="2743200" cy="1569660"/>
          </a:xfrm>
          <a:prstGeom prst="rect">
            <a:avLst/>
          </a:prstGeom>
          <a:noFill/>
        </p:spPr>
        <p:txBody>
          <a:bodyPr wrap="square" rtlCol="0">
            <a:spAutoFit/>
          </a:bodyPr>
          <a:lstStyle/>
          <a:p>
            <a:pPr algn="ctr"/>
            <a:r>
              <a:rPr lang="en-US" sz="1600" dirty="0"/>
              <a:t>Corals for Conservation (based in Fiji) create reef nurseries that contain thermal tolerant corals that seed the recovery of adjacent reefs down-current. </a:t>
            </a:r>
          </a:p>
        </p:txBody>
      </p:sp>
      <p:sp>
        <p:nvSpPr>
          <p:cNvPr id="5" name="TextBox 4">
            <a:extLst>
              <a:ext uri="{FF2B5EF4-FFF2-40B4-BE49-F238E27FC236}">
                <a16:creationId xmlns:a16="http://schemas.microsoft.com/office/drawing/2014/main" id="{9EA182A6-ED7E-8C32-AEC1-98E72A5C6993}"/>
              </a:ext>
            </a:extLst>
          </p:cNvPr>
          <p:cNvSpPr txBox="1"/>
          <p:nvPr/>
        </p:nvSpPr>
        <p:spPr>
          <a:xfrm>
            <a:off x="9791357" y="3127802"/>
            <a:ext cx="2253004" cy="3416320"/>
          </a:xfrm>
          <a:prstGeom prst="rect">
            <a:avLst/>
          </a:prstGeom>
          <a:noFill/>
        </p:spPr>
        <p:txBody>
          <a:bodyPr wrap="square" rtlCol="0">
            <a:spAutoFit/>
          </a:bodyPr>
          <a:lstStyle/>
          <a:p>
            <a:pPr algn="ctr"/>
            <a:r>
              <a:rPr lang="en-US" sz="3600" dirty="0">
                <a:solidFill>
                  <a:schemeClr val="bg1"/>
                </a:solidFill>
              </a:rPr>
              <a:t>The source of larvae may come from a nearby nursery</a:t>
            </a:r>
            <a:endParaRPr lang="en-US" sz="2800" dirty="0">
              <a:solidFill>
                <a:schemeClr val="bg1"/>
              </a:solidFill>
            </a:endParaRPr>
          </a:p>
        </p:txBody>
      </p:sp>
    </p:spTree>
    <p:extLst>
      <p:ext uri="{BB962C8B-B14F-4D97-AF65-F5344CB8AC3E}">
        <p14:creationId xmlns:p14="http://schemas.microsoft.com/office/powerpoint/2010/main" val="1894427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17501C-0155-6DD9-700B-9B92D76BC374}"/>
              </a:ext>
            </a:extLst>
          </p:cNvPr>
          <p:cNvSpPr txBox="1"/>
          <p:nvPr/>
        </p:nvSpPr>
        <p:spPr>
          <a:xfrm>
            <a:off x="10534309" y="812899"/>
            <a:ext cx="1438616" cy="5632311"/>
          </a:xfrm>
          <a:prstGeom prst="rect">
            <a:avLst/>
          </a:prstGeom>
          <a:noFill/>
        </p:spPr>
        <p:txBody>
          <a:bodyPr wrap="square" rtlCol="0">
            <a:spAutoFit/>
          </a:bodyPr>
          <a:lstStyle/>
          <a:p>
            <a:pPr algn="ctr"/>
            <a:r>
              <a:rPr lang="en-US" sz="3600" dirty="0">
                <a:solidFill>
                  <a:schemeClr val="bg1"/>
                </a:solidFill>
              </a:rPr>
              <a:t>OR</a:t>
            </a:r>
          </a:p>
          <a:p>
            <a:pPr algn="ctr"/>
            <a:endParaRPr lang="en-US" sz="3600" dirty="0">
              <a:solidFill>
                <a:schemeClr val="bg1"/>
              </a:solidFill>
            </a:endParaRPr>
          </a:p>
          <a:p>
            <a:pPr algn="ctr"/>
            <a:r>
              <a:rPr lang="en-US" sz="3600" dirty="0">
                <a:solidFill>
                  <a:schemeClr val="bg1"/>
                </a:solidFill>
              </a:rPr>
              <a:t>the source of larvae may come from a boat! </a:t>
            </a:r>
            <a:endParaRPr lang="en-US" sz="2800" dirty="0">
              <a:solidFill>
                <a:schemeClr val="bg1"/>
              </a:solidFill>
            </a:endParaRPr>
          </a:p>
        </p:txBody>
      </p:sp>
      <p:pic>
        <p:nvPicPr>
          <p:cNvPr id="8194" name="Picture 2">
            <a:extLst>
              <a:ext uri="{FF2B5EF4-FFF2-40B4-BE49-F238E27FC236}">
                <a16:creationId xmlns:a16="http://schemas.microsoft.com/office/drawing/2014/main" id="{9F9398DD-7C68-8B17-2D5C-123A8BF5F6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628AE4-65AA-6291-77C9-E070AF9CB0E0}"/>
              </a:ext>
            </a:extLst>
          </p:cNvPr>
          <p:cNvSpPr txBox="1"/>
          <p:nvPr/>
        </p:nvSpPr>
        <p:spPr>
          <a:xfrm>
            <a:off x="-466896" y="0"/>
            <a:ext cx="11219204" cy="400110"/>
          </a:xfrm>
          <a:prstGeom prst="rect">
            <a:avLst/>
          </a:prstGeom>
          <a:noFill/>
        </p:spPr>
        <p:txBody>
          <a:bodyPr wrap="square" rtlCol="0">
            <a:spAutoFit/>
          </a:bodyPr>
          <a:lstStyle/>
          <a:p>
            <a:pPr algn="ctr"/>
            <a:r>
              <a:rPr lang="en-US" sz="2000" dirty="0"/>
              <a:t>Concentrating coral larvae in a culture net for release onto sections of damaged reef. Photo: SCU</a:t>
            </a:r>
          </a:p>
        </p:txBody>
      </p:sp>
    </p:spTree>
    <p:extLst>
      <p:ext uri="{BB962C8B-B14F-4D97-AF65-F5344CB8AC3E}">
        <p14:creationId xmlns:p14="http://schemas.microsoft.com/office/powerpoint/2010/main" val="1902059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boat with researchers on board and a coral slick on the surface of the water.">
            <a:extLst>
              <a:ext uri="{FF2B5EF4-FFF2-40B4-BE49-F238E27FC236}">
                <a16:creationId xmlns:a16="http://schemas.microsoft.com/office/drawing/2014/main" id="{55F10FD1-DE5F-F57F-C06B-231AF89C59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196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e tanks on the back of the boat, where the coral larvae are reared.">
            <a:extLst>
              <a:ext uri="{FF2B5EF4-FFF2-40B4-BE49-F238E27FC236}">
                <a16:creationId xmlns:a16="http://schemas.microsoft.com/office/drawing/2014/main" id="{B5D32591-2211-1003-18F3-0AD9346AC6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6013" y="0"/>
            <a:ext cx="5995987" cy="348810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4108CAF-3837-CF49-9BF0-A9F4F9E844C2}"/>
              </a:ext>
            </a:extLst>
          </p:cNvPr>
          <p:cNvSpPr/>
          <p:nvPr/>
        </p:nvSpPr>
        <p:spPr>
          <a:xfrm>
            <a:off x="214312" y="114300"/>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 name="Oval 2">
            <a:extLst>
              <a:ext uri="{FF2B5EF4-FFF2-40B4-BE49-F238E27FC236}">
                <a16:creationId xmlns:a16="http://schemas.microsoft.com/office/drawing/2014/main" id="{B29C4C53-F4CB-9588-CAB5-D2AD18D450A7}"/>
              </a:ext>
            </a:extLst>
          </p:cNvPr>
          <p:cNvSpPr/>
          <p:nvPr/>
        </p:nvSpPr>
        <p:spPr>
          <a:xfrm>
            <a:off x="6396037" y="114300"/>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 name="TextBox 4">
            <a:extLst>
              <a:ext uri="{FF2B5EF4-FFF2-40B4-BE49-F238E27FC236}">
                <a16:creationId xmlns:a16="http://schemas.microsoft.com/office/drawing/2014/main" id="{FCA5C41D-E7E1-59E9-C692-67B3E633FB4A}"/>
              </a:ext>
            </a:extLst>
          </p:cNvPr>
          <p:cNvSpPr txBox="1"/>
          <p:nvPr/>
        </p:nvSpPr>
        <p:spPr>
          <a:xfrm>
            <a:off x="1214437" y="207198"/>
            <a:ext cx="2743200" cy="400110"/>
          </a:xfrm>
          <a:prstGeom prst="rect">
            <a:avLst/>
          </a:prstGeom>
          <a:noFill/>
        </p:spPr>
        <p:txBody>
          <a:bodyPr wrap="square" rtlCol="0">
            <a:spAutoFit/>
          </a:bodyPr>
          <a:lstStyle/>
          <a:p>
            <a:pPr algn="ctr"/>
            <a:r>
              <a:rPr lang="en-US" sz="2000" dirty="0"/>
              <a:t>Collect from the ocean</a:t>
            </a:r>
          </a:p>
        </p:txBody>
      </p:sp>
      <p:sp>
        <p:nvSpPr>
          <p:cNvPr id="6" name="TextBox 5">
            <a:extLst>
              <a:ext uri="{FF2B5EF4-FFF2-40B4-BE49-F238E27FC236}">
                <a16:creationId xmlns:a16="http://schemas.microsoft.com/office/drawing/2014/main" id="{C7B1E28E-B040-F738-961E-BED986C74386}"/>
              </a:ext>
            </a:extLst>
          </p:cNvPr>
          <p:cNvSpPr txBox="1"/>
          <p:nvPr/>
        </p:nvSpPr>
        <p:spPr>
          <a:xfrm>
            <a:off x="7210424" y="192851"/>
            <a:ext cx="4817270" cy="400110"/>
          </a:xfrm>
          <a:prstGeom prst="rect">
            <a:avLst/>
          </a:prstGeom>
          <a:noFill/>
        </p:spPr>
        <p:txBody>
          <a:bodyPr wrap="square" rtlCol="0">
            <a:spAutoFit/>
          </a:bodyPr>
          <a:lstStyle/>
          <a:p>
            <a:pPr algn="ctr"/>
            <a:r>
              <a:rPr lang="en-US" sz="2000" dirty="0">
                <a:solidFill>
                  <a:schemeClr val="bg1"/>
                </a:solidFill>
              </a:rPr>
              <a:t>Grow for 5 days (&amp; drive to desired location) </a:t>
            </a:r>
          </a:p>
        </p:txBody>
      </p:sp>
      <p:pic>
        <p:nvPicPr>
          <p:cNvPr id="11270" name="Picture 6" descr="Hope for damaged parts of Great Barrier Reef as tourism sector helps deploy  millions of coral 'babies' - ABC News">
            <a:extLst>
              <a:ext uri="{FF2B5EF4-FFF2-40B4-BE49-F238E27FC236}">
                <a16:creationId xmlns:a16="http://schemas.microsoft.com/office/drawing/2014/main" id="{BE8318AE-6538-AE3E-7166-21C911B5970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6012" y="3488103"/>
            <a:ext cx="5995987" cy="337274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CD147A7-5A62-F122-2D22-0038A8AE5FEB}"/>
              </a:ext>
            </a:extLst>
          </p:cNvPr>
          <p:cNvSpPr/>
          <p:nvPr/>
        </p:nvSpPr>
        <p:spPr>
          <a:xfrm>
            <a:off x="6278166" y="6186488"/>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TextBox 8">
            <a:extLst>
              <a:ext uri="{FF2B5EF4-FFF2-40B4-BE49-F238E27FC236}">
                <a16:creationId xmlns:a16="http://schemas.microsoft.com/office/drawing/2014/main" id="{25B49DDC-175E-6299-6785-5D19BABA32F9}"/>
              </a:ext>
            </a:extLst>
          </p:cNvPr>
          <p:cNvSpPr txBox="1"/>
          <p:nvPr/>
        </p:nvSpPr>
        <p:spPr>
          <a:xfrm>
            <a:off x="7010400" y="6266962"/>
            <a:ext cx="4981578" cy="400110"/>
          </a:xfrm>
          <a:prstGeom prst="rect">
            <a:avLst/>
          </a:prstGeom>
          <a:noFill/>
        </p:spPr>
        <p:txBody>
          <a:bodyPr wrap="square" rtlCol="0">
            <a:spAutoFit/>
          </a:bodyPr>
          <a:lstStyle/>
          <a:p>
            <a:pPr algn="ctr"/>
            <a:r>
              <a:rPr lang="en-US" sz="2000" dirty="0">
                <a:solidFill>
                  <a:schemeClr val="bg1"/>
                </a:solidFill>
              </a:rPr>
              <a:t>Deploy onto damaged reef to aid its recovery</a:t>
            </a:r>
          </a:p>
        </p:txBody>
      </p:sp>
    </p:spTree>
    <p:extLst>
      <p:ext uri="{BB962C8B-B14F-4D97-AF65-F5344CB8AC3E}">
        <p14:creationId xmlns:p14="http://schemas.microsoft.com/office/powerpoint/2010/main" val="2587867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152D235-6851-0807-9F07-A79451D093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7D90DF-1311-58EC-C0B5-502636FEECE0}"/>
              </a:ext>
            </a:extLst>
          </p:cNvPr>
          <p:cNvSpPr txBox="1"/>
          <p:nvPr/>
        </p:nvSpPr>
        <p:spPr>
          <a:xfrm>
            <a:off x="228601" y="2459504"/>
            <a:ext cx="2819399" cy="1938992"/>
          </a:xfrm>
          <a:prstGeom prst="rect">
            <a:avLst/>
          </a:prstGeom>
          <a:noFill/>
        </p:spPr>
        <p:txBody>
          <a:bodyPr wrap="square" rtlCol="0">
            <a:spAutoFit/>
          </a:bodyPr>
          <a:lstStyle/>
          <a:p>
            <a:pPr algn="ctr"/>
            <a:r>
              <a:rPr lang="en-US" sz="2400" dirty="0">
                <a:solidFill>
                  <a:schemeClr val="bg1"/>
                </a:solidFill>
              </a:rPr>
              <a:t>6 week old coral juvenile after larval seeding onto the reef. Photo: Peter Harrison. </a:t>
            </a:r>
          </a:p>
        </p:txBody>
      </p:sp>
    </p:spTree>
    <p:extLst>
      <p:ext uri="{BB962C8B-B14F-4D97-AF65-F5344CB8AC3E}">
        <p14:creationId xmlns:p14="http://schemas.microsoft.com/office/powerpoint/2010/main" val="3765234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4828C-095A-58F9-348D-D63E827C1BCB}"/>
              </a:ext>
            </a:extLst>
          </p:cNvPr>
          <p:cNvSpPr txBox="1"/>
          <p:nvPr/>
        </p:nvSpPr>
        <p:spPr>
          <a:xfrm>
            <a:off x="147296" y="2540395"/>
            <a:ext cx="1752941" cy="1200329"/>
          </a:xfrm>
          <a:prstGeom prst="rect">
            <a:avLst/>
          </a:prstGeom>
          <a:noFill/>
        </p:spPr>
        <p:txBody>
          <a:bodyPr wrap="square" rtlCol="0">
            <a:spAutoFit/>
          </a:bodyPr>
          <a:lstStyle/>
          <a:p>
            <a:pPr algn="ctr"/>
            <a:r>
              <a:rPr lang="en-US" sz="3600" dirty="0">
                <a:solidFill>
                  <a:schemeClr val="bg1"/>
                </a:solidFill>
              </a:rPr>
              <a:t>Coral IVF?</a:t>
            </a:r>
            <a:endParaRPr lang="en-US" sz="2800" dirty="0">
              <a:solidFill>
                <a:schemeClr val="bg1"/>
              </a:solidFill>
            </a:endParaRPr>
          </a:p>
        </p:txBody>
      </p:sp>
      <p:pic>
        <p:nvPicPr>
          <p:cNvPr id="14338" name="Picture 2" descr="AI-enabled robots, dubbed LarvalBots and FloatyBoats (pictured above), were used to collect coral spawn and deploy larvae. Credit: Southern Cross University">
            <a:extLst>
              <a:ext uri="{FF2B5EF4-FFF2-40B4-BE49-F238E27FC236}">
                <a16:creationId xmlns:a16="http://schemas.microsoft.com/office/drawing/2014/main" id="{B360528A-1758-FBCE-32FD-8DD4841377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0237" y="0"/>
            <a:ext cx="10291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E1786C-508A-7978-E701-5034E2BF45EC}"/>
              </a:ext>
            </a:extLst>
          </p:cNvPr>
          <p:cNvSpPr txBox="1"/>
          <p:nvPr/>
        </p:nvSpPr>
        <p:spPr>
          <a:xfrm>
            <a:off x="1900236" y="104835"/>
            <a:ext cx="10401301" cy="307777"/>
          </a:xfrm>
          <a:prstGeom prst="rect">
            <a:avLst/>
          </a:prstGeom>
          <a:noFill/>
        </p:spPr>
        <p:txBody>
          <a:bodyPr wrap="square" rtlCol="0">
            <a:spAutoFit/>
          </a:bodyPr>
          <a:lstStyle/>
          <a:p>
            <a:pPr algn="ctr"/>
            <a:r>
              <a:rPr lang="en-US" sz="1400" dirty="0">
                <a:solidFill>
                  <a:schemeClr val="bg1"/>
                </a:solidFill>
              </a:rPr>
              <a:t>AI-ENABLED ROBOTS, DUBBED LARVALBOTS AND FLOATYBOATS WERE USED TO COLLECT CORAL SPAWN AND DEPLOY LARVAE. CREDIT: SCU</a:t>
            </a:r>
          </a:p>
        </p:txBody>
      </p:sp>
    </p:spTree>
    <p:extLst>
      <p:ext uri="{BB962C8B-B14F-4D97-AF65-F5344CB8AC3E}">
        <p14:creationId xmlns:p14="http://schemas.microsoft.com/office/powerpoint/2010/main" val="1581007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Inside the fight to save the Great Barrier Reef from climate change | New  Scientist">
            <a:extLst>
              <a:ext uri="{FF2B5EF4-FFF2-40B4-BE49-F238E27FC236}">
                <a16:creationId xmlns:a16="http://schemas.microsoft.com/office/drawing/2014/main" id="{E436AF00-F508-230D-AD7D-3A576322E289}"/>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3044825" y="0"/>
            <a:ext cx="9147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Peter Harrison: &quot;Coral reefs are crucial for the survival of approximately  1 million different species&quot; - SeaLifeTrust: Saving Oceans and Seas">
            <a:extLst>
              <a:ext uri="{FF2B5EF4-FFF2-40B4-BE49-F238E27FC236}">
                <a16:creationId xmlns:a16="http://schemas.microsoft.com/office/drawing/2014/main" id="{8B3BF084-D3C0-43E3-9B86-92E5A949E10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0"/>
            <a:ext cx="3700462"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hristopher DOROPOULOS | Research Scientist | PhD | The Commonwealth  Scientific and Industrial Research Organisation, Canberra | CSIRO | Oceans  and Atmosphere | Research profile">
            <a:extLst>
              <a:ext uri="{FF2B5EF4-FFF2-40B4-BE49-F238E27FC236}">
                <a16:creationId xmlns:a16="http://schemas.microsoft.com/office/drawing/2014/main" id="{EF5630CA-2E63-2FAD-AB77-EC27B3454C8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280" y="2686050"/>
            <a:ext cx="3700463" cy="4171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9BF5C3-781E-2D15-2D3F-74A02045D1B9}"/>
              </a:ext>
            </a:extLst>
          </p:cNvPr>
          <p:cNvSpPr txBox="1"/>
          <p:nvPr/>
        </p:nvSpPr>
        <p:spPr>
          <a:xfrm>
            <a:off x="0" y="2346364"/>
            <a:ext cx="2100263" cy="369332"/>
          </a:xfrm>
          <a:prstGeom prst="rect">
            <a:avLst/>
          </a:prstGeom>
          <a:noFill/>
        </p:spPr>
        <p:txBody>
          <a:bodyPr wrap="square" rtlCol="0">
            <a:spAutoFit/>
          </a:bodyPr>
          <a:lstStyle/>
          <a:p>
            <a:r>
              <a:rPr lang="en-US" dirty="0"/>
              <a:t>Peter Harrison</a:t>
            </a:r>
          </a:p>
        </p:txBody>
      </p:sp>
      <p:sp>
        <p:nvSpPr>
          <p:cNvPr id="3" name="TextBox 2">
            <a:extLst>
              <a:ext uri="{FF2B5EF4-FFF2-40B4-BE49-F238E27FC236}">
                <a16:creationId xmlns:a16="http://schemas.microsoft.com/office/drawing/2014/main" id="{AFE37E9E-7A09-A743-30F3-4CF8A6376E0D}"/>
              </a:ext>
            </a:extLst>
          </p:cNvPr>
          <p:cNvSpPr txBox="1"/>
          <p:nvPr/>
        </p:nvSpPr>
        <p:spPr>
          <a:xfrm>
            <a:off x="14280" y="2686050"/>
            <a:ext cx="3914808" cy="369332"/>
          </a:xfrm>
          <a:prstGeom prst="rect">
            <a:avLst/>
          </a:prstGeom>
          <a:noFill/>
        </p:spPr>
        <p:txBody>
          <a:bodyPr wrap="square" rtlCol="0">
            <a:spAutoFit/>
          </a:bodyPr>
          <a:lstStyle/>
          <a:p>
            <a:r>
              <a:rPr lang="en-US" dirty="0"/>
              <a:t>Christopher </a:t>
            </a:r>
            <a:r>
              <a:rPr lang="en-US" dirty="0" err="1"/>
              <a:t>Doropoulos</a:t>
            </a:r>
            <a:endParaRPr lang="en-US" dirty="0"/>
          </a:p>
        </p:txBody>
      </p:sp>
    </p:spTree>
    <p:extLst>
      <p:ext uri="{BB962C8B-B14F-4D97-AF65-F5344CB8AC3E}">
        <p14:creationId xmlns:p14="http://schemas.microsoft.com/office/powerpoint/2010/main" val="1962747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B9F3103-7076-B744-36D8-E635502FBF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65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2E27EC-348C-B278-BCC0-80CB6DB9AB33}"/>
              </a:ext>
            </a:extLst>
          </p:cNvPr>
          <p:cNvSpPr txBox="1"/>
          <p:nvPr/>
        </p:nvSpPr>
        <p:spPr>
          <a:xfrm>
            <a:off x="971550" y="341411"/>
            <a:ext cx="9658350" cy="1754326"/>
          </a:xfrm>
          <a:prstGeom prst="rect">
            <a:avLst/>
          </a:prstGeom>
          <a:noFill/>
        </p:spPr>
        <p:txBody>
          <a:bodyPr wrap="square" rtlCol="0">
            <a:spAutoFit/>
          </a:bodyPr>
          <a:lstStyle/>
          <a:p>
            <a:pPr algn="ctr"/>
            <a:r>
              <a:rPr lang="en-US" sz="3600" dirty="0">
                <a:solidFill>
                  <a:schemeClr val="bg1"/>
                </a:solidFill>
              </a:rPr>
              <a:t>OR</a:t>
            </a:r>
          </a:p>
          <a:p>
            <a:pPr algn="ctr"/>
            <a:endParaRPr lang="en-US" sz="3600" dirty="0">
              <a:solidFill>
                <a:schemeClr val="bg1"/>
              </a:solidFill>
            </a:endParaRPr>
          </a:p>
          <a:p>
            <a:pPr algn="ctr"/>
            <a:r>
              <a:rPr lang="en-US" sz="3600" dirty="0">
                <a:solidFill>
                  <a:schemeClr val="bg1"/>
                </a:solidFill>
              </a:rPr>
              <a:t>the source of larvae may come from an aquarium</a:t>
            </a:r>
            <a:endParaRPr lang="en-US" sz="2800" dirty="0">
              <a:solidFill>
                <a:schemeClr val="bg1"/>
              </a:solidFill>
            </a:endParaRPr>
          </a:p>
        </p:txBody>
      </p:sp>
      <p:sp>
        <p:nvSpPr>
          <p:cNvPr id="5" name="TextBox 4">
            <a:extLst>
              <a:ext uri="{FF2B5EF4-FFF2-40B4-BE49-F238E27FC236}">
                <a16:creationId xmlns:a16="http://schemas.microsoft.com/office/drawing/2014/main" id="{C3D67BB8-7306-BFF1-C74A-E17417552E7D}"/>
              </a:ext>
            </a:extLst>
          </p:cNvPr>
          <p:cNvSpPr txBox="1"/>
          <p:nvPr/>
        </p:nvSpPr>
        <p:spPr>
          <a:xfrm>
            <a:off x="26804" y="6596390"/>
            <a:ext cx="6686550" cy="261610"/>
          </a:xfrm>
          <a:prstGeom prst="rect">
            <a:avLst/>
          </a:prstGeom>
          <a:noFill/>
        </p:spPr>
        <p:txBody>
          <a:bodyPr wrap="square" rtlCol="0">
            <a:spAutoFit/>
          </a:bodyPr>
          <a:lstStyle/>
          <a:p>
            <a:pPr algn="ctr"/>
            <a:r>
              <a:rPr lang="en-US" sz="1100" dirty="0">
                <a:solidFill>
                  <a:schemeClr val="bg1"/>
                </a:solidFill>
              </a:rPr>
              <a:t>SCIENTISTS COLLECT EGG BUNDLES DURING THE ANNUAL CORAL SPAWNING EVENT. IMAGE: CHRIS BRUNNER</a:t>
            </a:r>
          </a:p>
        </p:txBody>
      </p:sp>
    </p:spTree>
    <p:extLst>
      <p:ext uri="{BB962C8B-B14F-4D97-AF65-F5344CB8AC3E}">
        <p14:creationId xmlns:p14="http://schemas.microsoft.com/office/powerpoint/2010/main" val="2961657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mall fish sit on a white engineered devices on a coral reef. the image is close enough to see the eyes of the small fish.">
            <a:extLst>
              <a:ext uri="{FF2B5EF4-FFF2-40B4-BE49-F238E27FC236}">
                <a16:creationId xmlns:a16="http://schemas.microsoft.com/office/drawing/2014/main" id="{1F444DB8-6BED-71D1-5E3E-F7D56B9D7D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0146" y="3421143"/>
            <a:ext cx="6053666" cy="341269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 number of devices on the reef">
            <a:extLst>
              <a:ext uri="{FF2B5EF4-FFF2-40B4-BE49-F238E27FC236}">
                <a16:creationId xmlns:a16="http://schemas.microsoft.com/office/drawing/2014/main" id="{6764B726-F0A9-B517-A840-0ECE3691DC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30610" y="3610585"/>
            <a:ext cx="2743200" cy="15464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Down Arrow 11">
            <a:extLst>
              <a:ext uri="{FF2B5EF4-FFF2-40B4-BE49-F238E27FC236}">
                <a16:creationId xmlns:a16="http://schemas.microsoft.com/office/drawing/2014/main" id="{94FE2B1D-0516-92A5-9323-1DDB623F7534}"/>
              </a:ext>
            </a:extLst>
          </p:cNvPr>
          <p:cNvSpPr/>
          <p:nvPr/>
        </p:nvSpPr>
        <p:spPr>
          <a:xfrm rot="17553530">
            <a:off x="8445568" y="4746808"/>
            <a:ext cx="461963" cy="8204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4" name="Picture 6" descr="woman stands next to large open aquaria and smalled tubs connected with pipes. A red light is held over the tub which is filled with corals">
            <a:extLst>
              <a:ext uri="{FF2B5EF4-FFF2-40B4-BE49-F238E27FC236}">
                <a16:creationId xmlns:a16="http://schemas.microsoft.com/office/drawing/2014/main" id="{D951ED9B-4500-2D94-6B76-6832288D07F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5158"/>
            <a:ext cx="6096000" cy="33954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79C214A-7FBA-FA0E-4354-54116777B34B}"/>
              </a:ext>
            </a:extLst>
          </p:cNvPr>
          <p:cNvSpPr txBox="1"/>
          <p:nvPr/>
        </p:nvSpPr>
        <p:spPr>
          <a:xfrm>
            <a:off x="6893337" y="208615"/>
            <a:ext cx="4817270" cy="400110"/>
          </a:xfrm>
          <a:prstGeom prst="rect">
            <a:avLst/>
          </a:prstGeom>
          <a:noFill/>
        </p:spPr>
        <p:txBody>
          <a:bodyPr wrap="square" rtlCol="0">
            <a:spAutoFit/>
          </a:bodyPr>
          <a:lstStyle/>
          <a:p>
            <a:pPr algn="ctr"/>
            <a:r>
              <a:rPr lang="en-US" sz="2000" dirty="0">
                <a:solidFill>
                  <a:schemeClr val="bg1"/>
                </a:solidFill>
                <a:highlight>
                  <a:srgbClr val="000000"/>
                </a:highlight>
              </a:rPr>
              <a:t>Grow in aquaria (e.g. in </a:t>
            </a:r>
            <a:r>
              <a:rPr lang="en-US" sz="2000" i="1" dirty="0">
                <a:solidFill>
                  <a:schemeClr val="bg1"/>
                </a:solidFill>
                <a:highlight>
                  <a:srgbClr val="000000"/>
                </a:highlight>
              </a:rPr>
              <a:t>’the auto-spawner</a:t>
            </a:r>
            <a:r>
              <a:rPr lang="en-US" sz="2000" dirty="0">
                <a:solidFill>
                  <a:schemeClr val="bg1"/>
                </a:solidFill>
                <a:highlight>
                  <a:srgbClr val="000000"/>
                </a:highlight>
              </a:rPr>
              <a:t>’)</a:t>
            </a:r>
          </a:p>
        </p:txBody>
      </p:sp>
      <p:sp>
        <p:nvSpPr>
          <p:cNvPr id="15" name="Oval 14">
            <a:extLst>
              <a:ext uri="{FF2B5EF4-FFF2-40B4-BE49-F238E27FC236}">
                <a16:creationId xmlns:a16="http://schemas.microsoft.com/office/drawing/2014/main" id="{8F00B3C7-28D5-3EDB-7789-5A712545BECA}"/>
              </a:ext>
            </a:extLst>
          </p:cNvPr>
          <p:cNvSpPr/>
          <p:nvPr/>
        </p:nvSpPr>
        <p:spPr>
          <a:xfrm>
            <a:off x="6275789" y="3524857"/>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6" name="TextBox 15">
            <a:extLst>
              <a:ext uri="{FF2B5EF4-FFF2-40B4-BE49-F238E27FC236}">
                <a16:creationId xmlns:a16="http://schemas.microsoft.com/office/drawing/2014/main" id="{8ED21FAF-4CB4-0E64-CE4C-617F6BBDB0AA}"/>
              </a:ext>
            </a:extLst>
          </p:cNvPr>
          <p:cNvSpPr txBox="1"/>
          <p:nvPr/>
        </p:nvSpPr>
        <p:spPr>
          <a:xfrm>
            <a:off x="6916346" y="3610585"/>
            <a:ext cx="3327799" cy="400110"/>
          </a:xfrm>
          <a:prstGeom prst="rect">
            <a:avLst/>
          </a:prstGeom>
          <a:noFill/>
        </p:spPr>
        <p:txBody>
          <a:bodyPr wrap="square" rtlCol="0">
            <a:spAutoFit/>
          </a:bodyPr>
          <a:lstStyle/>
          <a:p>
            <a:r>
              <a:rPr lang="en-US" sz="2000" dirty="0">
                <a:solidFill>
                  <a:schemeClr val="bg1"/>
                </a:solidFill>
                <a:highlight>
                  <a:srgbClr val="000000"/>
                </a:highlight>
              </a:rPr>
              <a:t>Plant on the reef</a:t>
            </a:r>
          </a:p>
        </p:txBody>
      </p:sp>
      <p:pic>
        <p:nvPicPr>
          <p:cNvPr id="12296" name="Picture 8" descr="people with red head torches stand around plastic tubs which contain spawning corals">
            <a:extLst>
              <a:ext uri="{FF2B5EF4-FFF2-40B4-BE49-F238E27FC236}">
                <a16:creationId xmlns:a16="http://schemas.microsoft.com/office/drawing/2014/main" id="{EA893EDF-D036-314E-1EEE-3A527A9068C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190" y="25716"/>
            <a:ext cx="6038215" cy="3395427"/>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52A9137-76BB-B209-A295-8D4A445F9A8A}"/>
              </a:ext>
            </a:extLst>
          </p:cNvPr>
          <p:cNvSpPr/>
          <p:nvPr/>
        </p:nvSpPr>
        <p:spPr>
          <a:xfrm>
            <a:off x="6239379" y="140026"/>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0" name="Oval 19">
            <a:extLst>
              <a:ext uri="{FF2B5EF4-FFF2-40B4-BE49-F238E27FC236}">
                <a16:creationId xmlns:a16="http://schemas.microsoft.com/office/drawing/2014/main" id="{AF1283F0-2B0F-70E5-2EF7-B8FFB4B61E64}"/>
              </a:ext>
            </a:extLst>
          </p:cNvPr>
          <p:cNvSpPr/>
          <p:nvPr/>
        </p:nvSpPr>
        <p:spPr>
          <a:xfrm>
            <a:off x="201164" y="162882"/>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1" name="TextBox 20">
            <a:extLst>
              <a:ext uri="{FF2B5EF4-FFF2-40B4-BE49-F238E27FC236}">
                <a16:creationId xmlns:a16="http://schemas.microsoft.com/office/drawing/2014/main" id="{F276CD42-808F-F4B4-21AE-980935CA4C47}"/>
              </a:ext>
            </a:extLst>
          </p:cNvPr>
          <p:cNvSpPr txBox="1"/>
          <p:nvPr/>
        </p:nvSpPr>
        <p:spPr>
          <a:xfrm>
            <a:off x="815526" y="241433"/>
            <a:ext cx="4709301" cy="400110"/>
          </a:xfrm>
          <a:prstGeom prst="rect">
            <a:avLst/>
          </a:prstGeom>
          <a:noFill/>
        </p:spPr>
        <p:txBody>
          <a:bodyPr wrap="square" rtlCol="0">
            <a:spAutoFit/>
          </a:bodyPr>
          <a:lstStyle/>
          <a:p>
            <a:r>
              <a:rPr lang="en-US" sz="2000" dirty="0">
                <a:solidFill>
                  <a:schemeClr val="bg1"/>
                </a:solidFill>
              </a:rPr>
              <a:t>Collect in aquaria (e.g. AIMS </a:t>
            </a:r>
            <a:r>
              <a:rPr lang="en-US" sz="2000" dirty="0" err="1">
                <a:solidFill>
                  <a:schemeClr val="bg1"/>
                </a:solidFill>
              </a:rPr>
              <a:t>Seasim</a:t>
            </a:r>
            <a:r>
              <a:rPr lang="en-US" sz="2000" dirty="0">
                <a:solidFill>
                  <a:schemeClr val="bg1"/>
                </a:solidFill>
              </a:rPr>
              <a:t>)</a:t>
            </a:r>
          </a:p>
        </p:txBody>
      </p:sp>
      <p:pic>
        <p:nvPicPr>
          <p:cNvPr id="12304" name="Picture 16" descr="Scientists delivering 100k baby corals in major step towards helping the  Reef | AIMS">
            <a:extLst>
              <a:ext uri="{FF2B5EF4-FFF2-40B4-BE49-F238E27FC236}">
                <a16:creationId xmlns:a16="http://schemas.microsoft.com/office/drawing/2014/main" id="{B2D42A38-19F9-7E73-A7CE-3E059501313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775" y="3463294"/>
            <a:ext cx="6023044" cy="33954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5A698B0-4BEB-AB51-DDDE-921F9FE1EA67}"/>
              </a:ext>
            </a:extLst>
          </p:cNvPr>
          <p:cNvSpPr txBox="1"/>
          <p:nvPr/>
        </p:nvSpPr>
        <p:spPr>
          <a:xfrm>
            <a:off x="951517" y="3584694"/>
            <a:ext cx="4982825" cy="707886"/>
          </a:xfrm>
          <a:prstGeom prst="rect">
            <a:avLst/>
          </a:prstGeom>
          <a:noFill/>
        </p:spPr>
        <p:txBody>
          <a:bodyPr wrap="square" rtlCol="0">
            <a:spAutoFit/>
          </a:bodyPr>
          <a:lstStyle/>
          <a:p>
            <a:r>
              <a:rPr lang="en-US" sz="2000" dirty="0">
                <a:solidFill>
                  <a:schemeClr val="bg1"/>
                </a:solidFill>
                <a:highlight>
                  <a:srgbClr val="000000"/>
                </a:highlight>
              </a:rPr>
              <a:t>Encourage settlement onto ceramic tiles (</a:t>
            </a:r>
            <a:r>
              <a:rPr lang="en-US" sz="2000" i="1" dirty="0">
                <a:solidFill>
                  <a:schemeClr val="bg1"/>
                </a:solidFill>
                <a:highlight>
                  <a:srgbClr val="000000"/>
                </a:highlight>
              </a:rPr>
              <a:t>Acropora</a:t>
            </a:r>
            <a:r>
              <a:rPr lang="en-US" sz="2000" dirty="0">
                <a:solidFill>
                  <a:schemeClr val="bg1"/>
                </a:solidFill>
                <a:highlight>
                  <a:srgbClr val="000000"/>
                </a:highlight>
              </a:rPr>
              <a:t> prefer to settle on pink concrete)</a:t>
            </a:r>
          </a:p>
        </p:txBody>
      </p:sp>
      <p:sp>
        <p:nvSpPr>
          <p:cNvPr id="23" name="Oval 22">
            <a:extLst>
              <a:ext uri="{FF2B5EF4-FFF2-40B4-BE49-F238E27FC236}">
                <a16:creationId xmlns:a16="http://schemas.microsoft.com/office/drawing/2014/main" id="{2394DE87-DD3F-89F1-3FDC-A38CBA9F2681}"/>
              </a:ext>
            </a:extLst>
          </p:cNvPr>
          <p:cNvSpPr/>
          <p:nvPr/>
        </p:nvSpPr>
        <p:spPr>
          <a:xfrm>
            <a:off x="286076" y="3656866"/>
            <a:ext cx="614363" cy="5572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408311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1AC6D-24F4-3310-AC70-46C3A52EC15B}"/>
              </a:ext>
            </a:extLst>
          </p:cNvPr>
          <p:cNvSpPr/>
          <p:nvPr/>
        </p:nvSpPr>
        <p:spPr>
          <a:xfrm>
            <a:off x="0" y="2057400"/>
            <a:ext cx="12192000" cy="480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ecently redefined taxonomic designations of the well-known zooxanthellae clades into seven genera and their respective type species 6">
            <a:extLst>
              <a:ext uri="{FF2B5EF4-FFF2-40B4-BE49-F238E27FC236}">
                <a16:creationId xmlns:a16="http://schemas.microsoft.com/office/drawing/2014/main" id="{D8478AA7-E2E1-CFF7-6AFB-B161E66D90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500" y="2863850"/>
            <a:ext cx="10795000" cy="318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56676F-23B8-5383-A715-732437DE270A}"/>
              </a:ext>
            </a:extLst>
          </p:cNvPr>
          <p:cNvSpPr txBox="1"/>
          <p:nvPr/>
        </p:nvSpPr>
        <p:spPr>
          <a:xfrm>
            <a:off x="649513" y="6051550"/>
            <a:ext cx="6449785" cy="276999"/>
          </a:xfrm>
          <a:prstGeom prst="rect">
            <a:avLst/>
          </a:prstGeom>
          <a:noFill/>
        </p:spPr>
        <p:txBody>
          <a:bodyPr wrap="square" rtlCol="0">
            <a:spAutoFit/>
          </a:bodyPr>
          <a:lstStyle/>
          <a:p>
            <a:r>
              <a:rPr lang="en-US" sz="1200" dirty="0"/>
              <a:t>Source: Curran, </a:t>
            </a:r>
            <a:r>
              <a:rPr lang="en-US" sz="1200" dirty="0" err="1"/>
              <a:t>Anuschka</a:t>
            </a:r>
            <a:r>
              <a:rPr lang="en-US" sz="1200" dirty="0"/>
              <a:t> &amp; Bernard (2021). </a:t>
            </a:r>
          </a:p>
        </p:txBody>
      </p:sp>
      <p:sp>
        <p:nvSpPr>
          <p:cNvPr id="5" name="TextBox 4">
            <a:extLst>
              <a:ext uri="{FF2B5EF4-FFF2-40B4-BE49-F238E27FC236}">
                <a16:creationId xmlns:a16="http://schemas.microsoft.com/office/drawing/2014/main" id="{B85B93A1-117B-0ADA-825E-77C83386C0B0}"/>
              </a:ext>
            </a:extLst>
          </p:cNvPr>
          <p:cNvSpPr txBox="1"/>
          <p:nvPr/>
        </p:nvSpPr>
        <p:spPr>
          <a:xfrm>
            <a:off x="698500" y="701423"/>
            <a:ext cx="11041013" cy="523220"/>
          </a:xfrm>
          <a:prstGeom prst="rect">
            <a:avLst/>
          </a:prstGeom>
          <a:noFill/>
        </p:spPr>
        <p:txBody>
          <a:bodyPr wrap="square" rtlCol="0">
            <a:spAutoFit/>
          </a:bodyPr>
          <a:lstStyle/>
          <a:p>
            <a:pPr algn="ctr"/>
            <a:r>
              <a:rPr lang="en-US" sz="2800" dirty="0">
                <a:solidFill>
                  <a:schemeClr val="bg1"/>
                </a:solidFill>
              </a:rPr>
              <a:t>Corals with Clade D zooxanthellae are more thermal tolerant</a:t>
            </a:r>
          </a:p>
        </p:txBody>
      </p:sp>
      <p:sp>
        <p:nvSpPr>
          <p:cNvPr id="6" name="Right Arrow 5">
            <a:extLst>
              <a:ext uri="{FF2B5EF4-FFF2-40B4-BE49-F238E27FC236}">
                <a16:creationId xmlns:a16="http://schemas.microsoft.com/office/drawing/2014/main" id="{BDB17437-1EA3-8497-22C5-A9E8A65DFA01}"/>
              </a:ext>
            </a:extLst>
          </p:cNvPr>
          <p:cNvSpPr/>
          <p:nvPr/>
        </p:nvSpPr>
        <p:spPr>
          <a:xfrm>
            <a:off x="130629" y="4343400"/>
            <a:ext cx="518884" cy="66947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210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CD77BD-BBE9-C757-4020-59F3702776D3}"/>
              </a:ext>
            </a:extLst>
          </p:cNvPr>
          <p:cNvSpPr txBox="1"/>
          <p:nvPr/>
        </p:nvSpPr>
        <p:spPr>
          <a:xfrm>
            <a:off x="361608" y="366623"/>
            <a:ext cx="2981667" cy="6124754"/>
          </a:xfrm>
          <a:prstGeom prst="rect">
            <a:avLst/>
          </a:prstGeom>
          <a:noFill/>
        </p:spPr>
        <p:txBody>
          <a:bodyPr wrap="square" rtlCol="0">
            <a:spAutoFit/>
          </a:bodyPr>
          <a:lstStyle/>
          <a:p>
            <a:pPr algn="ctr"/>
            <a:r>
              <a:rPr lang="en-US" sz="3600" dirty="0">
                <a:solidFill>
                  <a:schemeClr val="bg1"/>
                </a:solidFill>
              </a:rPr>
              <a:t>Survival rates are often density dependent.</a:t>
            </a:r>
          </a:p>
          <a:p>
            <a:pPr algn="ctr"/>
            <a:endParaRPr lang="en-US" sz="3600" dirty="0">
              <a:solidFill>
                <a:schemeClr val="bg1"/>
              </a:solidFill>
            </a:endParaRPr>
          </a:p>
          <a:p>
            <a:pPr algn="ctr"/>
            <a:r>
              <a:rPr lang="en-US" sz="3600" dirty="0">
                <a:solidFill>
                  <a:schemeClr val="bg1"/>
                </a:solidFill>
              </a:rPr>
              <a:t>Many deployed larvae usually die due to competition </a:t>
            </a:r>
            <a:r>
              <a:rPr lang="en-US" sz="3200" dirty="0">
                <a:solidFill>
                  <a:schemeClr val="bg1"/>
                </a:solidFill>
              </a:rPr>
              <a:t>(and predation).</a:t>
            </a:r>
            <a:endParaRPr lang="en-US" sz="2800" dirty="0">
              <a:solidFill>
                <a:schemeClr val="bg1"/>
              </a:solidFill>
            </a:endParaRPr>
          </a:p>
        </p:txBody>
      </p:sp>
      <p:pic>
        <p:nvPicPr>
          <p:cNvPr id="18438" name="Picture 6" descr="SECORE">
            <a:extLst>
              <a:ext uri="{FF2B5EF4-FFF2-40B4-BE49-F238E27FC236}">
                <a16:creationId xmlns:a16="http://schemas.microsoft.com/office/drawing/2014/main" id="{8C241503-373B-7B13-BB41-8724A9C54D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43374" y="0"/>
            <a:ext cx="8048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64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CD77BD-BBE9-C757-4020-59F3702776D3}"/>
              </a:ext>
            </a:extLst>
          </p:cNvPr>
          <p:cNvSpPr txBox="1"/>
          <p:nvPr/>
        </p:nvSpPr>
        <p:spPr>
          <a:xfrm>
            <a:off x="147295" y="874395"/>
            <a:ext cx="3210268" cy="5355312"/>
          </a:xfrm>
          <a:prstGeom prst="rect">
            <a:avLst/>
          </a:prstGeom>
          <a:noFill/>
        </p:spPr>
        <p:txBody>
          <a:bodyPr wrap="square" rtlCol="0">
            <a:spAutoFit/>
          </a:bodyPr>
          <a:lstStyle/>
          <a:p>
            <a:pPr algn="ctr"/>
            <a:r>
              <a:rPr lang="en-US" sz="3600" dirty="0">
                <a:solidFill>
                  <a:schemeClr val="bg1"/>
                </a:solidFill>
              </a:rPr>
              <a:t>Some</a:t>
            </a:r>
          </a:p>
          <a:p>
            <a:pPr algn="ctr"/>
            <a:r>
              <a:rPr lang="en-US" sz="3600" dirty="0">
                <a:solidFill>
                  <a:schemeClr val="bg1"/>
                </a:solidFill>
              </a:rPr>
              <a:t>‘brother and sister corals’ fuse with their </a:t>
            </a:r>
            <a:r>
              <a:rPr lang="en-US" sz="3600" dirty="0" err="1">
                <a:solidFill>
                  <a:schemeClr val="bg1"/>
                </a:solidFill>
              </a:rPr>
              <a:t>neighbour</a:t>
            </a:r>
            <a:r>
              <a:rPr lang="en-US" sz="3600" dirty="0">
                <a:solidFill>
                  <a:schemeClr val="bg1"/>
                </a:solidFill>
              </a:rPr>
              <a:t> to make one big colony</a:t>
            </a:r>
          </a:p>
          <a:p>
            <a:pPr algn="ctr"/>
            <a:endParaRPr lang="en-US" sz="3600" dirty="0">
              <a:solidFill>
                <a:schemeClr val="bg1"/>
              </a:solidFill>
            </a:endParaRPr>
          </a:p>
          <a:p>
            <a:pPr algn="ctr"/>
            <a:r>
              <a:rPr lang="en-US" dirty="0">
                <a:solidFill>
                  <a:schemeClr val="bg1"/>
                </a:solidFill>
              </a:rPr>
              <a:t>called </a:t>
            </a:r>
            <a:r>
              <a:rPr lang="en-US" i="1" dirty="0">
                <a:solidFill>
                  <a:schemeClr val="bg1"/>
                </a:solidFill>
              </a:rPr>
              <a:t>chimerism</a:t>
            </a:r>
            <a:r>
              <a:rPr lang="en-US" dirty="0">
                <a:solidFill>
                  <a:schemeClr val="bg1"/>
                </a:solidFill>
              </a:rPr>
              <a:t> - the fusion of genetically different individuals of the same species.</a:t>
            </a:r>
          </a:p>
        </p:txBody>
      </p:sp>
      <p:pic>
        <p:nvPicPr>
          <p:cNvPr id="20482" name="Picture 2">
            <a:extLst>
              <a:ext uri="{FF2B5EF4-FFF2-40B4-BE49-F238E27FC236}">
                <a16:creationId xmlns:a16="http://schemas.microsoft.com/office/drawing/2014/main" id="{8A286839-3D30-55CA-F737-9C03BE4EFDC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00438" y="0"/>
            <a:ext cx="869156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25A6E43-C388-7849-FADA-458367F37F2B}"/>
              </a:ext>
            </a:extLst>
          </p:cNvPr>
          <p:cNvSpPr txBox="1"/>
          <p:nvPr/>
        </p:nvSpPr>
        <p:spPr>
          <a:xfrm>
            <a:off x="5381625" y="6357938"/>
            <a:ext cx="6238875" cy="369332"/>
          </a:xfrm>
          <a:prstGeom prst="rect">
            <a:avLst/>
          </a:prstGeom>
          <a:noFill/>
        </p:spPr>
        <p:txBody>
          <a:bodyPr wrap="square" rtlCol="0">
            <a:spAutoFit/>
          </a:bodyPr>
          <a:lstStyle/>
          <a:p>
            <a:r>
              <a:rPr lang="en-US" dirty="0">
                <a:solidFill>
                  <a:schemeClr val="bg1"/>
                </a:solidFill>
                <a:highlight>
                  <a:srgbClr val="000000"/>
                </a:highlight>
              </a:rPr>
              <a:t>Photo of two coral recruits fusing into one chimera</a:t>
            </a:r>
          </a:p>
        </p:txBody>
      </p:sp>
    </p:spTree>
    <p:extLst>
      <p:ext uri="{BB962C8B-B14F-4D97-AF65-F5344CB8AC3E}">
        <p14:creationId xmlns:p14="http://schemas.microsoft.com/office/powerpoint/2010/main" val="3764115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1AC6A-3900-B790-94D2-B76D81E2FE88}"/>
              </a:ext>
            </a:extLst>
          </p:cNvPr>
          <p:cNvSpPr txBox="1"/>
          <p:nvPr/>
        </p:nvSpPr>
        <p:spPr>
          <a:xfrm>
            <a:off x="5050631" y="6148188"/>
            <a:ext cx="6100762"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=LL5jBIsvZIQ</a:t>
            </a:r>
          </a:p>
        </p:txBody>
      </p:sp>
      <p:pic>
        <p:nvPicPr>
          <p:cNvPr id="5" name="Picture 4" descr="A screenshot of a video&#10;&#10;Description automatically generated">
            <a:extLst>
              <a:ext uri="{FF2B5EF4-FFF2-40B4-BE49-F238E27FC236}">
                <a16:creationId xmlns:a16="http://schemas.microsoft.com/office/drawing/2014/main" id="{1911F918-ABD1-8515-E39D-42AEBA8BB8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6898" y="483087"/>
            <a:ext cx="8109977" cy="5556457"/>
          </a:xfrm>
          <a:prstGeom prst="rect">
            <a:avLst/>
          </a:prstGeom>
        </p:spPr>
      </p:pic>
      <p:pic>
        <p:nvPicPr>
          <p:cNvPr id="24578" name="Picture 2" descr="Reef Restoration Foundation - Building a Brighter Future!">
            <a:extLst>
              <a:ext uri="{FF2B5EF4-FFF2-40B4-BE49-F238E27FC236}">
                <a16:creationId xmlns:a16="http://schemas.microsoft.com/office/drawing/2014/main" id="{671F4C8A-8C8D-3AC0-A458-BE4C01BC52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200" y="6158983"/>
            <a:ext cx="2891631" cy="4192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63F1A6-EEB2-D599-2425-96A6525990CE}"/>
              </a:ext>
            </a:extLst>
          </p:cNvPr>
          <p:cNvSpPr txBox="1"/>
          <p:nvPr/>
        </p:nvSpPr>
        <p:spPr>
          <a:xfrm>
            <a:off x="330200" y="483087"/>
            <a:ext cx="2695918" cy="4524315"/>
          </a:xfrm>
          <a:prstGeom prst="rect">
            <a:avLst/>
          </a:prstGeom>
          <a:noFill/>
        </p:spPr>
        <p:txBody>
          <a:bodyPr wrap="square" rtlCol="0">
            <a:spAutoFit/>
          </a:bodyPr>
          <a:lstStyle/>
          <a:p>
            <a:pPr algn="ctr"/>
            <a:r>
              <a:rPr lang="en-US" sz="3600" dirty="0">
                <a:solidFill>
                  <a:schemeClr val="bg1"/>
                </a:solidFill>
              </a:rPr>
              <a:t>The reef restoration foundation exploits this adaptation to make its coral tree nurseries </a:t>
            </a:r>
            <a:endParaRPr lang="en-US" dirty="0">
              <a:solidFill>
                <a:schemeClr val="bg1"/>
              </a:solidFill>
            </a:endParaRPr>
          </a:p>
        </p:txBody>
      </p:sp>
    </p:spTree>
    <p:extLst>
      <p:ext uri="{BB962C8B-B14F-4D97-AF65-F5344CB8AC3E}">
        <p14:creationId xmlns:p14="http://schemas.microsoft.com/office/powerpoint/2010/main" val="2346238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cuba suit underwater&#10;&#10;Description automatically generated">
            <a:extLst>
              <a:ext uri="{FF2B5EF4-FFF2-40B4-BE49-F238E27FC236}">
                <a16:creationId xmlns:a16="http://schemas.microsoft.com/office/drawing/2014/main" id="{B8514B9E-2D01-C439-39AA-7A829AB6C4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6548" y="1528763"/>
            <a:ext cx="10367875" cy="4927147"/>
          </a:xfrm>
          <a:prstGeom prst="rect">
            <a:avLst/>
          </a:prstGeom>
        </p:spPr>
      </p:pic>
      <p:sp>
        <p:nvSpPr>
          <p:cNvPr id="4" name="TextBox 3">
            <a:extLst>
              <a:ext uri="{FF2B5EF4-FFF2-40B4-BE49-F238E27FC236}">
                <a16:creationId xmlns:a16="http://schemas.microsoft.com/office/drawing/2014/main" id="{DE3093DE-9870-CE0E-4B3A-3BFE8FA6DF8F}"/>
              </a:ext>
            </a:extLst>
          </p:cNvPr>
          <p:cNvSpPr txBox="1"/>
          <p:nvPr/>
        </p:nvSpPr>
        <p:spPr>
          <a:xfrm>
            <a:off x="146957" y="402090"/>
            <a:ext cx="11898086" cy="830997"/>
          </a:xfrm>
          <a:prstGeom prst="rect">
            <a:avLst/>
          </a:prstGeom>
          <a:noFill/>
        </p:spPr>
        <p:txBody>
          <a:bodyPr wrap="square" rtlCol="0">
            <a:spAutoFit/>
          </a:bodyPr>
          <a:lstStyle/>
          <a:p>
            <a:pPr algn="ctr"/>
            <a:r>
              <a:rPr lang="en-US" sz="2800" dirty="0">
                <a:solidFill>
                  <a:schemeClr val="bg1"/>
                </a:solidFill>
              </a:rPr>
              <a:t>AIMS Long-term monitoring program monitors the reefs</a:t>
            </a:r>
          </a:p>
          <a:p>
            <a:pPr algn="ctr"/>
            <a:r>
              <a:rPr lang="en-US" sz="2000" dirty="0">
                <a:solidFill>
                  <a:schemeClr val="bg1"/>
                </a:solidFill>
              </a:rPr>
              <a:t>(which gives us a map of how all reefs are going, including sites close to nurseries)</a:t>
            </a:r>
          </a:p>
        </p:txBody>
      </p:sp>
      <p:pic>
        <p:nvPicPr>
          <p:cNvPr id="14338" name="Picture 2" descr="Light aircraft - Wikipedia">
            <a:extLst>
              <a:ext uri="{FF2B5EF4-FFF2-40B4-BE49-F238E27FC236}">
                <a16:creationId xmlns:a16="http://schemas.microsoft.com/office/drawing/2014/main" id="{2162D3EA-63F5-8C4C-5511-0279D962A30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0236" y="5811347"/>
            <a:ext cx="2864017" cy="8578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849EEC-513E-6977-0A74-D35513F085D6}"/>
              </a:ext>
            </a:extLst>
          </p:cNvPr>
          <p:cNvSpPr txBox="1"/>
          <p:nvPr/>
        </p:nvSpPr>
        <p:spPr>
          <a:xfrm>
            <a:off x="3144253" y="6382254"/>
            <a:ext cx="5325979" cy="369332"/>
          </a:xfrm>
          <a:prstGeom prst="rect">
            <a:avLst/>
          </a:prstGeom>
          <a:noFill/>
        </p:spPr>
        <p:txBody>
          <a:bodyPr wrap="square" rtlCol="0">
            <a:spAutoFit/>
          </a:bodyPr>
          <a:lstStyle/>
          <a:p>
            <a:r>
              <a:rPr lang="en-US" dirty="0">
                <a:solidFill>
                  <a:schemeClr val="bg1"/>
                </a:solidFill>
              </a:rPr>
              <a:t>Aerial surveys are used to assess bleaching events</a:t>
            </a:r>
          </a:p>
        </p:txBody>
      </p:sp>
    </p:spTree>
    <p:extLst>
      <p:ext uri="{BB962C8B-B14F-4D97-AF65-F5344CB8AC3E}">
        <p14:creationId xmlns:p14="http://schemas.microsoft.com/office/powerpoint/2010/main" val="3468485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EF25B-CEDA-1740-96D5-017F526EA662}"/>
              </a:ext>
            </a:extLst>
          </p:cNvPr>
          <p:cNvSpPr txBox="1"/>
          <p:nvPr/>
        </p:nvSpPr>
        <p:spPr>
          <a:xfrm>
            <a:off x="639482" y="684795"/>
            <a:ext cx="4214905" cy="5878532"/>
          </a:xfrm>
          <a:prstGeom prst="rect">
            <a:avLst/>
          </a:prstGeom>
          <a:noFill/>
        </p:spPr>
        <p:txBody>
          <a:bodyPr wrap="square" rtlCol="0">
            <a:spAutoFit/>
          </a:bodyPr>
          <a:lstStyle/>
          <a:p>
            <a:pPr algn="ctr"/>
            <a:r>
              <a:rPr lang="en-US" sz="2800" dirty="0">
                <a:solidFill>
                  <a:schemeClr val="bg1"/>
                </a:solidFill>
              </a:rPr>
              <a:t>Corals are slow growing.</a:t>
            </a:r>
          </a:p>
          <a:p>
            <a:pPr algn="ctr"/>
            <a:endParaRPr lang="en-US" sz="2800" dirty="0">
              <a:solidFill>
                <a:schemeClr val="bg1"/>
              </a:solidFill>
            </a:endParaRPr>
          </a:p>
          <a:p>
            <a:pPr algn="ctr"/>
            <a:r>
              <a:rPr lang="en-US" sz="2800" dirty="0">
                <a:solidFill>
                  <a:schemeClr val="bg1"/>
                </a:solidFill>
              </a:rPr>
              <a:t>Thus, communities in recovery are dominated by lots of small colonies. </a:t>
            </a:r>
          </a:p>
          <a:p>
            <a:pPr algn="ctr"/>
            <a:endParaRPr lang="en-US" sz="2800" dirty="0">
              <a:solidFill>
                <a:schemeClr val="bg1"/>
              </a:solidFill>
            </a:endParaRPr>
          </a:p>
          <a:p>
            <a:pPr algn="ctr"/>
            <a:r>
              <a:rPr lang="en-US" sz="2800" dirty="0">
                <a:solidFill>
                  <a:schemeClr val="bg1"/>
                </a:solidFill>
              </a:rPr>
              <a:t>They haven’t had </a:t>
            </a:r>
            <a:r>
              <a:rPr lang="en-US" sz="4000" dirty="0">
                <a:solidFill>
                  <a:schemeClr val="bg1"/>
                </a:solidFill>
              </a:rPr>
              <a:t>time</a:t>
            </a:r>
            <a:r>
              <a:rPr lang="en-US" sz="2800" dirty="0">
                <a:solidFill>
                  <a:schemeClr val="bg1"/>
                </a:solidFill>
              </a:rPr>
              <a:t> to grow big yet.</a:t>
            </a:r>
          </a:p>
          <a:p>
            <a:pPr algn="ctr"/>
            <a:endParaRPr lang="en-US" sz="2800" dirty="0">
              <a:solidFill>
                <a:schemeClr val="bg1"/>
              </a:solidFill>
            </a:endParaRPr>
          </a:p>
          <a:p>
            <a:pPr algn="ctr"/>
            <a:r>
              <a:rPr lang="en-US" sz="2800" dirty="0">
                <a:solidFill>
                  <a:schemeClr val="bg1"/>
                </a:solidFill>
              </a:rPr>
              <a:t>The more time they have, the more structurally complex the reef becomes (making more habitat).  </a:t>
            </a:r>
            <a:endParaRPr lang="en-US" sz="1400" dirty="0">
              <a:solidFill>
                <a:schemeClr val="bg1"/>
              </a:solidFill>
            </a:endParaRPr>
          </a:p>
        </p:txBody>
      </p:sp>
      <p:pic>
        <p:nvPicPr>
          <p:cNvPr id="1026" name="Picture 2" descr="Time Icon Vector Art, Icons, and Graphics for Free Download">
            <a:extLst>
              <a:ext uri="{FF2B5EF4-FFF2-40B4-BE49-F238E27FC236}">
                <a16:creationId xmlns:a16="http://schemas.microsoft.com/office/drawing/2014/main" id="{57B29CD3-5787-4F63-9EC4-2AE46FF277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83942" y="684795"/>
            <a:ext cx="5568576" cy="556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524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5DF06D2-0FA7-A70E-7914-C4A2D511778E}"/>
              </a:ext>
            </a:extLst>
          </p:cNvPr>
          <p:cNvCxnSpPr>
            <a:cxnSpLocks/>
          </p:cNvCxnSpPr>
          <p:nvPr/>
        </p:nvCxnSpPr>
        <p:spPr>
          <a:xfrm>
            <a:off x="1561758" y="4929192"/>
            <a:ext cx="9625355" cy="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7ACB4F-6F31-9A0E-DBF5-EA419DDE18AF}"/>
              </a:ext>
            </a:extLst>
          </p:cNvPr>
          <p:cNvSpPr txBox="1"/>
          <p:nvPr/>
        </p:nvSpPr>
        <p:spPr>
          <a:xfrm>
            <a:off x="4643438" y="4929192"/>
            <a:ext cx="3829050" cy="369332"/>
          </a:xfrm>
          <a:prstGeom prst="rect">
            <a:avLst/>
          </a:prstGeom>
          <a:noFill/>
        </p:spPr>
        <p:txBody>
          <a:bodyPr wrap="square" rtlCol="0">
            <a:spAutoFit/>
          </a:bodyPr>
          <a:lstStyle/>
          <a:p>
            <a:pPr algn="ctr"/>
            <a:r>
              <a:rPr lang="en-US" dirty="0">
                <a:solidFill>
                  <a:schemeClr val="bg1"/>
                </a:solidFill>
              </a:rPr>
              <a:t>Resilience threshold (phase shift)</a:t>
            </a:r>
          </a:p>
        </p:txBody>
      </p:sp>
      <p:sp>
        <p:nvSpPr>
          <p:cNvPr id="3" name="Freeform 2">
            <a:extLst>
              <a:ext uri="{FF2B5EF4-FFF2-40B4-BE49-F238E27FC236}">
                <a16:creationId xmlns:a16="http://schemas.microsoft.com/office/drawing/2014/main" id="{6FA981FF-C056-7DC3-15A7-E71BFC71781B}"/>
              </a:ext>
            </a:extLst>
          </p:cNvPr>
          <p:cNvSpPr/>
          <p:nvPr/>
        </p:nvSpPr>
        <p:spPr>
          <a:xfrm>
            <a:off x="1443038" y="2243138"/>
            <a:ext cx="9386887" cy="1671637"/>
          </a:xfrm>
          <a:custGeom>
            <a:avLst/>
            <a:gdLst>
              <a:gd name="connsiteX0" fmla="*/ 0 w 9386887"/>
              <a:gd name="connsiteY0" fmla="*/ 614362 h 1671637"/>
              <a:gd name="connsiteX1" fmla="*/ 57150 w 9386887"/>
              <a:gd name="connsiteY1" fmla="*/ 514350 h 1671637"/>
              <a:gd name="connsiteX2" fmla="*/ 100012 w 9386887"/>
              <a:gd name="connsiteY2" fmla="*/ 485775 h 1671637"/>
              <a:gd name="connsiteX3" fmla="*/ 128587 w 9386887"/>
              <a:gd name="connsiteY3" fmla="*/ 442912 h 1671637"/>
              <a:gd name="connsiteX4" fmla="*/ 214312 w 9386887"/>
              <a:gd name="connsiteY4" fmla="*/ 414337 h 1671637"/>
              <a:gd name="connsiteX5" fmla="*/ 342900 w 9386887"/>
              <a:gd name="connsiteY5" fmla="*/ 385762 h 1671637"/>
              <a:gd name="connsiteX6" fmla="*/ 514350 w 9386887"/>
              <a:gd name="connsiteY6" fmla="*/ 400050 h 1671637"/>
              <a:gd name="connsiteX7" fmla="*/ 614362 w 9386887"/>
              <a:gd name="connsiteY7" fmla="*/ 514350 h 1671637"/>
              <a:gd name="connsiteX8" fmla="*/ 642937 w 9386887"/>
              <a:gd name="connsiteY8" fmla="*/ 557212 h 1671637"/>
              <a:gd name="connsiteX9" fmla="*/ 671512 w 9386887"/>
              <a:gd name="connsiteY9" fmla="*/ 657225 h 1671637"/>
              <a:gd name="connsiteX10" fmla="*/ 700087 w 9386887"/>
              <a:gd name="connsiteY10" fmla="*/ 757237 h 1671637"/>
              <a:gd name="connsiteX11" fmla="*/ 742950 w 9386887"/>
              <a:gd name="connsiteY11" fmla="*/ 885825 h 1671637"/>
              <a:gd name="connsiteX12" fmla="*/ 757237 w 9386887"/>
              <a:gd name="connsiteY12" fmla="*/ 928687 h 1671637"/>
              <a:gd name="connsiteX13" fmla="*/ 814387 w 9386887"/>
              <a:gd name="connsiteY13" fmla="*/ 1014412 h 1671637"/>
              <a:gd name="connsiteX14" fmla="*/ 842962 w 9386887"/>
              <a:gd name="connsiteY14" fmla="*/ 1100137 h 1671637"/>
              <a:gd name="connsiteX15" fmla="*/ 928687 w 9386887"/>
              <a:gd name="connsiteY15" fmla="*/ 1257300 h 1671637"/>
              <a:gd name="connsiteX16" fmla="*/ 971550 w 9386887"/>
              <a:gd name="connsiteY16" fmla="*/ 1343025 h 1671637"/>
              <a:gd name="connsiteX17" fmla="*/ 1028700 w 9386887"/>
              <a:gd name="connsiteY17" fmla="*/ 1414462 h 1671637"/>
              <a:gd name="connsiteX18" fmla="*/ 1057275 w 9386887"/>
              <a:gd name="connsiteY18" fmla="*/ 1457325 h 1671637"/>
              <a:gd name="connsiteX19" fmla="*/ 1100137 w 9386887"/>
              <a:gd name="connsiteY19" fmla="*/ 1471612 h 1671637"/>
              <a:gd name="connsiteX20" fmla="*/ 1157287 w 9386887"/>
              <a:gd name="connsiteY20" fmla="*/ 1500187 h 1671637"/>
              <a:gd name="connsiteX21" fmla="*/ 1314450 w 9386887"/>
              <a:gd name="connsiteY21" fmla="*/ 1543050 h 1671637"/>
              <a:gd name="connsiteX22" fmla="*/ 1471612 w 9386887"/>
              <a:gd name="connsiteY22" fmla="*/ 1500187 h 1671637"/>
              <a:gd name="connsiteX23" fmla="*/ 1514475 w 9386887"/>
              <a:gd name="connsiteY23" fmla="*/ 1443037 h 1671637"/>
              <a:gd name="connsiteX24" fmla="*/ 1557337 w 9386887"/>
              <a:gd name="connsiteY24" fmla="*/ 1257300 h 1671637"/>
              <a:gd name="connsiteX25" fmla="*/ 1571625 w 9386887"/>
              <a:gd name="connsiteY25" fmla="*/ 1185862 h 1671637"/>
              <a:gd name="connsiteX26" fmla="*/ 1600200 w 9386887"/>
              <a:gd name="connsiteY26" fmla="*/ 1057275 h 1671637"/>
              <a:gd name="connsiteX27" fmla="*/ 1628775 w 9386887"/>
              <a:gd name="connsiteY27" fmla="*/ 857250 h 1671637"/>
              <a:gd name="connsiteX28" fmla="*/ 1657350 w 9386887"/>
              <a:gd name="connsiteY28" fmla="*/ 771525 h 1671637"/>
              <a:gd name="connsiteX29" fmla="*/ 1671637 w 9386887"/>
              <a:gd name="connsiteY29" fmla="*/ 728662 h 1671637"/>
              <a:gd name="connsiteX30" fmla="*/ 1714500 w 9386887"/>
              <a:gd name="connsiteY30" fmla="*/ 642937 h 1671637"/>
              <a:gd name="connsiteX31" fmla="*/ 1757362 w 9386887"/>
              <a:gd name="connsiteY31" fmla="*/ 628650 h 1671637"/>
              <a:gd name="connsiteX32" fmla="*/ 1857375 w 9386887"/>
              <a:gd name="connsiteY32" fmla="*/ 657225 h 1671637"/>
              <a:gd name="connsiteX33" fmla="*/ 1900237 w 9386887"/>
              <a:gd name="connsiteY33" fmla="*/ 685800 h 1671637"/>
              <a:gd name="connsiteX34" fmla="*/ 1957387 w 9386887"/>
              <a:gd name="connsiteY34" fmla="*/ 771525 h 1671637"/>
              <a:gd name="connsiteX35" fmla="*/ 1985962 w 9386887"/>
              <a:gd name="connsiteY35" fmla="*/ 857250 h 1671637"/>
              <a:gd name="connsiteX36" fmla="*/ 2000250 w 9386887"/>
              <a:gd name="connsiteY36" fmla="*/ 900112 h 1671637"/>
              <a:gd name="connsiteX37" fmla="*/ 2057400 w 9386887"/>
              <a:gd name="connsiteY37" fmla="*/ 985837 h 1671637"/>
              <a:gd name="connsiteX38" fmla="*/ 2100262 w 9386887"/>
              <a:gd name="connsiteY38" fmla="*/ 1143000 h 1671637"/>
              <a:gd name="connsiteX39" fmla="*/ 2114550 w 9386887"/>
              <a:gd name="connsiteY39" fmla="*/ 1214437 h 1671637"/>
              <a:gd name="connsiteX40" fmla="*/ 2143125 w 9386887"/>
              <a:gd name="connsiteY40" fmla="*/ 1300162 h 1671637"/>
              <a:gd name="connsiteX41" fmla="*/ 2157412 w 9386887"/>
              <a:gd name="connsiteY41" fmla="*/ 1343025 h 1671637"/>
              <a:gd name="connsiteX42" fmla="*/ 2243137 w 9386887"/>
              <a:gd name="connsiteY42" fmla="*/ 1428750 h 1671637"/>
              <a:gd name="connsiteX43" fmla="*/ 2371725 w 9386887"/>
              <a:gd name="connsiteY43" fmla="*/ 1528762 h 1671637"/>
              <a:gd name="connsiteX44" fmla="*/ 2486025 w 9386887"/>
              <a:gd name="connsiteY44" fmla="*/ 1557337 h 1671637"/>
              <a:gd name="connsiteX45" fmla="*/ 2657475 w 9386887"/>
              <a:gd name="connsiteY45" fmla="*/ 1543050 h 1671637"/>
              <a:gd name="connsiteX46" fmla="*/ 2743200 w 9386887"/>
              <a:gd name="connsiteY46" fmla="*/ 1514475 h 1671637"/>
              <a:gd name="connsiteX47" fmla="*/ 2800350 w 9386887"/>
              <a:gd name="connsiteY47" fmla="*/ 1500187 h 1671637"/>
              <a:gd name="connsiteX48" fmla="*/ 2886075 w 9386887"/>
              <a:gd name="connsiteY48" fmla="*/ 1428750 h 1671637"/>
              <a:gd name="connsiteX49" fmla="*/ 2900362 w 9386887"/>
              <a:gd name="connsiteY49" fmla="*/ 1385887 h 1671637"/>
              <a:gd name="connsiteX50" fmla="*/ 2957512 w 9386887"/>
              <a:gd name="connsiteY50" fmla="*/ 1300162 h 1671637"/>
              <a:gd name="connsiteX51" fmla="*/ 2986087 w 9386887"/>
              <a:gd name="connsiteY51" fmla="*/ 1257300 h 1671637"/>
              <a:gd name="connsiteX52" fmla="*/ 3014662 w 9386887"/>
              <a:gd name="connsiteY52" fmla="*/ 1214437 h 1671637"/>
              <a:gd name="connsiteX53" fmla="*/ 3057525 w 9386887"/>
              <a:gd name="connsiteY53" fmla="*/ 1157287 h 1671637"/>
              <a:gd name="connsiteX54" fmla="*/ 3071812 w 9386887"/>
              <a:gd name="connsiteY54" fmla="*/ 1114425 h 1671637"/>
              <a:gd name="connsiteX55" fmla="*/ 3128962 w 9386887"/>
              <a:gd name="connsiteY55" fmla="*/ 1014412 h 1671637"/>
              <a:gd name="connsiteX56" fmla="*/ 3157537 w 9386887"/>
              <a:gd name="connsiteY56" fmla="*/ 928687 h 1671637"/>
              <a:gd name="connsiteX57" fmla="*/ 3186112 w 9386887"/>
              <a:gd name="connsiteY57" fmla="*/ 885825 h 1671637"/>
              <a:gd name="connsiteX58" fmla="*/ 3214687 w 9386887"/>
              <a:gd name="connsiteY58" fmla="*/ 800100 h 1671637"/>
              <a:gd name="connsiteX59" fmla="*/ 3228975 w 9386887"/>
              <a:gd name="connsiteY59" fmla="*/ 757237 h 1671637"/>
              <a:gd name="connsiteX60" fmla="*/ 3243262 w 9386887"/>
              <a:gd name="connsiteY60" fmla="*/ 714375 h 1671637"/>
              <a:gd name="connsiteX61" fmla="*/ 3286125 w 9386887"/>
              <a:gd name="connsiteY61" fmla="*/ 614362 h 1671637"/>
              <a:gd name="connsiteX62" fmla="*/ 3314700 w 9386887"/>
              <a:gd name="connsiteY62" fmla="*/ 557212 h 1671637"/>
              <a:gd name="connsiteX63" fmla="*/ 3400425 w 9386887"/>
              <a:gd name="connsiteY63" fmla="*/ 385762 h 1671637"/>
              <a:gd name="connsiteX64" fmla="*/ 3443287 w 9386887"/>
              <a:gd name="connsiteY64" fmla="*/ 357187 h 1671637"/>
              <a:gd name="connsiteX65" fmla="*/ 3586162 w 9386887"/>
              <a:gd name="connsiteY65" fmla="*/ 314325 h 1671637"/>
              <a:gd name="connsiteX66" fmla="*/ 3671887 w 9386887"/>
              <a:gd name="connsiteY66" fmla="*/ 285750 h 1671637"/>
              <a:gd name="connsiteX67" fmla="*/ 3871912 w 9386887"/>
              <a:gd name="connsiteY67" fmla="*/ 300037 h 1671637"/>
              <a:gd name="connsiteX68" fmla="*/ 3957637 w 9386887"/>
              <a:gd name="connsiteY68" fmla="*/ 328612 h 1671637"/>
              <a:gd name="connsiteX69" fmla="*/ 4014787 w 9386887"/>
              <a:gd name="connsiteY69" fmla="*/ 414337 h 1671637"/>
              <a:gd name="connsiteX70" fmla="*/ 4057650 w 9386887"/>
              <a:gd name="connsiteY70" fmla="*/ 500062 h 1671637"/>
              <a:gd name="connsiteX71" fmla="*/ 4100512 w 9386887"/>
              <a:gd name="connsiteY71" fmla="*/ 600075 h 1671637"/>
              <a:gd name="connsiteX72" fmla="*/ 4129087 w 9386887"/>
              <a:gd name="connsiteY72" fmla="*/ 685800 h 1671637"/>
              <a:gd name="connsiteX73" fmla="*/ 4171950 w 9386887"/>
              <a:gd name="connsiteY73" fmla="*/ 842962 h 1671637"/>
              <a:gd name="connsiteX74" fmla="*/ 4186237 w 9386887"/>
              <a:gd name="connsiteY74" fmla="*/ 900112 h 1671637"/>
              <a:gd name="connsiteX75" fmla="*/ 4200525 w 9386887"/>
              <a:gd name="connsiteY75" fmla="*/ 942975 h 1671637"/>
              <a:gd name="connsiteX76" fmla="*/ 4214812 w 9386887"/>
              <a:gd name="connsiteY76" fmla="*/ 1014412 h 1671637"/>
              <a:gd name="connsiteX77" fmla="*/ 4229100 w 9386887"/>
              <a:gd name="connsiteY77" fmla="*/ 1143000 h 1671637"/>
              <a:gd name="connsiteX78" fmla="*/ 4257675 w 9386887"/>
              <a:gd name="connsiteY78" fmla="*/ 1185862 h 1671637"/>
              <a:gd name="connsiteX79" fmla="*/ 4314825 w 9386887"/>
              <a:gd name="connsiteY79" fmla="*/ 1314450 h 1671637"/>
              <a:gd name="connsiteX80" fmla="*/ 4357687 w 9386887"/>
              <a:gd name="connsiteY80" fmla="*/ 1400175 h 1671637"/>
              <a:gd name="connsiteX81" fmla="*/ 4400550 w 9386887"/>
              <a:gd name="connsiteY81" fmla="*/ 1443037 h 1671637"/>
              <a:gd name="connsiteX82" fmla="*/ 4429125 w 9386887"/>
              <a:gd name="connsiteY82" fmla="*/ 1485900 h 1671637"/>
              <a:gd name="connsiteX83" fmla="*/ 4514850 w 9386887"/>
              <a:gd name="connsiteY83" fmla="*/ 1571625 h 1671637"/>
              <a:gd name="connsiteX84" fmla="*/ 4600575 w 9386887"/>
              <a:gd name="connsiteY84" fmla="*/ 1600200 h 1671637"/>
              <a:gd name="connsiteX85" fmla="*/ 4643437 w 9386887"/>
              <a:gd name="connsiteY85" fmla="*/ 1614487 h 1671637"/>
              <a:gd name="connsiteX86" fmla="*/ 4786312 w 9386887"/>
              <a:gd name="connsiteY86" fmla="*/ 1600200 h 1671637"/>
              <a:gd name="connsiteX87" fmla="*/ 4857750 w 9386887"/>
              <a:gd name="connsiteY87" fmla="*/ 1471612 h 1671637"/>
              <a:gd name="connsiteX88" fmla="*/ 4886325 w 9386887"/>
              <a:gd name="connsiteY88" fmla="*/ 1414462 h 1671637"/>
              <a:gd name="connsiteX89" fmla="*/ 4929187 w 9386887"/>
              <a:gd name="connsiteY89" fmla="*/ 1314450 h 1671637"/>
              <a:gd name="connsiteX90" fmla="*/ 4957762 w 9386887"/>
              <a:gd name="connsiteY90" fmla="*/ 1228725 h 1671637"/>
              <a:gd name="connsiteX91" fmla="*/ 4972050 w 9386887"/>
              <a:gd name="connsiteY91" fmla="*/ 1185862 h 1671637"/>
              <a:gd name="connsiteX92" fmla="*/ 5057775 w 9386887"/>
              <a:gd name="connsiteY92" fmla="*/ 928687 h 1671637"/>
              <a:gd name="connsiteX93" fmla="*/ 5072062 w 9386887"/>
              <a:gd name="connsiteY93" fmla="*/ 885825 h 1671637"/>
              <a:gd name="connsiteX94" fmla="*/ 5086350 w 9386887"/>
              <a:gd name="connsiteY94" fmla="*/ 842962 h 1671637"/>
              <a:gd name="connsiteX95" fmla="*/ 5114925 w 9386887"/>
              <a:gd name="connsiteY95" fmla="*/ 728662 h 1671637"/>
              <a:gd name="connsiteX96" fmla="*/ 5129212 w 9386887"/>
              <a:gd name="connsiteY96" fmla="*/ 685800 h 1671637"/>
              <a:gd name="connsiteX97" fmla="*/ 5229225 w 9386887"/>
              <a:gd name="connsiteY97" fmla="*/ 557212 h 1671637"/>
              <a:gd name="connsiteX98" fmla="*/ 5286375 w 9386887"/>
              <a:gd name="connsiteY98" fmla="*/ 542925 h 1671637"/>
              <a:gd name="connsiteX99" fmla="*/ 5600700 w 9386887"/>
              <a:gd name="connsiteY99" fmla="*/ 557212 h 1671637"/>
              <a:gd name="connsiteX100" fmla="*/ 5643562 w 9386887"/>
              <a:gd name="connsiteY100" fmla="*/ 571500 h 1671637"/>
              <a:gd name="connsiteX101" fmla="*/ 5729287 w 9386887"/>
              <a:gd name="connsiteY101" fmla="*/ 742950 h 1671637"/>
              <a:gd name="connsiteX102" fmla="*/ 5757862 w 9386887"/>
              <a:gd name="connsiteY102" fmla="*/ 828675 h 1671637"/>
              <a:gd name="connsiteX103" fmla="*/ 5772150 w 9386887"/>
              <a:gd name="connsiteY103" fmla="*/ 885825 h 1671637"/>
              <a:gd name="connsiteX104" fmla="*/ 5800725 w 9386887"/>
              <a:gd name="connsiteY104" fmla="*/ 971550 h 1671637"/>
              <a:gd name="connsiteX105" fmla="*/ 5815012 w 9386887"/>
              <a:gd name="connsiteY105" fmla="*/ 1014412 h 1671637"/>
              <a:gd name="connsiteX106" fmla="*/ 5829300 w 9386887"/>
              <a:gd name="connsiteY106" fmla="*/ 1057275 h 1671637"/>
              <a:gd name="connsiteX107" fmla="*/ 5843587 w 9386887"/>
              <a:gd name="connsiteY107" fmla="*/ 1128712 h 1671637"/>
              <a:gd name="connsiteX108" fmla="*/ 5943600 w 9386887"/>
              <a:gd name="connsiteY108" fmla="*/ 1243012 h 1671637"/>
              <a:gd name="connsiteX109" fmla="*/ 6200775 w 9386887"/>
              <a:gd name="connsiteY109" fmla="*/ 1271587 h 1671637"/>
              <a:gd name="connsiteX110" fmla="*/ 6243637 w 9386887"/>
              <a:gd name="connsiteY110" fmla="*/ 1257300 h 1671637"/>
              <a:gd name="connsiteX111" fmla="*/ 6315075 w 9386887"/>
              <a:gd name="connsiteY111" fmla="*/ 1171575 h 1671637"/>
              <a:gd name="connsiteX112" fmla="*/ 6372225 w 9386887"/>
              <a:gd name="connsiteY112" fmla="*/ 1085850 h 1671637"/>
              <a:gd name="connsiteX113" fmla="*/ 6386512 w 9386887"/>
              <a:gd name="connsiteY113" fmla="*/ 1042987 h 1671637"/>
              <a:gd name="connsiteX114" fmla="*/ 6415087 w 9386887"/>
              <a:gd name="connsiteY114" fmla="*/ 1000125 h 1671637"/>
              <a:gd name="connsiteX115" fmla="*/ 6443662 w 9386887"/>
              <a:gd name="connsiteY115" fmla="*/ 914400 h 1671637"/>
              <a:gd name="connsiteX116" fmla="*/ 6472237 w 9386887"/>
              <a:gd name="connsiteY116" fmla="*/ 828675 h 1671637"/>
              <a:gd name="connsiteX117" fmla="*/ 6486525 w 9386887"/>
              <a:gd name="connsiteY117" fmla="*/ 771525 h 1671637"/>
              <a:gd name="connsiteX118" fmla="*/ 6500812 w 9386887"/>
              <a:gd name="connsiteY118" fmla="*/ 685800 h 1671637"/>
              <a:gd name="connsiteX119" fmla="*/ 6515100 w 9386887"/>
              <a:gd name="connsiteY119" fmla="*/ 642937 h 1671637"/>
              <a:gd name="connsiteX120" fmla="*/ 6529387 w 9386887"/>
              <a:gd name="connsiteY120" fmla="*/ 571500 h 1671637"/>
              <a:gd name="connsiteX121" fmla="*/ 6543675 w 9386887"/>
              <a:gd name="connsiteY121" fmla="*/ 528637 h 1671637"/>
              <a:gd name="connsiteX122" fmla="*/ 6572250 w 9386887"/>
              <a:gd name="connsiteY122" fmla="*/ 428625 h 1671637"/>
              <a:gd name="connsiteX123" fmla="*/ 6629400 w 9386887"/>
              <a:gd name="connsiteY123" fmla="*/ 342900 h 1671637"/>
              <a:gd name="connsiteX124" fmla="*/ 6657975 w 9386887"/>
              <a:gd name="connsiteY124" fmla="*/ 257175 h 1671637"/>
              <a:gd name="connsiteX125" fmla="*/ 6757987 w 9386887"/>
              <a:gd name="connsiteY125" fmla="*/ 128587 h 1671637"/>
              <a:gd name="connsiteX126" fmla="*/ 6786562 w 9386887"/>
              <a:gd name="connsiteY126" fmla="*/ 85725 h 1671637"/>
              <a:gd name="connsiteX127" fmla="*/ 6872287 w 9386887"/>
              <a:gd name="connsiteY127" fmla="*/ 28575 h 1671637"/>
              <a:gd name="connsiteX128" fmla="*/ 6958012 w 9386887"/>
              <a:gd name="connsiteY128" fmla="*/ 0 h 1671637"/>
              <a:gd name="connsiteX129" fmla="*/ 7200900 w 9386887"/>
              <a:gd name="connsiteY129" fmla="*/ 14287 h 1671637"/>
              <a:gd name="connsiteX130" fmla="*/ 7286625 w 9386887"/>
              <a:gd name="connsiteY130" fmla="*/ 42862 h 1671637"/>
              <a:gd name="connsiteX131" fmla="*/ 7329487 w 9386887"/>
              <a:gd name="connsiteY131" fmla="*/ 71437 h 1671637"/>
              <a:gd name="connsiteX132" fmla="*/ 7415212 w 9386887"/>
              <a:gd name="connsiteY132" fmla="*/ 171450 h 1671637"/>
              <a:gd name="connsiteX133" fmla="*/ 7500937 w 9386887"/>
              <a:gd name="connsiteY133" fmla="*/ 342900 h 1671637"/>
              <a:gd name="connsiteX134" fmla="*/ 7515225 w 9386887"/>
              <a:gd name="connsiteY134" fmla="*/ 400050 h 1671637"/>
              <a:gd name="connsiteX135" fmla="*/ 7543800 w 9386887"/>
              <a:gd name="connsiteY135" fmla="*/ 485775 h 1671637"/>
              <a:gd name="connsiteX136" fmla="*/ 7572375 w 9386887"/>
              <a:gd name="connsiteY136" fmla="*/ 628650 h 1671637"/>
              <a:gd name="connsiteX137" fmla="*/ 7586662 w 9386887"/>
              <a:gd name="connsiteY137" fmla="*/ 685800 h 1671637"/>
              <a:gd name="connsiteX138" fmla="*/ 7615237 w 9386887"/>
              <a:gd name="connsiteY138" fmla="*/ 728662 h 1671637"/>
              <a:gd name="connsiteX139" fmla="*/ 7658100 w 9386887"/>
              <a:gd name="connsiteY139" fmla="*/ 871537 h 1671637"/>
              <a:gd name="connsiteX140" fmla="*/ 7672387 w 9386887"/>
              <a:gd name="connsiteY140" fmla="*/ 914400 h 1671637"/>
              <a:gd name="connsiteX141" fmla="*/ 7700962 w 9386887"/>
              <a:gd name="connsiteY141" fmla="*/ 971550 h 1671637"/>
              <a:gd name="connsiteX142" fmla="*/ 7715250 w 9386887"/>
              <a:gd name="connsiteY142" fmla="*/ 1014412 h 1671637"/>
              <a:gd name="connsiteX143" fmla="*/ 7743825 w 9386887"/>
              <a:gd name="connsiteY143" fmla="*/ 1128712 h 1671637"/>
              <a:gd name="connsiteX144" fmla="*/ 7786687 w 9386887"/>
              <a:gd name="connsiteY144" fmla="*/ 1428750 h 1671637"/>
              <a:gd name="connsiteX145" fmla="*/ 7815262 w 9386887"/>
              <a:gd name="connsiteY145" fmla="*/ 1514475 h 1671637"/>
              <a:gd name="connsiteX146" fmla="*/ 7843837 w 9386887"/>
              <a:gd name="connsiteY146" fmla="*/ 1557337 h 1671637"/>
              <a:gd name="connsiteX147" fmla="*/ 7858125 w 9386887"/>
              <a:gd name="connsiteY147" fmla="*/ 1600200 h 1671637"/>
              <a:gd name="connsiteX148" fmla="*/ 7943850 w 9386887"/>
              <a:gd name="connsiteY148" fmla="*/ 1671637 h 1671637"/>
              <a:gd name="connsiteX149" fmla="*/ 8058150 w 9386887"/>
              <a:gd name="connsiteY149" fmla="*/ 1657350 h 1671637"/>
              <a:gd name="connsiteX150" fmla="*/ 8115300 w 9386887"/>
              <a:gd name="connsiteY150" fmla="*/ 1557337 h 1671637"/>
              <a:gd name="connsiteX151" fmla="*/ 8158162 w 9386887"/>
              <a:gd name="connsiteY151" fmla="*/ 1443037 h 1671637"/>
              <a:gd name="connsiteX152" fmla="*/ 8186737 w 9386887"/>
              <a:gd name="connsiteY152" fmla="*/ 1400175 h 1671637"/>
              <a:gd name="connsiteX153" fmla="*/ 8215312 w 9386887"/>
              <a:gd name="connsiteY153" fmla="*/ 1314450 h 1671637"/>
              <a:gd name="connsiteX154" fmla="*/ 8243887 w 9386887"/>
              <a:gd name="connsiteY154" fmla="*/ 1228725 h 1671637"/>
              <a:gd name="connsiteX155" fmla="*/ 8272462 w 9386887"/>
              <a:gd name="connsiteY155" fmla="*/ 1057275 h 1671637"/>
              <a:gd name="connsiteX156" fmla="*/ 8286750 w 9386887"/>
              <a:gd name="connsiteY156" fmla="*/ 971550 h 1671637"/>
              <a:gd name="connsiteX157" fmla="*/ 8301037 w 9386887"/>
              <a:gd name="connsiteY157" fmla="*/ 928687 h 1671637"/>
              <a:gd name="connsiteX158" fmla="*/ 8329612 w 9386887"/>
              <a:gd name="connsiteY158" fmla="*/ 800100 h 1671637"/>
              <a:gd name="connsiteX159" fmla="*/ 8358187 w 9386887"/>
              <a:gd name="connsiteY159" fmla="*/ 757237 h 1671637"/>
              <a:gd name="connsiteX160" fmla="*/ 8401050 w 9386887"/>
              <a:gd name="connsiteY160" fmla="*/ 671512 h 1671637"/>
              <a:gd name="connsiteX161" fmla="*/ 8458200 w 9386887"/>
              <a:gd name="connsiteY161" fmla="*/ 628650 h 1671637"/>
              <a:gd name="connsiteX162" fmla="*/ 8558212 w 9386887"/>
              <a:gd name="connsiteY162" fmla="*/ 557212 h 1671637"/>
              <a:gd name="connsiteX163" fmla="*/ 8643937 w 9386887"/>
              <a:gd name="connsiteY163" fmla="*/ 528637 h 1671637"/>
              <a:gd name="connsiteX164" fmla="*/ 8686800 w 9386887"/>
              <a:gd name="connsiteY164" fmla="*/ 500062 h 1671637"/>
              <a:gd name="connsiteX165" fmla="*/ 8743950 w 9386887"/>
              <a:gd name="connsiteY165" fmla="*/ 485775 h 1671637"/>
              <a:gd name="connsiteX166" fmla="*/ 8829675 w 9386887"/>
              <a:gd name="connsiteY166" fmla="*/ 457200 h 1671637"/>
              <a:gd name="connsiteX167" fmla="*/ 9086850 w 9386887"/>
              <a:gd name="connsiteY167" fmla="*/ 471487 h 1671637"/>
              <a:gd name="connsiteX168" fmla="*/ 9215437 w 9386887"/>
              <a:gd name="connsiteY168" fmla="*/ 514350 h 1671637"/>
              <a:gd name="connsiteX169" fmla="*/ 9258300 w 9386887"/>
              <a:gd name="connsiteY169" fmla="*/ 528637 h 1671637"/>
              <a:gd name="connsiteX170" fmla="*/ 9344025 w 9386887"/>
              <a:gd name="connsiteY170" fmla="*/ 585787 h 1671637"/>
              <a:gd name="connsiteX171" fmla="*/ 9386887 w 9386887"/>
              <a:gd name="connsiteY171" fmla="*/ 614362 h 16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386887" h="1671637">
                <a:moveTo>
                  <a:pt x="0" y="614362"/>
                </a:moveTo>
                <a:cubicBezTo>
                  <a:pt x="19050" y="581025"/>
                  <a:pt x="33577" y="544658"/>
                  <a:pt x="57150" y="514350"/>
                </a:cubicBezTo>
                <a:cubicBezTo>
                  <a:pt x="67692" y="500796"/>
                  <a:pt x="87870" y="497917"/>
                  <a:pt x="100012" y="485775"/>
                </a:cubicBezTo>
                <a:cubicBezTo>
                  <a:pt x="112154" y="473633"/>
                  <a:pt x="114026" y="452013"/>
                  <a:pt x="128587" y="442912"/>
                </a:cubicBezTo>
                <a:cubicBezTo>
                  <a:pt x="154129" y="426948"/>
                  <a:pt x="184776" y="420244"/>
                  <a:pt x="214312" y="414337"/>
                </a:cubicBezTo>
                <a:cubicBezTo>
                  <a:pt x="305005" y="396199"/>
                  <a:pt x="262191" y="405940"/>
                  <a:pt x="342900" y="385762"/>
                </a:cubicBezTo>
                <a:cubicBezTo>
                  <a:pt x="400050" y="390525"/>
                  <a:pt x="458116" y="388803"/>
                  <a:pt x="514350" y="400050"/>
                </a:cubicBezTo>
                <a:cubicBezTo>
                  <a:pt x="560143" y="409209"/>
                  <a:pt x="598976" y="491271"/>
                  <a:pt x="614362" y="514350"/>
                </a:cubicBezTo>
                <a:cubicBezTo>
                  <a:pt x="623887" y="528637"/>
                  <a:pt x="637507" y="540922"/>
                  <a:pt x="642937" y="557212"/>
                </a:cubicBezTo>
                <a:cubicBezTo>
                  <a:pt x="677197" y="659989"/>
                  <a:pt x="635629" y="531635"/>
                  <a:pt x="671512" y="657225"/>
                </a:cubicBezTo>
                <a:cubicBezTo>
                  <a:pt x="689673" y="720787"/>
                  <a:pt x="685195" y="682775"/>
                  <a:pt x="700087" y="757237"/>
                </a:cubicBezTo>
                <a:cubicBezTo>
                  <a:pt x="722086" y="867232"/>
                  <a:pt x="695409" y="814512"/>
                  <a:pt x="742950" y="885825"/>
                </a:cubicBezTo>
                <a:cubicBezTo>
                  <a:pt x="747712" y="900112"/>
                  <a:pt x="749923" y="915522"/>
                  <a:pt x="757237" y="928687"/>
                </a:cubicBezTo>
                <a:cubicBezTo>
                  <a:pt x="773915" y="958708"/>
                  <a:pt x="803527" y="981831"/>
                  <a:pt x="814387" y="1014412"/>
                </a:cubicBezTo>
                <a:cubicBezTo>
                  <a:pt x="823912" y="1042987"/>
                  <a:pt x="826254" y="1075075"/>
                  <a:pt x="842962" y="1100137"/>
                </a:cubicBezTo>
                <a:cubicBezTo>
                  <a:pt x="877744" y="1152310"/>
                  <a:pt x="907076" y="1192469"/>
                  <a:pt x="928687" y="1257300"/>
                </a:cubicBezTo>
                <a:cubicBezTo>
                  <a:pt x="948405" y="1316452"/>
                  <a:pt x="934621" y="1287631"/>
                  <a:pt x="971550" y="1343025"/>
                </a:cubicBezTo>
                <a:cubicBezTo>
                  <a:pt x="999364" y="1426469"/>
                  <a:pt x="964074" y="1349836"/>
                  <a:pt x="1028700" y="1414462"/>
                </a:cubicBezTo>
                <a:cubicBezTo>
                  <a:pt x="1040842" y="1426604"/>
                  <a:pt x="1043866" y="1446598"/>
                  <a:pt x="1057275" y="1457325"/>
                </a:cubicBezTo>
                <a:cubicBezTo>
                  <a:pt x="1069035" y="1466733"/>
                  <a:pt x="1086295" y="1465680"/>
                  <a:pt x="1100137" y="1471612"/>
                </a:cubicBezTo>
                <a:cubicBezTo>
                  <a:pt x="1119713" y="1480002"/>
                  <a:pt x="1137512" y="1492277"/>
                  <a:pt x="1157287" y="1500187"/>
                </a:cubicBezTo>
                <a:cubicBezTo>
                  <a:pt x="1229795" y="1529190"/>
                  <a:pt x="1242707" y="1528701"/>
                  <a:pt x="1314450" y="1543050"/>
                </a:cubicBezTo>
                <a:cubicBezTo>
                  <a:pt x="1382064" y="1534598"/>
                  <a:pt x="1425301" y="1546498"/>
                  <a:pt x="1471612" y="1500187"/>
                </a:cubicBezTo>
                <a:cubicBezTo>
                  <a:pt x="1488450" y="1483349"/>
                  <a:pt x="1500187" y="1462087"/>
                  <a:pt x="1514475" y="1443037"/>
                </a:cubicBezTo>
                <a:cubicBezTo>
                  <a:pt x="1544121" y="1354098"/>
                  <a:pt x="1525808" y="1414945"/>
                  <a:pt x="1557337" y="1257300"/>
                </a:cubicBezTo>
                <a:cubicBezTo>
                  <a:pt x="1562100" y="1233487"/>
                  <a:pt x="1563946" y="1208900"/>
                  <a:pt x="1571625" y="1185862"/>
                </a:cubicBezTo>
                <a:cubicBezTo>
                  <a:pt x="1591586" y="1125977"/>
                  <a:pt x="1590142" y="1137736"/>
                  <a:pt x="1600200" y="1057275"/>
                </a:cubicBezTo>
                <a:cubicBezTo>
                  <a:pt x="1614386" y="943784"/>
                  <a:pt x="1603721" y="940762"/>
                  <a:pt x="1628775" y="857250"/>
                </a:cubicBezTo>
                <a:cubicBezTo>
                  <a:pt x="1637430" y="828400"/>
                  <a:pt x="1647825" y="800100"/>
                  <a:pt x="1657350" y="771525"/>
                </a:cubicBezTo>
                <a:lnTo>
                  <a:pt x="1671637" y="728662"/>
                </a:lnTo>
                <a:cubicBezTo>
                  <a:pt x="1681049" y="700427"/>
                  <a:pt x="1689323" y="663079"/>
                  <a:pt x="1714500" y="642937"/>
                </a:cubicBezTo>
                <a:cubicBezTo>
                  <a:pt x="1726260" y="633529"/>
                  <a:pt x="1743075" y="633412"/>
                  <a:pt x="1757362" y="628650"/>
                </a:cubicBezTo>
                <a:cubicBezTo>
                  <a:pt x="1775677" y="633229"/>
                  <a:pt x="1836875" y="646975"/>
                  <a:pt x="1857375" y="657225"/>
                </a:cubicBezTo>
                <a:cubicBezTo>
                  <a:pt x="1872733" y="664904"/>
                  <a:pt x="1885950" y="676275"/>
                  <a:pt x="1900237" y="685800"/>
                </a:cubicBezTo>
                <a:cubicBezTo>
                  <a:pt x="1919287" y="714375"/>
                  <a:pt x="1946527" y="738944"/>
                  <a:pt x="1957387" y="771525"/>
                </a:cubicBezTo>
                <a:lnTo>
                  <a:pt x="1985962" y="857250"/>
                </a:lnTo>
                <a:cubicBezTo>
                  <a:pt x="1990725" y="871537"/>
                  <a:pt x="1991896" y="887581"/>
                  <a:pt x="2000250" y="900112"/>
                </a:cubicBezTo>
                <a:lnTo>
                  <a:pt x="2057400" y="985837"/>
                </a:lnTo>
                <a:cubicBezTo>
                  <a:pt x="2077926" y="1047419"/>
                  <a:pt x="2084148" y="1062431"/>
                  <a:pt x="2100262" y="1143000"/>
                </a:cubicBezTo>
                <a:cubicBezTo>
                  <a:pt x="2105025" y="1166812"/>
                  <a:pt x="2108160" y="1191009"/>
                  <a:pt x="2114550" y="1214437"/>
                </a:cubicBezTo>
                <a:cubicBezTo>
                  <a:pt x="2122475" y="1243496"/>
                  <a:pt x="2133600" y="1271587"/>
                  <a:pt x="2143125" y="1300162"/>
                </a:cubicBezTo>
                <a:cubicBezTo>
                  <a:pt x="2147887" y="1314450"/>
                  <a:pt x="2146763" y="1332376"/>
                  <a:pt x="2157412" y="1343025"/>
                </a:cubicBezTo>
                <a:lnTo>
                  <a:pt x="2243137" y="1428750"/>
                </a:lnTo>
                <a:cubicBezTo>
                  <a:pt x="2280119" y="1465732"/>
                  <a:pt x="2320459" y="1511672"/>
                  <a:pt x="2371725" y="1528762"/>
                </a:cubicBezTo>
                <a:cubicBezTo>
                  <a:pt x="2437625" y="1550730"/>
                  <a:pt x="2399819" y="1540097"/>
                  <a:pt x="2486025" y="1557337"/>
                </a:cubicBezTo>
                <a:cubicBezTo>
                  <a:pt x="2543175" y="1552575"/>
                  <a:pt x="2600907" y="1552478"/>
                  <a:pt x="2657475" y="1543050"/>
                </a:cubicBezTo>
                <a:cubicBezTo>
                  <a:pt x="2687186" y="1538098"/>
                  <a:pt x="2713979" y="1521781"/>
                  <a:pt x="2743200" y="1514475"/>
                </a:cubicBezTo>
                <a:lnTo>
                  <a:pt x="2800350" y="1500187"/>
                </a:lnTo>
                <a:cubicBezTo>
                  <a:pt x="2831975" y="1479103"/>
                  <a:pt x="2864075" y="1461750"/>
                  <a:pt x="2886075" y="1428750"/>
                </a:cubicBezTo>
                <a:cubicBezTo>
                  <a:pt x="2894429" y="1416219"/>
                  <a:pt x="2893048" y="1399052"/>
                  <a:pt x="2900362" y="1385887"/>
                </a:cubicBezTo>
                <a:cubicBezTo>
                  <a:pt x="2917040" y="1355866"/>
                  <a:pt x="2938462" y="1328737"/>
                  <a:pt x="2957512" y="1300162"/>
                </a:cubicBezTo>
                <a:lnTo>
                  <a:pt x="2986087" y="1257300"/>
                </a:lnTo>
                <a:cubicBezTo>
                  <a:pt x="2995612" y="1243012"/>
                  <a:pt x="3004359" y="1228174"/>
                  <a:pt x="3014662" y="1214437"/>
                </a:cubicBezTo>
                <a:lnTo>
                  <a:pt x="3057525" y="1157287"/>
                </a:lnTo>
                <a:cubicBezTo>
                  <a:pt x="3062287" y="1143000"/>
                  <a:pt x="3065077" y="1127895"/>
                  <a:pt x="3071812" y="1114425"/>
                </a:cubicBezTo>
                <a:cubicBezTo>
                  <a:pt x="3123362" y="1011324"/>
                  <a:pt x="3078865" y="1139656"/>
                  <a:pt x="3128962" y="1014412"/>
                </a:cubicBezTo>
                <a:cubicBezTo>
                  <a:pt x="3140149" y="986446"/>
                  <a:pt x="3140829" y="953749"/>
                  <a:pt x="3157537" y="928687"/>
                </a:cubicBezTo>
                <a:cubicBezTo>
                  <a:pt x="3167062" y="914400"/>
                  <a:pt x="3179138" y="901516"/>
                  <a:pt x="3186112" y="885825"/>
                </a:cubicBezTo>
                <a:cubicBezTo>
                  <a:pt x="3198345" y="858300"/>
                  <a:pt x="3205162" y="828675"/>
                  <a:pt x="3214687" y="800100"/>
                </a:cubicBezTo>
                <a:lnTo>
                  <a:pt x="3228975" y="757237"/>
                </a:lnTo>
                <a:cubicBezTo>
                  <a:pt x="3233737" y="742950"/>
                  <a:pt x="3236527" y="727845"/>
                  <a:pt x="3243262" y="714375"/>
                </a:cubicBezTo>
                <a:cubicBezTo>
                  <a:pt x="3338032" y="524834"/>
                  <a:pt x="3223056" y="761521"/>
                  <a:pt x="3286125" y="614362"/>
                </a:cubicBezTo>
                <a:cubicBezTo>
                  <a:pt x="3294515" y="594786"/>
                  <a:pt x="3306790" y="576987"/>
                  <a:pt x="3314700" y="557212"/>
                </a:cubicBezTo>
                <a:cubicBezTo>
                  <a:pt x="3335446" y="505347"/>
                  <a:pt x="3347876" y="420795"/>
                  <a:pt x="3400425" y="385762"/>
                </a:cubicBezTo>
                <a:cubicBezTo>
                  <a:pt x="3414712" y="376237"/>
                  <a:pt x="3427596" y="364161"/>
                  <a:pt x="3443287" y="357187"/>
                </a:cubicBezTo>
                <a:cubicBezTo>
                  <a:pt x="3513235" y="326099"/>
                  <a:pt x="3522220" y="333507"/>
                  <a:pt x="3586162" y="314325"/>
                </a:cubicBezTo>
                <a:cubicBezTo>
                  <a:pt x="3615012" y="305670"/>
                  <a:pt x="3671887" y="285750"/>
                  <a:pt x="3671887" y="285750"/>
                </a:cubicBezTo>
                <a:cubicBezTo>
                  <a:pt x="3738562" y="290512"/>
                  <a:pt x="3805807" y="290121"/>
                  <a:pt x="3871912" y="300037"/>
                </a:cubicBezTo>
                <a:cubicBezTo>
                  <a:pt x="3901699" y="304505"/>
                  <a:pt x="3957637" y="328612"/>
                  <a:pt x="3957637" y="328612"/>
                </a:cubicBezTo>
                <a:cubicBezTo>
                  <a:pt x="3976687" y="357187"/>
                  <a:pt x="4003927" y="381757"/>
                  <a:pt x="4014787" y="414337"/>
                </a:cubicBezTo>
                <a:cubicBezTo>
                  <a:pt x="4034505" y="473490"/>
                  <a:pt x="4020721" y="444669"/>
                  <a:pt x="4057650" y="500062"/>
                </a:cubicBezTo>
                <a:cubicBezTo>
                  <a:pt x="4095442" y="651236"/>
                  <a:pt x="4044132" y="473219"/>
                  <a:pt x="4100512" y="600075"/>
                </a:cubicBezTo>
                <a:cubicBezTo>
                  <a:pt x="4112745" y="627600"/>
                  <a:pt x="4119562" y="657225"/>
                  <a:pt x="4129087" y="685800"/>
                </a:cubicBezTo>
                <a:cubicBezTo>
                  <a:pt x="4155797" y="765927"/>
                  <a:pt x="4139717" y="714030"/>
                  <a:pt x="4171950" y="842962"/>
                </a:cubicBezTo>
                <a:cubicBezTo>
                  <a:pt x="4176712" y="862012"/>
                  <a:pt x="4180027" y="881483"/>
                  <a:pt x="4186237" y="900112"/>
                </a:cubicBezTo>
                <a:cubicBezTo>
                  <a:pt x="4191000" y="914400"/>
                  <a:pt x="4196872" y="928364"/>
                  <a:pt x="4200525" y="942975"/>
                </a:cubicBezTo>
                <a:cubicBezTo>
                  <a:pt x="4206415" y="966534"/>
                  <a:pt x="4211378" y="990372"/>
                  <a:pt x="4214812" y="1014412"/>
                </a:cubicBezTo>
                <a:cubicBezTo>
                  <a:pt x="4220911" y="1057105"/>
                  <a:pt x="4218640" y="1101161"/>
                  <a:pt x="4229100" y="1143000"/>
                </a:cubicBezTo>
                <a:cubicBezTo>
                  <a:pt x="4233265" y="1159659"/>
                  <a:pt x="4248150" y="1171575"/>
                  <a:pt x="4257675" y="1185862"/>
                </a:cubicBezTo>
                <a:cubicBezTo>
                  <a:pt x="4291680" y="1287877"/>
                  <a:pt x="4269542" y="1246525"/>
                  <a:pt x="4314825" y="1314450"/>
                </a:cubicBezTo>
                <a:cubicBezTo>
                  <a:pt x="4329144" y="1357407"/>
                  <a:pt x="4326913" y="1363247"/>
                  <a:pt x="4357687" y="1400175"/>
                </a:cubicBezTo>
                <a:cubicBezTo>
                  <a:pt x="4370622" y="1415697"/>
                  <a:pt x="4387615" y="1427515"/>
                  <a:pt x="4400550" y="1443037"/>
                </a:cubicBezTo>
                <a:cubicBezTo>
                  <a:pt x="4411543" y="1456229"/>
                  <a:pt x="4417717" y="1473066"/>
                  <a:pt x="4429125" y="1485900"/>
                </a:cubicBezTo>
                <a:cubicBezTo>
                  <a:pt x="4455973" y="1516104"/>
                  <a:pt x="4476513" y="1558846"/>
                  <a:pt x="4514850" y="1571625"/>
                </a:cubicBezTo>
                <a:lnTo>
                  <a:pt x="4600575" y="1600200"/>
                </a:lnTo>
                <a:lnTo>
                  <a:pt x="4643437" y="1614487"/>
                </a:lnTo>
                <a:cubicBezTo>
                  <a:pt x="4691062" y="1609725"/>
                  <a:pt x="4743502" y="1621605"/>
                  <a:pt x="4786312" y="1600200"/>
                </a:cubicBezTo>
                <a:cubicBezTo>
                  <a:pt x="4836938" y="1574887"/>
                  <a:pt x="4839126" y="1515067"/>
                  <a:pt x="4857750" y="1471612"/>
                </a:cubicBezTo>
                <a:cubicBezTo>
                  <a:pt x="4866140" y="1452036"/>
                  <a:pt x="4876800" y="1433512"/>
                  <a:pt x="4886325" y="1414462"/>
                </a:cubicBezTo>
                <a:cubicBezTo>
                  <a:pt x="4924118" y="1263286"/>
                  <a:pt x="4872806" y="1441306"/>
                  <a:pt x="4929187" y="1314450"/>
                </a:cubicBezTo>
                <a:cubicBezTo>
                  <a:pt x="4941420" y="1286925"/>
                  <a:pt x="4948237" y="1257300"/>
                  <a:pt x="4957762" y="1228725"/>
                </a:cubicBezTo>
                <a:lnTo>
                  <a:pt x="4972050" y="1185862"/>
                </a:lnTo>
                <a:lnTo>
                  <a:pt x="5057775" y="928687"/>
                </a:lnTo>
                <a:lnTo>
                  <a:pt x="5072062" y="885825"/>
                </a:lnTo>
                <a:cubicBezTo>
                  <a:pt x="5076825" y="871537"/>
                  <a:pt x="5082697" y="857573"/>
                  <a:pt x="5086350" y="842962"/>
                </a:cubicBezTo>
                <a:cubicBezTo>
                  <a:pt x="5095875" y="804862"/>
                  <a:pt x="5102506" y="765919"/>
                  <a:pt x="5114925" y="728662"/>
                </a:cubicBezTo>
                <a:cubicBezTo>
                  <a:pt x="5119687" y="714375"/>
                  <a:pt x="5121898" y="698965"/>
                  <a:pt x="5129212" y="685800"/>
                </a:cubicBezTo>
                <a:cubicBezTo>
                  <a:pt x="5141066" y="664462"/>
                  <a:pt x="5195322" y="576585"/>
                  <a:pt x="5229225" y="557212"/>
                </a:cubicBezTo>
                <a:cubicBezTo>
                  <a:pt x="5246274" y="547470"/>
                  <a:pt x="5267325" y="547687"/>
                  <a:pt x="5286375" y="542925"/>
                </a:cubicBezTo>
                <a:cubicBezTo>
                  <a:pt x="5391150" y="547687"/>
                  <a:pt x="5496151" y="548848"/>
                  <a:pt x="5600700" y="557212"/>
                </a:cubicBezTo>
                <a:cubicBezTo>
                  <a:pt x="5615712" y="558413"/>
                  <a:pt x="5632913" y="560851"/>
                  <a:pt x="5643562" y="571500"/>
                </a:cubicBezTo>
                <a:cubicBezTo>
                  <a:pt x="5698956" y="626895"/>
                  <a:pt x="5706045" y="673227"/>
                  <a:pt x="5729287" y="742950"/>
                </a:cubicBezTo>
                <a:lnTo>
                  <a:pt x="5757862" y="828675"/>
                </a:lnTo>
                <a:cubicBezTo>
                  <a:pt x="5762625" y="847725"/>
                  <a:pt x="5766507" y="867017"/>
                  <a:pt x="5772150" y="885825"/>
                </a:cubicBezTo>
                <a:cubicBezTo>
                  <a:pt x="5780805" y="914675"/>
                  <a:pt x="5791200" y="942975"/>
                  <a:pt x="5800725" y="971550"/>
                </a:cubicBezTo>
                <a:lnTo>
                  <a:pt x="5815012" y="1014412"/>
                </a:lnTo>
                <a:cubicBezTo>
                  <a:pt x="5819775" y="1028700"/>
                  <a:pt x="5826346" y="1042507"/>
                  <a:pt x="5829300" y="1057275"/>
                </a:cubicBezTo>
                <a:cubicBezTo>
                  <a:pt x="5834062" y="1081087"/>
                  <a:pt x="5833538" y="1106605"/>
                  <a:pt x="5843587" y="1128712"/>
                </a:cubicBezTo>
                <a:cubicBezTo>
                  <a:pt x="5868801" y="1184183"/>
                  <a:pt x="5892893" y="1217658"/>
                  <a:pt x="5943600" y="1243012"/>
                </a:cubicBezTo>
                <a:cubicBezTo>
                  <a:pt x="6011778" y="1277101"/>
                  <a:pt x="6173983" y="1269801"/>
                  <a:pt x="6200775" y="1271587"/>
                </a:cubicBezTo>
                <a:cubicBezTo>
                  <a:pt x="6215062" y="1266825"/>
                  <a:pt x="6231106" y="1265654"/>
                  <a:pt x="6243637" y="1257300"/>
                </a:cubicBezTo>
                <a:cubicBezTo>
                  <a:pt x="6276640" y="1235298"/>
                  <a:pt x="6293990" y="1203202"/>
                  <a:pt x="6315075" y="1171575"/>
                </a:cubicBezTo>
                <a:cubicBezTo>
                  <a:pt x="6349046" y="1069657"/>
                  <a:pt x="6300876" y="1192874"/>
                  <a:pt x="6372225" y="1085850"/>
                </a:cubicBezTo>
                <a:cubicBezTo>
                  <a:pt x="6380579" y="1073319"/>
                  <a:pt x="6379777" y="1056458"/>
                  <a:pt x="6386512" y="1042987"/>
                </a:cubicBezTo>
                <a:cubicBezTo>
                  <a:pt x="6394191" y="1027628"/>
                  <a:pt x="6408113" y="1015816"/>
                  <a:pt x="6415087" y="1000125"/>
                </a:cubicBezTo>
                <a:cubicBezTo>
                  <a:pt x="6427320" y="972600"/>
                  <a:pt x="6434137" y="942975"/>
                  <a:pt x="6443662" y="914400"/>
                </a:cubicBezTo>
                <a:cubicBezTo>
                  <a:pt x="6443665" y="914390"/>
                  <a:pt x="6472234" y="828686"/>
                  <a:pt x="6472237" y="828675"/>
                </a:cubicBezTo>
                <a:cubicBezTo>
                  <a:pt x="6477000" y="809625"/>
                  <a:pt x="6482674" y="790780"/>
                  <a:pt x="6486525" y="771525"/>
                </a:cubicBezTo>
                <a:cubicBezTo>
                  <a:pt x="6492206" y="743118"/>
                  <a:pt x="6494528" y="714079"/>
                  <a:pt x="6500812" y="685800"/>
                </a:cubicBezTo>
                <a:cubicBezTo>
                  <a:pt x="6504079" y="671098"/>
                  <a:pt x="6511447" y="657548"/>
                  <a:pt x="6515100" y="642937"/>
                </a:cubicBezTo>
                <a:cubicBezTo>
                  <a:pt x="6520990" y="619378"/>
                  <a:pt x="6523497" y="595059"/>
                  <a:pt x="6529387" y="571500"/>
                </a:cubicBezTo>
                <a:cubicBezTo>
                  <a:pt x="6533040" y="556889"/>
                  <a:pt x="6539538" y="543118"/>
                  <a:pt x="6543675" y="528637"/>
                </a:cubicBezTo>
                <a:cubicBezTo>
                  <a:pt x="6548029" y="513398"/>
                  <a:pt x="6562172" y="446766"/>
                  <a:pt x="6572250" y="428625"/>
                </a:cubicBezTo>
                <a:cubicBezTo>
                  <a:pt x="6588929" y="398604"/>
                  <a:pt x="6629400" y="342900"/>
                  <a:pt x="6629400" y="342900"/>
                </a:cubicBezTo>
                <a:cubicBezTo>
                  <a:pt x="6638925" y="314325"/>
                  <a:pt x="6641267" y="282237"/>
                  <a:pt x="6657975" y="257175"/>
                </a:cubicBezTo>
                <a:cubicBezTo>
                  <a:pt x="6802413" y="40517"/>
                  <a:pt x="6646079" y="262877"/>
                  <a:pt x="6757987" y="128587"/>
                </a:cubicBezTo>
                <a:cubicBezTo>
                  <a:pt x="6768980" y="115396"/>
                  <a:pt x="6773639" y="97032"/>
                  <a:pt x="6786562" y="85725"/>
                </a:cubicBezTo>
                <a:cubicBezTo>
                  <a:pt x="6812408" y="63110"/>
                  <a:pt x="6839706" y="39435"/>
                  <a:pt x="6872287" y="28575"/>
                </a:cubicBezTo>
                <a:lnTo>
                  <a:pt x="6958012" y="0"/>
                </a:lnTo>
                <a:cubicBezTo>
                  <a:pt x="7038975" y="4762"/>
                  <a:pt x="7120479" y="3797"/>
                  <a:pt x="7200900" y="14287"/>
                </a:cubicBezTo>
                <a:cubicBezTo>
                  <a:pt x="7230768" y="18183"/>
                  <a:pt x="7286625" y="42862"/>
                  <a:pt x="7286625" y="42862"/>
                </a:cubicBezTo>
                <a:cubicBezTo>
                  <a:pt x="7300912" y="52387"/>
                  <a:pt x="7316296" y="60444"/>
                  <a:pt x="7329487" y="71437"/>
                </a:cubicBezTo>
                <a:cubicBezTo>
                  <a:pt x="7365008" y="101038"/>
                  <a:pt x="7388723" y="133608"/>
                  <a:pt x="7415212" y="171450"/>
                </a:cubicBezTo>
                <a:cubicBezTo>
                  <a:pt x="7469534" y="249054"/>
                  <a:pt x="7478636" y="253698"/>
                  <a:pt x="7500937" y="342900"/>
                </a:cubicBezTo>
                <a:cubicBezTo>
                  <a:pt x="7505700" y="361950"/>
                  <a:pt x="7509582" y="381242"/>
                  <a:pt x="7515225" y="400050"/>
                </a:cubicBezTo>
                <a:cubicBezTo>
                  <a:pt x="7523880" y="428900"/>
                  <a:pt x="7543800" y="485775"/>
                  <a:pt x="7543800" y="485775"/>
                </a:cubicBezTo>
                <a:cubicBezTo>
                  <a:pt x="7568184" y="656465"/>
                  <a:pt x="7543875" y="528898"/>
                  <a:pt x="7572375" y="628650"/>
                </a:cubicBezTo>
                <a:cubicBezTo>
                  <a:pt x="7577769" y="647531"/>
                  <a:pt x="7578927" y="667751"/>
                  <a:pt x="7586662" y="685800"/>
                </a:cubicBezTo>
                <a:cubicBezTo>
                  <a:pt x="7593426" y="701583"/>
                  <a:pt x="7605712" y="714375"/>
                  <a:pt x="7615237" y="728662"/>
                </a:cubicBezTo>
                <a:cubicBezTo>
                  <a:pt x="7636832" y="815038"/>
                  <a:pt x="7623314" y="767177"/>
                  <a:pt x="7658100" y="871537"/>
                </a:cubicBezTo>
                <a:cubicBezTo>
                  <a:pt x="7662862" y="885825"/>
                  <a:pt x="7665652" y="900930"/>
                  <a:pt x="7672387" y="914400"/>
                </a:cubicBezTo>
                <a:cubicBezTo>
                  <a:pt x="7681912" y="933450"/>
                  <a:pt x="7692572" y="951974"/>
                  <a:pt x="7700962" y="971550"/>
                </a:cubicBezTo>
                <a:cubicBezTo>
                  <a:pt x="7706895" y="985393"/>
                  <a:pt x="7711287" y="999882"/>
                  <a:pt x="7715250" y="1014412"/>
                </a:cubicBezTo>
                <a:cubicBezTo>
                  <a:pt x="7725583" y="1052301"/>
                  <a:pt x="7743825" y="1128712"/>
                  <a:pt x="7743825" y="1128712"/>
                </a:cubicBezTo>
                <a:cubicBezTo>
                  <a:pt x="7751979" y="1218407"/>
                  <a:pt x="7757518" y="1341243"/>
                  <a:pt x="7786687" y="1428750"/>
                </a:cubicBezTo>
                <a:cubicBezTo>
                  <a:pt x="7796212" y="1457325"/>
                  <a:pt x="7798554" y="1489413"/>
                  <a:pt x="7815262" y="1514475"/>
                </a:cubicBezTo>
                <a:cubicBezTo>
                  <a:pt x="7824787" y="1528762"/>
                  <a:pt x="7836158" y="1541979"/>
                  <a:pt x="7843837" y="1557337"/>
                </a:cubicBezTo>
                <a:cubicBezTo>
                  <a:pt x="7850572" y="1570808"/>
                  <a:pt x="7849771" y="1587669"/>
                  <a:pt x="7858125" y="1600200"/>
                </a:cubicBezTo>
                <a:cubicBezTo>
                  <a:pt x="7880127" y="1633203"/>
                  <a:pt x="7912222" y="1650552"/>
                  <a:pt x="7943850" y="1671637"/>
                </a:cubicBezTo>
                <a:cubicBezTo>
                  <a:pt x="7981950" y="1666875"/>
                  <a:pt x="8022500" y="1671610"/>
                  <a:pt x="8058150" y="1657350"/>
                </a:cubicBezTo>
                <a:cubicBezTo>
                  <a:pt x="8070771" y="1652302"/>
                  <a:pt x="8113487" y="1560962"/>
                  <a:pt x="8115300" y="1557337"/>
                </a:cubicBezTo>
                <a:cubicBezTo>
                  <a:pt x="8130926" y="1494832"/>
                  <a:pt x="8124956" y="1501147"/>
                  <a:pt x="8158162" y="1443037"/>
                </a:cubicBezTo>
                <a:cubicBezTo>
                  <a:pt x="8166681" y="1428128"/>
                  <a:pt x="8179763" y="1415866"/>
                  <a:pt x="8186737" y="1400175"/>
                </a:cubicBezTo>
                <a:cubicBezTo>
                  <a:pt x="8198970" y="1372650"/>
                  <a:pt x="8205787" y="1343025"/>
                  <a:pt x="8215312" y="1314450"/>
                </a:cubicBezTo>
                <a:cubicBezTo>
                  <a:pt x="8215313" y="1314446"/>
                  <a:pt x="8243886" y="1228730"/>
                  <a:pt x="8243887" y="1228725"/>
                </a:cubicBezTo>
                <a:lnTo>
                  <a:pt x="8272462" y="1057275"/>
                </a:lnTo>
                <a:cubicBezTo>
                  <a:pt x="8277225" y="1028700"/>
                  <a:pt x="8277590" y="999033"/>
                  <a:pt x="8286750" y="971550"/>
                </a:cubicBezTo>
                <a:cubicBezTo>
                  <a:pt x="8291512" y="957262"/>
                  <a:pt x="8297384" y="943298"/>
                  <a:pt x="8301037" y="928687"/>
                </a:cubicBezTo>
                <a:cubicBezTo>
                  <a:pt x="8305103" y="912421"/>
                  <a:pt x="8320815" y="820627"/>
                  <a:pt x="8329612" y="800100"/>
                </a:cubicBezTo>
                <a:cubicBezTo>
                  <a:pt x="8336376" y="784317"/>
                  <a:pt x="8350508" y="772596"/>
                  <a:pt x="8358187" y="757237"/>
                </a:cubicBezTo>
                <a:cubicBezTo>
                  <a:pt x="8381427" y="710758"/>
                  <a:pt x="8360106" y="712456"/>
                  <a:pt x="8401050" y="671512"/>
                </a:cubicBezTo>
                <a:cubicBezTo>
                  <a:pt x="8417888" y="654674"/>
                  <a:pt x="8440120" y="644147"/>
                  <a:pt x="8458200" y="628650"/>
                </a:cubicBezTo>
                <a:cubicBezTo>
                  <a:pt x="8518615" y="576866"/>
                  <a:pt x="8480362" y="588352"/>
                  <a:pt x="8558212" y="557212"/>
                </a:cubicBezTo>
                <a:cubicBezTo>
                  <a:pt x="8586178" y="546025"/>
                  <a:pt x="8618875" y="545345"/>
                  <a:pt x="8643937" y="528637"/>
                </a:cubicBezTo>
                <a:cubicBezTo>
                  <a:pt x="8658225" y="519112"/>
                  <a:pt x="8671017" y="506826"/>
                  <a:pt x="8686800" y="500062"/>
                </a:cubicBezTo>
                <a:cubicBezTo>
                  <a:pt x="8704849" y="492327"/>
                  <a:pt x="8725142" y="491417"/>
                  <a:pt x="8743950" y="485775"/>
                </a:cubicBezTo>
                <a:cubicBezTo>
                  <a:pt x="8772800" y="477120"/>
                  <a:pt x="8829675" y="457200"/>
                  <a:pt x="8829675" y="457200"/>
                </a:cubicBezTo>
                <a:cubicBezTo>
                  <a:pt x="8915400" y="461962"/>
                  <a:pt x="9001656" y="460838"/>
                  <a:pt x="9086850" y="471487"/>
                </a:cubicBezTo>
                <a:cubicBezTo>
                  <a:pt x="9086861" y="471488"/>
                  <a:pt x="9194001" y="507205"/>
                  <a:pt x="9215437" y="514350"/>
                </a:cubicBezTo>
                <a:lnTo>
                  <a:pt x="9258300" y="528637"/>
                </a:lnTo>
                <a:lnTo>
                  <a:pt x="9344025" y="585787"/>
                </a:lnTo>
                <a:lnTo>
                  <a:pt x="9386887" y="614362"/>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A5375E-85F4-74F5-E575-DB085A48A81D}"/>
              </a:ext>
            </a:extLst>
          </p:cNvPr>
          <p:cNvSpPr txBox="1"/>
          <p:nvPr/>
        </p:nvSpPr>
        <p:spPr>
          <a:xfrm>
            <a:off x="3330060" y="393822"/>
            <a:ext cx="5272088" cy="523220"/>
          </a:xfrm>
          <a:prstGeom prst="rect">
            <a:avLst/>
          </a:prstGeom>
          <a:noFill/>
        </p:spPr>
        <p:txBody>
          <a:bodyPr wrap="square" rtlCol="0">
            <a:spAutoFit/>
          </a:bodyPr>
          <a:lstStyle/>
          <a:p>
            <a:pPr algn="ctr"/>
            <a:r>
              <a:rPr lang="en-US" sz="2800" dirty="0">
                <a:solidFill>
                  <a:schemeClr val="bg1"/>
                </a:solidFill>
                <a:highlight>
                  <a:srgbClr val="FF0000"/>
                </a:highlight>
              </a:rPr>
              <a:t>How do we do avoid a phase shift?</a:t>
            </a:r>
          </a:p>
        </p:txBody>
      </p:sp>
      <p:pic>
        <p:nvPicPr>
          <p:cNvPr id="7" name="Picture 2" descr="Bomb - Free weapons icons">
            <a:extLst>
              <a:ext uri="{FF2B5EF4-FFF2-40B4-BE49-F238E27FC236}">
                <a16:creationId xmlns:a16="http://schemas.microsoft.com/office/drawing/2014/main" id="{29E0C9D7-7500-4628-0EA8-6D664650C3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1414262" y="1772893"/>
            <a:ext cx="669925" cy="669925"/>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CE6BB2C0-C3B5-34FC-2C38-D62ED64F17B0}"/>
              </a:ext>
            </a:extLst>
          </p:cNvPr>
          <p:cNvSpPr/>
          <p:nvPr/>
        </p:nvSpPr>
        <p:spPr>
          <a:xfrm>
            <a:off x="502301" y="2132826"/>
            <a:ext cx="442912" cy="3418643"/>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37D371-0B35-0E31-D981-87A83AC6B454}"/>
              </a:ext>
            </a:extLst>
          </p:cNvPr>
          <p:cNvSpPr txBox="1"/>
          <p:nvPr/>
        </p:nvSpPr>
        <p:spPr>
          <a:xfrm rot="16200000">
            <a:off x="-1198444" y="3113904"/>
            <a:ext cx="3843338" cy="369332"/>
          </a:xfrm>
          <a:prstGeom prst="rect">
            <a:avLst/>
          </a:prstGeom>
          <a:noFill/>
        </p:spPr>
        <p:txBody>
          <a:bodyPr wrap="square" rtlCol="0">
            <a:spAutoFit/>
          </a:bodyPr>
          <a:lstStyle/>
          <a:p>
            <a:r>
              <a:rPr lang="en-US" dirty="0"/>
              <a:t>Community state of health</a:t>
            </a:r>
          </a:p>
        </p:txBody>
      </p:sp>
      <p:pic>
        <p:nvPicPr>
          <p:cNvPr id="10" name="Picture 2" descr="Bomb - Free weapons icons">
            <a:extLst>
              <a:ext uri="{FF2B5EF4-FFF2-40B4-BE49-F238E27FC236}">
                <a16:creationId xmlns:a16="http://schemas.microsoft.com/office/drawing/2014/main" id="{6C737A49-2E25-9F24-02CC-A299B00EDE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2899072" y="1971409"/>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mb - Free weapons icons">
            <a:extLst>
              <a:ext uri="{FF2B5EF4-FFF2-40B4-BE49-F238E27FC236}">
                <a16:creationId xmlns:a16="http://schemas.microsoft.com/office/drawing/2014/main" id="{CFEBE2D7-05A3-F6A3-1107-290CC90FCA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4690068" y="1624251"/>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mb - Free weapons icons">
            <a:extLst>
              <a:ext uri="{FF2B5EF4-FFF2-40B4-BE49-F238E27FC236}">
                <a16:creationId xmlns:a16="http://schemas.microsoft.com/office/drawing/2014/main" id="{F04A6505-D82F-DCB3-8BFB-C74EF4ABEB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6399444" y="1877094"/>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mb - Free weapons icons">
            <a:extLst>
              <a:ext uri="{FF2B5EF4-FFF2-40B4-BE49-F238E27FC236}">
                <a16:creationId xmlns:a16="http://schemas.microsoft.com/office/drawing/2014/main" id="{2D389D8C-53A2-BC2A-184F-7D736FAE49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8108819" y="1372890"/>
            <a:ext cx="669925" cy="669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mb - Free weapons icons">
            <a:extLst>
              <a:ext uri="{FF2B5EF4-FFF2-40B4-BE49-F238E27FC236}">
                <a16:creationId xmlns:a16="http://schemas.microsoft.com/office/drawing/2014/main" id="{18B4ED50-AD87-CB42-A3EA-4B4218662C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56620">
            <a:off x="9818194" y="1895811"/>
            <a:ext cx="669925" cy="6699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EE89E3A-B0DD-27E8-8927-FA10A8A8EAB8}"/>
              </a:ext>
            </a:extLst>
          </p:cNvPr>
          <p:cNvCxnSpPr>
            <a:cxnSpLocks/>
          </p:cNvCxnSpPr>
          <p:nvPr/>
        </p:nvCxnSpPr>
        <p:spPr>
          <a:xfrm>
            <a:off x="4552141" y="1966352"/>
            <a:ext cx="1246096" cy="2190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8F13A6-1FDC-D0DC-1C41-9D1F3D6987A7}"/>
              </a:ext>
            </a:extLst>
          </p:cNvPr>
          <p:cNvCxnSpPr>
            <a:cxnSpLocks/>
          </p:cNvCxnSpPr>
          <p:nvPr/>
        </p:nvCxnSpPr>
        <p:spPr>
          <a:xfrm flipH="1">
            <a:off x="4345954" y="2177962"/>
            <a:ext cx="1358153" cy="19786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89E0085-FDC6-FDE7-C9AB-80FB3153CAD3}"/>
              </a:ext>
            </a:extLst>
          </p:cNvPr>
          <p:cNvSpPr txBox="1"/>
          <p:nvPr/>
        </p:nvSpPr>
        <p:spPr>
          <a:xfrm>
            <a:off x="1316659" y="5943610"/>
            <a:ext cx="9816353" cy="584775"/>
          </a:xfrm>
          <a:prstGeom prst="rect">
            <a:avLst/>
          </a:prstGeom>
          <a:noFill/>
        </p:spPr>
        <p:txBody>
          <a:bodyPr wrap="square" rtlCol="0">
            <a:spAutoFit/>
          </a:bodyPr>
          <a:lstStyle/>
          <a:p>
            <a:pPr algn="ctr"/>
            <a:r>
              <a:rPr lang="en-US" sz="3200" dirty="0">
                <a:solidFill>
                  <a:schemeClr val="bg1"/>
                </a:solidFill>
                <a:highlight>
                  <a:srgbClr val="FF0000"/>
                </a:highlight>
              </a:rPr>
              <a:t>Smaller and fewer disturbances! </a:t>
            </a:r>
          </a:p>
        </p:txBody>
      </p:sp>
      <p:cxnSp>
        <p:nvCxnSpPr>
          <p:cNvPr id="26" name="Straight Connector 25">
            <a:extLst>
              <a:ext uri="{FF2B5EF4-FFF2-40B4-BE49-F238E27FC236}">
                <a16:creationId xmlns:a16="http://schemas.microsoft.com/office/drawing/2014/main" id="{57775695-0688-861A-90D7-87593D527C99}"/>
              </a:ext>
            </a:extLst>
          </p:cNvPr>
          <p:cNvCxnSpPr>
            <a:cxnSpLocks/>
          </p:cNvCxnSpPr>
          <p:nvPr/>
        </p:nvCxnSpPr>
        <p:spPr>
          <a:xfrm>
            <a:off x="7887443" y="1739644"/>
            <a:ext cx="1246096" cy="2190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67F6C1-9A20-611D-9A55-DB550E119E04}"/>
              </a:ext>
            </a:extLst>
          </p:cNvPr>
          <p:cNvCxnSpPr>
            <a:cxnSpLocks/>
          </p:cNvCxnSpPr>
          <p:nvPr/>
        </p:nvCxnSpPr>
        <p:spPr>
          <a:xfrm flipH="1">
            <a:off x="7681256" y="1951254"/>
            <a:ext cx="1358153" cy="19786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1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F3F3DF-C150-42E8-10D4-75ACE406BAD0}"/>
              </a:ext>
            </a:extLst>
          </p:cNvPr>
          <p:cNvSpPr txBox="1"/>
          <p:nvPr/>
        </p:nvSpPr>
        <p:spPr>
          <a:xfrm>
            <a:off x="2560052" y="728260"/>
            <a:ext cx="9144000" cy="5401479"/>
          </a:xfrm>
          <a:prstGeom prst="rect">
            <a:avLst/>
          </a:prstGeom>
          <a:noFill/>
        </p:spPr>
        <p:txBody>
          <a:bodyPr wrap="square">
            <a:spAutoFit/>
          </a:bodyPr>
          <a:lstStyle/>
          <a:p>
            <a:pPr algn="ctr"/>
            <a:r>
              <a:rPr lang="en-US" sz="11500" dirty="0">
                <a:solidFill>
                  <a:schemeClr val="bg1"/>
                </a:solidFill>
                <a:latin typeface="Baloo Bhaijaan" panose="03080902040302020200" pitchFamily="66" charset="-78"/>
                <a:cs typeface="Baloo Bhaijaan" panose="03080902040302020200" pitchFamily="66" charset="-78"/>
              </a:rPr>
              <a:t>Reduce Carbon Emissions!!</a:t>
            </a:r>
          </a:p>
        </p:txBody>
      </p:sp>
      <p:pic>
        <p:nvPicPr>
          <p:cNvPr id="10244" name="Picture 4" descr="Smoke Stack Icons - Free SVG &amp; PNG Smoke Stack Images - Noun Project">
            <a:extLst>
              <a:ext uri="{FF2B5EF4-FFF2-40B4-BE49-F238E27FC236}">
                <a16:creationId xmlns:a16="http://schemas.microsoft.com/office/drawing/2014/main" id="{6C51515F-D85A-6BAD-1A96-784A67BE6C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9634"/>
            <a:ext cx="5120105" cy="512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522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C4313-1F09-2012-B38A-477A850A37B8}"/>
              </a:ext>
            </a:extLst>
          </p:cNvPr>
          <p:cNvSpPr txBox="1"/>
          <p:nvPr/>
        </p:nvSpPr>
        <p:spPr>
          <a:xfrm>
            <a:off x="9048509" y="272715"/>
            <a:ext cx="2919664" cy="4431983"/>
          </a:xfrm>
          <a:prstGeom prst="rect">
            <a:avLst/>
          </a:prstGeom>
          <a:noFill/>
        </p:spPr>
        <p:txBody>
          <a:bodyPr wrap="square" rtlCol="0">
            <a:spAutoFit/>
          </a:bodyPr>
          <a:lstStyle/>
          <a:p>
            <a:pPr algn="ctr"/>
            <a:r>
              <a:rPr lang="en-US" sz="2800" dirty="0">
                <a:solidFill>
                  <a:schemeClr val="bg1"/>
                </a:solidFill>
              </a:rPr>
              <a:t>GBRMPAs plan</a:t>
            </a:r>
          </a:p>
          <a:p>
            <a:pPr algn="ctr"/>
            <a:endParaRPr lang="en-US" sz="2800" dirty="0">
              <a:solidFill>
                <a:schemeClr val="bg1"/>
              </a:solidFill>
            </a:endParaRPr>
          </a:p>
          <a:p>
            <a:pPr marL="514350" indent="-514350">
              <a:buAutoNum type="arabicPeriod"/>
            </a:pPr>
            <a:r>
              <a:rPr lang="en-US" dirty="0">
                <a:solidFill>
                  <a:schemeClr val="bg1"/>
                </a:solidFill>
              </a:rPr>
              <a:t>Protect the reef’s resilience</a:t>
            </a:r>
          </a:p>
          <a:p>
            <a:pPr marL="514350" indent="-514350">
              <a:buAutoNum type="arabicPeriod"/>
            </a:pPr>
            <a:r>
              <a:rPr lang="en-US" dirty="0">
                <a:solidFill>
                  <a:schemeClr val="bg1"/>
                </a:solidFill>
              </a:rPr>
              <a:t>Enhance the reef authority’s capability</a:t>
            </a:r>
          </a:p>
          <a:p>
            <a:pPr marL="514350" indent="-514350">
              <a:buAutoNum type="arabicPeriod"/>
            </a:pPr>
            <a:r>
              <a:rPr lang="en-US" dirty="0">
                <a:solidFill>
                  <a:schemeClr val="bg1"/>
                </a:solidFill>
              </a:rPr>
              <a:t>Co-manage sea country with traditional owners</a:t>
            </a:r>
          </a:p>
          <a:p>
            <a:pPr marL="514350" indent="-514350">
              <a:buAutoNum type="arabicPeriod"/>
            </a:pPr>
            <a:r>
              <a:rPr lang="en-US" dirty="0">
                <a:solidFill>
                  <a:schemeClr val="bg1"/>
                </a:solidFill>
              </a:rPr>
              <a:t>Empower others to protect and manage</a:t>
            </a:r>
          </a:p>
          <a:p>
            <a:pPr marL="514350" indent="-514350">
              <a:buAutoNum type="arabicPeriod"/>
            </a:pPr>
            <a:r>
              <a:rPr lang="en-US" dirty="0">
                <a:solidFill>
                  <a:schemeClr val="bg1"/>
                </a:solidFill>
              </a:rPr>
              <a:t>Do </a:t>
            </a:r>
            <a:r>
              <a:rPr lang="en-US" i="1" dirty="0">
                <a:solidFill>
                  <a:schemeClr val="bg1"/>
                </a:solidFill>
              </a:rPr>
              <a:t>our </a:t>
            </a:r>
            <a:r>
              <a:rPr lang="en-US" dirty="0">
                <a:solidFill>
                  <a:schemeClr val="bg1"/>
                </a:solidFill>
              </a:rPr>
              <a:t>(the Reef Authority’s) part to reduce emissions</a:t>
            </a:r>
          </a:p>
          <a:p>
            <a:pPr marL="514350" indent="-514350">
              <a:buAutoNum type="arabicPeriod"/>
            </a:pPr>
            <a:endParaRPr lang="en-US" sz="2800" dirty="0">
              <a:solidFill>
                <a:schemeClr val="bg1"/>
              </a:solidFill>
            </a:endParaRPr>
          </a:p>
        </p:txBody>
      </p:sp>
      <p:sp>
        <p:nvSpPr>
          <p:cNvPr id="4" name="Rectangle 3">
            <a:extLst>
              <a:ext uri="{FF2B5EF4-FFF2-40B4-BE49-F238E27FC236}">
                <a16:creationId xmlns:a16="http://schemas.microsoft.com/office/drawing/2014/main" id="{916C0522-8E9F-9A07-D766-5DCF0CD6D434}"/>
              </a:ext>
            </a:extLst>
          </p:cNvPr>
          <p:cNvSpPr/>
          <p:nvPr/>
        </p:nvSpPr>
        <p:spPr>
          <a:xfrm>
            <a:off x="0" y="0"/>
            <a:ext cx="875898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BDAE95F-25F5-58A1-A9BB-D9054623D2D2}"/>
              </a:ext>
            </a:extLst>
          </p:cNvPr>
          <p:cNvSpPr/>
          <p:nvPr/>
        </p:nvSpPr>
        <p:spPr>
          <a:xfrm>
            <a:off x="478539" y="6240379"/>
            <a:ext cx="1863608" cy="4892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uba diver in the water&#10;&#10;Description automatically generated">
            <a:extLst>
              <a:ext uri="{FF2B5EF4-FFF2-40B4-BE49-F238E27FC236}">
                <a16:creationId xmlns:a16="http://schemas.microsoft.com/office/drawing/2014/main" id="{CC5E3B2C-92BE-7497-8489-ABD56E85BB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8920" y="1782614"/>
            <a:ext cx="3409227" cy="4707157"/>
          </a:xfrm>
          <a:prstGeom prst="rect">
            <a:avLst/>
          </a:prstGeom>
        </p:spPr>
      </p:pic>
      <p:pic>
        <p:nvPicPr>
          <p:cNvPr id="10" name="Picture 9" descr="A diagram of a company&#10;&#10;Description automatically generated">
            <a:extLst>
              <a:ext uri="{FF2B5EF4-FFF2-40B4-BE49-F238E27FC236}">
                <a16:creationId xmlns:a16="http://schemas.microsoft.com/office/drawing/2014/main" id="{79467763-8DD7-D536-848C-F36FC71A72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41522" y="4352561"/>
            <a:ext cx="2314043" cy="2250644"/>
          </a:xfrm>
          <a:prstGeom prst="rect">
            <a:avLst/>
          </a:prstGeom>
        </p:spPr>
      </p:pic>
      <p:sp>
        <p:nvSpPr>
          <p:cNvPr id="11" name="Rectangle 10">
            <a:extLst>
              <a:ext uri="{FF2B5EF4-FFF2-40B4-BE49-F238E27FC236}">
                <a16:creationId xmlns:a16="http://schemas.microsoft.com/office/drawing/2014/main" id="{17B81A06-7886-17AE-5393-D4666B9013B8}"/>
              </a:ext>
            </a:extLst>
          </p:cNvPr>
          <p:cNvSpPr/>
          <p:nvPr/>
        </p:nvSpPr>
        <p:spPr>
          <a:xfrm>
            <a:off x="40425" y="5477883"/>
            <a:ext cx="1410343" cy="818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lorful circle with text&#10;&#10;Description automatically generated">
            <a:extLst>
              <a:ext uri="{FF2B5EF4-FFF2-40B4-BE49-F238E27FC236}">
                <a16:creationId xmlns:a16="http://schemas.microsoft.com/office/drawing/2014/main" id="{0BDF9A6D-FEED-CABB-4808-D23A5228F2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93" y="30769"/>
            <a:ext cx="4891727" cy="5065866"/>
          </a:xfrm>
          <a:prstGeom prst="rect">
            <a:avLst/>
          </a:prstGeom>
        </p:spPr>
      </p:pic>
    </p:spTree>
    <p:extLst>
      <p:ext uri="{BB962C8B-B14F-4D97-AF65-F5344CB8AC3E}">
        <p14:creationId xmlns:p14="http://schemas.microsoft.com/office/powerpoint/2010/main" val="169620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C4313-1F09-2012-B38A-477A850A37B8}"/>
              </a:ext>
            </a:extLst>
          </p:cNvPr>
          <p:cNvSpPr txBox="1"/>
          <p:nvPr/>
        </p:nvSpPr>
        <p:spPr>
          <a:xfrm>
            <a:off x="425841" y="2067110"/>
            <a:ext cx="2674055" cy="2123658"/>
          </a:xfrm>
          <a:prstGeom prst="rect">
            <a:avLst/>
          </a:prstGeom>
          <a:noFill/>
        </p:spPr>
        <p:txBody>
          <a:bodyPr wrap="square" rtlCol="0">
            <a:spAutoFit/>
          </a:bodyPr>
          <a:lstStyle/>
          <a:p>
            <a:pPr algn="ctr"/>
            <a:r>
              <a:rPr lang="en-US" sz="2800" dirty="0">
                <a:solidFill>
                  <a:schemeClr val="bg1"/>
                </a:solidFill>
              </a:rPr>
              <a:t>The Australian Government’s plan to reduce emissions </a:t>
            </a:r>
          </a:p>
          <a:p>
            <a:pPr algn="ctr"/>
            <a:r>
              <a:rPr lang="en-US" dirty="0">
                <a:solidFill>
                  <a:schemeClr val="bg1"/>
                </a:solidFill>
              </a:rPr>
              <a:t>(as of 2024)</a:t>
            </a:r>
          </a:p>
        </p:txBody>
      </p:sp>
      <p:sp>
        <p:nvSpPr>
          <p:cNvPr id="4" name="Rectangle 3">
            <a:extLst>
              <a:ext uri="{FF2B5EF4-FFF2-40B4-BE49-F238E27FC236}">
                <a16:creationId xmlns:a16="http://schemas.microsoft.com/office/drawing/2014/main" id="{916C0522-8E9F-9A07-D766-5DCF0CD6D434}"/>
              </a:ext>
            </a:extLst>
          </p:cNvPr>
          <p:cNvSpPr/>
          <p:nvPr/>
        </p:nvSpPr>
        <p:spPr>
          <a:xfrm>
            <a:off x="3433011" y="0"/>
            <a:ext cx="875898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text on a white background&#10;&#10;Description automatically generated">
            <a:extLst>
              <a:ext uri="{FF2B5EF4-FFF2-40B4-BE49-F238E27FC236}">
                <a16:creationId xmlns:a16="http://schemas.microsoft.com/office/drawing/2014/main" id="{A0217C2E-FCC5-518F-395C-41CEF23127F2}"/>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3560876" y="677723"/>
            <a:ext cx="8170144" cy="5209234"/>
          </a:xfrm>
          <a:prstGeom prst="rect">
            <a:avLst/>
          </a:prstGeom>
        </p:spPr>
      </p:pic>
      <p:sp>
        <p:nvSpPr>
          <p:cNvPr id="7" name="TextBox 6">
            <a:extLst>
              <a:ext uri="{FF2B5EF4-FFF2-40B4-BE49-F238E27FC236}">
                <a16:creationId xmlns:a16="http://schemas.microsoft.com/office/drawing/2014/main" id="{C8593AB5-6B05-3182-202D-E745E3E3FE07}"/>
              </a:ext>
            </a:extLst>
          </p:cNvPr>
          <p:cNvSpPr txBox="1"/>
          <p:nvPr/>
        </p:nvSpPr>
        <p:spPr>
          <a:xfrm>
            <a:off x="4324390" y="6380014"/>
            <a:ext cx="8101263" cy="369332"/>
          </a:xfrm>
          <a:prstGeom prst="rect">
            <a:avLst/>
          </a:prstGeom>
          <a:noFill/>
        </p:spPr>
        <p:txBody>
          <a:bodyPr wrap="square" rtlCol="0">
            <a:spAutoFit/>
          </a:bodyPr>
          <a:lstStyle/>
          <a:p>
            <a:r>
              <a:rPr lang="en-US" dirty="0"/>
              <a:t>Department of Climate Change, Energy the Environment and Water, 2024</a:t>
            </a:r>
          </a:p>
        </p:txBody>
      </p:sp>
    </p:spTree>
    <p:extLst>
      <p:ext uri="{BB962C8B-B14F-4D97-AF65-F5344CB8AC3E}">
        <p14:creationId xmlns:p14="http://schemas.microsoft.com/office/powerpoint/2010/main" val="345124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74D2BC-7E6B-0451-C94D-87DDDDA753C7}"/>
              </a:ext>
            </a:extLst>
          </p:cNvPr>
          <p:cNvSpPr txBox="1"/>
          <p:nvPr/>
        </p:nvSpPr>
        <p:spPr>
          <a:xfrm>
            <a:off x="393031" y="1774465"/>
            <a:ext cx="2109537" cy="2677656"/>
          </a:xfrm>
          <a:prstGeom prst="rect">
            <a:avLst/>
          </a:prstGeom>
          <a:noFill/>
        </p:spPr>
        <p:txBody>
          <a:bodyPr wrap="square" rtlCol="0">
            <a:spAutoFit/>
          </a:bodyPr>
          <a:lstStyle/>
          <a:p>
            <a:pPr algn="ctr"/>
            <a:r>
              <a:rPr lang="en-US" sz="2800" dirty="0">
                <a:solidFill>
                  <a:schemeClr val="bg1"/>
                </a:solidFill>
              </a:rPr>
              <a:t>Australia is the 3</a:t>
            </a:r>
            <a:r>
              <a:rPr lang="en-US" sz="2800" baseline="30000" dirty="0">
                <a:solidFill>
                  <a:schemeClr val="bg1"/>
                </a:solidFill>
              </a:rPr>
              <a:t>rd</a:t>
            </a:r>
            <a:r>
              <a:rPr lang="en-US" sz="2800" dirty="0">
                <a:solidFill>
                  <a:schemeClr val="bg1"/>
                </a:solidFill>
              </a:rPr>
              <a:t> largest exporter of fossil fuels in the world</a:t>
            </a:r>
            <a:endParaRPr lang="en-US" dirty="0">
              <a:solidFill>
                <a:schemeClr val="bg1"/>
              </a:solidFill>
            </a:endParaRPr>
          </a:p>
        </p:txBody>
      </p:sp>
      <p:pic>
        <p:nvPicPr>
          <p:cNvPr id="9" name="Picture 8" descr="All Fossils Go? Tanya Plibersek new coal mine approval due Friday - Michael  West">
            <a:extLst>
              <a:ext uri="{FF2B5EF4-FFF2-40B4-BE49-F238E27FC236}">
                <a16:creationId xmlns:a16="http://schemas.microsoft.com/office/drawing/2014/main" id="{66FAFBC8-FA12-AFC3-A93C-CA69A27B934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35406" y="0"/>
            <a:ext cx="93565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46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7572470-3E47-B2E6-4B43-5FD1E4B93B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84C46A-DB25-9017-6F43-CC9E5C069D40}"/>
              </a:ext>
            </a:extLst>
          </p:cNvPr>
          <p:cNvSpPr txBox="1"/>
          <p:nvPr/>
        </p:nvSpPr>
        <p:spPr>
          <a:xfrm>
            <a:off x="332014" y="0"/>
            <a:ext cx="2574471" cy="6250301"/>
          </a:xfrm>
          <a:prstGeom prst="rect">
            <a:avLst/>
          </a:prstGeom>
          <a:noFill/>
        </p:spPr>
        <p:txBody>
          <a:bodyPr wrap="square" rtlCol="0">
            <a:spAutoFit/>
          </a:bodyPr>
          <a:lstStyle/>
          <a:p>
            <a:pPr algn="ctr">
              <a:lnSpc>
                <a:spcPct val="200000"/>
              </a:lnSpc>
            </a:pPr>
            <a:r>
              <a:rPr lang="en-US" sz="3600" dirty="0">
                <a:solidFill>
                  <a:schemeClr val="bg1"/>
                </a:solidFill>
              </a:rPr>
              <a:t>But, </a:t>
            </a:r>
          </a:p>
          <a:p>
            <a:pPr algn="ctr">
              <a:lnSpc>
                <a:spcPct val="200000"/>
              </a:lnSpc>
            </a:pPr>
            <a:r>
              <a:rPr lang="en-US" sz="2800" dirty="0">
                <a:solidFill>
                  <a:schemeClr val="bg1"/>
                </a:solidFill>
              </a:rPr>
              <a:t>conditions are becoming even too hot for them, and so, </a:t>
            </a:r>
          </a:p>
          <a:p>
            <a:pPr algn="ctr">
              <a:lnSpc>
                <a:spcPct val="200000"/>
              </a:lnSpc>
            </a:pPr>
            <a:r>
              <a:rPr lang="en-US" sz="2800" dirty="0">
                <a:solidFill>
                  <a:schemeClr val="bg1"/>
                </a:solidFill>
              </a:rPr>
              <a:t>corals are still bleaching.</a:t>
            </a:r>
          </a:p>
        </p:txBody>
      </p:sp>
      <p:sp>
        <p:nvSpPr>
          <p:cNvPr id="3" name="TextBox 2">
            <a:extLst>
              <a:ext uri="{FF2B5EF4-FFF2-40B4-BE49-F238E27FC236}">
                <a16:creationId xmlns:a16="http://schemas.microsoft.com/office/drawing/2014/main" id="{79B85DEC-8E61-8598-008B-374056B71359}"/>
              </a:ext>
            </a:extLst>
          </p:cNvPr>
          <p:cNvSpPr txBox="1"/>
          <p:nvPr/>
        </p:nvSpPr>
        <p:spPr>
          <a:xfrm>
            <a:off x="8098971" y="163286"/>
            <a:ext cx="3951514" cy="369332"/>
          </a:xfrm>
          <a:prstGeom prst="rect">
            <a:avLst/>
          </a:prstGeom>
          <a:noFill/>
        </p:spPr>
        <p:txBody>
          <a:bodyPr wrap="square" rtlCol="0">
            <a:spAutoFit/>
          </a:bodyPr>
          <a:lstStyle/>
          <a:p>
            <a:pPr algn="r"/>
            <a:r>
              <a:rPr lang="en-US" dirty="0">
                <a:solidFill>
                  <a:schemeClr val="bg1"/>
                </a:solidFill>
              </a:rPr>
              <a:t>Magnetic Island, 2020</a:t>
            </a:r>
          </a:p>
        </p:txBody>
      </p:sp>
    </p:spTree>
    <p:extLst>
      <p:ext uri="{BB962C8B-B14F-4D97-AF65-F5344CB8AC3E}">
        <p14:creationId xmlns:p14="http://schemas.microsoft.com/office/powerpoint/2010/main" val="1378007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74D2BC-7E6B-0451-C94D-87DDDDA753C7}"/>
              </a:ext>
            </a:extLst>
          </p:cNvPr>
          <p:cNvSpPr txBox="1"/>
          <p:nvPr/>
        </p:nvSpPr>
        <p:spPr>
          <a:xfrm>
            <a:off x="473242" y="298591"/>
            <a:ext cx="11245516" cy="523220"/>
          </a:xfrm>
          <a:prstGeom prst="rect">
            <a:avLst/>
          </a:prstGeom>
          <a:noFill/>
        </p:spPr>
        <p:txBody>
          <a:bodyPr wrap="square" rtlCol="0">
            <a:spAutoFit/>
          </a:bodyPr>
          <a:lstStyle/>
          <a:p>
            <a:pPr algn="ctr"/>
            <a:r>
              <a:rPr lang="en-US" sz="2800" dirty="0">
                <a:solidFill>
                  <a:schemeClr val="bg1"/>
                </a:solidFill>
              </a:rPr>
              <a:t>Instead of closing coal mines, Australia is opening more.</a:t>
            </a:r>
            <a:endParaRPr lang="en-US" dirty="0">
              <a:solidFill>
                <a:schemeClr val="bg1"/>
              </a:solidFill>
            </a:endParaRPr>
          </a:p>
        </p:txBody>
      </p:sp>
      <p:pic>
        <p:nvPicPr>
          <p:cNvPr id="2" name="Picture 1" descr="A screenshot of a web page&#10;&#10;Description automatically generated">
            <a:extLst>
              <a:ext uri="{FF2B5EF4-FFF2-40B4-BE49-F238E27FC236}">
                <a16:creationId xmlns:a16="http://schemas.microsoft.com/office/drawing/2014/main" id="{10EE1F90-A676-F019-43F6-1CAE6ABC85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662" y="1369444"/>
            <a:ext cx="10786676" cy="4861820"/>
          </a:xfrm>
          <a:prstGeom prst="rect">
            <a:avLst/>
          </a:prstGeom>
        </p:spPr>
      </p:pic>
    </p:spTree>
    <p:extLst>
      <p:ext uri="{BB962C8B-B14F-4D97-AF65-F5344CB8AC3E}">
        <p14:creationId xmlns:p14="http://schemas.microsoft.com/office/powerpoint/2010/main" val="157693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map with white text&#10;&#10;Description automatically generated">
            <a:extLst>
              <a:ext uri="{FF2B5EF4-FFF2-40B4-BE49-F238E27FC236}">
                <a16:creationId xmlns:a16="http://schemas.microsoft.com/office/drawing/2014/main" id="{912F6048-CD5A-784E-9565-A4359E41B2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770" y="429126"/>
            <a:ext cx="11748460" cy="5999747"/>
          </a:xfrm>
          <a:prstGeom prst="rect">
            <a:avLst/>
          </a:prstGeom>
        </p:spPr>
      </p:pic>
    </p:spTree>
    <p:extLst>
      <p:ext uri="{BB962C8B-B14F-4D97-AF65-F5344CB8AC3E}">
        <p14:creationId xmlns:p14="http://schemas.microsoft.com/office/powerpoint/2010/main" val="3570310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uba diver writing on a clipboard&#10;&#10;Description automatically generated">
            <a:extLst>
              <a:ext uri="{FF2B5EF4-FFF2-40B4-BE49-F238E27FC236}">
                <a16:creationId xmlns:a16="http://schemas.microsoft.com/office/drawing/2014/main" id="{1BEE98D6-BF9D-9A68-6782-7D6C8E4154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338" y="758760"/>
            <a:ext cx="11083324" cy="5340479"/>
          </a:xfrm>
          <a:prstGeom prst="rect">
            <a:avLst/>
          </a:prstGeom>
        </p:spPr>
      </p:pic>
    </p:spTree>
    <p:extLst>
      <p:ext uri="{BB962C8B-B14F-4D97-AF65-F5344CB8AC3E}">
        <p14:creationId xmlns:p14="http://schemas.microsoft.com/office/powerpoint/2010/main" val="3435540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A9C48E-7A98-B800-78A4-FF9BB2D61D95}"/>
              </a:ext>
            </a:extLst>
          </p:cNvPr>
          <p:cNvSpPr txBox="1"/>
          <p:nvPr/>
        </p:nvSpPr>
        <p:spPr>
          <a:xfrm>
            <a:off x="0" y="374394"/>
            <a:ext cx="12192000" cy="2062103"/>
          </a:xfrm>
          <a:prstGeom prst="rect">
            <a:avLst/>
          </a:prstGeom>
          <a:noFill/>
        </p:spPr>
        <p:txBody>
          <a:bodyPr wrap="square" rtlCol="0">
            <a:spAutoFit/>
          </a:bodyPr>
          <a:lstStyle/>
          <a:p>
            <a:pPr algn="ctr"/>
            <a:r>
              <a:rPr lang="en-US" sz="3600" dirty="0">
                <a:solidFill>
                  <a:schemeClr val="bg1"/>
                </a:solidFill>
              </a:rPr>
              <a:t>We will soon experience what Florida experienced </a:t>
            </a:r>
          </a:p>
          <a:p>
            <a:pPr algn="ctr"/>
            <a:r>
              <a:rPr lang="en-US" sz="3600" dirty="0">
                <a:solidFill>
                  <a:schemeClr val="bg1"/>
                </a:solidFill>
              </a:rPr>
              <a:t>(an unprecedented heat wave). </a:t>
            </a:r>
          </a:p>
          <a:p>
            <a:pPr algn="ctr"/>
            <a:endParaRPr lang="en-US" dirty="0">
              <a:solidFill>
                <a:schemeClr val="bg1"/>
              </a:solidFill>
            </a:endParaRPr>
          </a:p>
          <a:p>
            <a:pPr algn="ctr"/>
            <a:r>
              <a:rPr lang="en-US" sz="3600" dirty="0">
                <a:solidFill>
                  <a:schemeClr val="bg1"/>
                </a:solidFill>
              </a:rPr>
              <a:t>What can we learn from them?</a:t>
            </a:r>
            <a:endParaRPr lang="en-US" sz="2400" dirty="0">
              <a:solidFill>
                <a:schemeClr val="bg1"/>
              </a:solidFill>
            </a:endParaRPr>
          </a:p>
        </p:txBody>
      </p:sp>
      <p:pic>
        <p:nvPicPr>
          <p:cNvPr id="15366" name="Picture 6" descr="Florida's Record-Breaking Sea Temperatures Are Forcing Coral to Move Ashore  - The New York Times">
            <a:extLst>
              <a:ext uri="{FF2B5EF4-FFF2-40B4-BE49-F238E27FC236}">
                <a16:creationId xmlns:a16="http://schemas.microsoft.com/office/drawing/2014/main" id="{33E3ABE8-D242-A7B2-F320-B59147EA6D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2432" y="2638849"/>
            <a:ext cx="5767136" cy="384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38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B03E25-A24C-DF48-0938-72C82D7723FF}"/>
              </a:ext>
            </a:extLst>
          </p:cNvPr>
          <p:cNvSpPr txBox="1"/>
          <p:nvPr/>
        </p:nvSpPr>
        <p:spPr>
          <a:xfrm>
            <a:off x="7260436" y="2634808"/>
            <a:ext cx="3740734" cy="954107"/>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Plan for evacuations</a:t>
            </a:r>
          </a:p>
        </p:txBody>
      </p:sp>
      <p:pic>
        <p:nvPicPr>
          <p:cNvPr id="4" name="Picture 3" descr="A basket of food under water&#10;&#10;Description automatically generated">
            <a:extLst>
              <a:ext uri="{FF2B5EF4-FFF2-40B4-BE49-F238E27FC236}">
                <a16:creationId xmlns:a16="http://schemas.microsoft.com/office/drawing/2014/main" id="{46A480BA-85D1-41B7-B64F-C9FC5FC8E0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629110" cy="6858000"/>
          </a:xfrm>
          <a:prstGeom prst="rect">
            <a:avLst/>
          </a:prstGeom>
        </p:spPr>
      </p:pic>
      <p:sp>
        <p:nvSpPr>
          <p:cNvPr id="5" name="TextBox 4">
            <a:extLst>
              <a:ext uri="{FF2B5EF4-FFF2-40B4-BE49-F238E27FC236}">
                <a16:creationId xmlns:a16="http://schemas.microsoft.com/office/drawing/2014/main" id="{9F0210FB-07BA-D839-8F85-5183BBB6841F}"/>
              </a:ext>
            </a:extLst>
          </p:cNvPr>
          <p:cNvSpPr txBox="1"/>
          <p:nvPr/>
        </p:nvSpPr>
        <p:spPr>
          <a:xfrm>
            <a:off x="2099257" y="90153"/>
            <a:ext cx="3764924" cy="369332"/>
          </a:xfrm>
          <a:prstGeom prst="rect">
            <a:avLst/>
          </a:prstGeom>
          <a:noFill/>
        </p:spPr>
        <p:txBody>
          <a:bodyPr wrap="square" rtlCol="0">
            <a:spAutoFit/>
          </a:bodyPr>
          <a:lstStyle/>
          <a:p>
            <a:r>
              <a:rPr lang="en-US" dirty="0">
                <a:solidFill>
                  <a:schemeClr val="bg1"/>
                </a:solidFill>
              </a:rPr>
              <a:t>Evacuating a tree nursery in Florida</a:t>
            </a:r>
          </a:p>
        </p:txBody>
      </p:sp>
    </p:spTree>
    <p:extLst>
      <p:ext uri="{BB962C8B-B14F-4D97-AF65-F5344CB8AC3E}">
        <p14:creationId xmlns:p14="http://schemas.microsoft.com/office/powerpoint/2010/main" val="3688610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6639B1-CD3D-5189-AB31-6646CA50E798}"/>
              </a:ext>
            </a:extLst>
          </p:cNvPr>
          <p:cNvSpPr txBox="1"/>
          <p:nvPr/>
        </p:nvSpPr>
        <p:spPr>
          <a:xfrm>
            <a:off x="401051" y="582067"/>
            <a:ext cx="2759244" cy="5693866"/>
          </a:xfrm>
          <a:prstGeom prst="rect">
            <a:avLst/>
          </a:prstGeom>
          <a:noFill/>
        </p:spPr>
        <p:txBody>
          <a:bodyPr wrap="square" rtlCol="0">
            <a:spAutoFit/>
          </a:bodyPr>
          <a:lstStyle/>
          <a:p>
            <a:pPr algn="ctr"/>
            <a:r>
              <a:rPr lang="en-US" sz="2800" dirty="0">
                <a:solidFill>
                  <a:schemeClr val="bg1"/>
                </a:solidFill>
              </a:rPr>
              <a:t>They rescued the coral genotypes by moving them to aquaria.</a:t>
            </a:r>
          </a:p>
          <a:p>
            <a:pPr algn="ctr"/>
            <a:endParaRPr lang="en-US" sz="2800" dirty="0">
              <a:solidFill>
                <a:schemeClr val="bg1"/>
              </a:solidFill>
            </a:endParaRPr>
          </a:p>
          <a:p>
            <a:pPr algn="ctr"/>
            <a:r>
              <a:rPr lang="en-US" sz="2800" dirty="0">
                <a:solidFill>
                  <a:schemeClr val="bg1"/>
                </a:solidFill>
              </a:rPr>
              <a:t>Now 75% of all Florida coral genotypes exist </a:t>
            </a:r>
            <a:r>
              <a:rPr lang="en-US" sz="3600" i="1" dirty="0">
                <a:solidFill>
                  <a:schemeClr val="bg1"/>
                </a:solidFill>
              </a:rPr>
              <a:t>only </a:t>
            </a:r>
            <a:r>
              <a:rPr lang="en-US" sz="2800" dirty="0">
                <a:solidFill>
                  <a:schemeClr val="bg1"/>
                </a:solidFill>
              </a:rPr>
              <a:t>in tanks </a:t>
            </a:r>
          </a:p>
          <a:p>
            <a:pPr algn="ctr"/>
            <a:r>
              <a:rPr lang="en-US" dirty="0">
                <a:solidFill>
                  <a:schemeClr val="bg1"/>
                </a:solidFill>
              </a:rPr>
              <a:t>(the rest died in the wild).</a:t>
            </a:r>
          </a:p>
          <a:p>
            <a:pPr algn="ctr"/>
            <a:endParaRPr lang="en-US" sz="2800" dirty="0">
              <a:solidFill>
                <a:schemeClr val="bg1"/>
              </a:solidFill>
            </a:endParaRPr>
          </a:p>
          <a:p>
            <a:pPr algn="ctr"/>
            <a:r>
              <a:rPr lang="en-US" sz="2800" dirty="0">
                <a:solidFill>
                  <a:schemeClr val="bg1"/>
                </a:solidFill>
              </a:rPr>
              <a:t>Most </a:t>
            </a:r>
            <a:r>
              <a:rPr lang="en-US" sz="2800" i="1" dirty="0">
                <a:solidFill>
                  <a:schemeClr val="bg1"/>
                </a:solidFill>
              </a:rPr>
              <a:t>not </a:t>
            </a:r>
            <a:r>
              <a:rPr lang="en-US" sz="2800" dirty="0">
                <a:solidFill>
                  <a:schemeClr val="bg1"/>
                </a:solidFill>
              </a:rPr>
              <a:t>of reproductive size. </a:t>
            </a:r>
            <a:endParaRPr lang="en-US" dirty="0">
              <a:solidFill>
                <a:schemeClr val="bg1"/>
              </a:solidFill>
            </a:endParaRPr>
          </a:p>
        </p:txBody>
      </p:sp>
      <p:pic>
        <p:nvPicPr>
          <p:cNvPr id="15362" name="Picture 2" descr="A Massive Florida Coral Reef Rescue Project is Underway | Animal rescue  center, Coral aquarium, Marine conservation">
            <a:extLst>
              <a:ext uri="{FF2B5EF4-FFF2-40B4-BE49-F238E27FC236}">
                <a16:creationId xmlns:a16="http://schemas.microsoft.com/office/drawing/2014/main" id="{41DFC5EB-C7C9-0975-C274-D2D7675E03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4388" y="771126"/>
            <a:ext cx="8306561" cy="531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980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3658E7-A246-EC01-DE0B-03E8869224A8}"/>
              </a:ext>
            </a:extLst>
          </p:cNvPr>
          <p:cNvSpPr txBox="1"/>
          <p:nvPr/>
        </p:nvSpPr>
        <p:spPr>
          <a:xfrm>
            <a:off x="293914" y="247481"/>
            <a:ext cx="11898086" cy="523220"/>
          </a:xfrm>
          <a:prstGeom prst="rect">
            <a:avLst/>
          </a:prstGeom>
          <a:noFill/>
        </p:spPr>
        <p:txBody>
          <a:bodyPr wrap="square" rtlCol="0">
            <a:spAutoFit/>
          </a:bodyPr>
          <a:lstStyle/>
          <a:p>
            <a:pPr algn="ctr"/>
            <a:r>
              <a:rPr lang="en-US" sz="2800" dirty="0">
                <a:solidFill>
                  <a:schemeClr val="bg1"/>
                </a:solidFill>
              </a:rPr>
              <a:t>So, it’s not just about recovery anymore. Now it’s a rescue mission.</a:t>
            </a:r>
            <a:endParaRPr lang="en-US" dirty="0">
              <a:solidFill>
                <a:schemeClr val="bg1"/>
              </a:solidFill>
            </a:endParaRPr>
          </a:p>
        </p:txBody>
      </p:sp>
      <p:pic>
        <p:nvPicPr>
          <p:cNvPr id="1028" name="Picture 4">
            <a:extLst>
              <a:ext uri="{FF2B5EF4-FFF2-40B4-BE49-F238E27FC236}">
                <a16:creationId xmlns:a16="http://schemas.microsoft.com/office/drawing/2014/main" id="{C5372E24-2D8C-2E2B-5211-C9C4DC9743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7763"/>
            <a:ext cx="12192000" cy="57102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F1E4F7-FAEA-EB0F-F116-017AB020D3FA}"/>
              </a:ext>
            </a:extLst>
          </p:cNvPr>
          <p:cNvSpPr txBox="1"/>
          <p:nvPr/>
        </p:nvSpPr>
        <p:spPr>
          <a:xfrm>
            <a:off x="8701474" y="1147763"/>
            <a:ext cx="3490526" cy="646331"/>
          </a:xfrm>
          <a:prstGeom prst="rect">
            <a:avLst/>
          </a:prstGeom>
          <a:noFill/>
        </p:spPr>
        <p:txBody>
          <a:bodyPr wrap="square" rtlCol="0">
            <a:spAutoFit/>
          </a:bodyPr>
          <a:lstStyle/>
          <a:p>
            <a:pPr algn="r"/>
            <a:r>
              <a:rPr lang="en-US" dirty="0"/>
              <a:t>Hervey Bay bleaching </a:t>
            </a:r>
          </a:p>
          <a:p>
            <a:pPr algn="r"/>
            <a:r>
              <a:rPr lang="en-US" dirty="0"/>
              <a:t>Image: Hervey Bay Coral Watch</a:t>
            </a:r>
          </a:p>
        </p:txBody>
      </p:sp>
    </p:spTree>
    <p:extLst>
      <p:ext uri="{BB962C8B-B14F-4D97-AF65-F5344CB8AC3E}">
        <p14:creationId xmlns:p14="http://schemas.microsoft.com/office/powerpoint/2010/main" val="745726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orld's First Living Coral Biobank Opens in Cairns : EcoVoice – Environment  News Australia">
            <a:extLst>
              <a:ext uri="{FF2B5EF4-FFF2-40B4-BE49-F238E27FC236}">
                <a16:creationId xmlns:a16="http://schemas.microsoft.com/office/drawing/2014/main" id="{C2A7E0C9-50B6-69B8-BF2C-4D9AD0B690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8739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94E04F-E2F4-4801-8309-996116BF26B1}"/>
              </a:ext>
            </a:extLst>
          </p:cNvPr>
          <p:cNvSpPr txBox="1"/>
          <p:nvPr/>
        </p:nvSpPr>
        <p:spPr>
          <a:xfrm>
            <a:off x="9220366" y="2058087"/>
            <a:ext cx="2586623" cy="2308324"/>
          </a:xfrm>
          <a:prstGeom prst="rect">
            <a:avLst/>
          </a:prstGeom>
          <a:noFill/>
        </p:spPr>
        <p:txBody>
          <a:bodyPr wrap="square" rtlCol="0">
            <a:spAutoFit/>
          </a:bodyPr>
          <a:lstStyle/>
          <a:p>
            <a:pPr algn="ctr"/>
            <a:r>
              <a:rPr lang="en-US" sz="2800" dirty="0">
                <a:solidFill>
                  <a:schemeClr val="bg1"/>
                </a:solidFill>
              </a:rPr>
              <a:t>Australia’s coral biobank</a:t>
            </a:r>
          </a:p>
          <a:p>
            <a:pPr algn="ctr"/>
            <a:endParaRPr lang="en-US" sz="2800" dirty="0">
              <a:solidFill>
                <a:schemeClr val="bg1"/>
              </a:solidFill>
            </a:endParaRPr>
          </a:p>
          <a:p>
            <a:pPr algn="ctr"/>
            <a:r>
              <a:rPr lang="en-US" sz="2000" dirty="0">
                <a:solidFill>
                  <a:schemeClr val="bg1"/>
                </a:solidFill>
              </a:rPr>
              <a:t>(a growing bank of coral genotypes stored at Cairns Aquarium)</a:t>
            </a:r>
          </a:p>
        </p:txBody>
      </p:sp>
    </p:spTree>
    <p:extLst>
      <p:ext uri="{BB962C8B-B14F-4D97-AF65-F5344CB8AC3E}">
        <p14:creationId xmlns:p14="http://schemas.microsoft.com/office/powerpoint/2010/main" val="40656133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B03E25-A24C-DF48-0938-72C82D7723FF}"/>
              </a:ext>
            </a:extLst>
          </p:cNvPr>
          <p:cNvSpPr txBox="1"/>
          <p:nvPr/>
        </p:nvSpPr>
        <p:spPr>
          <a:xfrm>
            <a:off x="8915400" y="1659285"/>
            <a:ext cx="2865699" cy="3539430"/>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Plan for relocations</a:t>
            </a:r>
          </a:p>
          <a:p>
            <a:pPr algn="ctr"/>
            <a:endParaRPr lang="en-US" sz="2800" dirty="0">
              <a:solidFill>
                <a:schemeClr val="bg1"/>
              </a:solidFill>
            </a:endParaRPr>
          </a:p>
          <a:p>
            <a:pPr algn="ctr"/>
            <a:r>
              <a:rPr lang="en-US" sz="2800" dirty="0">
                <a:solidFill>
                  <a:schemeClr val="bg1"/>
                </a:solidFill>
              </a:rPr>
              <a:t> (moving corals to cooler waters, sourced locally or from far away)</a:t>
            </a:r>
          </a:p>
        </p:txBody>
      </p:sp>
      <p:pic>
        <p:nvPicPr>
          <p:cNvPr id="6" name="Picture 5" descr="A screenshot of a video&#10;&#10;Description automatically generated">
            <a:extLst>
              <a:ext uri="{FF2B5EF4-FFF2-40B4-BE49-F238E27FC236}">
                <a16:creationId xmlns:a16="http://schemas.microsoft.com/office/drawing/2014/main" id="{20043DB4-F838-FBA9-5BFD-C3137E0F0B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432" y="598944"/>
            <a:ext cx="7772400" cy="5660111"/>
          </a:xfrm>
          <a:prstGeom prst="rect">
            <a:avLst/>
          </a:prstGeom>
        </p:spPr>
      </p:pic>
      <p:sp>
        <p:nvSpPr>
          <p:cNvPr id="8" name="TextBox 7">
            <a:extLst>
              <a:ext uri="{FF2B5EF4-FFF2-40B4-BE49-F238E27FC236}">
                <a16:creationId xmlns:a16="http://schemas.microsoft.com/office/drawing/2014/main" id="{7DCD77FD-65EA-C305-D5CF-6735B7B18D7C}"/>
              </a:ext>
            </a:extLst>
          </p:cNvPr>
          <p:cNvSpPr txBox="1"/>
          <p:nvPr/>
        </p:nvSpPr>
        <p:spPr>
          <a:xfrm>
            <a:off x="1959910" y="6259055"/>
            <a:ext cx="609824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KuOWxwnFZnk</a:t>
            </a:r>
            <a:endParaRPr lang="en-US" dirty="0">
              <a:solidFill>
                <a:schemeClr val="bg1"/>
              </a:solidFill>
            </a:endParaRPr>
          </a:p>
        </p:txBody>
      </p:sp>
    </p:spTree>
    <p:extLst>
      <p:ext uri="{BB962C8B-B14F-4D97-AF65-F5344CB8AC3E}">
        <p14:creationId xmlns:p14="http://schemas.microsoft.com/office/powerpoint/2010/main" val="29266311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oral reef restoration">
            <a:extLst>
              <a:ext uri="{FF2B5EF4-FFF2-40B4-BE49-F238E27FC236}">
                <a16:creationId xmlns:a16="http://schemas.microsoft.com/office/drawing/2014/main" id="{5D1E4793-D5A6-7D03-B42C-EA9A8DD2204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60922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B87D88-9E5C-71F8-FB12-CD26DAA27821}"/>
              </a:ext>
            </a:extLst>
          </p:cNvPr>
          <p:cNvSpPr txBox="1"/>
          <p:nvPr/>
        </p:nvSpPr>
        <p:spPr>
          <a:xfrm>
            <a:off x="9609220" y="2294220"/>
            <a:ext cx="2582779" cy="3139321"/>
          </a:xfrm>
          <a:prstGeom prst="rect">
            <a:avLst/>
          </a:prstGeom>
          <a:noFill/>
        </p:spPr>
        <p:txBody>
          <a:bodyPr wrap="square" rtlCol="0">
            <a:spAutoFit/>
          </a:bodyPr>
          <a:lstStyle/>
          <a:p>
            <a:pPr algn="ctr"/>
            <a:r>
              <a:rPr lang="en-US" sz="2800" dirty="0">
                <a:solidFill>
                  <a:schemeClr val="bg1"/>
                </a:solidFill>
              </a:rPr>
              <a:t>Conservation aquaculture</a:t>
            </a:r>
          </a:p>
          <a:p>
            <a:pPr algn="ctr"/>
            <a:endParaRPr lang="en-US" sz="2800" dirty="0">
              <a:solidFill>
                <a:schemeClr val="bg1"/>
              </a:solidFill>
            </a:endParaRPr>
          </a:p>
          <a:p>
            <a:pPr algn="ctr"/>
            <a:r>
              <a:rPr lang="en-US" dirty="0">
                <a:solidFill>
                  <a:schemeClr val="bg1"/>
                </a:solidFill>
              </a:rPr>
              <a:t>(now only gardening heat tolerant corals found </a:t>
            </a:r>
            <a:r>
              <a:rPr lang="en-US" sz="2400" dirty="0">
                <a:solidFill>
                  <a:schemeClr val="bg1"/>
                </a:solidFill>
              </a:rPr>
              <a:t>not </a:t>
            </a:r>
            <a:r>
              <a:rPr lang="en-US" dirty="0">
                <a:solidFill>
                  <a:schemeClr val="bg1"/>
                </a:solidFill>
              </a:rPr>
              <a:t>to bleach during mild bleaching events, and positioning them in ‘</a:t>
            </a:r>
            <a:r>
              <a:rPr lang="en-US" i="1" dirty="0">
                <a:solidFill>
                  <a:schemeClr val="bg1"/>
                </a:solidFill>
              </a:rPr>
              <a:t>cooler</a:t>
            </a:r>
            <a:r>
              <a:rPr lang="en-US" dirty="0">
                <a:solidFill>
                  <a:schemeClr val="bg1"/>
                </a:solidFill>
              </a:rPr>
              <a:t>’ spots on the reef)</a:t>
            </a:r>
          </a:p>
        </p:txBody>
      </p:sp>
    </p:spTree>
    <p:extLst>
      <p:ext uri="{BB962C8B-B14F-4D97-AF65-F5344CB8AC3E}">
        <p14:creationId xmlns:p14="http://schemas.microsoft.com/office/powerpoint/2010/main" val="207275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encil and a piece of paper&#10;&#10;Description automatically generated">
            <a:extLst>
              <a:ext uri="{FF2B5EF4-FFF2-40B4-BE49-F238E27FC236}">
                <a16:creationId xmlns:a16="http://schemas.microsoft.com/office/drawing/2014/main" id="{43BCD9DF-1C35-E991-E053-F7C42097D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15697" cy="6858000"/>
          </a:xfrm>
          <a:prstGeom prst="rect">
            <a:avLst/>
          </a:prstGeom>
        </p:spPr>
      </p:pic>
      <p:sp>
        <p:nvSpPr>
          <p:cNvPr id="2" name="TextBox 1">
            <a:extLst>
              <a:ext uri="{FF2B5EF4-FFF2-40B4-BE49-F238E27FC236}">
                <a16:creationId xmlns:a16="http://schemas.microsoft.com/office/drawing/2014/main" id="{DFF82963-90EB-1C46-D5CC-FA022BC6C306}"/>
              </a:ext>
            </a:extLst>
          </p:cNvPr>
          <p:cNvSpPr txBox="1"/>
          <p:nvPr/>
        </p:nvSpPr>
        <p:spPr>
          <a:xfrm>
            <a:off x="6662057" y="1719622"/>
            <a:ext cx="4272642" cy="3418756"/>
          </a:xfrm>
          <a:prstGeom prst="rect">
            <a:avLst/>
          </a:prstGeom>
          <a:noFill/>
        </p:spPr>
        <p:txBody>
          <a:bodyPr wrap="square" rtlCol="0">
            <a:spAutoFit/>
          </a:bodyPr>
          <a:lstStyle/>
          <a:p>
            <a:pPr algn="ctr">
              <a:lnSpc>
                <a:spcPct val="200000"/>
              </a:lnSpc>
            </a:pPr>
            <a:r>
              <a:rPr lang="en-US" sz="2800" dirty="0">
                <a:solidFill>
                  <a:schemeClr val="bg1"/>
                </a:solidFill>
              </a:rPr>
              <a:t>Aerial surveys are conducted by AIMS when a bleaching event occurs </a:t>
            </a:r>
          </a:p>
          <a:p>
            <a:pPr algn="ctr">
              <a:lnSpc>
                <a:spcPct val="200000"/>
              </a:lnSpc>
            </a:pPr>
            <a:r>
              <a:rPr lang="en-US" sz="2800" dirty="0">
                <a:solidFill>
                  <a:schemeClr val="bg1"/>
                </a:solidFill>
              </a:rPr>
              <a:t>(to assess the damage)</a:t>
            </a:r>
            <a:endParaRPr lang="en-US" dirty="0">
              <a:solidFill>
                <a:schemeClr val="bg1"/>
              </a:solidFill>
            </a:endParaRPr>
          </a:p>
        </p:txBody>
      </p:sp>
    </p:spTree>
    <p:extLst>
      <p:ext uri="{BB962C8B-B14F-4D97-AF65-F5344CB8AC3E}">
        <p14:creationId xmlns:p14="http://schemas.microsoft.com/office/powerpoint/2010/main" val="8182912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87D88-9E5C-71F8-FB12-CD26DAA27821}"/>
              </a:ext>
            </a:extLst>
          </p:cNvPr>
          <p:cNvSpPr txBox="1"/>
          <p:nvPr/>
        </p:nvSpPr>
        <p:spPr>
          <a:xfrm>
            <a:off x="792160" y="359424"/>
            <a:ext cx="11111081" cy="523220"/>
          </a:xfrm>
          <a:prstGeom prst="rect">
            <a:avLst/>
          </a:prstGeom>
          <a:noFill/>
        </p:spPr>
        <p:txBody>
          <a:bodyPr wrap="square" rtlCol="0">
            <a:spAutoFit/>
          </a:bodyPr>
          <a:lstStyle/>
          <a:p>
            <a:pPr algn="ctr"/>
            <a:r>
              <a:rPr lang="en-US" sz="2800" dirty="0">
                <a:solidFill>
                  <a:schemeClr val="bg1"/>
                </a:solidFill>
              </a:rPr>
              <a:t>Assisted adaptation (designing ’super corals’ with high thermal tolerance)</a:t>
            </a:r>
          </a:p>
        </p:txBody>
      </p:sp>
      <p:pic>
        <p:nvPicPr>
          <p:cNvPr id="20482" name="Picture 2" descr="Assisted evolution | AIMS">
            <a:extLst>
              <a:ext uri="{FF2B5EF4-FFF2-40B4-BE49-F238E27FC236}">
                <a16:creationId xmlns:a16="http://schemas.microsoft.com/office/drawing/2014/main" id="{88D983D1-5330-266F-A0C6-CCDB7E40A0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49363"/>
            <a:ext cx="12192000" cy="560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76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earchers achieve first out-of-season coral spawning, giving hope to  Great Barrier Reef - ABC News">
            <a:extLst>
              <a:ext uri="{FF2B5EF4-FFF2-40B4-BE49-F238E27FC236}">
                <a16:creationId xmlns:a16="http://schemas.microsoft.com/office/drawing/2014/main" id="{90CC2846-1BE9-2C2D-8A00-9A0598D0D6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68"/>
            <a:ext cx="12192000" cy="68597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7E5986-DE77-CF7E-A00F-F11F1BF7E324}"/>
              </a:ext>
            </a:extLst>
          </p:cNvPr>
          <p:cNvSpPr txBox="1"/>
          <p:nvPr/>
        </p:nvSpPr>
        <p:spPr>
          <a:xfrm>
            <a:off x="792160" y="359424"/>
            <a:ext cx="11111081" cy="523220"/>
          </a:xfrm>
          <a:prstGeom prst="rect">
            <a:avLst/>
          </a:prstGeom>
          <a:noFill/>
        </p:spPr>
        <p:txBody>
          <a:bodyPr wrap="square" rtlCol="0">
            <a:spAutoFit/>
          </a:bodyPr>
          <a:lstStyle/>
          <a:p>
            <a:pPr algn="ctr"/>
            <a:r>
              <a:rPr lang="en-US" sz="2800" dirty="0">
                <a:solidFill>
                  <a:schemeClr val="bg1"/>
                </a:solidFill>
              </a:rPr>
              <a:t>Inducing out-of-season spawning in tanks</a:t>
            </a:r>
          </a:p>
        </p:txBody>
      </p:sp>
    </p:spTree>
    <p:extLst>
      <p:ext uri="{BB962C8B-B14F-4D97-AF65-F5344CB8AC3E}">
        <p14:creationId xmlns:p14="http://schemas.microsoft.com/office/powerpoint/2010/main" val="3511445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yopreservation - Reef Restoration and Adaptation Program">
            <a:extLst>
              <a:ext uri="{FF2B5EF4-FFF2-40B4-BE49-F238E27FC236}">
                <a16:creationId xmlns:a16="http://schemas.microsoft.com/office/drawing/2014/main" id="{1A195FB1-D0AB-CF54-4A45-37596FA052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8659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B03E25-A24C-DF48-0938-72C82D7723FF}"/>
              </a:ext>
            </a:extLst>
          </p:cNvPr>
          <p:cNvSpPr txBox="1"/>
          <p:nvPr/>
        </p:nvSpPr>
        <p:spPr>
          <a:xfrm>
            <a:off x="9060866" y="2061240"/>
            <a:ext cx="2778208" cy="2246769"/>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Cryopreservation</a:t>
            </a:r>
          </a:p>
          <a:p>
            <a:pPr algn="ctr"/>
            <a:endParaRPr lang="en-US" sz="2800" dirty="0">
              <a:solidFill>
                <a:schemeClr val="bg1"/>
              </a:solidFill>
            </a:endParaRPr>
          </a:p>
          <a:p>
            <a:pPr algn="ctr"/>
            <a:r>
              <a:rPr lang="en-US" sz="2800" dirty="0">
                <a:solidFill>
                  <a:schemeClr val="bg1"/>
                </a:solidFill>
              </a:rPr>
              <a:t>(freezing them for later)</a:t>
            </a:r>
            <a:endParaRPr lang="en-US" dirty="0">
              <a:solidFill>
                <a:schemeClr val="bg1"/>
              </a:solidFill>
            </a:endParaRPr>
          </a:p>
        </p:txBody>
      </p:sp>
    </p:spTree>
    <p:extLst>
      <p:ext uri="{BB962C8B-B14F-4D97-AF65-F5344CB8AC3E}">
        <p14:creationId xmlns:p14="http://schemas.microsoft.com/office/powerpoint/2010/main" val="1864587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8C31F4-AC49-980D-432C-DDB7824AE9AB}"/>
              </a:ext>
            </a:extLst>
          </p:cNvPr>
          <p:cNvSpPr txBox="1"/>
          <p:nvPr/>
        </p:nvSpPr>
        <p:spPr>
          <a:xfrm>
            <a:off x="4499236" y="6145625"/>
            <a:ext cx="6098146"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RvYxEXLqAlE&amp;t</a:t>
            </a:r>
            <a:r>
              <a:rPr lang="en-US" dirty="0">
                <a:solidFill>
                  <a:schemeClr val="bg1"/>
                </a:solidFill>
              </a:rPr>
              <a:t>=46s</a:t>
            </a:r>
          </a:p>
        </p:txBody>
      </p:sp>
      <p:pic>
        <p:nvPicPr>
          <p:cNvPr id="5" name="Picture 4" descr="A person standing in front of a body of water&#10;&#10;Description automatically generated">
            <a:extLst>
              <a:ext uri="{FF2B5EF4-FFF2-40B4-BE49-F238E27FC236}">
                <a16:creationId xmlns:a16="http://schemas.microsoft.com/office/drawing/2014/main" id="{89287609-4829-529C-8A5F-DAC3A905ED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3327" y="549106"/>
            <a:ext cx="7772400" cy="5596519"/>
          </a:xfrm>
          <a:prstGeom prst="rect">
            <a:avLst/>
          </a:prstGeom>
        </p:spPr>
      </p:pic>
      <p:sp>
        <p:nvSpPr>
          <p:cNvPr id="6" name="TextBox 5">
            <a:extLst>
              <a:ext uri="{FF2B5EF4-FFF2-40B4-BE49-F238E27FC236}">
                <a16:creationId xmlns:a16="http://schemas.microsoft.com/office/drawing/2014/main" id="{E870F9C0-D7A7-5B45-C3AD-52967022E340}"/>
              </a:ext>
            </a:extLst>
          </p:cNvPr>
          <p:cNvSpPr txBox="1"/>
          <p:nvPr/>
        </p:nvSpPr>
        <p:spPr>
          <a:xfrm>
            <a:off x="645735" y="1703431"/>
            <a:ext cx="1925187" cy="2677656"/>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Using sound to attract fish to new patch</a:t>
            </a:r>
            <a:endParaRPr lang="en-US" dirty="0">
              <a:solidFill>
                <a:schemeClr val="bg1"/>
              </a:solidFill>
            </a:endParaRPr>
          </a:p>
        </p:txBody>
      </p:sp>
    </p:spTree>
    <p:extLst>
      <p:ext uri="{BB962C8B-B14F-4D97-AF65-F5344CB8AC3E}">
        <p14:creationId xmlns:p14="http://schemas.microsoft.com/office/powerpoint/2010/main" val="3758188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10;&#10;Description automatically generated">
            <a:extLst>
              <a:ext uri="{FF2B5EF4-FFF2-40B4-BE49-F238E27FC236}">
                <a16:creationId xmlns:a16="http://schemas.microsoft.com/office/drawing/2014/main" id="{3BF45D1D-D77E-6F2A-CE72-89F8F71D3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4427" y="350907"/>
            <a:ext cx="6574242" cy="5546311"/>
          </a:xfrm>
          <a:prstGeom prst="rect">
            <a:avLst/>
          </a:prstGeom>
        </p:spPr>
      </p:pic>
      <p:sp>
        <p:nvSpPr>
          <p:cNvPr id="9" name="TextBox 8">
            <a:extLst>
              <a:ext uri="{FF2B5EF4-FFF2-40B4-BE49-F238E27FC236}">
                <a16:creationId xmlns:a16="http://schemas.microsoft.com/office/drawing/2014/main" id="{504C2ED0-BD14-9933-7EC3-A7B061A7978E}"/>
              </a:ext>
            </a:extLst>
          </p:cNvPr>
          <p:cNvSpPr txBox="1"/>
          <p:nvPr/>
        </p:nvSpPr>
        <p:spPr>
          <a:xfrm>
            <a:off x="4982818" y="6041545"/>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=_LmV94WSkmc&amp;t=86s</a:t>
            </a:r>
          </a:p>
        </p:txBody>
      </p:sp>
      <p:sp>
        <p:nvSpPr>
          <p:cNvPr id="10" name="TextBox 9">
            <a:extLst>
              <a:ext uri="{FF2B5EF4-FFF2-40B4-BE49-F238E27FC236}">
                <a16:creationId xmlns:a16="http://schemas.microsoft.com/office/drawing/2014/main" id="{1622CE3C-1EED-0C60-C35B-5730E336840D}"/>
              </a:ext>
            </a:extLst>
          </p:cNvPr>
          <p:cNvSpPr txBox="1"/>
          <p:nvPr/>
        </p:nvSpPr>
        <p:spPr>
          <a:xfrm>
            <a:off x="1308344" y="2044005"/>
            <a:ext cx="1925187" cy="1384995"/>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cloud seeding</a:t>
            </a:r>
            <a:endParaRPr lang="en-US" dirty="0">
              <a:solidFill>
                <a:schemeClr val="bg1"/>
              </a:solidFill>
            </a:endParaRPr>
          </a:p>
        </p:txBody>
      </p:sp>
    </p:spTree>
    <p:extLst>
      <p:ext uri="{BB962C8B-B14F-4D97-AF65-F5344CB8AC3E}">
        <p14:creationId xmlns:p14="http://schemas.microsoft.com/office/powerpoint/2010/main" val="3629496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26394-BD55-2D6B-2543-3C1A76122F5B}"/>
              </a:ext>
            </a:extLst>
          </p:cNvPr>
          <p:cNvSpPr txBox="1"/>
          <p:nvPr/>
        </p:nvSpPr>
        <p:spPr>
          <a:xfrm>
            <a:off x="766368" y="487646"/>
            <a:ext cx="2597214" cy="5816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Mixing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Low cost pumps and tubes suck cool water up from 20m to reduce the temperature of surface waters during bleaching events, particularly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no-wind days.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747736C-F7FB-09F8-2BF7-5D11833A0E97}"/>
              </a:ext>
            </a:extLst>
          </p:cNvPr>
          <p:cNvSpPr txBox="1"/>
          <p:nvPr/>
        </p:nvSpPr>
        <p:spPr>
          <a:xfrm>
            <a:off x="4482461" y="5904513"/>
            <a:ext cx="69431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www.youtube.com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watch?v</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=0ldIzZzipBY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5" name="Picture 4" descr="A scuba diver in the water&#10;&#10;Description automatically generated">
            <a:extLst>
              <a:ext uri="{FF2B5EF4-FFF2-40B4-BE49-F238E27FC236}">
                <a16:creationId xmlns:a16="http://schemas.microsoft.com/office/drawing/2014/main" id="{932333A6-72F6-6A5E-1D25-792DFC5F7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5283" y="669309"/>
            <a:ext cx="7772400" cy="4890756"/>
          </a:xfrm>
          <a:prstGeom prst="rect">
            <a:avLst/>
          </a:prstGeom>
        </p:spPr>
      </p:pic>
    </p:spTree>
    <p:extLst>
      <p:ext uri="{BB962C8B-B14F-4D97-AF65-F5344CB8AC3E}">
        <p14:creationId xmlns:p14="http://schemas.microsoft.com/office/powerpoint/2010/main" val="2802050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26394-BD55-2D6B-2543-3C1A76122F5B}"/>
              </a:ext>
            </a:extLst>
          </p:cNvPr>
          <p:cNvSpPr txBox="1"/>
          <p:nvPr/>
        </p:nvSpPr>
        <p:spPr>
          <a:xfrm>
            <a:off x="668449" y="1874728"/>
            <a:ext cx="2396723" cy="3108543"/>
          </a:xfrm>
          <a:prstGeom prst="rect">
            <a:avLst/>
          </a:prstGeom>
          <a:noFill/>
        </p:spPr>
        <p:txBody>
          <a:bodyPr wrap="square" rtlCol="0">
            <a:spAutoFit/>
          </a:bodyPr>
          <a:lstStyle/>
          <a:p>
            <a:pPr algn="ctr"/>
            <a:endParaRPr lang="en-US" sz="2800" dirty="0">
              <a:solidFill>
                <a:schemeClr val="bg1"/>
              </a:solidFill>
            </a:endParaRPr>
          </a:p>
          <a:p>
            <a:pPr algn="ctr"/>
            <a:r>
              <a:rPr lang="en-US" sz="2800" dirty="0" err="1">
                <a:solidFill>
                  <a:schemeClr val="bg1"/>
                </a:solidFill>
              </a:rPr>
              <a:t>Bioadhesives</a:t>
            </a:r>
            <a:r>
              <a:rPr lang="en-US" sz="2800" dirty="0">
                <a:solidFill>
                  <a:schemeClr val="bg1"/>
                </a:solidFill>
              </a:rPr>
              <a:t> (glue) </a:t>
            </a:r>
          </a:p>
          <a:p>
            <a:pPr algn="ctr"/>
            <a:r>
              <a:rPr lang="en-US" sz="2800" dirty="0">
                <a:solidFill>
                  <a:schemeClr val="bg1"/>
                </a:solidFill>
              </a:rPr>
              <a:t>for sticking coral rubble pieces together</a:t>
            </a:r>
            <a:endParaRPr lang="en-US" dirty="0">
              <a:solidFill>
                <a:schemeClr val="bg1"/>
              </a:solidFill>
            </a:endParaRPr>
          </a:p>
        </p:txBody>
      </p:sp>
      <p:sp>
        <p:nvSpPr>
          <p:cNvPr id="6" name="TextBox 5">
            <a:extLst>
              <a:ext uri="{FF2B5EF4-FFF2-40B4-BE49-F238E27FC236}">
                <a16:creationId xmlns:a16="http://schemas.microsoft.com/office/drawing/2014/main" id="{4E2B27BB-B955-A655-B10C-DF2F29594FA0}"/>
              </a:ext>
            </a:extLst>
          </p:cNvPr>
          <p:cNvSpPr txBox="1"/>
          <p:nvPr/>
        </p:nvSpPr>
        <p:spPr>
          <a:xfrm>
            <a:off x="5614661" y="6046712"/>
            <a:ext cx="6098146"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=aeBhBYj5GfU</a:t>
            </a:r>
          </a:p>
        </p:txBody>
      </p:sp>
      <p:pic>
        <p:nvPicPr>
          <p:cNvPr id="8" name="Picture 7" descr="A hand touching a coral&#10;&#10;Description automatically generated">
            <a:extLst>
              <a:ext uri="{FF2B5EF4-FFF2-40B4-BE49-F238E27FC236}">
                <a16:creationId xmlns:a16="http://schemas.microsoft.com/office/drawing/2014/main" id="{B7A5EA84-6E1E-1D82-505C-DCA7E69A07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8781" y="441956"/>
            <a:ext cx="7658100" cy="5397500"/>
          </a:xfrm>
          <a:prstGeom prst="rect">
            <a:avLst/>
          </a:prstGeom>
        </p:spPr>
      </p:pic>
    </p:spTree>
    <p:extLst>
      <p:ext uri="{BB962C8B-B14F-4D97-AF65-F5344CB8AC3E}">
        <p14:creationId xmlns:p14="http://schemas.microsoft.com/office/powerpoint/2010/main" val="29452689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B969A-6385-5C85-26F0-71C99C72483F}"/>
              </a:ext>
            </a:extLst>
          </p:cNvPr>
          <p:cNvSpPr txBox="1"/>
          <p:nvPr/>
        </p:nvSpPr>
        <p:spPr>
          <a:xfrm>
            <a:off x="668449" y="1874728"/>
            <a:ext cx="2396723" cy="2246769"/>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Reef Stars </a:t>
            </a:r>
          </a:p>
          <a:p>
            <a:pPr algn="ctr"/>
            <a:endParaRPr lang="en-US" sz="2800" dirty="0">
              <a:solidFill>
                <a:schemeClr val="bg1"/>
              </a:solidFill>
            </a:endParaRPr>
          </a:p>
          <a:p>
            <a:pPr algn="ctr"/>
            <a:r>
              <a:rPr lang="en-US" sz="2800" dirty="0">
                <a:solidFill>
                  <a:schemeClr val="bg1"/>
                </a:solidFill>
              </a:rPr>
              <a:t>(MARS coral restoration)</a:t>
            </a:r>
          </a:p>
        </p:txBody>
      </p:sp>
      <p:pic>
        <p:nvPicPr>
          <p:cNvPr id="4" name="Picture 3" descr="A screenshot of a video&#10;&#10;Description automatically generated">
            <a:extLst>
              <a:ext uri="{FF2B5EF4-FFF2-40B4-BE49-F238E27FC236}">
                <a16:creationId xmlns:a16="http://schemas.microsoft.com/office/drawing/2014/main" id="{D13CA566-A98B-72E6-050F-14B5C17ECC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6285" y="488571"/>
            <a:ext cx="7772400" cy="5449969"/>
          </a:xfrm>
          <a:prstGeom prst="rect">
            <a:avLst/>
          </a:prstGeom>
        </p:spPr>
      </p:pic>
      <p:sp>
        <p:nvSpPr>
          <p:cNvPr id="6" name="TextBox 5">
            <a:extLst>
              <a:ext uri="{FF2B5EF4-FFF2-40B4-BE49-F238E27FC236}">
                <a16:creationId xmlns:a16="http://schemas.microsoft.com/office/drawing/2014/main" id="{F76900B4-E50B-B325-A964-C72343E6A6E0}"/>
              </a:ext>
            </a:extLst>
          </p:cNvPr>
          <p:cNvSpPr txBox="1"/>
          <p:nvPr/>
        </p:nvSpPr>
        <p:spPr>
          <a:xfrm>
            <a:off x="5570445" y="6000097"/>
            <a:ext cx="609824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=MKPA3R5izT4</a:t>
            </a:r>
          </a:p>
        </p:txBody>
      </p:sp>
    </p:spTree>
    <p:extLst>
      <p:ext uri="{BB962C8B-B14F-4D97-AF65-F5344CB8AC3E}">
        <p14:creationId xmlns:p14="http://schemas.microsoft.com/office/powerpoint/2010/main" val="144400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26394-BD55-2D6B-2543-3C1A76122F5B}"/>
              </a:ext>
            </a:extLst>
          </p:cNvPr>
          <p:cNvSpPr txBox="1"/>
          <p:nvPr/>
        </p:nvSpPr>
        <p:spPr>
          <a:xfrm>
            <a:off x="771478" y="2546281"/>
            <a:ext cx="1925187" cy="3970318"/>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ATSIMS</a:t>
            </a:r>
          </a:p>
          <a:p>
            <a:pPr algn="ctr"/>
            <a:endParaRPr lang="en-US" sz="2800" dirty="0">
              <a:solidFill>
                <a:schemeClr val="bg1"/>
              </a:solidFill>
            </a:endParaRPr>
          </a:p>
          <a:p>
            <a:pPr algn="ctr"/>
            <a:r>
              <a:rPr lang="en-US" sz="1200" dirty="0">
                <a:solidFill>
                  <a:schemeClr val="bg1"/>
                </a:solidFill>
              </a:rPr>
              <a:t>The Aboriginal and Torres Strait Islander in Marine Science (ATSIMS) Program is an outreach initiative by JCU providing </a:t>
            </a:r>
          </a:p>
          <a:p>
            <a:pPr algn="ctr"/>
            <a:r>
              <a:rPr lang="en-US" sz="1600" dirty="0">
                <a:solidFill>
                  <a:schemeClr val="bg1"/>
                </a:solidFill>
              </a:rPr>
              <a:t>First Nations Year 10 students in North Queensland </a:t>
            </a:r>
            <a:r>
              <a:rPr lang="en-US" sz="1200" dirty="0">
                <a:solidFill>
                  <a:schemeClr val="bg1"/>
                </a:solidFill>
              </a:rPr>
              <a:t>with opportunities to engage in marine science and marine management, citizen science, and the stewardship of Sea Country.</a:t>
            </a:r>
          </a:p>
        </p:txBody>
      </p:sp>
      <p:pic>
        <p:nvPicPr>
          <p:cNvPr id="2050" name="Picture 2" descr="Aboriginal and Torres Strait Islander Marine Science program">
            <a:extLst>
              <a:ext uri="{FF2B5EF4-FFF2-40B4-BE49-F238E27FC236}">
                <a16:creationId xmlns:a16="http://schemas.microsoft.com/office/drawing/2014/main" id="{3195FEE5-F671-9763-F3AE-06711B9FEF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441" y="403022"/>
            <a:ext cx="2143259" cy="21432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TSIMS students dive into marine science | AIMS">
            <a:extLst>
              <a:ext uri="{FF2B5EF4-FFF2-40B4-BE49-F238E27FC236}">
                <a16:creationId xmlns:a16="http://schemas.microsoft.com/office/drawing/2014/main" id="{31A4B3FF-67B3-6F6E-5D44-ACABA87742A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96924" y="0"/>
            <a:ext cx="84950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8252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96C89-2E2E-E2D0-DD8E-C16A309BF476}"/>
              </a:ext>
            </a:extLst>
          </p:cNvPr>
          <p:cNvSpPr txBox="1"/>
          <p:nvPr/>
        </p:nvSpPr>
        <p:spPr>
          <a:xfrm>
            <a:off x="998802" y="2305615"/>
            <a:ext cx="2473997" cy="2246769"/>
          </a:xfrm>
          <a:prstGeom prst="rect">
            <a:avLst/>
          </a:prstGeom>
          <a:noFill/>
        </p:spPr>
        <p:txBody>
          <a:bodyPr wrap="square" rtlCol="0">
            <a:spAutoFit/>
          </a:bodyPr>
          <a:lstStyle/>
          <a:p>
            <a:pPr algn="ctr"/>
            <a:r>
              <a:rPr lang="en-US" sz="2800" dirty="0">
                <a:solidFill>
                  <a:schemeClr val="bg1"/>
                </a:solidFill>
              </a:rPr>
              <a:t>Citizen Science </a:t>
            </a:r>
          </a:p>
          <a:p>
            <a:pPr algn="ctr"/>
            <a:endParaRPr lang="en-US" sz="2800" dirty="0">
              <a:solidFill>
                <a:schemeClr val="bg1"/>
              </a:solidFill>
            </a:endParaRPr>
          </a:p>
          <a:p>
            <a:pPr algn="ctr"/>
            <a:r>
              <a:rPr lang="en-US" sz="2800" dirty="0">
                <a:solidFill>
                  <a:schemeClr val="bg1"/>
                </a:solidFill>
              </a:rPr>
              <a:t>E.g. Eye on the Reef &amp; </a:t>
            </a:r>
            <a:r>
              <a:rPr lang="en-US" sz="2800" dirty="0" err="1">
                <a:solidFill>
                  <a:schemeClr val="bg1"/>
                </a:solidFill>
              </a:rPr>
              <a:t>CoralWatch</a:t>
            </a:r>
            <a:endParaRPr lang="en-US" sz="2800" dirty="0">
              <a:solidFill>
                <a:schemeClr val="bg1"/>
              </a:solidFill>
            </a:endParaRPr>
          </a:p>
        </p:txBody>
      </p:sp>
      <p:pic>
        <p:nvPicPr>
          <p:cNvPr id="1026" name="Picture 2" descr="Eye on the Reef | gbrmpa">
            <a:extLst>
              <a:ext uri="{FF2B5EF4-FFF2-40B4-BE49-F238E27FC236}">
                <a16:creationId xmlns:a16="http://schemas.microsoft.com/office/drawing/2014/main" id="{B1432CBE-5843-CA82-4854-45163E6CA3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07173" y="0"/>
            <a:ext cx="78848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180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22D5C-5984-7659-6715-4A9615FCE51B}"/>
              </a:ext>
            </a:extLst>
          </p:cNvPr>
          <p:cNvSpPr/>
          <p:nvPr/>
        </p:nvSpPr>
        <p:spPr>
          <a:xfrm>
            <a:off x="3200400" y="0"/>
            <a:ext cx="8991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C4CFC8-DFBC-0533-EE11-D8A5F6FF8A4B}"/>
              </a:ext>
            </a:extLst>
          </p:cNvPr>
          <p:cNvSpPr txBox="1"/>
          <p:nvPr/>
        </p:nvSpPr>
        <p:spPr>
          <a:xfrm>
            <a:off x="466725" y="2319903"/>
            <a:ext cx="2200275" cy="1384995"/>
          </a:xfrm>
          <a:prstGeom prst="rect">
            <a:avLst/>
          </a:prstGeom>
          <a:noFill/>
        </p:spPr>
        <p:txBody>
          <a:bodyPr wrap="square" rtlCol="0">
            <a:spAutoFit/>
          </a:bodyPr>
          <a:lstStyle/>
          <a:p>
            <a:pPr algn="ctr"/>
            <a:r>
              <a:rPr lang="en-US" sz="2800" dirty="0">
                <a:solidFill>
                  <a:schemeClr val="bg1"/>
                </a:solidFill>
              </a:rPr>
              <a:t>Coral bleaching categories </a:t>
            </a:r>
            <a:endParaRPr lang="en-US" dirty="0">
              <a:solidFill>
                <a:schemeClr val="bg1"/>
              </a:solidFill>
            </a:endParaRPr>
          </a:p>
        </p:txBody>
      </p:sp>
      <p:pic>
        <p:nvPicPr>
          <p:cNvPr id="2" name="Picture 1" descr="A white paper with black text&#10;&#10;Description automatically generated">
            <a:extLst>
              <a:ext uri="{FF2B5EF4-FFF2-40B4-BE49-F238E27FC236}">
                <a16:creationId xmlns:a16="http://schemas.microsoft.com/office/drawing/2014/main" id="{BDFD7D5C-9F53-DAC0-14B1-03637CDDA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0601" y="606230"/>
            <a:ext cx="8194674" cy="5645540"/>
          </a:xfrm>
          <a:prstGeom prst="rect">
            <a:avLst/>
          </a:prstGeom>
        </p:spPr>
      </p:pic>
    </p:spTree>
    <p:extLst>
      <p:ext uri="{BB962C8B-B14F-4D97-AF65-F5344CB8AC3E}">
        <p14:creationId xmlns:p14="http://schemas.microsoft.com/office/powerpoint/2010/main" val="3599759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26394-BD55-2D6B-2543-3C1A76122F5B}"/>
              </a:ext>
            </a:extLst>
          </p:cNvPr>
          <p:cNvSpPr txBox="1"/>
          <p:nvPr/>
        </p:nvSpPr>
        <p:spPr>
          <a:xfrm>
            <a:off x="609058" y="2327340"/>
            <a:ext cx="2473997" cy="1815882"/>
          </a:xfrm>
          <a:prstGeom prst="rect">
            <a:avLst/>
          </a:prstGeom>
          <a:noFill/>
        </p:spPr>
        <p:txBody>
          <a:bodyPr wrap="square" rtlCol="0">
            <a:spAutoFit/>
          </a:bodyPr>
          <a:lstStyle/>
          <a:p>
            <a:pPr algn="ctr"/>
            <a:r>
              <a:rPr lang="en-US" sz="2800" dirty="0">
                <a:solidFill>
                  <a:schemeClr val="bg1"/>
                </a:solidFill>
              </a:rPr>
              <a:t>Information Collaboration </a:t>
            </a:r>
          </a:p>
          <a:p>
            <a:pPr algn="ctr"/>
            <a:endParaRPr lang="en-US" sz="2800" dirty="0">
              <a:solidFill>
                <a:schemeClr val="bg1"/>
              </a:solidFill>
            </a:endParaRPr>
          </a:p>
          <a:p>
            <a:pPr algn="ctr"/>
            <a:r>
              <a:rPr lang="en-US" sz="2800" dirty="0">
                <a:solidFill>
                  <a:schemeClr val="bg1"/>
                </a:solidFill>
              </a:rPr>
              <a:t>E.g. Reef Cloud</a:t>
            </a:r>
          </a:p>
        </p:txBody>
      </p:sp>
      <p:pic>
        <p:nvPicPr>
          <p:cNvPr id="4" name="Picture 3" descr="A coral reef with water in the background&#10;&#10;Description automatically generated">
            <a:extLst>
              <a:ext uri="{FF2B5EF4-FFF2-40B4-BE49-F238E27FC236}">
                <a16:creationId xmlns:a16="http://schemas.microsoft.com/office/drawing/2014/main" id="{BD078300-B680-B737-96D0-AB1C4D08F3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542" y="296214"/>
            <a:ext cx="7772400" cy="5396685"/>
          </a:xfrm>
          <a:prstGeom prst="rect">
            <a:avLst/>
          </a:prstGeom>
        </p:spPr>
      </p:pic>
      <p:sp>
        <p:nvSpPr>
          <p:cNvPr id="6" name="TextBox 5">
            <a:extLst>
              <a:ext uri="{FF2B5EF4-FFF2-40B4-BE49-F238E27FC236}">
                <a16:creationId xmlns:a16="http://schemas.microsoft.com/office/drawing/2014/main" id="{588EE59E-9CA0-955E-9739-880E0D10AF54}"/>
              </a:ext>
            </a:extLst>
          </p:cNvPr>
          <p:cNvSpPr txBox="1"/>
          <p:nvPr/>
        </p:nvSpPr>
        <p:spPr>
          <a:xfrm>
            <a:off x="5676363" y="5849085"/>
            <a:ext cx="6098146"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=LhGzoPzk8qs</a:t>
            </a:r>
          </a:p>
        </p:txBody>
      </p:sp>
    </p:spTree>
    <p:extLst>
      <p:ext uri="{BB962C8B-B14F-4D97-AF65-F5344CB8AC3E}">
        <p14:creationId xmlns:p14="http://schemas.microsoft.com/office/powerpoint/2010/main" val="37664926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26394-BD55-2D6B-2543-3C1A76122F5B}"/>
              </a:ext>
            </a:extLst>
          </p:cNvPr>
          <p:cNvSpPr txBox="1"/>
          <p:nvPr/>
        </p:nvSpPr>
        <p:spPr>
          <a:xfrm>
            <a:off x="3414740" y="523220"/>
            <a:ext cx="5362519" cy="523220"/>
          </a:xfrm>
          <a:prstGeom prst="rect">
            <a:avLst/>
          </a:prstGeom>
          <a:noFill/>
        </p:spPr>
        <p:txBody>
          <a:bodyPr wrap="square" rtlCol="0">
            <a:spAutoFit/>
          </a:bodyPr>
          <a:lstStyle/>
          <a:p>
            <a:pPr algn="ctr"/>
            <a:r>
              <a:rPr lang="en-US" sz="2800" dirty="0">
                <a:solidFill>
                  <a:schemeClr val="bg1"/>
                </a:solidFill>
              </a:rPr>
              <a:t>Wetland restoration</a:t>
            </a:r>
            <a:endParaRPr lang="en-US" dirty="0">
              <a:solidFill>
                <a:schemeClr val="bg1"/>
              </a:solidFill>
            </a:endParaRPr>
          </a:p>
        </p:txBody>
      </p:sp>
      <p:pic>
        <p:nvPicPr>
          <p:cNvPr id="3074" name="Picture 2">
            <a:extLst>
              <a:ext uri="{FF2B5EF4-FFF2-40B4-BE49-F238E27FC236}">
                <a16:creationId xmlns:a16="http://schemas.microsoft.com/office/drawing/2014/main" id="{F5E18DF0-D162-A0D2-D374-32601B95BF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62780"/>
            <a:ext cx="1219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4F8FC8-DF79-72E1-151A-3F53AF196ACD}"/>
              </a:ext>
            </a:extLst>
          </p:cNvPr>
          <p:cNvSpPr txBox="1"/>
          <p:nvPr/>
        </p:nvSpPr>
        <p:spPr>
          <a:xfrm>
            <a:off x="2530046" y="6440770"/>
            <a:ext cx="9142970" cy="276999"/>
          </a:xfrm>
          <a:prstGeom prst="rect">
            <a:avLst/>
          </a:prstGeom>
          <a:noFill/>
        </p:spPr>
        <p:txBody>
          <a:bodyPr wrap="square">
            <a:spAutoFit/>
          </a:bodyPr>
          <a:lstStyle/>
          <a:p>
            <a:r>
              <a:rPr lang="en-AU" sz="1200" b="0" i="0" dirty="0">
                <a:solidFill>
                  <a:srgbClr val="000000"/>
                </a:solidFill>
                <a:effectLst/>
                <a:highlight>
                  <a:srgbClr val="FFFFFF"/>
                </a:highlight>
                <a:latin typeface="Open Sans" panose="020B0606030504020204" pitchFamily="34" charset="0"/>
              </a:rPr>
              <a:t>Left: Salt pond shortly after reintroduction of tidal flow. Right: Nearly two years later. Photo: Sabine </a:t>
            </a:r>
            <a:r>
              <a:rPr lang="en-AU" sz="1200" b="0" i="0" dirty="0" err="1">
                <a:solidFill>
                  <a:srgbClr val="000000"/>
                </a:solidFill>
                <a:effectLst/>
                <a:highlight>
                  <a:srgbClr val="FFFFFF"/>
                </a:highlight>
                <a:latin typeface="Open Sans" panose="020B0606030504020204" pitchFamily="34" charset="0"/>
              </a:rPr>
              <a:t>Dittmann</a:t>
            </a:r>
            <a:endParaRPr lang="en-US" sz="1200" dirty="0"/>
          </a:p>
        </p:txBody>
      </p:sp>
    </p:spTree>
    <p:extLst>
      <p:ext uri="{BB962C8B-B14F-4D97-AF65-F5344CB8AC3E}">
        <p14:creationId xmlns:p14="http://schemas.microsoft.com/office/powerpoint/2010/main" val="3981301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ematic representation of the C~scape framework. C~scape is applied to a reef or cluster of reefs.">
            <a:extLst>
              <a:ext uri="{FF2B5EF4-FFF2-40B4-BE49-F238E27FC236}">
                <a16:creationId xmlns:a16="http://schemas.microsoft.com/office/drawing/2014/main" id="{4510B56C-CE56-8CD1-D211-9E4CD28F0B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7452" y="538945"/>
            <a:ext cx="9115201" cy="57801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8CD965-5A4B-DDF2-8630-F85225FF334A}"/>
              </a:ext>
            </a:extLst>
          </p:cNvPr>
          <p:cNvSpPr txBox="1"/>
          <p:nvPr/>
        </p:nvSpPr>
        <p:spPr>
          <a:xfrm>
            <a:off x="301296" y="2343175"/>
            <a:ext cx="1925187" cy="1692771"/>
          </a:xfrm>
          <a:prstGeom prst="rect">
            <a:avLst/>
          </a:prstGeom>
          <a:noFill/>
        </p:spPr>
        <p:txBody>
          <a:bodyPr wrap="square" rtlCol="0">
            <a:spAutoFit/>
          </a:bodyPr>
          <a:lstStyle/>
          <a:p>
            <a:pPr algn="ctr"/>
            <a:endParaRPr lang="en-US" sz="2800" dirty="0">
              <a:solidFill>
                <a:schemeClr val="bg1"/>
              </a:solidFill>
            </a:endParaRPr>
          </a:p>
          <a:p>
            <a:pPr algn="ctr"/>
            <a:r>
              <a:rPr lang="en-US" sz="2800" dirty="0">
                <a:solidFill>
                  <a:schemeClr val="bg1"/>
                </a:solidFill>
              </a:rPr>
              <a:t>modelling</a:t>
            </a:r>
          </a:p>
          <a:p>
            <a:pPr algn="ctr"/>
            <a:endParaRPr lang="en-US" sz="2800" dirty="0">
              <a:solidFill>
                <a:schemeClr val="bg1"/>
              </a:solidFill>
            </a:endParaRPr>
          </a:p>
          <a:p>
            <a:pPr algn="ctr"/>
            <a:r>
              <a:rPr lang="en-US" dirty="0">
                <a:solidFill>
                  <a:schemeClr val="bg1"/>
                </a:solidFill>
              </a:rPr>
              <a:t>E.g.</a:t>
            </a:r>
            <a:r>
              <a:rPr lang="en-US" sz="1200" dirty="0">
                <a:solidFill>
                  <a:schemeClr val="bg1"/>
                </a:solidFill>
              </a:rPr>
              <a:t> </a:t>
            </a:r>
            <a:r>
              <a:rPr lang="en-US" dirty="0">
                <a:solidFill>
                  <a:schemeClr val="bg1"/>
                </a:solidFill>
              </a:rPr>
              <a:t>C-scape</a:t>
            </a:r>
          </a:p>
        </p:txBody>
      </p:sp>
    </p:spTree>
    <p:extLst>
      <p:ext uri="{BB962C8B-B14F-4D97-AF65-F5344CB8AC3E}">
        <p14:creationId xmlns:p14="http://schemas.microsoft.com/office/powerpoint/2010/main" val="709783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07ABC8-C67D-EB3C-C419-38684DB2D642}"/>
              </a:ext>
            </a:extLst>
          </p:cNvPr>
          <p:cNvSpPr txBox="1"/>
          <p:nvPr/>
        </p:nvSpPr>
        <p:spPr>
          <a:xfrm>
            <a:off x="509855" y="1874728"/>
            <a:ext cx="3418202" cy="3231654"/>
          </a:xfrm>
          <a:prstGeom prst="rect">
            <a:avLst/>
          </a:prstGeom>
          <a:noFill/>
        </p:spPr>
        <p:txBody>
          <a:bodyPr wrap="square" rtlCol="0">
            <a:spAutoFit/>
          </a:bodyPr>
          <a:lstStyle/>
          <a:p>
            <a:pPr algn="ctr"/>
            <a:r>
              <a:rPr lang="en-US" sz="3600" dirty="0" err="1">
                <a:solidFill>
                  <a:schemeClr val="bg1"/>
                </a:solidFill>
              </a:rPr>
              <a:t>EcoRRAP</a:t>
            </a:r>
            <a:endParaRPr lang="en-US" sz="3600" dirty="0">
              <a:solidFill>
                <a:schemeClr val="bg1"/>
              </a:solidFill>
            </a:endParaRPr>
          </a:p>
          <a:p>
            <a:pPr algn="ctr"/>
            <a:endParaRPr lang="en-US" sz="2800" dirty="0">
              <a:solidFill>
                <a:schemeClr val="bg1"/>
              </a:solidFill>
            </a:endParaRPr>
          </a:p>
          <a:p>
            <a:pPr algn="ctr"/>
            <a:r>
              <a:rPr lang="en-US" sz="2800" dirty="0">
                <a:solidFill>
                  <a:schemeClr val="bg1"/>
                </a:solidFill>
              </a:rPr>
              <a:t>Ecological Intelligence for Reef Restoration</a:t>
            </a:r>
          </a:p>
          <a:p>
            <a:pPr algn="ctr"/>
            <a:endParaRPr lang="en-US" sz="2800" dirty="0">
              <a:solidFill>
                <a:schemeClr val="bg1"/>
              </a:solidFill>
            </a:endParaRPr>
          </a:p>
          <a:p>
            <a:pPr algn="ctr"/>
            <a:r>
              <a:rPr lang="en-US" sz="2800" dirty="0">
                <a:solidFill>
                  <a:schemeClr val="bg1"/>
                </a:solidFill>
              </a:rPr>
              <a:t>including 3D Photogrammetry</a:t>
            </a:r>
            <a:endParaRPr lang="en-US" dirty="0">
              <a:solidFill>
                <a:schemeClr val="bg1"/>
              </a:solidFill>
            </a:endParaRPr>
          </a:p>
        </p:txBody>
      </p:sp>
      <p:sp>
        <p:nvSpPr>
          <p:cNvPr id="4" name="TextBox 3">
            <a:extLst>
              <a:ext uri="{FF2B5EF4-FFF2-40B4-BE49-F238E27FC236}">
                <a16:creationId xmlns:a16="http://schemas.microsoft.com/office/drawing/2014/main" id="{A2259D80-E848-255F-68C1-27D4AE6755C0}"/>
              </a:ext>
            </a:extLst>
          </p:cNvPr>
          <p:cNvSpPr txBox="1"/>
          <p:nvPr/>
        </p:nvSpPr>
        <p:spPr>
          <a:xfrm>
            <a:off x="5748271" y="5720296"/>
            <a:ext cx="6098146"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=bGLS8H9BNf0</a:t>
            </a:r>
          </a:p>
        </p:txBody>
      </p:sp>
      <p:pic>
        <p:nvPicPr>
          <p:cNvPr id="6" name="Picture 5" descr="A screenshot of a video&#10;&#10;Description automatically generated">
            <a:extLst>
              <a:ext uri="{FF2B5EF4-FFF2-40B4-BE49-F238E27FC236}">
                <a16:creationId xmlns:a16="http://schemas.microsoft.com/office/drawing/2014/main" id="{17C70B11-07A6-3184-1D1B-44E7991D11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2375" y="626840"/>
            <a:ext cx="7059770" cy="4936464"/>
          </a:xfrm>
          <a:prstGeom prst="rect">
            <a:avLst/>
          </a:prstGeom>
        </p:spPr>
      </p:pic>
      <p:sp>
        <p:nvSpPr>
          <p:cNvPr id="7" name="TextBox 6">
            <a:extLst>
              <a:ext uri="{FF2B5EF4-FFF2-40B4-BE49-F238E27FC236}">
                <a16:creationId xmlns:a16="http://schemas.microsoft.com/office/drawing/2014/main" id="{11DF4330-FE7E-555E-6FB7-53398D854FD2}"/>
              </a:ext>
            </a:extLst>
          </p:cNvPr>
          <p:cNvSpPr txBox="1"/>
          <p:nvPr/>
        </p:nvSpPr>
        <p:spPr>
          <a:xfrm rot="19490862">
            <a:off x="286880" y="590269"/>
            <a:ext cx="1569311" cy="369332"/>
          </a:xfrm>
          <a:prstGeom prst="rect">
            <a:avLst/>
          </a:prstGeom>
          <a:noFill/>
        </p:spPr>
        <p:txBody>
          <a:bodyPr wrap="square" rtlCol="0">
            <a:spAutoFit/>
          </a:bodyPr>
          <a:lstStyle/>
          <a:p>
            <a:r>
              <a:rPr lang="en-US" dirty="0">
                <a:highlight>
                  <a:srgbClr val="FFFF00"/>
                </a:highlight>
              </a:rPr>
              <a:t>A must watch!</a:t>
            </a:r>
          </a:p>
        </p:txBody>
      </p:sp>
    </p:spTree>
    <p:extLst>
      <p:ext uri="{BB962C8B-B14F-4D97-AF65-F5344CB8AC3E}">
        <p14:creationId xmlns:p14="http://schemas.microsoft.com/office/powerpoint/2010/main" val="21493274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al Shows Strong Recovery across the Great Barrier Reef | Reef Ecologic">
            <a:extLst>
              <a:ext uri="{FF2B5EF4-FFF2-40B4-BE49-F238E27FC236}">
                <a16:creationId xmlns:a16="http://schemas.microsoft.com/office/drawing/2014/main" id="{F48B7D64-23E9-C6D0-F48C-94566482A60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BF611C-451A-0368-EEA7-DA896F2D1180}"/>
              </a:ext>
            </a:extLst>
          </p:cNvPr>
          <p:cNvSpPr txBox="1"/>
          <p:nvPr/>
        </p:nvSpPr>
        <p:spPr>
          <a:xfrm>
            <a:off x="367116" y="3021096"/>
            <a:ext cx="5603697"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Discuss how scientists use the evidence from the monitoring and assessment of an ecosystem to inform scientific knowledge about ecosystem resilience and population recovery.</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br>
              <a:rPr lang="en-US" sz="2000" dirty="0">
                <a:solidFill>
                  <a:schemeClr val="bg1"/>
                </a:solidFill>
                <a:cs typeface="Arial Narrow" panose="020B0604020202020204" pitchFamily="34" charset="0"/>
              </a:rPr>
            </a:br>
            <a:r>
              <a:rPr kumimoji="0" lang="en-US" sz="2000" b="0" i="1" u="none" strike="noStrike" kern="1200" cap="none" spc="0" normalizeH="0" baseline="0" noProof="0" dirty="0">
                <a:ln>
                  <a:noFill/>
                </a:ln>
                <a:solidFill>
                  <a:schemeClr val="bg1"/>
                </a:solidFill>
                <a:effectLst/>
                <a:uLnTx/>
                <a:uFillTx/>
                <a:ea typeface="+mn-ea"/>
                <a:cs typeface="Arial Narrow" panose="020B0604020202020204" pitchFamily="34" charset="0"/>
              </a:rPr>
              <a:t>’27. Rescue and Recovery’</a:t>
            </a:r>
          </a:p>
        </p:txBody>
      </p:sp>
    </p:spTree>
    <p:extLst>
      <p:ext uri="{BB962C8B-B14F-4D97-AF65-F5344CB8AC3E}">
        <p14:creationId xmlns:p14="http://schemas.microsoft.com/office/powerpoint/2010/main" val="17519144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3958</TotalTime>
  <Words>4721</Words>
  <Application>Microsoft Macintosh PowerPoint</Application>
  <PresentationFormat>Widescreen</PresentationFormat>
  <Paragraphs>497</Paragraphs>
  <Slides>94</Slides>
  <Notes>86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94</vt:i4>
      </vt:variant>
    </vt:vector>
  </HeadingPairs>
  <TitlesOfParts>
    <vt:vector size="117" baseType="lpstr">
      <vt:lpstr>-apple-system</vt:lpstr>
      <vt:lpstr>abcsans</vt:lpstr>
      <vt:lpstr>AdvP4C4E74</vt:lpstr>
      <vt:lpstr>AdvPSSPS</vt:lpstr>
      <vt:lpstr>AdvPTimes</vt:lpstr>
      <vt:lpstr>Aptos</vt:lpstr>
      <vt:lpstr>Arial</vt:lpstr>
      <vt:lpstr>Arial Narrow</vt:lpstr>
      <vt:lpstr>Baloo Bhaijaan</vt:lpstr>
      <vt:lpstr>Calibri</vt:lpstr>
      <vt:lpstr>Calibri Light</vt:lpstr>
      <vt:lpstr>Chronicle SSm A</vt:lpstr>
      <vt:lpstr>Helvetica</vt:lpstr>
      <vt:lpstr>Lato</vt:lpstr>
      <vt:lpstr>Merriweather</vt:lpstr>
      <vt:lpstr>Merriweather Sans</vt:lpstr>
      <vt:lpstr>Open Sans</vt:lpstr>
      <vt:lpstr>Proxima Nova Subset</vt:lpstr>
      <vt:lpstr>Source Sans Pro</vt:lpstr>
      <vt:lpstr>var(--typography-font-family,var(--dls-font-stack-sans))</vt:lpstr>
      <vt:lpstr>verdana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682</cp:revision>
  <dcterms:created xsi:type="dcterms:W3CDTF">2023-09-23T08:38:28Z</dcterms:created>
  <dcterms:modified xsi:type="dcterms:W3CDTF">2024-06-29T01:40:09Z</dcterms:modified>
</cp:coreProperties>
</file>