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04" r:id="rId2"/>
    <p:sldId id="305" r:id="rId3"/>
    <p:sldId id="306" r:id="rId4"/>
    <p:sldId id="308" r:id="rId5"/>
    <p:sldId id="307" r:id="rId6"/>
    <p:sldId id="338" r:id="rId7"/>
    <p:sldId id="312" r:id="rId8"/>
    <p:sldId id="339" r:id="rId9"/>
    <p:sldId id="315" r:id="rId10"/>
    <p:sldId id="340" r:id="rId11"/>
    <p:sldId id="314" r:id="rId12"/>
    <p:sldId id="313" r:id="rId13"/>
    <p:sldId id="316" r:id="rId14"/>
    <p:sldId id="317" r:id="rId15"/>
    <p:sldId id="321" r:id="rId16"/>
    <p:sldId id="318" r:id="rId17"/>
    <p:sldId id="319" r:id="rId18"/>
    <p:sldId id="320" r:id="rId19"/>
    <p:sldId id="322" r:id="rId20"/>
    <p:sldId id="323" r:id="rId21"/>
    <p:sldId id="309" r:id="rId22"/>
    <p:sldId id="325" r:id="rId23"/>
    <p:sldId id="324" r:id="rId24"/>
    <p:sldId id="326" r:id="rId25"/>
    <p:sldId id="327" r:id="rId26"/>
    <p:sldId id="329" r:id="rId27"/>
    <p:sldId id="330" r:id="rId28"/>
    <p:sldId id="331" r:id="rId29"/>
    <p:sldId id="332" r:id="rId30"/>
    <p:sldId id="333" r:id="rId31"/>
    <p:sldId id="334" r:id="rId32"/>
    <p:sldId id="341" r:id="rId33"/>
    <p:sldId id="342" r:id="rId34"/>
    <p:sldId id="343" r:id="rId35"/>
    <p:sldId id="337" r:id="rId36"/>
    <p:sldId id="34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9"/>
    <p:restoredTop sz="85918"/>
  </p:normalViewPr>
  <p:slideViewPr>
    <p:cSldViewPr snapToGrid="0">
      <p:cViewPr varScale="1">
        <p:scale>
          <a:sx n="93" d="100"/>
          <a:sy n="93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roundglasssustain.com</a:t>
            </a:r>
            <a:r>
              <a:rPr lang="en-US" dirty="0"/>
              <a:t>/species/mudskipper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www.viator.com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-AU/tours/Big-Island-of-Hawaii/Manta-Ray-Night-Snorkel/d669-30433P10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www.nationalgeographic.com</a:t>
            </a:r>
            <a:r>
              <a:rPr lang="en-US" dirty="0"/>
              <a:t>/animals/article/whale-protects-diver-from-shark-video-</a:t>
            </a:r>
            <a:r>
              <a:rPr lang="en-US" dirty="0" err="1"/>
              <a:t>spd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29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en.wikiversity.org</a:t>
            </a:r>
            <a:r>
              <a:rPr lang="en-US" dirty="0"/>
              <a:t>/wiki/</a:t>
            </a:r>
            <a:r>
              <a:rPr lang="en-US" dirty="0" err="1"/>
              <a:t>Exploring_Worldviews</a:t>
            </a:r>
            <a:r>
              <a:rPr lang="en-US" dirty="0"/>
              <a:t>#/media/</a:t>
            </a:r>
            <a:r>
              <a:rPr lang="en-US" dirty="0" err="1"/>
              <a:t>File:Spheres_of_Evidence.jpg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79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traicie.com</a:t>
            </a:r>
            <a:r>
              <a:rPr lang="en-US" dirty="0"/>
              <a:t>/2022/11/07/confirmation-bias-in-hiring/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89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brocku.ca</a:t>
            </a:r>
            <a:r>
              <a:rPr lang="en-US" dirty="0"/>
              <a:t>/</a:t>
            </a:r>
            <a:r>
              <a:rPr lang="en-US" dirty="0" err="1"/>
              <a:t>unesco</a:t>
            </a:r>
            <a:r>
              <a:rPr lang="en-US" dirty="0"/>
              <a:t>-chair/2021/09/09/we-cant-protect-our-planet-without-radically-transforming-our-worldview-is-it-possible/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0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roundglasssustain.com</a:t>
            </a:r>
            <a:r>
              <a:rPr lang="en-US" dirty="0"/>
              <a:t>/species/mudskipper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7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9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Imaage</a:t>
            </a:r>
            <a:r>
              <a:rPr lang="en-US" dirty="0"/>
              <a:t>: https://</a:t>
            </a:r>
            <a:r>
              <a:rPr lang="en-US" dirty="0" err="1"/>
              <a:t>wp.wwu.edu</a:t>
            </a:r>
            <a:r>
              <a:rPr lang="en-US" dirty="0"/>
              <a:t>/marketing474gill/2018/04/10/ecological-footprint/comment-page-1/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8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Trinity College Gladstone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6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www.express.co.uk</a:t>
            </a:r>
            <a:r>
              <a:rPr lang="en-US" dirty="0"/>
              <a:t>/life-style/health/1833327/loneliness-family-and-friends-visiting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0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www.weforum.org</a:t>
            </a:r>
            <a:r>
              <a:rPr lang="en-US" dirty="0"/>
              <a:t>/projects/value-in-media/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/news/2019-01-18/conservationist-slammed-for-touching-huge-shark-off-</a:t>
            </a:r>
            <a:r>
              <a:rPr lang="en-US" dirty="0" err="1"/>
              <a:t>hawaii</a:t>
            </a:r>
            <a:r>
              <a:rPr lang="en-US" dirty="0"/>
              <a:t>/10725478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0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/when-we-swim-in-the-ocean-we-enter-another-animals-home-heres-how-to-keep-us-all-safe-193457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13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www.thecut.com</a:t>
            </a:r>
            <a:r>
              <a:rPr lang="en-US" dirty="0"/>
              <a:t>/2020/09/my-octopus-teacher-on-</a:t>
            </a:r>
            <a:r>
              <a:rPr lang="en-US" dirty="0" err="1"/>
              <a:t>netflix</a:t>
            </a:r>
            <a:r>
              <a:rPr lang="en-US" dirty="0"/>
              <a:t>-is-the-love-story-we-</a:t>
            </a:r>
            <a:r>
              <a:rPr lang="en-US" dirty="0" err="1"/>
              <a:t>need.html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3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 trips to meet the most beautiful creatures of the sea - Ecobnb">
            <a:extLst>
              <a:ext uri="{FF2B5EF4-FFF2-40B4-BE49-F238E27FC236}">
                <a16:creationId xmlns:a16="http://schemas.microsoft.com/office/drawing/2014/main" id="{F9BBE977-2FED-4792-BCA0-63604F31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9"/>
            <a:ext cx="12192000" cy="68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17159-836C-435D-BE58-DA60073A5266}"/>
              </a:ext>
            </a:extLst>
          </p:cNvPr>
          <p:cNvSpPr txBox="1"/>
          <p:nvPr/>
        </p:nvSpPr>
        <p:spPr>
          <a:xfrm>
            <a:off x="9504218" y="458956"/>
            <a:ext cx="225829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Discuss that the education of stakeholders is essential to encouraging sustainable management practices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’28. High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stakes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ological Footprint | Sustainability Blog">
            <a:extLst>
              <a:ext uri="{FF2B5EF4-FFF2-40B4-BE49-F238E27FC236}">
                <a16:creationId xmlns:a16="http://schemas.microsoft.com/office/drawing/2014/main" id="{0EDFD24D-45C2-BE97-7FE5-31750ED09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487670"/>
            <a:ext cx="11748655" cy="588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670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60D19-9D5C-3D56-C991-14BF165B660C}"/>
              </a:ext>
            </a:extLst>
          </p:cNvPr>
          <p:cNvSpPr txBox="1"/>
          <p:nvPr/>
        </p:nvSpPr>
        <p:spPr>
          <a:xfrm>
            <a:off x="3858490" y="1818989"/>
            <a:ext cx="414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 stakeholders become informed?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BE7D5-DC87-00DD-0BD8-80596CBA513F}"/>
              </a:ext>
            </a:extLst>
          </p:cNvPr>
          <p:cNvSpPr txBox="1"/>
          <p:nvPr/>
        </p:nvSpPr>
        <p:spPr>
          <a:xfrm>
            <a:off x="3048000" y="396179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>
                <a:solidFill>
                  <a:srgbClr val="000000"/>
                </a:solidFill>
              </a:rPr>
              <a:t>Where do stakeholders obtain their information from? </a:t>
            </a:r>
          </a:p>
          <a:p>
            <a:pPr algn="ctr"/>
            <a:r>
              <a:rPr lang="en-AU" sz="1800" dirty="0">
                <a:solidFill>
                  <a:srgbClr val="000000"/>
                </a:solidFill>
              </a:rPr>
              <a:t>What and who influences opinions and behaviours? </a:t>
            </a:r>
          </a:p>
        </p:txBody>
      </p:sp>
    </p:spTree>
    <p:extLst>
      <p:ext uri="{BB962C8B-B14F-4D97-AF65-F5344CB8AC3E}">
        <p14:creationId xmlns:p14="http://schemas.microsoft.com/office/powerpoint/2010/main" val="1479864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oogle scholar&#10;&#10;Description automatically generated">
            <a:extLst>
              <a:ext uri="{FF2B5EF4-FFF2-40B4-BE49-F238E27FC236}">
                <a16:creationId xmlns:a16="http://schemas.microsoft.com/office/drawing/2014/main" id="{958F18CB-842F-6D83-F2D3-033BF808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74"/>
            <a:ext cx="12191999" cy="66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86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CG From the principal - Trinity College">
            <a:extLst>
              <a:ext uri="{FF2B5EF4-FFF2-40B4-BE49-F238E27FC236}">
                <a16:creationId xmlns:a16="http://schemas.microsoft.com/office/drawing/2014/main" id="{FB73C7DC-FE69-44F7-A202-B3386748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3500"/>
            <a:ext cx="121920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IVE YOUR CHILD THE OPPORTUNITY TO">
            <a:extLst>
              <a:ext uri="{FF2B5EF4-FFF2-40B4-BE49-F238E27FC236}">
                <a16:creationId xmlns:a16="http://schemas.microsoft.com/office/drawing/2014/main" id="{9B42DF41-55D8-F160-82B9-1CC1B2D1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32764" cy="38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IVE YOUR CHILD THE OPPORTUNITY TO">
            <a:extLst>
              <a:ext uri="{FF2B5EF4-FFF2-40B4-BE49-F238E27FC236}">
                <a16:creationId xmlns:a16="http://schemas.microsoft.com/office/drawing/2014/main" id="{86C8B36F-CEFA-3428-969E-392C6405A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 bwMode="auto">
          <a:xfrm>
            <a:off x="5832764" y="-1"/>
            <a:ext cx="6359236" cy="38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11CE97-7FF7-A7A4-1633-4113BA3E471E}"/>
              </a:ext>
            </a:extLst>
          </p:cNvPr>
          <p:cNvSpPr/>
          <p:nvPr/>
        </p:nvSpPr>
        <p:spPr>
          <a:xfrm>
            <a:off x="4710545" y="3089564"/>
            <a:ext cx="2757055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School community</a:t>
            </a:r>
          </a:p>
        </p:txBody>
      </p:sp>
    </p:spTree>
    <p:extLst>
      <p:ext uri="{BB962C8B-B14F-4D97-AF65-F5344CB8AC3E}">
        <p14:creationId xmlns:p14="http://schemas.microsoft.com/office/powerpoint/2010/main" val="154495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utline of religion - Wikipedia">
            <a:extLst>
              <a:ext uri="{FF2B5EF4-FFF2-40B4-BE49-F238E27FC236}">
                <a16:creationId xmlns:a16="http://schemas.microsoft.com/office/drawing/2014/main" id="{79DBF190-1146-6453-D522-793DEAA5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7" y="271998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7D2058-E5BC-FEFE-4158-AD7E72FF437E}"/>
              </a:ext>
            </a:extLst>
          </p:cNvPr>
          <p:cNvSpPr txBox="1"/>
          <p:nvPr/>
        </p:nvSpPr>
        <p:spPr>
          <a:xfrm>
            <a:off x="8021782" y="505345"/>
            <a:ext cx="362296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Religious figures</a:t>
            </a:r>
          </a:p>
          <a:p>
            <a:endParaRPr lang="en-US" dirty="0"/>
          </a:p>
          <a:p>
            <a:r>
              <a:rPr lang="en-US" dirty="0"/>
              <a:t>Religious symbols clockwise –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Judaisn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Christianity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Baháʼí</a:t>
            </a:r>
            <a:r>
              <a:rPr lang="en-US" dirty="0"/>
              <a:t> Faith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Hinduism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Taosim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Buddhism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Sikhism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Slavic neopaganism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Celtic polytheism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Heathenism (German paganism)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Semitic neopaganism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Wicca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Kemetism</a:t>
            </a:r>
            <a:r>
              <a:rPr lang="en-US" dirty="0"/>
              <a:t> (</a:t>
            </a:r>
            <a:r>
              <a:rPr lang="en-US" dirty="0" err="1"/>
              <a:t>Egyption</a:t>
            </a:r>
            <a:r>
              <a:rPr lang="en-US" dirty="0"/>
              <a:t> paganism)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Hellenism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Italo-Roman neopaganism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31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36B80-17CD-6873-4730-B3E3BC6202CA}"/>
              </a:ext>
            </a:extLst>
          </p:cNvPr>
          <p:cNvSpPr txBox="1"/>
          <p:nvPr/>
        </p:nvSpPr>
        <p:spPr>
          <a:xfrm>
            <a:off x="3923400" y="746097"/>
            <a:ext cx="434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Family and friends</a:t>
            </a:r>
          </a:p>
        </p:txBody>
      </p:sp>
      <p:pic>
        <p:nvPicPr>
          <p:cNvPr id="13316" name="Picture 4" descr="Why should Old people listen to younger people and young people need to  listen to old">
            <a:extLst>
              <a:ext uri="{FF2B5EF4-FFF2-40B4-BE49-F238E27FC236}">
                <a16:creationId xmlns:a16="http://schemas.microsoft.com/office/drawing/2014/main" id="{B63EED44-B6D3-3BED-5584-62A5EA9E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7509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2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>
            <a:extLst>
              <a:ext uri="{FF2B5EF4-FFF2-40B4-BE49-F238E27FC236}">
                <a16:creationId xmlns:a16="http://schemas.microsoft.com/office/drawing/2014/main" id="{F2E7345B-91A7-A085-1565-FCF74C7F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5D73E-51F1-47A9-FF6F-802F512C651D}"/>
              </a:ext>
            </a:extLst>
          </p:cNvPr>
          <p:cNvSpPr txBox="1"/>
          <p:nvPr/>
        </p:nvSpPr>
        <p:spPr>
          <a:xfrm>
            <a:off x="3900054" y="304800"/>
            <a:ext cx="439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1230891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ith long hair&#10;&#10;Description automatically generated">
            <a:extLst>
              <a:ext uri="{FF2B5EF4-FFF2-40B4-BE49-F238E27FC236}">
                <a16:creationId xmlns:a16="http://schemas.microsoft.com/office/drawing/2014/main" id="{A4EB783D-A712-12C5-C17B-97F5357F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91" y="-1"/>
            <a:ext cx="8714509" cy="6846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6A2E5-FB12-BF86-0BC5-A838EC37E30E}"/>
              </a:ext>
            </a:extLst>
          </p:cNvPr>
          <p:cNvSpPr txBox="1"/>
          <p:nvPr/>
        </p:nvSpPr>
        <p:spPr>
          <a:xfrm>
            <a:off x="519545" y="3136612"/>
            <a:ext cx="252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2199962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Old Books In A Library #3 by Luoman">
            <a:extLst>
              <a:ext uri="{FF2B5EF4-FFF2-40B4-BE49-F238E27FC236}">
                <a16:creationId xmlns:a16="http://schemas.microsoft.com/office/drawing/2014/main" id="{AD6597AD-AEB8-2CB1-27FE-DC053FBBB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b="759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C90FBF-8D74-456D-74CA-27EF3437FAFA}"/>
              </a:ext>
            </a:extLst>
          </p:cNvPr>
          <p:cNvSpPr/>
          <p:nvPr/>
        </p:nvSpPr>
        <p:spPr>
          <a:xfrm>
            <a:off x="4710545" y="3089564"/>
            <a:ext cx="2757055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Books</a:t>
            </a:r>
          </a:p>
        </p:txBody>
      </p:sp>
    </p:spTree>
    <p:extLst>
      <p:ext uri="{BB962C8B-B14F-4D97-AF65-F5344CB8AC3E}">
        <p14:creationId xmlns:p14="http://schemas.microsoft.com/office/powerpoint/2010/main" val="3347349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ere's what's coming to Netflix in September 2022 | WRGB">
            <a:extLst>
              <a:ext uri="{FF2B5EF4-FFF2-40B4-BE49-F238E27FC236}">
                <a16:creationId xmlns:a16="http://schemas.microsoft.com/office/drawing/2014/main" id="{5808F644-76AB-07B3-9600-30174A31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61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60D19-9D5C-3D56-C991-14BF165B660C}"/>
              </a:ext>
            </a:extLst>
          </p:cNvPr>
          <p:cNvSpPr txBox="1"/>
          <p:nvPr/>
        </p:nvSpPr>
        <p:spPr>
          <a:xfrm>
            <a:off x="4024745" y="2844225"/>
            <a:ext cx="4142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a stake holder?</a:t>
            </a:r>
          </a:p>
        </p:txBody>
      </p:sp>
    </p:spTree>
    <p:extLst>
      <p:ext uri="{BB962C8B-B14F-4D97-AF65-F5344CB8AC3E}">
        <p14:creationId xmlns:p14="http://schemas.microsoft.com/office/powerpoint/2010/main" val="1883750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F68CC-EB91-A09B-7266-FC0487B91522}"/>
              </a:ext>
            </a:extLst>
          </p:cNvPr>
          <p:cNvSpPr txBox="1"/>
          <p:nvPr/>
        </p:nvSpPr>
        <p:spPr>
          <a:xfrm>
            <a:off x="1475508" y="2844225"/>
            <a:ext cx="252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Music</a:t>
            </a:r>
          </a:p>
        </p:txBody>
      </p:sp>
      <p:pic>
        <p:nvPicPr>
          <p:cNvPr id="16388" name="Picture 4" descr="Julian Lennon - Saltwater Lyrics - YouTube">
            <a:extLst>
              <a:ext uri="{FF2B5EF4-FFF2-40B4-BE49-F238E27FC236}">
                <a16:creationId xmlns:a16="http://schemas.microsoft.com/office/drawing/2014/main" id="{A9D11246-BAFF-34E9-6E28-0C609F527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91"/>
          <a:stretch/>
        </p:blipFill>
        <p:spPr bwMode="auto">
          <a:xfrm>
            <a:off x="5375109" y="3172690"/>
            <a:ext cx="6816891" cy="368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Behind the Song: John Lennon, &quot;Mother&quot; - American Songwriter">
            <a:extLst>
              <a:ext uri="{FF2B5EF4-FFF2-40B4-BE49-F238E27FC236}">
                <a16:creationId xmlns:a16="http://schemas.microsoft.com/office/drawing/2014/main" id="{9926583B-7324-DE6D-6416-E80D9CEBC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09" y="-1"/>
            <a:ext cx="6816891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11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ster Reef Guides | gbrmpa">
            <a:extLst>
              <a:ext uri="{FF2B5EF4-FFF2-40B4-BE49-F238E27FC236}">
                <a16:creationId xmlns:a16="http://schemas.microsoft.com/office/drawing/2014/main" id="{74BBEFAE-6819-F502-4BA3-382078088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8"/>
          <a:stretch/>
        </p:blipFill>
        <p:spPr bwMode="auto">
          <a:xfrm>
            <a:off x="0" y="1634836"/>
            <a:ext cx="12192000" cy="522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2ACD4-A0D7-423C-ED78-2567E3880001}"/>
              </a:ext>
            </a:extLst>
          </p:cNvPr>
          <p:cNvSpPr txBox="1"/>
          <p:nvPr/>
        </p:nvSpPr>
        <p:spPr>
          <a:xfrm>
            <a:off x="1215736" y="396104"/>
            <a:ext cx="97605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Experiences (e.g. Master Reef Guides are trained to deliver accurate information to those visiting the reef)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6048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25BD5B-55D1-DA2D-01FE-BD57D9FE0021}"/>
              </a:ext>
            </a:extLst>
          </p:cNvPr>
          <p:cNvSpPr txBox="1"/>
          <p:nvPr/>
        </p:nvSpPr>
        <p:spPr>
          <a:xfrm>
            <a:off x="500138" y="2890391"/>
            <a:ext cx="2437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Life Experience</a:t>
            </a:r>
          </a:p>
        </p:txBody>
      </p:sp>
      <p:pic>
        <p:nvPicPr>
          <p:cNvPr id="18440" name="Picture 8" descr="Cycle Touring Insurance: 5 Best Providers For Cycle Travel">
            <a:extLst>
              <a:ext uri="{FF2B5EF4-FFF2-40B4-BE49-F238E27FC236}">
                <a16:creationId xmlns:a16="http://schemas.microsoft.com/office/drawing/2014/main" id="{9AC1F705-4056-DCA3-0302-C21F79EC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02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et Outside! 15 Ways to Explore Nature With Your Kids | FamilyMinded">
            <a:extLst>
              <a:ext uri="{FF2B5EF4-FFF2-40B4-BE49-F238E27FC236}">
                <a16:creationId xmlns:a16="http://schemas.microsoft.com/office/drawing/2014/main" id="{9AD1E5F8-0CCC-6A0A-9FDC-945E24F58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709" cy="685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62964-3BDD-DA4C-EBFC-921CD935D4AC}"/>
              </a:ext>
            </a:extLst>
          </p:cNvPr>
          <p:cNvSpPr txBox="1"/>
          <p:nvPr/>
        </p:nvSpPr>
        <p:spPr>
          <a:xfrm>
            <a:off x="9303326" y="2844225"/>
            <a:ext cx="2528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122434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earchers slam marine conservationist for touching great white shark  during close encounter near Hawaiian island of Oahu - ABC News">
            <a:extLst>
              <a:ext uri="{FF2B5EF4-FFF2-40B4-BE49-F238E27FC236}">
                <a16:creationId xmlns:a16="http://schemas.microsoft.com/office/drawing/2014/main" id="{1DB660CE-F090-AEF7-9ED0-75DFB841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26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hen we swim in the ocean, we enter another animal's home. Here's how to  keep us all safe">
            <a:extLst>
              <a:ext uri="{FF2B5EF4-FFF2-40B4-BE49-F238E27FC236}">
                <a16:creationId xmlns:a16="http://schemas.microsoft.com/office/drawing/2014/main" id="{4E298CB3-78C9-4E94-224F-ED37EEAB8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r="620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942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y Octopus Teacher' on Netflix Is the Love Story We Need">
            <a:extLst>
              <a:ext uri="{FF2B5EF4-FFF2-40B4-BE49-F238E27FC236}">
                <a16:creationId xmlns:a16="http://schemas.microsoft.com/office/drawing/2014/main" id="{674A5C5B-784B-CBB9-B7AE-FCA1C0A65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24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ona Manta Ray Night Snorkel Tour with Guaranteed Sighting 2024 - Big  Island of Hawaii">
            <a:extLst>
              <a:ext uri="{FF2B5EF4-FFF2-40B4-BE49-F238E27FC236}">
                <a16:creationId xmlns:a16="http://schemas.microsoft.com/office/drawing/2014/main" id="{E824D9F5-1D05-FD1A-6E5D-FB013BA3C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 b="9829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FB1D2B-54E2-2D56-C51E-535798F7FC8C}"/>
              </a:ext>
            </a:extLst>
          </p:cNvPr>
          <p:cNvSpPr txBox="1"/>
          <p:nvPr/>
        </p:nvSpPr>
        <p:spPr>
          <a:xfrm>
            <a:off x="180109" y="124692"/>
            <a:ext cx="202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Kona, Hawaii</a:t>
            </a:r>
          </a:p>
        </p:txBody>
      </p:sp>
    </p:spTree>
    <p:extLst>
      <p:ext uri="{BB962C8B-B14F-4D97-AF65-F5344CB8AC3E}">
        <p14:creationId xmlns:p14="http://schemas.microsoft.com/office/powerpoint/2010/main" val="4229841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Manta Ray Night Snorkel Kona, Big Island 2024 - Big Island of Hawaii">
            <a:extLst>
              <a:ext uri="{FF2B5EF4-FFF2-40B4-BE49-F238E27FC236}">
                <a16:creationId xmlns:a16="http://schemas.microsoft.com/office/drawing/2014/main" id="{030DE56F-407E-4CBC-2DF5-B262E399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Manta Ray Night Snorkel Tour in Kona">
            <a:extLst>
              <a:ext uri="{FF2B5EF4-FFF2-40B4-BE49-F238E27FC236}">
                <a16:creationId xmlns:a16="http://schemas.microsoft.com/office/drawing/2014/main" id="{FABF596F-A3DF-D02F-65E2-4102BB5D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628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hale Allegedly Protects Diver From Shark, But Questions Remain">
            <a:extLst>
              <a:ext uri="{FF2B5EF4-FFF2-40B4-BE49-F238E27FC236}">
                <a16:creationId xmlns:a16="http://schemas.microsoft.com/office/drawing/2014/main" id="{53DF667C-D84A-9C52-083C-60A3AA06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0" b="778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8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E4C25-430F-E572-BB7B-73152ED3B45D}"/>
              </a:ext>
            </a:extLst>
          </p:cNvPr>
          <p:cNvSpPr txBox="1"/>
          <p:nvPr/>
        </p:nvSpPr>
        <p:spPr>
          <a:xfrm>
            <a:off x="969819" y="1844996"/>
            <a:ext cx="408709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A stakeholder is a person or group of people who have an interest in </a:t>
            </a:r>
          </a:p>
          <a:p>
            <a:pPr algn="ctr"/>
            <a:r>
              <a:rPr lang="en-AU" sz="2800" dirty="0">
                <a:solidFill>
                  <a:srgbClr val="000000"/>
                </a:solidFill>
              </a:rPr>
              <a:t>(and will be affected by) the outcome of an environmental management decision.</a:t>
            </a:r>
          </a:p>
        </p:txBody>
      </p:sp>
      <p:pic>
        <p:nvPicPr>
          <p:cNvPr id="1038" name="Picture 14" descr="Citizenship, exclusion, and the denial of sovereignty to Indigenous peoples  - ABC Religion &amp; Ethics">
            <a:extLst>
              <a:ext uri="{FF2B5EF4-FFF2-40B4-BE49-F238E27FC236}">
                <a16:creationId xmlns:a16="http://schemas.microsoft.com/office/drawing/2014/main" id="{9C1C8E3E-2445-2016-5290-7255FF78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28" y="3399268"/>
            <a:ext cx="6147272" cy="345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cross the globe, millions join biggest climate protest ever | Climate  crisis | The Guardian">
            <a:extLst>
              <a:ext uri="{FF2B5EF4-FFF2-40B4-BE49-F238E27FC236}">
                <a16:creationId xmlns:a16="http://schemas.microsoft.com/office/drawing/2014/main" id="{B2959232-479D-8F6E-10E8-A71086F0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18" y="0"/>
            <a:ext cx="6142182" cy="36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35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ow to Observe Sea Turtle Nesting in Florida - Thrillist">
            <a:extLst>
              <a:ext uri="{FF2B5EF4-FFF2-40B4-BE49-F238E27FC236}">
                <a16:creationId xmlns:a16="http://schemas.microsoft.com/office/drawing/2014/main" id="{252486E4-3874-899C-FA00-D72A61D78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38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olphins And Surfers Caught Riding Waves Together In Australia - The Dodo">
            <a:extLst>
              <a:ext uri="{FF2B5EF4-FFF2-40B4-BE49-F238E27FC236}">
                <a16:creationId xmlns:a16="http://schemas.microsoft.com/office/drawing/2014/main" id="{9B526A63-EBB3-BAC2-23C8-063559E1A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541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A2EAF4-4146-3575-07FE-2409CBCD62CA}"/>
              </a:ext>
            </a:extLst>
          </p:cNvPr>
          <p:cNvSpPr/>
          <p:nvPr/>
        </p:nvSpPr>
        <p:spPr>
          <a:xfrm>
            <a:off x="5265683" y="0"/>
            <a:ext cx="69263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B7190787-255F-E2EF-C468-2DAFD526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09849-AF19-E0AE-FB44-90CF2B250161}"/>
              </a:ext>
            </a:extLst>
          </p:cNvPr>
          <p:cNvSpPr txBox="1"/>
          <p:nvPr/>
        </p:nvSpPr>
        <p:spPr>
          <a:xfrm>
            <a:off x="1079939" y="1308567"/>
            <a:ext cx="26091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0" i="0" dirty="0">
                <a:solidFill>
                  <a:srgbClr val="202122"/>
                </a:solidFill>
                <a:effectLst/>
              </a:rPr>
              <a:t>Available evidence is then filtered through our confirmation biases and interpreted through our worldview.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165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firmation Bias In Hiring: 5 Tips to Stop Making Mistakes - Traicie">
            <a:extLst>
              <a:ext uri="{FF2B5EF4-FFF2-40B4-BE49-F238E27FC236}">
                <a16:creationId xmlns:a16="http://schemas.microsoft.com/office/drawing/2014/main" id="{36B69F0B-800B-8640-AF5A-24C9E050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3B1131-ADB8-890B-1B00-F12174681C80}"/>
              </a:ext>
            </a:extLst>
          </p:cNvPr>
          <p:cNvSpPr/>
          <p:nvPr/>
        </p:nvSpPr>
        <p:spPr>
          <a:xfrm>
            <a:off x="252248" y="268014"/>
            <a:ext cx="2159876" cy="78827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49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e can't protect our planet without radically transforming our worldview —  is it possible? – UNESCO Chair">
            <a:extLst>
              <a:ext uri="{FF2B5EF4-FFF2-40B4-BE49-F238E27FC236}">
                <a16:creationId xmlns:a16="http://schemas.microsoft.com/office/drawing/2014/main" id="{43679CE9-920F-5754-F6CB-A4D9F05FF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8"/>
          <a:stretch/>
        </p:blipFill>
        <p:spPr bwMode="auto">
          <a:xfrm>
            <a:off x="2572407" y="0"/>
            <a:ext cx="9619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9F19B-DC43-D6F5-446A-6B1A55F1CE5C}"/>
              </a:ext>
            </a:extLst>
          </p:cNvPr>
          <p:cNvSpPr txBox="1"/>
          <p:nvPr/>
        </p:nvSpPr>
        <p:spPr>
          <a:xfrm>
            <a:off x="325822" y="2151727"/>
            <a:ext cx="2088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0" i="0" dirty="0">
                <a:solidFill>
                  <a:srgbClr val="202122"/>
                </a:solidFill>
                <a:effectLst/>
              </a:rPr>
              <a:t>Worldview:</a:t>
            </a:r>
          </a:p>
          <a:p>
            <a:r>
              <a:rPr lang="en-AU" sz="3200" dirty="0">
                <a:solidFill>
                  <a:srgbClr val="202122"/>
                </a:solidFill>
              </a:rPr>
              <a:t>your view of the world </a:t>
            </a:r>
            <a:endParaRPr lang="en-AU" sz="3200" b="0" i="0" dirty="0">
              <a:solidFill>
                <a:srgbClr val="202122"/>
              </a:solidFill>
              <a:effectLst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5097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ocean with white text&#10;&#10;Description automatically generated">
            <a:extLst>
              <a:ext uri="{FF2B5EF4-FFF2-40B4-BE49-F238E27FC236}">
                <a16:creationId xmlns:a16="http://schemas.microsoft.com/office/drawing/2014/main" id="{BEC15780-D218-3C27-2A8E-3C8A3ED96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260" y="0"/>
            <a:ext cx="1030574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CB41E-FE69-2FE0-E948-F3B55319BECB}"/>
              </a:ext>
            </a:extLst>
          </p:cNvPr>
          <p:cNvSpPr txBox="1"/>
          <p:nvPr/>
        </p:nvSpPr>
        <p:spPr>
          <a:xfrm>
            <a:off x="236901" y="2103843"/>
            <a:ext cx="14949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View this ppt </a:t>
            </a:r>
          </a:p>
          <a:p>
            <a:pPr algn="ctr"/>
            <a:r>
              <a:rPr lang="en-US" sz="3200" dirty="0"/>
              <a:t>(by Wet Paper)</a:t>
            </a:r>
          </a:p>
        </p:txBody>
      </p:sp>
    </p:spTree>
    <p:extLst>
      <p:ext uri="{BB962C8B-B14F-4D97-AF65-F5344CB8AC3E}">
        <p14:creationId xmlns:p14="http://schemas.microsoft.com/office/powerpoint/2010/main" val="2927855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 trips to meet the most beautiful creatures of the sea - Ecobnb">
            <a:extLst>
              <a:ext uri="{FF2B5EF4-FFF2-40B4-BE49-F238E27FC236}">
                <a16:creationId xmlns:a16="http://schemas.microsoft.com/office/drawing/2014/main" id="{F9BBE977-2FED-4792-BCA0-63604F31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79"/>
            <a:ext cx="12192000" cy="68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D17159-836C-435D-BE58-DA60073A5266}"/>
              </a:ext>
            </a:extLst>
          </p:cNvPr>
          <p:cNvSpPr txBox="1"/>
          <p:nvPr/>
        </p:nvSpPr>
        <p:spPr>
          <a:xfrm>
            <a:off x="9504218" y="458956"/>
            <a:ext cx="225829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Discuss that the education of stakeholders is essential to encouraging sustainable management practices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’28. High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stakes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3" name="Picture 2" descr="A black and white paper with text&#10;&#10;Description automatically generated">
            <a:extLst>
              <a:ext uri="{FF2B5EF4-FFF2-40B4-BE49-F238E27FC236}">
                <a16:creationId xmlns:a16="http://schemas.microsoft.com/office/drawing/2014/main" id="{E310D87B-24B3-2219-FB69-E00EE7AE3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63" y="692727"/>
            <a:ext cx="4070741" cy="54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E4C25-430F-E572-BB7B-73152ED3B45D}"/>
              </a:ext>
            </a:extLst>
          </p:cNvPr>
          <p:cNvSpPr txBox="1"/>
          <p:nvPr/>
        </p:nvSpPr>
        <p:spPr>
          <a:xfrm>
            <a:off x="838200" y="1659285"/>
            <a:ext cx="40870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000000"/>
                </a:solidFill>
              </a:rPr>
              <a:t>Examples of stakeholders 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Locals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Scientists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business owners 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</a:rPr>
              <a:t>indigenous peoples </a:t>
            </a:r>
            <a:endParaRPr lang="en-US" sz="2800" dirty="0"/>
          </a:p>
        </p:txBody>
      </p:sp>
      <p:pic>
        <p:nvPicPr>
          <p:cNvPr id="2050" name="Picture 2" descr="Revolution is alive': Canada protests spawn climate and Indigenous rights  movement | Canada | The Guardian">
            <a:extLst>
              <a:ext uri="{FF2B5EF4-FFF2-40B4-BE49-F238E27FC236}">
                <a16:creationId xmlns:a16="http://schemas.microsoft.com/office/drawing/2014/main" id="{E42674F5-4595-E4DB-0BE8-3B6F0E90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55" y="0"/>
            <a:ext cx="2881745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ur favourite photos from the student climate strike - Greenpeace  International">
            <a:extLst>
              <a:ext uri="{FF2B5EF4-FFF2-40B4-BE49-F238E27FC236}">
                <a16:creationId xmlns:a16="http://schemas.microsoft.com/office/drawing/2014/main" id="{1E328B70-0D4A-767B-B664-4118102B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0"/>
            <a:ext cx="3241964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atalin Karikó becomes fifth woman to receive Nobel Prize after winning  L'Oréal-UNESCO For Women in Science Award | UNESCO">
            <a:extLst>
              <a:ext uri="{FF2B5EF4-FFF2-40B4-BE49-F238E27FC236}">
                <a16:creationId xmlns:a16="http://schemas.microsoft.com/office/drawing/2014/main" id="{512E1BFF-4D84-EBF2-01BF-962D05551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139" y="2161309"/>
            <a:ext cx="3392893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nline Services | gbrmpa">
            <a:extLst>
              <a:ext uri="{FF2B5EF4-FFF2-40B4-BE49-F238E27FC236}">
                <a16:creationId xmlns:a16="http://schemas.microsoft.com/office/drawing/2014/main" id="{988DA124-F030-BCD2-CE11-4C4FCFB85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/>
          <a:stretch/>
        </p:blipFill>
        <p:spPr bwMode="auto">
          <a:xfrm>
            <a:off x="9310255" y="4322617"/>
            <a:ext cx="2870777" cy="25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urism | gbrmpa">
            <a:extLst>
              <a:ext uri="{FF2B5EF4-FFF2-40B4-BE49-F238E27FC236}">
                <a16:creationId xmlns:a16="http://schemas.microsoft.com/office/drawing/2014/main" id="{389A7FD8-6B60-17D2-1429-76B793CA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2161308"/>
            <a:ext cx="3241964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y Story: Meet the Indigenous rangers protecting Country and Culture |  WWF-Australia | My Story: Indigenous rangers protecting Country and Culture  | WWF Australia">
            <a:extLst>
              <a:ext uri="{FF2B5EF4-FFF2-40B4-BE49-F238E27FC236}">
                <a16:creationId xmlns:a16="http://schemas.microsoft.com/office/drawing/2014/main" id="{5906F083-4FCF-1BAC-A300-1ED8B03BC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/>
          <a:stretch/>
        </p:blipFill>
        <p:spPr bwMode="auto">
          <a:xfrm>
            <a:off x="6068291" y="4322615"/>
            <a:ext cx="3241964" cy="254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7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D13442-D377-818F-22EE-505D385983E6}"/>
              </a:ext>
            </a:extLst>
          </p:cNvPr>
          <p:cNvSpPr txBox="1"/>
          <p:nvPr/>
        </p:nvSpPr>
        <p:spPr>
          <a:xfrm>
            <a:off x="630381" y="271530"/>
            <a:ext cx="111529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Stakeholder </a:t>
            </a:r>
            <a:r>
              <a:rPr lang="en-AU" sz="3200" b="1" dirty="0">
                <a:solidFill>
                  <a:srgbClr val="000000"/>
                </a:solidFill>
              </a:rPr>
              <a:t>consultation</a:t>
            </a:r>
            <a:r>
              <a:rPr lang="en-AU" sz="2800" dirty="0">
                <a:solidFill>
                  <a:srgbClr val="000000"/>
                </a:solidFill>
              </a:rPr>
              <a:t> and </a:t>
            </a:r>
            <a:r>
              <a:rPr lang="en-AU" sz="3200" b="1" dirty="0">
                <a:solidFill>
                  <a:srgbClr val="000000"/>
                </a:solidFill>
              </a:rPr>
              <a:t>participation</a:t>
            </a:r>
            <a:r>
              <a:rPr lang="en-AU" sz="2800" dirty="0">
                <a:solidFill>
                  <a:srgbClr val="000000"/>
                </a:solidFill>
              </a:rPr>
              <a:t> involves processes whereby all those with a </a:t>
            </a:r>
            <a:r>
              <a:rPr lang="en-AU" sz="2800" i="1" dirty="0">
                <a:solidFill>
                  <a:srgbClr val="000000"/>
                </a:solidFill>
              </a:rPr>
              <a:t>stake</a:t>
            </a:r>
            <a:r>
              <a:rPr lang="en-AU" sz="2800" dirty="0">
                <a:solidFill>
                  <a:srgbClr val="000000"/>
                </a:solidFill>
              </a:rPr>
              <a:t> in the outcome of a plan or project can </a:t>
            </a:r>
            <a:r>
              <a:rPr lang="en-AU" sz="2800" i="1" dirty="0">
                <a:solidFill>
                  <a:srgbClr val="000000"/>
                </a:solidFill>
              </a:rPr>
              <a:t>actively </a:t>
            </a:r>
            <a:r>
              <a:rPr lang="en-AU" sz="2800" dirty="0">
                <a:solidFill>
                  <a:srgbClr val="000000"/>
                </a:solidFill>
              </a:rPr>
              <a:t>contribute to decisions on planning and management. 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61949-DBB4-71A4-6847-374E27B490EC}"/>
              </a:ext>
            </a:extLst>
          </p:cNvPr>
          <p:cNvSpPr/>
          <p:nvPr/>
        </p:nvSpPr>
        <p:spPr>
          <a:xfrm>
            <a:off x="0" y="1929976"/>
            <a:ext cx="12192000" cy="492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6" name="Picture 8" descr="Stakeholder Analysis | Program Success">
            <a:extLst>
              <a:ext uri="{FF2B5EF4-FFF2-40B4-BE49-F238E27FC236}">
                <a16:creationId xmlns:a16="http://schemas.microsoft.com/office/drawing/2014/main" id="{0DDAB6AF-728F-0821-A02D-F780BF35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84" y="2325656"/>
            <a:ext cx="6432993" cy="42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a life and underwater animals icons Royalty Free Vector">
            <a:extLst>
              <a:ext uri="{FF2B5EF4-FFF2-40B4-BE49-F238E27FC236}">
                <a16:creationId xmlns:a16="http://schemas.microsoft.com/office/drawing/2014/main" id="{72AF16D3-0806-3F14-67F3-685111993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0"/>
          <a:stretch/>
        </p:blipFill>
        <p:spPr bwMode="auto">
          <a:xfrm>
            <a:off x="9782319" y="3915119"/>
            <a:ext cx="2000971" cy="193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3B57B7D0-65A9-CDE6-80B5-00A962B36B7A}"/>
              </a:ext>
            </a:extLst>
          </p:cNvPr>
          <p:cNvSpPr/>
          <p:nvPr/>
        </p:nvSpPr>
        <p:spPr>
          <a:xfrm>
            <a:off x="7531034" y="2598396"/>
            <a:ext cx="2147454" cy="1316723"/>
          </a:xfrm>
          <a:prstGeom prst="wedgeEllipseCallout">
            <a:avLst>
              <a:gd name="adj1" fmla="val 59167"/>
              <a:gd name="adj2" fmla="val 4882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 we have a say too?</a:t>
            </a:r>
          </a:p>
        </p:txBody>
      </p:sp>
    </p:spTree>
    <p:extLst>
      <p:ext uri="{BB962C8B-B14F-4D97-AF65-F5344CB8AC3E}">
        <p14:creationId xmlns:p14="http://schemas.microsoft.com/office/powerpoint/2010/main" val="47480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24554-B3CB-8470-7C7D-337EF2BCF46A}"/>
              </a:ext>
            </a:extLst>
          </p:cNvPr>
          <p:cNvSpPr txBox="1"/>
          <p:nvPr/>
        </p:nvSpPr>
        <p:spPr>
          <a:xfrm>
            <a:off x="630381" y="595744"/>
            <a:ext cx="111529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If no stakeholders speak up, </a:t>
            </a:r>
          </a:p>
          <a:p>
            <a:pPr algn="ctr"/>
            <a:r>
              <a:rPr lang="en-AU" sz="2800" dirty="0">
                <a:solidFill>
                  <a:srgbClr val="000000"/>
                </a:solidFill>
              </a:rPr>
              <a:t>there’s a real risk that decisions made may</a:t>
            </a:r>
            <a:r>
              <a:rPr lang="en-AU" sz="2800" i="1" dirty="0">
                <a:solidFill>
                  <a:srgbClr val="000000"/>
                </a:solidFill>
              </a:rPr>
              <a:t> not </a:t>
            </a:r>
            <a:r>
              <a:rPr lang="en-AU" sz="2800" dirty="0">
                <a:solidFill>
                  <a:srgbClr val="000000"/>
                </a:solidFill>
              </a:rPr>
              <a:t>be sustainable</a:t>
            </a:r>
            <a:endParaRPr lang="en-US" sz="2800" dirty="0"/>
          </a:p>
        </p:txBody>
      </p:sp>
      <p:pic>
        <p:nvPicPr>
          <p:cNvPr id="33794" name="Picture 2" descr="Sustainable vs Unsustainable Choices: Let's Find Out What Works Best for  You - Ecotsy">
            <a:extLst>
              <a:ext uri="{FF2B5EF4-FFF2-40B4-BE49-F238E27FC236}">
                <a16:creationId xmlns:a16="http://schemas.microsoft.com/office/drawing/2014/main" id="{A60A98B3-BB98-C3C5-C6F0-5FCD5E7DF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24242" r="22045" b="16970"/>
          <a:stretch/>
        </p:blipFill>
        <p:spPr bwMode="auto">
          <a:xfrm>
            <a:off x="2570018" y="2230582"/>
            <a:ext cx="7051964" cy="40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43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D13442-D377-818F-22EE-505D385983E6}"/>
              </a:ext>
            </a:extLst>
          </p:cNvPr>
          <p:cNvSpPr txBox="1"/>
          <p:nvPr/>
        </p:nvSpPr>
        <p:spPr>
          <a:xfrm>
            <a:off x="824346" y="420290"/>
            <a:ext cx="10993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When stakeholders are willing to speak up, </a:t>
            </a:r>
          </a:p>
          <a:p>
            <a:pPr algn="ctr"/>
            <a:r>
              <a:rPr lang="en-AU" sz="2800" dirty="0">
                <a:solidFill>
                  <a:srgbClr val="000000"/>
                </a:solidFill>
              </a:rPr>
              <a:t>they’re able to influence what decisions are made</a:t>
            </a:r>
          </a:p>
          <a:p>
            <a:pPr algn="ctr"/>
            <a:endParaRPr lang="en-AU" sz="2800" dirty="0">
              <a:solidFill>
                <a:srgbClr val="000000"/>
              </a:solidFill>
            </a:endParaRPr>
          </a:p>
        </p:txBody>
      </p:sp>
      <p:pic>
        <p:nvPicPr>
          <p:cNvPr id="7172" name="Picture 4" descr="Protesters call for ban on oil drilling in Great Australian Bight | The  Advertiser">
            <a:extLst>
              <a:ext uri="{FF2B5EF4-FFF2-40B4-BE49-F238E27FC236}">
                <a16:creationId xmlns:a16="http://schemas.microsoft.com/office/drawing/2014/main" id="{1BBCEFAB-8E03-7B87-1F8D-4841C5E9E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 b="20000"/>
          <a:stretch/>
        </p:blipFill>
        <p:spPr bwMode="auto">
          <a:xfrm>
            <a:off x="0" y="1666740"/>
            <a:ext cx="12192000" cy="519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596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D13442-D377-818F-22EE-505D385983E6}"/>
              </a:ext>
            </a:extLst>
          </p:cNvPr>
          <p:cNvSpPr txBox="1"/>
          <p:nvPr/>
        </p:nvSpPr>
        <p:spPr>
          <a:xfrm>
            <a:off x="1032166" y="536958"/>
            <a:ext cx="105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With so much influence, it’s important they’re well educated</a:t>
            </a:r>
          </a:p>
        </p:txBody>
      </p:sp>
      <p:pic>
        <p:nvPicPr>
          <p:cNvPr id="35842" name="Picture 2" descr="Climate Change Communication: The role of the messenger – The Bard CEP Eco  Reader">
            <a:extLst>
              <a:ext uri="{FF2B5EF4-FFF2-40B4-BE49-F238E27FC236}">
                <a16:creationId xmlns:a16="http://schemas.microsoft.com/office/drawing/2014/main" id="{252916DE-5BA2-A821-CABC-EA03B3C8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480"/>
            <a:ext cx="7980218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itting in front of a sign&#10;&#10;Description automatically generated">
            <a:extLst>
              <a:ext uri="{FF2B5EF4-FFF2-40B4-BE49-F238E27FC236}">
                <a16:creationId xmlns:a16="http://schemas.microsoft.com/office/drawing/2014/main" id="{0E4FEA72-AF57-2F66-3D8A-F4AA472679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0" b="6740"/>
          <a:stretch/>
        </p:blipFill>
        <p:spPr>
          <a:xfrm>
            <a:off x="7980218" y="1554480"/>
            <a:ext cx="4211782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05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2BABF3-CD11-6F56-FA93-75A8226AF379}"/>
              </a:ext>
            </a:extLst>
          </p:cNvPr>
          <p:cNvSpPr txBox="1"/>
          <p:nvPr/>
        </p:nvSpPr>
        <p:spPr>
          <a:xfrm>
            <a:off x="1156854" y="204448"/>
            <a:ext cx="10383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000000"/>
                </a:solidFill>
              </a:rPr>
              <a:t>When educated, stakeholders can make</a:t>
            </a:r>
            <a:r>
              <a:rPr lang="en-AU" sz="2800" i="1" dirty="0">
                <a:solidFill>
                  <a:srgbClr val="000000"/>
                </a:solidFill>
              </a:rPr>
              <a:t> informed </a:t>
            </a:r>
            <a:r>
              <a:rPr lang="en-AU" sz="2800" dirty="0">
                <a:solidFill>
                  <a:srgbClr val="000000"/>
                </a:solidFill>
              </a:rPr>
              <a:t>decisions and contributions to the decision-making process that encourage </a:t>
            </a:r>
            <a:r>
              <a:rPr lang="en-AU" sz="2800" i="1" dirty="0">
                <a:solidFill>
                  <a:srgbClr val="000000"/>
                </a:solidFill>
              </a:rPr>
              <a:t>sustainable </a:t>
            </a:r>
            <a:r>
              <a:rPr lang="en-AU" sz="2800" dirty="0">
                <a:solidFill>
                  <a:srgbClr val="000000"/>
                </a:solidFill>
              </a:rPr>
              <a:t>management practices </a:t>
            </a:r>
          </a:p>
        </p:txBody>
      </p:sp>
      <p:pic>
        <p:nvPicPr>
          <p:cNvPr id="9" name="Picture 2" descr="What is sustainability? - Osprey's migration route">
            <a:extLst>
              <a:ext uri="{FF2B5EF4-FFF2-40B4-BE49-F238E27FC236}">
                <a16:creationId xmlns:a16="http://schemas.microsoft.com/office/drawing/2014/main" id="{A88B7F98-DB7F-207D-3F6A-813E360F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09" y="2416290"/>
            <a:ext cx="4213514" cy="38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diagram of green and white circles&#10;&#10;Description automatically generated">
            <a:extLst>
              <a:ext uri="{FF2B5EF4-FFF2-40B4-BE49-F238E27FC236}">
                <a16:creationId xmlns:a16="http://schemas.microsoft.com/office/drawing/2014/main" id="{5402DD9B-6BE5-46E5-041C-84F12BAA9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7"/>
          <a:stretch/>
        </p:blipFill>
        <p:spPr>
          <a:xfrm>
            <a:off x="1356013" y="2443116"/>
            <a:ext cx="4213514" cy="37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399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5015</TotalTime>
  <Words>555</Words>
  <Application>Microsoft Macintosh PowerPoint</Application>
  <PresentationFormat>Widescreen</PresentationFormat>
  <Paragraphs>101</Paragraphs>
  <Slides>36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765</cp:revision>
  <dcterms:created xsi:type="dcterms:W3CDTF">2023-09-23T08:38:28Z</dcterms:created>
  <dcterms:modified xsi:type="dcterms:W3CDTF">2024-04-10T23:47:25Z</dcterms:modified>
</cp:coreProperties>
</file>