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313" r:id="rId2"/>
    <p:sldId id="323" r:id="rId3"/>
    <p:sldId id="321" r:id="rId4"/>
    <p:sldId id="345" r:id="rId5"/>
    <p:sldId id="343" r:id="rId6"/>
    <p:sldId id="320" r:id="rId7"/>
    <p:sldId id="340" r:id="rId8"/>
    <p:sldId id="341" r:id="rId9"/>
    <p:sldId id="335" r:id="rId10"/>
    <p:sldId id="325" r:id="rId11"/>
    <p:sldId id="342" r:id="rId12"/>
    <p:sldId id="330" r:id="rId13"/>
    <p:sldId id="333" r:id="rId14"/>
    <p:sldId id="332" r:id="rId15"/>
    <p:sldId id="328" r:id="rId16"/>
    <p:sldId id="331" r:id="rId17"/>
    <p:sldId id="334" r:id="rId18"/>
    <p:sldId id="329" r:id="rId19"/>
    <p:sldId id="336" r:id="rId20"/>
    <p:sldId id="337" r:id="rId21"/>
    <p:sldId id="344" r:id="rId22"/>
    <p:sldId id="346" r:id="rId23"/>
    <p:sldId id="347" r:id="rId24"/>
    <p:sldId id="353" r:id="rId25"/>
    <p:sldId id="355" r:id="rId26"/>
    <p:sldId id="354" r:id="rId27"/>
    <p:sldId id="357" r:id="rId28"/>
    <p:sldId id="356" r:id="rId29"/>
    <p:sldId id="358" r:id="rId30"/>
    <p:sldId id="360" r:id="rId31"/>
    <p:sldId id="361" r:id="rId32"/>
    <p:sldId id="359" r:id="rId33"/>
    <p:sldId id="362" r:id="rId34"/>
    <p:sldId id="314" r:id="rId35"/>
    <p:sldId id="315" r:id="rId36"/>
    <p:sldId id="316" r:id="rId37"/>
    <p:sldId id="317" r:id="rId38"/>
    <p:sldId id="318" r:id="rId39"/>
    <p:sldId id="319" r:id="rId40"/>
    <p:sldId id="322" r:id="rId41"/>
    <p:sldId id="338" r:id="rId42"/>
    <p:sldId id="348" r:id="rId43"/>
    <p:sldId id="350" r:id="rId44"/>
    <p:sldId id="365" r:id="rId45"/>
    <p:sldId id="364" r:id="rId46"/>
    <p:sldId id="351" r:id="rId47"/>
    <p:sldId id="352" r:id="rId48"/>
    <p:sldId id="363" r:id="rId49"/>
    <p:sldId id="33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8"/>
    <p:restoredTop sz="89058"/>
  </p:normalViewPr>
  <p:slideViewPr>
    <p:cSldViewPr snapToGrid="0">
      <p:cViewPr varScale="1">
        <p:scale>
          <a:sx n="86" d="100"/>
          <a:sy n="86" d="100"/>
        </p:scale>
        <p:origin x="24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ty4sea.com/wp-content/uploads/2015/06/Ballast-water-training_Turkey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www.pbo.co.uk</a:t>
            </a:r>
            <a:r>
              <a:rPr lang="en-US" dirty="0"/>
              <a:t>/news/the-future-of-diy-antifouling-its-apparently-in-your-gloves-24077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66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www.imo.org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MediaCentre</a:t>
            </a:r>
            <a:r>
              <a:rPr lang="en-US" dirty="0"/>
              <a:t>/</a:t>
            </a:r>
            <a:r>
              <a:rPr lang="en-US" dirty="0" err="1"/>
              <a:t>HotTopics</a:t>
            </a:r>
            <a:r>
              <a:rPr lang="en-US" dirty="0"/>
              <a:t>/Pages/Implementing-the-BWM-</a:t>
            </a:r>
            <a:r>
              <a:rPr lang="en-US" dirty="0" err="1"/>
              <a:t>Convention.aspx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https://safety4sea.com/</a:t>
            </a:r>
            <a:r>
              <a:rPr lang="en-US" dirty="0" err="1"/>
              <a:t>psc</a:t>
            </a:r>
            <a:r>
              <a:rPr lang="en-US" dirty="0"/>
              <a:t>-inspection-under-</a:t>
            </a:r>
            <a:r>
              <a:rPr lang="en-US" dirty="0" err="1"/>
              <a:t>imo</a:t>
            </a:r>
            <a:r>
              <a:rPr lang="en-US" dirty="0"/>
              <a:t>-</a:t>
            </a:r>
            <a:r>
              <a:rPr lang="en-US" dirty="0" err="1"/>
              <a:t>bwmc</a:t>
            </a:r>
            <a:r>
              <a:rPr lang="en-US" dirty="0"/>
              <a:t>-requirements/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u="none" strike="noStrike" dirty="0">
                <a:solidFill>
                  <a:srgbClr val="A0A0A0"/>
                </a:solidFill>
                <a:effectLst/>
                <a:highlight>
                  <a:srgbClr val="FFFFFF"/>
                </a:highlight>
                <a:latin typeface="inherit"/>
                <a:hlinkClick r:id="rId3"/>
              </a:rPr>
              <a:t>Image Credit: IMO/ Image hereabove is being used for illustration purposes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59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www.imo.org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MediaCentre</a:t>
            </a:r>
            <a:r>
              <a:rPr lang="en-US" dirty="0"/>
              <a:t>/</a:t>
            </a:r>
            <a:r>
              <a:rPr lang="en-US" dirty="0" err="1"/>
              <a:t>HotTopics</a:t>
            </a:r>
            <a:r>
              <a:rPr lang="en-US" dirty="0"/>
              <a:t>/Pages/Implementing-the-BWM-</a:t>
            </a:r>
            <a:r>
              <a:rPr lang="en-US" dirty="0" err="1"/>
              <a:t>Convention.aspx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vertech</a:t>
            </a:r>
            <a:r>
              <a:rPr lang="en-US" dirty="0"/>
              <a:t>/4384378120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7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www.saifilter.com</a:t>
            </a:r>
            <a:r>
              <a:rPr lang="en-US" dirty="0"/>
              <a:t>/everything-you-should-know-about-ballast-water-treatment-filter/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96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filtersafe.net</a:t>
            </a:r>
            <a:r>
              <a:rPr lang="en-US" dirty="0"/>
              <a:t>/industries/ballast-water/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8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www.wartsila.com</a:t>
            </a:r>
            <a:r>
              <a:rPr lang="en-US" dirty="0"/>
              <a:t>/encyclopedia/term/ballast-water-treatment-systems-%28bwts%29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8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www.wartsila.com</a:t>
            </a:r>
            <a:r>
              <a:rPr lang="en-US" dirty="0"/>
              <a:t>/encyclopedia/term/ballast-water-treatment-systems-%28bwts%29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66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www.imo.org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MediaCentre</a:t>
            </a:r>
            <a:r>
              <a:rPr lang="en-US" dirty="0"/>
              <a:t>/</a:t>
            </a:r>
            <a:r>
              <a:rPr lang="en-US" dirty="0" err="1"/>
              <a:t>HotTopics</a:t>
            </a:r>
            <a:r>
              <a:rPr lang="en-US" dirty="0"/>
              <a:t>/Pages/Implementing-the-BWM-</a:t>
            </a:r>
            <a:r>
              <a:rPr lang="en-US" dirty="0" err="1"/>
              <a:t>Convention.aspx</a:t>
            </a:r>
            <a:endParaRPr lang="en-US" dirty="0"/>
          </a:p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submechanophobia</a:t>
            </a:r>
            <a:r>
              <a:rPr lang="en-US" dirty="0"/>
              <a:t>/comments/lq1jd8/</a:t>
            </a:r>
            <a:r>
              <a:rPr lang="en-US" dirty="0" err="1"/>
              <a:t>aft_ballast_tank_on_my_ship_had_to_dewater_and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3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sercblog.si.edu</a:t>
            </a:r>
            <a:r>
              <a:rPr lang="en-US" dirty="0"/>
              <a:t>/</a:t>
            </a:r>
            <a:r>
              <a:rPr lang="en-US" dirty="0" err="1"/>
              <a:t>california</a:t>
            </a:r>
            <a:r>
              <a:rPr lang="en-US" dirty="0"/>
              <a:t>-and-new-</a:t>
            </a:r>
            <a:r>
              <a:rPr lang="en-US" dirty="0" err="1"/>
              <a:t>zealand</a:t>
            </a:r>
            <a:r>
              <a:rPr lang="en-US" dirty="0"/>
              <a:t>-crack-down-on-</a:t>
            </a:r>
            <a:r>
              <a:rPr lang="en-US" dirty="0" err="1"/>
              <a:t>biofoul</a:t>
            </a:r>
            <a:r>
              <a:rPr lang="en-US" dirty="0"/>
              <a:t>-play/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64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www.marinebiosecurity.org.nz</a:t>
            </a:r>
            <a:r>
              <a:rPr lang="en-US" dirty="0"/>
              <a:t>/new-brains-sought-to-get-rid-of-marine-pests/</a:t>
            </a:r>
          </a:p>
          <a:p>
            <a:r>
              <a:rPr lang="en-AU" b="0" i="1" dirty="0">
                <a:solidFill>
                  <a:srgbClr val="0A4F55"/>
                </a:solidFill>
                <a:effectLst/>
                <a:highlight>
                  <a:srgbClr val="FFFFFF"/>
                </a:highlight>
                <a:latin typeface="fira-sans-book"/>
              </a:rPr>
              <a:t>New Zealand is facing increasing biosecurity threats from marine pests. [Photo: Crispin Middleton, NIWA]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9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glomeep.imo.org</a:t>
            </a:r>
            <a:r>
              <a:rPr lang="en-US" dirty="0"/>
              <a:t>/technology/hull-cleaning/</a:t>
            </a:r>
          </a:p>
          <a:p>
            <a:r>
              <a:rPr lang="en-AU" b="0" i="1" dirty="0">
                <a:solidFill>
                  <a:srgbClr val="333333"/>
                </a:solidFill>
                <a:effectLst/>
                <a:highlight>
                  <a:srgbClr val="E8E8E8"/>
                </a:highlight>
                <a:latin typeface="Source Sans Pro" panose="020F0502020204030204" pitchFamily="34" charset="0"/>
              </a:rPr>
              <a:t>Diver performing underwater hull cleaning, Source: </a:t>
            </a:r>
            <a:r>
              <a:rPr lang="en-AU" b="0" i="1" dirty="0" err="1">
                <a:solidFill>
                  <a:srgbClr val="333333"/>
                </a:solidFill>
                <a:effectLst/>
                <a:highlight>
                  <a:srgbClr val="E8E8E8"/>
                </a:highlight>
                <a:latin typeface="Source Sans Pro" panose="020F0502020204030204" pitchFamily="34" charset="0"/>
              </a:rPr>
              <a:t>Hydrex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6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=u5JkRtMTEdI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4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subind.net</a:t>
            </a:r>
            <a:r>
              <a:rPr lang="en-US" dirty="0"/>
              <a:t>/equipment/mc313/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81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dolphindiveservices.com.au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67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remotion.no</a:t>
            </a:r>
            <a:r>
              <a:rPr lang="en-US" dirty="0"/>
              <a:t>/applications/hull-cleaning/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www.yachtingmonthly.com</a:t>
            </a:r>
            <a:r>
              <a:rPr lang="en-US" dirty="0"/>
              <a:t>/gear/how-to-antifoul-your-boat-a-step-by-step-guide-77791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65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www.yachtingmonthly.com</a:t>
            </a:r>
            <a:r>
              <a:rPr lang="en-US" dirty="0"/>
              <a:t>/gear/how-to-antifoul-your-boat-a-step-by-step-guide-77791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94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www.yachtingmonthly.com</a:t>
            </a:r>
            <a:r>
              <a:rPr lang="en-US" dirty="0"/>
              <a:t>/gear/how-to-antifoul-your-boat-a-step-by-step-guide-77791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0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www.yachtingmonthly.com</a:t>
            </a:r>
            <a:r>
              <a:rPr lang="en-US" dirty="0"/>
              <a:t>/gear/how-to-antifoul-your-boat-a-step-by-step-guide-77791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3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https://</a:t>
            </a:r>
            <a:r>
              <a:rPr lang="en-US" dirty="0" err="1"/>
              <a:t>www.pbo.co.uk</a:t>
            </a:r>
            <a:r>
              <a:rPr lang="en-US" dirty="0"/>
              <a:t>/gear/best-antifouling-paint-head-to-head-test-71025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87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Video: https://</a:t>
            </a:r>
            <a:r>
              <a:rPr lang="en-US" dirty="0" err="1"/>
              <a:t>www.pbo.co.uk</a:t>
            </a:r>
            <a:r>
              <a:rPr lang="en-US" dirty="0"/>
              <a:t>/gear/best-antifouling-paint-head-to-head-test-71025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11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Video: https://</a:t>
            </a:r>
            <a:r>
              <a:rPr lang="en-US" dirty="0" err="1"/>
              <a:t>www.pbo.co.uk</a:t>
            </a:r>
            <a:r>
              <a:rPr lang="en-US" dirty="0"/>
              <a:t>/gear/best-antifouling-paint-head-to-head-test-71025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www.agriculture.gov.au</a:t>
            </a:r>
            <a:r>
              <a:rPr lang="en-US" dirty="0"/>
              <a:t>/about/jobs/apply/become-a-biosecurity-officer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86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www.pbo.co.uk</a:t>
            </a:r>
            <a:r>
              <a:rPr lang="en-US" dirty="0"/>
              <a:t>/gear/best-antifouling-paint-head-to-head-test-71025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80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www.pbo.co.uk</a:t>
            </a:r>
            <a:r>
              <a:rPr lang="en-US" dirty="0"/>
              <a:t>/gear/best-antifouling-paint-head-to-head-test-71025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8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www.pbo.co.uk</a:t>
            </a:r>
            <a:r>
              <a:rPr lang="en-US" dirty="0"/>
              <a:t>/gear/best-antifouling-paint-head-to-head-test-71025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31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www.marinepests.gov.au</a:t>
            </a:r>
            <a:r>
              <a:rPr lang="en-US" dirty="0"/>
              <a:t>/what-we-do/emergency/biosecurity-incident-management-system</a:t>
            </a:r>
          </a:p>
          <a:p>
            <a:r>
              <a:rPr lang="en-US" dirty="0"/>
              <a:t>Response Manuals: https://</a:t>
            </a:r>
            <a:r>
              <a:rPr lang="en-US" dirty="0" err="1"/>
              <a:t>www.marinepests.gov.au</a:t>
            </a:r>
            <a:r>
              <a:rPr lang="en-US" dirty="0"/>
              <a:t>/what-we-do/emergency/</a:t>
            </a:r>
            <a:r>
              <a:rPr lang="en-US" dirty="0" err="1"/>
              <a:t>response-manuals#northern-pacific-sea-star</a:t>
            </a:r>
            <a:r>
              <a:rPr lang="en-US" dirty="0"/>
              <a:t>--asterias-</a:t>
            </a:r>
            <a:r>
              <a:rPr lang="en-US" dirty="0" err="1"/>
              <a:t>amurensis</a:t>
            </a:r>
            <a:r>
              <a:rPr lang="en-US" dirty="0"/>
              <a:t>--manual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67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99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finterest.au</a:t>
            </a:r>
            <a:r>
              <a:rPr lang="en-US" dirty="0"/>
              <a:t>/controlling-carp-numbers-biomass-modelling-to-support-native-fish-recovery/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63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finterest.au</a:t>
            </a:r>
            <a:r>
              <a:rPr lang="en-US" dirty="0"/>
              <a:t>/controlling-carp-numbers-biomass-modelling-to-support-native-fish-recovery/</a:t>
            </a:r>
          </a:p>
          <a:p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Pile of carp from cage trap. Photo credit: Invasive Animals CRC.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20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www.abc.net.au</a:t>
            </a:r>
            <a:r>
              <a:rPr lang="en-US" dirty="0"/>
              <a:t>/news/2021-02-20/</a:t>
            </a:r>
            <a:r>
              <a:rPr lang="en-US" dirty="0" err="1"/>
              <a:t>tas</a:t>
            </a:r>
            <a:r>
              <a:rPr lang="en-US" dirty="0"/>
              <a:t>-invasive-northern-pacific-</a:t>
            </a:r>
            <a:r>
              <a:rPr lang="en-US" dirty="0" err="1"/>
              <a:t>seastar</a:t>
            </a:r>
            <a:r>
              <a:rPr lang="en-US" dirty="0"/>
              <a:t>-removal-efforts/13164004</a:t>
            </a:r>
          </a:p>
          <a:p>
            <a:r>
              <a:rPr lang="en-AU" b="0" i="0" dirty="0">
                <a:solidFill>
                  <a:srgbClr val="646464"/>
                </a:solidFill>
                <a:effectLst/>
                <a:latin typeface="abcsans"/>
              </a:rPr>
              <a:t>A pile of northern Pacific </a:t>
            </a:r>
            <a:r>
              <a:rPr lang="en-AU" b="0" i="0" dirty="0" err="1">
                <a:solidFill>
                  <a:srgbClr val="646464"/>
                </a:solidFill>
                <a:effectLst/>
                <a:latin typeface="abcsans"/>
              </a:rPr>
              <a:t>seastars</a:t>
            </a:r>
            <a:r>
              <a:rPr lang="en-AU" b="0" i="0" dirty="0">
                <a:solidFill>
                  <a:srgbClr val="646464"/>
                </a:solidFill>
                <a:effectLst/>
                <a:latin typeface="abcsans"/>
              </a:rPr>
              <a:t> collected in just minutes of diving on Hobart's waterfront.</a:t>
            </a:r>
            <a:r>
              <a:rPr lang="en-AU" b="0" i="1" dirty="0">
                <a:solidFill>
                  <a:srgbClr val="646464"/>
                </a:solidFill>
                <a:effectLst/>
                <a:latin typeface="abcsans"/>
              </a:rPr>
              <a:t>(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ABC News: Luke Bowden</a:t>
            </a:r>
            <a:r>
              <a:rPr lang="en-AU" b="0" i="1" dirty="0">
                <a:solidFill>
                  <a:srgbClr val="646464"/>
                </a:solidFill>
                <a:effectLst/>
                <a:latin typeface="abcsan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44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Get involved: https://</a:t>
            </a:r>
            <a:r>
              <a:rPr lang="en-AU" b="0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invasives.com.au</a:t>
            </a:r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/wp-content/uploads/2021/11/Fighting-Plagues-and-Predators-</a:t>
            </a:r>
            <a:r>
              <a:rPr lang="en-AU" b="0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Report.pdf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08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www.ducks.ca</a:t>
            </a:r>
            <a:r>
              <a:rPr lang="en-US" dirty="0"/>
              <a:t>/stories/biodiversity/putting-artificial-intelligence-to-work-identifying-invasive-species/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5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(top): https://</a:t>
            </a:r>
            <a:r>
              <a:rPr lang="en-US" dirty="0" err="1"/>
              <a:t>en.wikipedia.org</a:t>
            </a:r>
            <a:r>
              <a:rPr lang="en-US" dirty="0"/>
              <a:t>/wiki/Ballast</a:t>
            </a:r>
          </a:p>
          <a:p>
            <a:r>
              <a:rPr lang="en-US" dirty="0"/>
              <a:t>Image (bottom): https://</a:t>
            </a:r>
            <a:r>
              <a:rPr lang="en-US" dirty="0" err="1"/>
              <a:t>asiansealand.com</a:t>
            </a:r>
            <a:r>
              <a:rPr lang="en-US" dirty="0"/>
              <a:t>/history-of-water-ballast-tank-and-why-is-ballast-water-treatment-important/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73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invasives.com.au</a:t>
            </a:r>
            <a:r>
              <a:rPr lang="en-US" dirty="0"/>
              <a:t>/wp-content/uploads/2021/11/Fighting-Plagues-and-Predators-</a:t>
            </a:r>
            <a:r>
              <a:rPr lang="en-US" dirty="0" err="1"/>
              <a:t>Report.pdf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www.pbo.co.uk</a:t>
            </a:r>
            <a:r>
              <a:rPr lang="en-US" dirty="0"/>
              <a:t>/news/the-future-of-diy-antifouling-its-apparently-in-your-gloves-24077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32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archive.iwlearn.net</a:t>
            </a:r>
            <a:r>
              <a:rPr lang="en-US" dirty="0"/>
              <a:t>/</a:t>
            </a:r>
            <a:r>
              <a:rPr lang="en-US" dirty="0" err="1"/>
              <a:t>globallast.imo.org</a:t>
            </a:r>
            <a:r>
              <a:rPr lang="en-US" dirty="0"/>
              <a:t>/resources/awareness-materials/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22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bo.krohne.com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/industries/marine-industry/supply-ships/cargo-monitoring-system-supply-ship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5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www.imo.org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MediaCentre</a:t>
            </a:r>
            <a:r>
              <a:rPr lang="en-US" dirty="0"/>
              <a:t>/</a:t>
            </a:r>
            <a:r>
              <a:rPr lang="en-US" dirty="0" err="1"/>
              <a:t>HotTopics</a:t>
            </a:r>
            <a:r>
              <a:rPr lang="en-US" dirty="0"/>
              <a:t>/Pages/Implementing-the-BWM-</a:t>
            </a:r>
            <a:r>
              <a:rPr lang="en-US" dirty="0" err="1"/>
              <a:t>Convention.aspx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www.dnv.com</a:t>
            </a:r>
            <a:r>
              <a:rPr lang="en-US" dirty="0"/>
              <a:t>/news/ballast-water-management-new-requirements-and-operational-challenges-163770/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8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www.dnv.com</a:t>
            </a:r>
            <a:r>
              <a:rPr lang="en-US" dirty="0"/>
              <a:t>/expert-story/maritime-impact/Ballast-Water-Treatment-Systems-at-a-glance/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www.imo.org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MediaCentre</a:t>
            </a:r>
            <a:r>
              <a:rPr lang="en-US" dirty="0"/>
              <a:t>/</a:t>
            </a:r>
            <a:r>
              <a:rPr lang="en-US" dirty="0" err="1"/>
              <a:t>HotTopics</a:t>
            </a:r>
            <a:r>
              <a:rPr lang="en-US" dirty="0"/>
              <a:t>/Pages/BWM-</a:t>
            </a:r>
            <a:r>
              <a:rPr lang="en-US" dirty="0" err="1"/>
              <a:t>default.aspx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www.imo.org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MediaCentre</a:t>
            </a:r>
            <a:r>
              <a:rPr lang="en-US" dirty="0"/>
              <a:t>/</a:t>
            </a:r>
            <a:r>
              <a:rPr lang="en-US" dirty="0" err="1"/>
              <a:t>HotTopics</a:t>
            </a:r>
            <a:r>
              <a:rPr lang="en-US" dirty="0"/>
              <a:t>/Pages/Implementing-the-BWM-</a:t>
            </a:r>
            <a:r>
              <a:rPr lang="en-US" dirty="0" err="1"/>
              <a:t>Convention.aspx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9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58688-00BA-A6FA-515F-3BC79FF1D64D}"/>
              </a:ext>
            </a:extLst>
          </p:cNvPr>
          <p:cNvSpPr txBox="1"/>
          <p:nvPr/>
        </p:nvSpPr>
        <p:spPr>
          <a:xfrm>
            <a:off x="268391" y="920621"/>
            <a:ext cx="26014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Evaluate the role of biosecurity measures in preventing or responding to incursions of invasive marine species in Australian ports.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hitching a ride’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6" name="Picture 2" descr="The future of DIY antifouling: it's apparently in your gloves - Practical  Boat Owner">
            <a:extLst>
              <a:ext uri="{FF2B5EF4-FFF2-40B4-BE49-F238E27FC236}">
                <a16:creationId xmlns:a16="http://schemas.microsoft.com/office/drawing/2014/main" id="{3EBE47B8-3585-45DA-99CE-66121190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418" y="-1"/>
            <a:ext cx="9195582" cy="68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1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Ballast Water: More Support for MPN Method">
            <a:extLst>
              <a:ext uri="{FF2B5EF4-FFF2-40B4-BE49-F238E27FC236}">
                <a16:creationId xmlns:a16="http://schemas.microsoft.com/office/drawing/2014/main" id="{CB0F9A5E-8246-BC10-A813-E2E348222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8" y="0"/>
            <a:ext cx="12190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0D497-C354-4C24-506A-A3FAFC2E5F5D}"/>
              </a:ext>
            </a:extLst>
          </p:cNvPr>
          <p:cNvSpPr txBox="1"/>
          <p:nvPr/>
        </p:nvSpPr>
        <p:spPr>
          <a:xfrm>
            <a:off x="6822831" y="544140"/>
            <a:ext cx="555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Ballast water exchange</a:t>
            </a:r>
          </a:p>
        </p:txBody>
      </p:sp>
    </p:spTree>
    <p:extLst>
      <p:ext uri="{BB962C8B-B14F-4D97-AF65-F5344CB8AC3E}">
        <p14:creationId xmlns:p14="http://schemas.microsoft.com/office/powerpoint/2010/main" val="408827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897DA-C499-8E71-50E0-49E459B07BFC}"/>
              </a:ext>
            </a:extLst>
          </p:cNvPr>
          <p:cNvSpPr txBox="1"/>
          <p:nvPr/>
        </p:nvSpPr>
        <p:spPr>
          <a:xfrm>
            <a:off x="1138991" y="1755381"/>
            <a:ext cx="4116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some ships, it is easier to </a:t>
            </a:r>
            <a:r>
              <a:rPr lang="en-US" sz="3200" i="1" dirty="0">
                <a:solidFill>
                  <a:schemeClr val="bg1"/>
                </a:solidFill>
              </a:rPr>
              <a:t>clean </a:t>
            </a:r>
            <a:r>
              <a:rPr lang="en-US" sz="3200" dirty="0">
                <a:solidFill>
                  <a:schemeClr val="bg1"/>
                </a:solidFill>
              </a:rPr>
              <a:t>the ballast water instead.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Then it can be released in port (which saves time and money).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Ballast Water Treatment Systems at a glance">
            <a:extLst>
              <a:ext uri="{FF2B5EF4-FFF2-40B4-BE49-F238E27FC236}">
                <a16:creationId xmlns:a16="http://schemas.microsoft.com/office/drawing/2014/main" id="{C2A97789-985A-BD4A-9BAC-38F862F8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0"/>
            <a:ext cx="596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199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897DA-C499-8E71-50E0-49E459B07BFC}"/>
              </a:ext>
            </a:extLst>
          </p:cNvPr>
          <p:cNvSpPr txBox="1"/>
          <p:nvPr/>
        </p:nvSpPr>
        <p:spPr>
          <a:xfrm>
            <a:off x="431409" y="563472"/>
            <a:ext cx="6349219" cy="5454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Under the </a:t>
            </a:r>
            <a:r>
              <a:rPr lang="en-US" sz="3600" dirty="0">
                <a:solidFill>
                  <a:schemeClr val="bg1"/>
                </a:solidFill>
              </a:rPr>
              <a:t>BWM</a:t>
            </a:r>
            <a:r>
              <a:rPr lang="en-US" sz="2000" dirty="0">
                <a:solidFill>
                  <a:schemeClr val="bg1"/>
                </a:solidFill>
              </a:rPr>
              <a:t>: International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Convention </a:t>
            </a:r>
            <a:r>
              <a:rPr lang="en-US" sz="2000" dirty="0">
                <a:solidFill>
                  <a:schemeClr val="bg1"/>
                </a:solidFill>
              </a:rPr>
              <a:t>for the Control and Management of Ships' Ballast Water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and Sediments (2017),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all ships in international traffic are required to</a:t>
            </a:r>
            <a:r>
              <a:rPr lang="en-US" sz="3600" dirty="0">
                <a:solidFill>
                  <a:schemeClr val="bg1"/>
                </a:solidFill>
              </a:rPr>
              <a:t> manage </a:t>
            </a:r>
            <a:r>
              <a:rPr lang="en-US" sz="2800" dirty="0">
                <a:solidFill>
                  <a:schemeClr val="bg1"/>
                </a:solidFill>
              </a:rPr>
              <a:t>their ballast water and sediments to a certain standard, according to a ship-specific ballast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water management plan.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2C1D3F79-2A14-F62F-A4F6-CDFF59FF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403" y="0"/>
            <a:ext cx="4834597" cy="68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73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8D16C2-BBBB-40A2-1415-1802F50E976B}"/>
              </a:ext>
            </a:extLst>
          </p:cNvPr>
          <p:cNvSpPr txBox="1"/>
          <p:nvPr/>
        </p:nvSpPr>
        <p:spPr>
          <a:xfrm>
            <a:off x="445477" y="1477248"/>
            <a:ext cx="412652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Aquatic organisms and pathogens must be removed or rendered harmless before any ballast water is released into a new location. </a:t>
            </a:r>
          </a:p>
        </p:txBody>
      </p:sp>
      <p:pic>
        <p:nvPicPr>
          <p:cNvPr id="29698" name="Picture 2" descr="PSC Inspection under IMO BWMC requirements - SAFETY4SEA">
            <a:extLst>
              <a:ext uri="{FF2B5EF4-FFF2-40B4-BE49-F238E27FC236}">
                <a16:creationId xmlns:a16="http://schemas.microsoft.com/office/drawing/2014/main" id="{86446B17-2AED-C051-522B-5E65976E1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3298" y="0"/>
            <a:ext cx="7488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92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hip's ballast tank inspection | Vertech Group | Flickr">
            <a:extLst>
              <a:ext uri="{FF2B5EF4-FFF2-40B4-BE49-F238E27FC236}">
                <a16:creationId xmlns:a16="http://schemas.microsoft.com/office/drawing/2014/main" id="{873E6DCE-0D12-C5BE-C493-8F116C76F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215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10FBB-7924-B67C-D7DD-7747C1150C39}"/>
              </a:ext>
            </a:extLst>
          </p:cNvPr>
          <p:cNvSpPr txBox="1"/>
          <p:nvPr/>
        </p:nvSpPr>
        <p:spPr>
          <a:xfrm>
            <a:off x="7620000" y="204855"/>
            <a:ext cx="4389120" cy="621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Ships may be</a:t>
            </a:r>
            <a:r>
              <a:rPr lang="en-US" sz="3600" dirty="0">
                <a:solidFill>
                  <a:schemeClr val="bg1"/>
                </a:solidFill>
              </a:rPr>
              <a:t> inspected </a:t>
            </a:r>
            <a:r>
              <a:rPr lang="en-US" sz="2800" dirty="0">
                <a:solidFill>
                  <a:schemeClr val="bg1"/>
                </a:solidFill>
              </a:rPr>
              <a:t>by port State control officers</a:t>
            </a:r>
            <a:r>
              <a:rPr lang="en-US" sz="2000" dirty="0">
                <a:solidFill>
                  <a:schemeClr val="bg1"/>
                </a:solidFill>
              </a:rPr>
              <a:t> (Article 9 Inspection of Ships) </a:t>
            </a:r>
            <a:r>
              <a:rPr lang="en-US" sz="2800" dirty="0">
                <a:solidFill>
                  <a:schemeClr val="bg1"/>
                </a:solidFill>
              </a:rPr>
              <a:t>who can check the ship’s ballast water management plan, ballast water record book, ballast water management certificate, and/or </a:t>
            </a:r>
            <a:r>
              <a:rPr lang="en-US" sz="3600" dirty="0">
                <a:solidFill>
                  <a:schemeClr val="bg1"/>
                </a:solidFill>
              </a:rPr>
              <a:t>sample</a:t>
            </a:r>
            <a:r>
              <a:rPr lang="en-US" sz="2800" dirty="0">
                <a:solidFill>
                  <a:schemeClr val="bg1"/>
                </a:solidFill>
              </a:rPr>
              <a:t> the ballast water.</a:t>
            </a:r>
          </a:p>
        </p:txBody>
      </p:sp>
    </p:spTree>
    <p:extLst>
      <p:ext uri="{BB962C8B-B14F-4D97-AF65-F5344CB8AC3E}">
        <p14:creationId xmlns:p14="http://schemas.microsoft.com/office/powerpoint/2010/main" val="3815646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verything Should Know About Ballast Water Treatment Filter">
            <a:extLst>
              <a:ext uri="{FF2B5EF4-FFF2-40B4-BE49-F238E27FC236}">
                <a16:creationId xmlns:a16="http://schemas.microsoft.com/office/drawing/2014/main" id="{FCF29C17-73E8-0D11-8632-D77D905B4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1022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C92D5-D912-E556-285A-D0BADE4649D3}"/>
              </a:ext>
            </a:extLst>
          </p:cNvPr>
          <p:cNvSpPr txBox="1"/>
          <p:nvPr/>
        </p:nvSpPr>
        <p:spPr>
          <a:xfrm>
            <a:off x="219416" y="2061719"/>
            <a:ext cx="1749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Ship’s Ballast water treatment plant </a:t>
            </a:r>
          </a:p>
        </p:txBody>
      </p:sp>
    </p:spTree>
    <p:extLst>
      <p:ext uri="{BB962C8B-B14F-4D97-AF65-F5344CB8AC3E}">
        <p14:creationId xmlns:p14="http://schemas.microsoft.com/office/powerpoint/2010/main" val="397462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llast Water Treatment | Filtersafe">
            <a:extLst>
              <a:ext uri="{FF2B5EF4-FFF2-40B4-BE49-F238E27FC236}">
                <a16:creationId xmlns:a16="http://schemas.microsoft.com/office/drawing/2014/main" id="{552F6034-ADDB-FD31-6E2B-8B516F829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47" b="12386"/>
          <a:stretch/>
        </p:blipFill>
        <p:spPr bwMode="auto">
          <a:xfrm>
            <a:off x="1294230" y="2264898"/>
            <a:ext cx="10287842" cy="410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6A420A-CDB7-144F-DCD0-2EB9BD0A5847}"/>
              </a:ext>
            </a:extLst>
          </p:cNvPr>
          <p:cNvSpPr txBox="1"/>
          <p:nvPr/>
        </p:nvSpPr>
        <p:spPr>
          <a:xfrm>
            <a:off x="0" y="600410"/>
            <a:ext cx="5106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Physical filtration </a:t>
            </a:r>
          </a:p>
          <a:p>
            <a:pPr algn="ctr"/>
            <a:endParaRPr lang="en-US" sz="2800" dirty="0">
              <a:highlight>
                <a:srgbClr val="FFFF00"/>
              </a:highlight>
            </a:endParaRPr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e.g. ballast water filter</a:t>
            </a:r>
          </a:p>
        </p:txBody>
      </p:sp>
    </p:spTree>
    <p:extLst>
      <p:ext uri="{BB962C8B-B14F-4D97-AF65-F5344CB8AC3E}">
        <p14:creationId xmlns:p14="http://schemas.microsoft.com/office/powerpoint/2010/main" val="206878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28AD571B-34E3-3BD8-2A89-9769F0E4A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072E8-56B7-7192-C448-A077EA227A38}"/>
              </a:ext>
            </a:extLst>
          </p:cNvPr>
          <p:cNvSpPr txBox="1"/>
          <p:nvPr/>
        </p:nvSpPr>
        <p:spPr>
          <a:xfrm>
            <a:off x="168813" y="389139"/>
            <a:ext cx="3958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Mechanical filtration </a:t>
            </a:r>
          </a:p>
          <a:p>
            <a:pPr algn="ctr"/>
            <a:endParaRPr lang="en-US" sz="2800" dirty="0">
              <a:highlight>
                <a:srgbClr val="FFFF00"/>
              </a:highlight>
            </a:endParaRPr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e.g. UV treatment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A8A440EF-D39C-C878-AEF9-B511624AA20E}"/>
              </a:ext>
            </a:extLst>
          </p:cNvPr>
          <p:cNvSpPr/>
          <p:nvPr/>
        </p:nvSpPr>
        <p:spPr>
          <a:xfrm rot="1648887">
            <a:off x="9369082" y="6005896"/>
            <a:ext cx="787790" cy="710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00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E0148B73-319F-0586-BDEE-E406A3BCA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8C418-C702-5B56-FD38-10D72B90B556}"/>
              </a:ext>
            </a:extLst>
          </p:cNvPr>
          <p:cNvSpPr txBox="1"/>
          <p:nvPr/>
        </p:nvSpPr>
        <p:spPr>
          <a:xfrm>
            <a:off x="0" y="459476"/>
            <a:ext cx="4515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</a:rPr>
              <a:t>Chemical filtration </a:t>
            </a:r>
          </a:p>
          <a:p>
            <a:pPr algn="ctr"/>
            <a:endParaRPr lang="en-US" sz="2800" dirty="0">
              <a:highlight>
                <a:srgbClr val="FFFF00"/>
              </a:highlight>
            </a:endParaRPr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E.g. Chlorination treatment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2A4C9EB1-F4F3-D0C4-8342-F2EEC20C681B}"/>
              </a:ext>
            </a:extLst>
          </p:cNvPr>
          <p:cNvSpPr/>
          <p:nvPr/>
        </p:nvSpPr>
        <p:spPr>
          <a:xfrm rot="4269785">
            <a:off x="5416061" y="3445577"/>
            <a:ext cx="787790" cy="7104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0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8D16C2-BBBB-40A2-1415-1802F50E976B}"/>
              </a:ext>
            </a:extLst>
          </p:cNvPr>
          <p:cNvSpPr txBox="1"/>
          <p:nvPr/>
        </p:nvSpPr>
        <p:spPr>
          <a:xfrm>
            <a:off x="1169964" y="513843"/>
            <a:ext cx="4407878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The D-2 standard specifies the maximum amount of viable organisms allowed to be discharged, including specified indicator microbes harmful to human health. </a:t>
            </a:r>
          </a:p>
        </p:txBody>
      </p:sp>
      <p:pic>
        <p:nvPicPr>
          <p:cNvPr id="31748" name="Picture 4" descr="The BWM Convention ballast water performance standard (Regulation D-2)... |  Download Scientific Diagram">
            <a:extLst>
              <a:ext uri="{FF2B5EF4-FFF2-40B4-BE49-F238E27FC236}">
                <a16:creationId xmlns:a16="http://schemas.microsoft.com/office/drawing/2014/main" id="{440E8DFB-B1FA-8ECE-3DF9-5C9821909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780" y="4839274"/>
            <a:ext cx="4900246" cy="16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Aft ballast tank on my ship. Had to dewater and inspect it. :  r/submechanophobia">
            <a:extLst>
              <a:ext uri="{FF2B5EF4-FFF2-40B4-BE49-F238E27FC236}">
                <a16:creationId xmlns:a16="http://schemas.microsoft.com/office/drawing/2014/main" id="{7698126D-3A3E-7C44-7D97-66F57AFC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2709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5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6058D566-7CC6-72AE-04EE-AFCF7B8D29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699" y="618978"/>
            <a:ext cx="7772400" cy="5326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A4F9A-0ED7-E947-13F1-955FADBD7C0A}"/>
              </a:ext>
            </a:extLst>
          </p:cNvPr>
          <p:cNvSpPr txBox="1"/>
          <p:nvPr/>
        </p:nvSpPr>
        <p:spPr>
          <a:xfrm>
            <a:off x="3765063" y="6082491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=u5JkRtMTEdI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Note: 30min long</a:t>
            </a:r>
          </a:p>
        </p:txBody>
      </p:sp>
    </p:spTree>
    <p:extLst>
      <p:ext uri="{BB962C8B-B14F-4D97-AF65-F5344CB8AC3E}">
        <p14:creationId xmlns:p14="http://schemas.microsoft.com/office/powerpoint/2010/main" val="251902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horelines » Blog Archive California and New Zealand Crack Down on  Biofouling - Shorelines">
            <a:extLst>
              <a:ext uri="{FF2B5EF4-FFF2-40B4-BE49-F238E27FC236}">
                <a16:creationId xmlns:a16="http://schemas.microsoft.com/office/drawing/2014/main" id="{6CB5A36A-AF6C-7DD3-7A0B-8A5EDB1FE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98BF09-5AF2-C461-D725-DE1C86D08A84}"/>
              </a:ext>
            </a:extLst>
          </p:cNvPr>
          <p:cNvSpPr txBox="1"/>
          <p:nvPr/>
        </p:nvSpPr>
        <p:spPr>
          <a:xfrm>
            <a:off x="1603717" y="5078047"/>
            <a:ext cx="449228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Hitch-hikers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can also stick to the hull.</a:t>
            </a:r>
          </a:p>
        </p:txBody>
      </p:sp>
    </p:spTree>
    <p:extLst>
      <p:ext uri="{BB962C8B-B14F-4D97-AF65-F5344CB8AC3E}">
        <p14:creationId xmlns:p14="http://schemas.microsoft.com/office/powerpoint/2010/main" val="2821363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E9BA7-FB90-E18A-6778-A97EEE2F247F}"/>
              </a:ext>
            </a:extLst>
          </p:cNvPr>
          <p:cNvSpPr txBox="1"/>
          <p:nvPr/>
        </p:nvSpPr>
        <p:spPr>
          <a:xfrm>
            <a:off x="3849858" y="2779170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Antifoul paints</a:t>
            </a:r>
          </a:p>
        </p:txBody>
      </p:sp>
    </p:spTree>
    <p:extLst>
      <p:ext uri="{BB962C8B-B14F-4D97-AF65-F5344CB8AC3E}">
        <p14:creationId xmlns:p14="http://schemas.microsoft.com/office/powerpoint/2010/main" val="104086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brains sought to get rid of marine pests » Marine Biosecurity Porthole">
            <a:extLst>
              <a:ext uri="{FF2B5EF4-FFF2-40B4-BE49-F238E27FC236}">
                <a16:creationId xmlns:a16="http://schemas.microsoft.com/office/drawing/2014/main" id="{D61ED52F-D7A1-EBB5-5164-7F07A5A3A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D2EF5E-5E96-29C7-DD1D-D3FE1EE29878}"/>
              </a:ext>
            </a:extLst>
          </p:cNvPr>
          <p:cNvSpPr txBox="1"/>
          <p:nvPr/>
        </p:nvSpPr>
        <p:spPr>
          <a:xfrm>
            <a:off x="4030134" y="5909734"/>
            <a:ext cx="506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for a clean?</a:t>
            </a:r>
          </a:p>
        </p:txBody>
      </p:sp>
    </p:spTree>
    <p:extLst>
      <p:ext uri="{BB962C8B-B14F-4D97-AF65-F5344CB8AC3E}">
        <p14:creationId xmlns:p14="http://schemas.microsoft.com/office/powerpoint/2010/main" val="409825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orm with black text&#10;&#10;Description automatically generated">
            <a:extLst>
              <a:ext uri="{FF2B5EF4-FFF2-40B4-BE49-F238E27FC236}">
                <a16:creationId xmlns:a16="http://schemas.microsoft.com/office/drawing/2014/main" id="{84727924-5D64-98EC-CFA7-3E06BD09B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103" y="240171"/>
            <a:ext cx="6996097" cy="63776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0C4E1-FAF6-6C41-30D3-866EBC3535AB}"/>
              </a:ext>
            </a:extLst>
          </p:cNvPr>
          <p:cNvSpPr txBox="1"/>
          <p:nvPr/>
        </p:nvSpPr>
        <p:spPr>
          <a:xfrm>
            <a:off x="1059635" y="2905780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Keep a record book</a:t>
            </a:r>
          </a:p>
        </p:txBody>
      </p:sp>
    </p:spTree>
    <p:extLst>
      <p:ext uri="{BB962C8B-B14F-4D97-AF65-F5344CB8AC3E}">
        <p14:creationId xmlns:p14="http://schemas.microsoft.com/office/powerpoint/2010/main" val="2287850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ll cleaning">
            <a:extLst>
              <a:ext uri="{FF2B5EF4-FFF2-40B4-BE49-F238E27FC236}">
                <a16:creationId xmlns:a16="http://schemas.microsoft.com/office/drawing/2014/main" id="{C13CBB07-78F7-4059-45F5-22FDE5D8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0400"/>
            <a:ext cx="1220086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19D4EC-9719-CE7D-7FE6-3F3B43B9BBFE}"/>
              </a:ext>
            </a:extLst>
          </p:cNvPr>
          <p:cNvSpPr txBox="1"/>
          <p:nvPr/>
        </p:nvSpPr>
        <p:spPr>
          <a:xfrm>
            <a:off x="5005102" y="812800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Hull cleaning</a:t>
            </a:r>
          </a:p>
        </p:txBody>
      </p:sp>
    </p:spTree>
    <p:extLst>
      <p:ext uri="{BB962C8B-B14F-4D97-AF65-F5344CB8AC3E}">
        <p14:creationId xmlns:p14="http://schemas.microsoft.com/office/powerpoint/2010/main" val="2870946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C313 - Subsea Industries">
            <a:extLst>
              <a:ext uri="{FF2B5EF4-FFF2-40B4-BE49-F238E27FC236}">
                <a16:creationId xmlns:a16="http://schemas.microsoft.com/office/drawing/2014/main" id="{EA1521F8-A0AA-86F5-18B8-2D90C1DE5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09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uba Jobs: Underwater Hull Cleaning - Scuba.com">
            <a:extLst>
              <a:ext uri="{FF2B5EF4-FFF2-40B4-BE49-F238E27FC236}">
                <a16:creationId xmlns:a16="http://schemas.microsoft.com/office/drawing/2014/main" id="{5B26BB19-0804-DD2D-EB00-D4DE3F3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58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lphin Dive Services – Underwater Hull Clean, Search and Recovery Diver">
            <a:extLst>
              <a:ext uri="{FF2B5EF4-FFF2-40B4-BE49-F238E27FC236}">
                <a16:creationId xmlns:a16="http://schemas.microsoft.com/office/drawing/2014/main" id="{1FEE78B9-9CAE-987A-65E3-D05B19339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63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ffshore Hull Cleaning - Remotion">
            <a:extLst>
              <a:ext uri="{FF2B5EF4-FFF2-40B4-BE49-F238E27FC236}">
                <a16:creationId xmlns:a16="http://schemas.microsoft.com/office/drawing/2014/main" id="{D7474432-232F-B8B9-6545-0D3DAC2D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566"/>
            <a:ext cx="12153900" cy="687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89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eaning of Ship Tanks &amp; Hulls - Jet Blast® Industrial and Municipal  Services">
            <a:extLst>
              <a:ext uri="{FF2B5EF4-FFF2-40B4-BE49-F238E27FC236}">
                <a16:creationId xmlns:a16="http://schemas.microsoft.com/office/drawing/2014/main" id="{F3022A20-24ED-A408-E585-D966D710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800" y="27997"/>
            <a:ext cx="9093200" cy="68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88627-0ACD-963A-6059-B5FDAAC05A83}"/>
              </a:ext>
            </a:extLst>
          </p:cNvPr>
          <p:cNvSpPr txBox="1"/>
          <p:nvPr/>
        </p:nvSpPr>
        <p:spPr>
          <a:xfrm>
            <a:off x="0" y="2736446"/>
            <a:ext cx="281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Slip yard</a:t>
            </a:r>
          </a:p>
        </p:txBody>
      </p:sp>
    </p:spTree>
    <p:extLst>
      <p:ext uri="{BB962C8B-B14F-4D97-AF65-F5344CB8AC3E}">
        <p14:creationId xmlns:p14="http://schemas.microsoft.com/office/powerpoint/2010/main" val="372863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4E02C-576B-AE9E-5F8E-0FA40BBE58CF}"/>
              </a:ext>
            </a:extLst>
          </p:cNvPr>
          <p:cNvSpPr txBox="1"/>
          <p:nvPr/>
        </p:nvSpPr>
        <p:spPr>
          <a:xfrm>
            <a:off x="3849858" y="2779170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1894639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man in PPE preparing to antifoul his yacht">
            <a:extLst>
              <a:ext uri="{FF2B5EF4-FFF2-40B4-BE49-F238E27FC236}">
                <a16:creationId xmlns:a16="http://schemas.microsoft.com/office/drawing/2014/main" id="{8C0CBB31-813D-1ED9-A2A8-B678B5B67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3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man pressure washing the hull of a boat ahead of antifouling">
            <a:extLst>
              <a:ext uri="{FF2B5EF4-FFF2-40B4-BE49-F238E27FC236}">
                <a16:creationId xmlns:a16="http://schemas.microsoft.com/office/drawing/2014/main" id="{1291006C-DB7F-6556-C265-BAA599E3A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18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ow to antifoul your boat: a step by step guide - Yachting Monthly">
            <a:extLst>
              <a:ext uri="{FF2B5EF4-FFF2-40B4-BE49-F238E27FC236}">
                <a16:creationId xmlns:a16="http://schemas.microsoft.com/office/drawing/2014/main" id="{14361082-FABD-5407-1DDD-667E64A7E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6631"/>
            <a:ext cx="12192000" cy="68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89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man in PPE applying antifoul to the hull of a yacht">
            <a:extLst>
              <a:ext uri="{FF2B5EF4-FFF2-40B4-BE49-F238E27FC236}">
                <a16:creationId xmlns:a16="http://schemas.microsoft.com/office/drawing/2014/main" id="{6AE1E1AC-2138-BEE2-B70B-09A41ECDA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301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0A60A-DD66-C188-5531-B56DCC28C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052" y="3428999"/>
            <a:ext cx="6084802" cy="3108865"/>
          </a:xfrm>
          <a:prstGeom prst="rect">
            <a:avLst/>
          </a:prstGeom>
        </p:spPr>
      </p:pic>
      <p:pic>
        <p:nvPicPr>
          <p:cNvPr id="4" name="Picture 3" descr="A person standing next to a boat&#10;&#10;Description automatically generated">
            <a:extLst>
              <a:ext uri="{FF2B5EF4-FFF2-40B4-BE49-F238E27FC236}">
                <a16:creationId xmlns:a16="http://schemas.microsoft.com/office/drawing/2014/main" id="{6D522212-C89A-0DAA-4C68-1191F5EDEC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052" y="169038"/>
            <a:ext cx="6084802" cy="3057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C1E19-EA90-0615-A55E-F28365DF95E9}"/>
              </a:ext>
            </a:extLst>
          </p:cNvPr>
          <p:cNvSpPr txBox="1"/>
          <p:nvPr/>
        </p:nvSpPr>
        <p:spPr>
          <a:xfrm>
            <a:off x="1025769" y="2703206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Testing antifoul paints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7ECD-C98A-2D96-356A-A9F8497F087D}"/>
              </a:ext>
            </a:extLst>
          </p:cNvPr>
          <p:cNvSpPr txBox="1"/>
          <p:nvPr/>
        </p:nvSpPr>
        <p:spPr>
          <a:xfrm>
            <a:off x="589146" y="5706867"/>
            <a:ext cx="4125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Screenshots from video: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https://</a:t>
            </a:r>
            <a:r>
              <a:rPr lang="en-US" sz="1600" dirty="0" err="1">
                <a:solidFill>
                  <a:schemeClr val="bg1"/>
                </a:solidFill>
              </a:rPr>
              <a:t>www.pbo.co.uk</a:t>
            </a:r>
            <a:r>
              <a:rPr lang="en-US" sz="1600" dirty="0">
                <a:solidFill>
                  <a:schemeClr val="bg1"/>
                </a:solidFill>
              </a:rPr>
              <a:t>/gear/best-antifouling-paint-head-to-head-test-71025</a:t>
            </a:r>
          </a:p>
        </p:txBody>
      </p:sp>
    </p:spTree>
    <p:extLst>
      <p:ext uri="{BB962C8B-B14F-4D97-AF65-F5344CB8AC3E}">
        <p14:creationId xmlns:p14="http://schemas.microsoft.com/office/powerpoint/2010/main" val="1779085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painting a table&#10;&#10;Description automatically generated">
            <a:extLst>
              <a:ext uri="{FF2B5EF4-FFF2-40B4-BE49-F238E27FC236}">
                <a16:creationId xmlns:a16="http://schemas.microsoft.com/office/drawing/2014/main" id="{E247274E-4E4D-1EC3-CD80-B9CF4345FC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23" y="195775"/>
            <a:ext cx="5550810" cy="2828778"/>
          </a:xfrm>
          <a:prstGeom prst="rect">
            <a:avLst/>
          </a:prstGeom>
        </p:spPr>
      </p:pic>
      <p:pic>
        <p:nvPicPr>
          <p:cNvPr id="4" name="Picture 3" descr="A boat on a dock&#10;&#10;Description automatically generated">
            <a:extLst>
              <a:ext uri="{FF2B5EF4-FFF2-40B4-BE49-F238E27FC236}">
                <a16:creationId xmlns:a16="http://schemas.microsoft.com/office/drawing/2014/main" id="{E6305D33-838B-019F-51C5-EFDB9CE0F9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61" y="3214707"/>
            <a:ext cx="5542672" cy="3446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B6D2B-D409-7A9C-073D-8AF6D2B7C80B}"/>
              </a:ext>
            </a:extLst>
          </p:cNvPr>
          <p:cNvSpPr txBox="1"/>
          <p:nvPr/>
        </p:nvSpPr>
        <p:spPr>
          <a:xfrm>
            <a:off x="786619" y="2327035"/>
            <a:ext cx="449228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Applying the paint and putting the boat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(and test panel)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into the water</a:t>
            </a:r>
          </a:p>
        </p:txBody>
      </p:sp>
    </p:spTree>
    <p:extLst>
      <p:ext uri="{BB962C8B-B14F-4D97-AF65-F5344CB8AC3E}">
        <p14:creationId xmlns:p14="http://schemas.microsoft.com/office/powerpoint/2010/main" val="3545885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at&#10;&#10;Description automatically generated">
            <a:extLst>
              <a:ext uri="{FF2B5EF4-FFF2-40B4-BE49-F238E27FC236}">
                <a16:creationId xmlns:a16="http://schemas.microsoft.com/office/drawing/2014/main" id="{3B509046-C6B5-E3A9-7D11-C97213C5E8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74282"/>
            <a:ext cx="6096001" cy="3093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EC61B-0D0A-0B3A-4CCA-54512ACA19D8}"/>
              </a:ext>
            </a:extLst>
          </p:cNvPr>
          <p:cNvSpPr txBox="1"/>
          <p:nvPr/>
        </p:nvSpPr>
        <p:spPr>
          <a:xfrm>
            <a:off x="1176995" y="1373953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boat 7 months later…</a:t>
            </a:r>
          </a:p>
        </p:txBody>
      </p:sp>
      <p:pic>
        <p:nvPicPr>
          <p:cNvPr id="4098" name="Picture 2" descr="MBY285.new_tech_antifoul.Panel_front_unwiped_3_02_23">
            <a:extLst>
              <a:ext uri="{FF2B5EF4-FFF2-40B4-BE49-F238E27FC236}">
                <a16:creationId xmlns:a16="http://schemas.microsoft.com/office/drawing/2014/main" id="{A67ED9FD-9A8A-191C-3927-8D725DB9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280" y="3278212"/>
            <a:ext cx="6051453" cy="340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6F643-6815-58EE-26EA-B8FE05C8B66B}"/>
              </a:ext>
            </a:extLst>
          </p:cNvPr>
          <p:cNvSpPr txBox="1"/>
          <p:nvPr/>
        </p:nvSpPr>
        <p:spPr>
          <a:xfrm>
            <a:off x="788962" y="4718573"/>
            <a:ext cx="526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test panel 18 months later…</a:t>
            </a:r>
          </a:p>
        </p:txBody>
      </p:sp>
    </p:spTree>
    <p:extLst>
      <p:ext uri="{BB962C8B-B14F-4D97-AF65-F5344CB8AC3E}">
        <p14:creationId xmlns:p14="http://schemas.microsoft.com/office/powerpoint/2010/main" val="1829148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73B78-A541-BCF5-B6D3-0341275F09AB}"/>
              </a:ext>
            </a:extLst>
          </p:cNvPr>
          <p:cNvSpPr txBox="1"/>
          <p:nvPr/>
        </p:nvSpPr>
        <p:spPr>
          <a:xfrm>
            <a:off x="3216812" y="366588"/>
            <a:ext cx="5758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Ranked number 1: </a:t>
            </a:r>
            <a:r>
              <a:rPr lang="en-US" sz="2800" dirty="0" err="1">
                <a:solidFill>
                  <a:schemeClr val="bg1"/>
                </a:solidFill>
              </a:rPr>
              <a:t>Coppercoat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D28DF-5BAA-E383-33D3-B8D6CE54575D}"/>
              </a:ext>
            </a:extLst>
          </p:cNvPr>
          <p:cNvSpPr/>
          <p:nvPr/>
        </p:nvSpPr>
        <p:spPr>
          <a:xfrm>
            <a:off x="0" y="1237957"/>
            <a:ext cx="12192000" cy="562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B3D0ABA-A105-109E-5A51-FF033AC0A2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07" y="1586104"/>
            <a:ext cx="7772400" cy="4923747"/>
          </a:xfrm>
          <a:prstGeom prst="rect">
            <a:avLst/>
          </a:prstGeom>
        </p:spPr>
      </p:pic>
      <p:pic>
        <p:nvPicPr>
          <p:cNvPr id="5122" name="Picture 2" descr="Boat antifouling - Coppercoat - Coppercoat - self-polishing / multi-use /  copper-based">
            <a:extLst>
              <a:ext uri="{FF2B5EF4-FFF2-40B4-BE49-F238E27FC236}">
                <a16:creationId xmlns:a16="http://schemas.microsoft.com/office/drawing/2014/main" id="{4479AB94-737D-9C1E-C2FF-B2BA9131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42" y="1586104"/>
            <a:ext cx="3080851" cy="30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A6865-3C5A-FCBD-872A-1CDD184AFF05}"/>
              </a:ext>
            </a:extLst>
          </p:cNvPr>
          <p:cNvSpPr txBox="1"/>
          <p:nvPr/>
        </p:nvSpPr>
        <p:spPr>
          <a:xfrm>
            <a:off x="8610520" y="5162843"/>
            <a:ext cx="331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$4000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A6966-2691-8CF5-36F8-DBF31A8518EE}"/>
              </a:ext>
            </a:extLst>
          </p:cNvPr>
          <p:cNvSpPr txBox="1"/>
          <p:nvPr/>
        </p:nvSpPr>
        <p:spPr>
          <a:xfrm>
            <a:off x="9266293" y="6034212"/>
            <a:ext cx="265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to paint 36ft boat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B4B7D-17DB-0BF2-A54C-5A3477DB4CFA}"/>
              </a:ext>
            </a:extLst>
          </p:cNvPr>
          <p:cNvSpPr txBox="1"/>
          <p:nvPr/>
        </p:nvSpPr>
        <p:spPr>
          <a:xfrm>
            <a:off x="2503922" y="6403544"/>
            <a:ext cx="482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Lasts for 10 years, but has a high initial cost</a:t>
            </a:r>
          </a:p>
        </p:txBody>
      </p:sp>
    </p:spTree>
    <p:extLst>
      <p:ext uri="{BB962C8B-B14F-4D97-AF65-F5344CB8AC3E}">
        <p14:creationId xmlns:p14="http://schemas.microsoft.com/office/powerpoint/2010/main" val="3482332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73B78-A541-BCF5-B6D3-0341275F09AB}"/>
              </a:ext>
            </a:extLst>
          </p:cNvPr>
          <p:cNvSpPr txBox="1"/>
          <p:nvPr/>
        </p:nvSpPr>
        <p:spPr>
          <a:xfrm>
            <a:off x="3216812" y="366588"/>
            <a:ext cx="5758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Ranked number 2: Hempel </a:t>
            </a:r>
            <a:r>
              <a:rPr lang="en-US" sz="2800" dirty="0" err="1">
                <a:solidFill>
                  <a:schemeClr val="bg1"/>
                </a:solidFill>
              </a:rPr>
              <a:t>Silic</a:t>
            </a:r>
            <a:r>
              <a:rPr lang="en-US" sz="2800" dirty="0">
                <a:solidFill>
                  <a:schemeClr val="bg1"/>
                </a:solidFill>
              </a:rPr>
              <a:t> One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D28DF-5BAA-E383-33D3-B8D6CE54575D}"/>
              </a:ext>
            </a:extLst>
          </p:cNvPr>
          <p:cNvSpPr/>
          <p:nvPr/>
        </p:nvSpPr>
        <p:spPr>
          <a:xfrm>
            <a:off x="0" y="1237957"/>
            <a:ext cx="12192000" cy="562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492DE-6799-D6EB-40E0-962767C6E7E9}"/>
              </a:ext>
            </a:extLst>
          </p:cNvPr>
          <p:cNvSpPr txBox="1"/>
          <p:nvPr/>
        </p:nvSpPr>
        <p:spPr>
          <a:xfrm>
            <a:off x="8610520" y="5162843"/>
            <a:ext cx="331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$2000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4E628-AE33-6F2F-4695-2CD246177AA1}"/>
              </a:ext>
            </a:extLst>
          </p:cNvPr>
          <p:cNvSpPr txBox="1"/>
          <p:nvPr/>
        </p:nvSpPr>
        <p:spPr>
          <a:xfrm>
            <a:off x="9266293" y="6034212"/>
            <a:ext cx="265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to paint 36ft boat</a:t>
            </a:r>
          </a:p>
        </p:txBody>
      </p:sp>
      <p:pic>
        <p:nvPicPr>
          <p:cNvPr id="8" name="Picture 7" descr="A close-up of a smooth rubber surface&#10;&#10;Description automatically generated">
            <a:extLst>
              <a:ext uri="{FF2B5EF4-FFF2-40B4-BE49-F238E27FC236}">
                <a16:creationId xmlns:a16="http://schemas.microsoft.com/office/drawing/2014/main" id="{CA9A28D7-36A4-485C-A9B4-5E5283D976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0" y="1605220"/>
            <a:ext cx="7772400" cy="4886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17521-299F-4179-B03D-3350D8C9C07F}"/>
              </a:ext>
            </a:extLst>
          </p:cNvPr>
          <p:cNvSpPr txBox="1"/>
          <p:nvPr/>
        </p:nvSpPr>
        <p:spPr>
          <a:xfrm>
            <a:off x="2503922" y="6403544"/>
            <a:ext cx="414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in performance but fiddly to apply</a:t>
            </a:r>
          </a:p>
        </p:txBody>
      </p:sp>
      <p:pic>
        <p:nvPicPr>
          <p:cNvPr id="11" name="Picture 10" descr="A can of silica gel&#10;&#10;Description automatically generated">
            <a:extLst>
              <a:ext uri="{FF2B5EF4-FFF2-40B4-BE49-F238E27FC236}">
                <a16:creationId xmlns:a16="http://schemas.microsoft.com/office/drawing/2014/main" id="{D0E94D8C-CA74-6F0A-89F3-69F5EBBBB1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983" y="1605220"/>
            <a:ext cx="2671494" cy="35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58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73B78-A541-BCF5-B6D3-0341275F09AB}"/>
              </a:ext>
            </a:extLst>
          </p:cNvPr>
          <p:cNvSpPr txBox="1"/>
          <p:nvPr/>
        </p:nvSpPr>
        <p:spPr>
          <a:xfrm>
            <a:off x="3216812" y="366588"/>
            <a:ext cx="657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Ranked number 3: Hempel Tiger </a:t>
            </a:r>
            <a:r>
              <a:rPr lang="en-US" sz="2800" dirty="0" err="1">
                <a:solidFill>
                  <a:schemeClr val="bg1"/>
                </a:solidFill>
              </a:rPr>
              <a:t>Xtra</a:t>
            </a:r>
            <a:r>
              <a:rPr lang="en-US" sz="2800" dirty="0">
                <a:solidFill>
                  <a:schemeClr val="bg1"/>
                </a:solidFill>
              </a:rPr>
              <a:t> 7100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D28DF-5BAA-E383-33D3-B8D6CE54575D}"/>
              </a:ext>
            </a:extLst>
          </p:cNvPr>
          <p:cNvSpPr/>
          <p:nvPr/>
        </p:nvSpPr>
        <p:spPr>
          <a:xfrm>
            <a:off x="0" y="1237957"/>
            <a:ext cx="12192000" cy="562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n of paint with a red and blue lid&#10;&#10;Description automatically generated">
            <a:extLst>
              <a:ext uri="{FF2B5EF4-FFF2-40B4-BE49-F238E27FC236}">
                <a16:creationId xmlns:a16="http://schemas.microsoft.com/office/drawing/2014/main" id="{7C6131F2-7B73-7E8E-433E-548234AC8D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534" y="1671067"/>
            <a:ext cx="3588336" cy="351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7D528-3638-9648-9384-9C70A6A00ADD}"/>
              </a:ext>
            </a:extLst>
          </p:cNvPr>
          <p:cNvSpPr txBox="1"/>
          <p:nvPr/>
        </p:nvSpPr>
        <p:spPr>
          <a:xfrm>
            <a:off x="8273418" y="5262684"/>
            <a:ext cx="331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$500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DEF4E-9DDF-BA55-7133-3225BC24EBAD}"/>
              </a:ext>
            </a:extLst>
          </p:cNvPr>
          <p:cNvSpPr txBox="1"/>
          <p:nvPr/>
        </p:nvSpPr>
        <p:spPr>
          <a:xfrm>
            <a:off x="8929191" y="6134053"/>
            <a:ext cx="265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to paint 36ft boat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0BA6D-58FB-3B45-21DA-00B8E3DCACCE}"/>
              </a:ext>
            </a:extLst>
          </p:cNvPr>
          <p:cNvSpPr txBox="1"/>
          <p:nvPr/>
        </p:nvSpPr>
        <p:spPr>
          <a:xfrm>
            <a:off x="1985032" y="6385744"/>
            <a:ext cx="628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Impressive value, but needs applying every year</a:t>
            </a:r>
          </a:p>
        </p:txBody>
      </p:sp>
      <p:pic>
        <p:nvPicPr>
          <p:cNvPr id="11" name="Picture 10" descr="A close-up of a green and grey surface&#10;&#10;Description automatically generated">
            <a:extLst>
              <a:ext uri="{FF2B5EF4-FFF2-40B4-BE49-F238E27FC236}">
                <a16:creationId xmlns:a16="http://schemas.microsoft.com/office/drawing/2014/main" id="{EE78B153-6ED1-616C-2D27-76B209C7C7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15" y="1773246"/>
            <a:ext cx="6903541" cy="44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4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come a biosecurity officer - DAFF">
            <a:extLst>
              <a:ext uri="{FF2B5EF4-FFF2-40B4-BE49-F238E27FC236}">
                <a16:creationId xmlns:a16="http://schemas.microsoft.com/office/drawing/2014/main" id="{33BE3A2D-ADBD-AB11-6BC5-F7004EE38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183ACA-F516-C340-0B6E-951345EAD846}"/>
              </a:ext>
            </a:extLst>
          </p:cNvPr>
          <p:cNvSpPr txBox="1"/>
          <p:nvPr/>
        </p:nvSpPr>
        <p:spPr>
          <a:xfrm>
            <a:off x="9804400" y="304800"/>
            <a:ext cx="2387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Biosecurity Officer</a:t>
            </a:r>
          </a:p>
        </p:txBody>
      </p:sp>
    </p:spTree>
    <p:extLst>
      <p:ext uri="{BB962C8B-B14F-4D97-AF65-F5344CB8AC3E}">
        <p14:creationId xmlns:p14="http://schemas.microsoft.com/office/powerpoint/2010/main" val="1009550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4E02C-576B-AE9E-5F8E-0FA40BBE58CF}"/>
              </a:ext>
            </a:extLst>
          </p:cNvPr>
          <p:cNvSpPr txBox="1"/>
          <p:nvPr/>
        </p:nvSpPr>
        <p:spPr>
          <a:xfrm>
            <a:off x="3849858" y="2511884"/>
            <a:ext cx="44922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Responding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to incursions of invasive marine species in Australian ports</a:t>
            </a:r>
          </a:p>
        </p:txBody>
      </p:sp>
    </p:spTree>
    <p:extLst>
      <p:ext uri="{BB962C8B-B14F-4D97-AF65-F5344CB8AC3E}">
        <p14:creationId xmlns:p14="http://schemas.microsoft.com/office/powerpoint/2010/main" val="1648581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4E50E2-7DDC-A9D1-E33C-35A2E92423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428" y="0"/>
            <a:ext cx="8154572" cy="686092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0E288A2-8012-0C01-5D65-C332654543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63" y="4079631"/>
            <a:ext cx="4263179" cy="254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87D77-3E4C-E3F1-AAF2-CAFEC2FE302C}"/>
              </a:ext>
            </a:extLst>
          </p:cNvPr>
          <p:cNvSpPr txBox="1"/>
          <p:nvPr/>
        </p:nvSpPr>
        <p:spPr>
          <a:xfrm>
            <a:off x="422031" y="357021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Response Manuals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443BF-7050-6946-40F6-57B920C0D9AD}"/>
              </a:ext>
            </a:extLst>
          </p:cNvPr>
          <p:cNvSpPr txBox="1"/>
          <p:nvPr/>
        </p:nvSpPr>
        <p:spPr>
          <a:xfrm>
            <a:off x="422031" y="622455"/>
            <a:ext cx="3353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Government documents provide explicit instructions on how to respond.</a:t>
            </a:r>
          </a:p>
        </p:txBody>
      </p:sp>
    </p:spTree>
    <p:extLst>
      <p:ext uri="{BB962C8B-B14F-4D97-AF65-F5344CB8AC3E}">
        <p14:creationId xmlns:p14="http://schemas.microsoft.com/office/powerpoint/2010/main" val="1551398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CD48-A5A0-4B38-FEA2-6ABD8C917936}"/>
              </a:ext>
            </a:extLst>
          </p:cNvPr>
          <p:cNvSpPr txBox="1"/>
          <p:nvPr/>
        </p:nvSpPr>
        <p:spPr>
          <a:xfrm>
            <a:off x="5452533" y="68740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cs typeface="Arial Narrow" panose="020B0604020202020204" pitchFamily="34" charset="0"/>
              </a:rPr>
              <a:t>List it</a:t>
            </a:r>
          </a:p>
        </p:txBody>
      </p:sp>
      <p:pic>
        <p:nvPicPr>
          <p:cNvPr id="14338" name="Picture 2" descr="Q&amp;A: What is the EPBC Act and what's it meant to protect? – WWF-Australia |  Q&amp;A: What is the EPBC Act and what's it meant to protect? | WWF Australia">
            <a:extLst>
              <a:ext uri="{FF2B5EF4-FFF2-40B4-BE49-F238E27FC236}">
                <a16:creationId xmlns:a16="http://schemas.microsoft.com/office/drawing/2014/main" id="{BEB38135-7D19-950C-23DB-2D611076D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98132"/>
            <a:ext cx="12192000" cy="45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07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CD48-A5A0-4B38-FEA2-6ABD8C917936}"/>
              </a:ext>
            </a:extLst>
          </p:cNvPr>
          <p:cNvSpPr txBox="1"/>
          <p:nvPr/>
        </p:nvSpPr>
        <p:spPr>
          <a:xfrm>
            <a:off x="-1303867" y="282100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cs typeface="Arial Narrow" panose="020B0604020202020204" pitchFamily="34" charset="0"/>
              </a:rPr>
              <a:t>Model it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67E5C35-BBB1-3ACC-30F5-EEC672E4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963" y="0"/>
            <a:ext cx="8809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408A8-D2A4-D26F-E1A8-12FC60B0F34F}"/>
              </a:ext>
            </a:extLst>
          </p:cNvPr>
          <p:cNvSpPr txBox="1"/>
          <p:nvPr/>
        </p:nvSpPr>
        <p:spPr>
          <a:xfrm>
            <a:off x="518583" y="4292200"/>
            <a:ext cx="245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to identify emerging or future threats.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41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CD48-A5A0-4B38-FEA2-6ABD8C917936}"/>
              </a:ext>
            </a:extLst>
          </p:cNvPr>
          <p:cNvSpPr txBox="1"/>
          <p:nvPr/>
        </p:nvSpPr>
        <p:spPr>
          <a:xfrm>
            <a:off x="532629" y="2209861"/>
            <a:ext cx="24599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cs typeface="Arial Narrow" panose="020B0604020202020204" pitchFamily="34" charset="0"/>
              </a:rPr>
              <a:t>Remove it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A6CF074-79AE-7C2D-6A17-BC17CC7FC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350" y="0"/>
            <a:ext cx="8916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5432F5-4940-43B3-DAE5-D9104A84864A}"/>
              </a:ext>
            </a:extLst>
          </p:cNvPr>
          <p:cNvSpPr txBox="1"/>
          <p:nvPr/>
        </p:nvSpPr>
        <p:spPr>
          <a:xfrm>
            <a:off x="4758265" y="228708"/>
            <a:ext cx="7789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Pile of carp from cage trap. Photo credit: Invasive Animals CRC.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49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CD48-A5A0-4B38-FEA2-6ABD8C917936}"/>
              </a:ext>
            </a:extLst>
          </p:cNvPr>
          <p:cNvSpPr txBox="1"/>
          <p:nvPr/>
        </p:nvSpPr>
        <p:spPr>
          <a:xfrm>
            <a:off x="3234266" y="45033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cs typeface="Arial Narrow" panose="020B0604020202020204" pitchFamily="34" charset="0"/>
              </a:rPr>
              <a:t>Contain it</a:t>
            </a:r>
          </a:p>
        </p:txBody>
      </p:sp>
      <p:pic>
        <p:nvPicPr>
          <p:cNvPr id="15362" name="Picture 2" descr="Volunteers hope efforts to remove invasive northern Pacific seastar will  make a difference - ABC News">
            <a:extLst>
              <a:ext uri="{FF2B5EF4-FFF2-40B4-BE49-F238E27FC236}">
                <a16:creationId xmlns:a16="http://schemas.microsoft.com/office/drawing/2014/main" id="{6F0068AA-050B-5E04-D386-76CA5E475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845733"/>
            <a:ext cx="12246952" cy="50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499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CD48-A5A0-4B38-FEA2-6ABD8C917936}"/>
              </a:ext>
            </a:extLst>
          </p:cNvPr>
          <p:cNvSpPr txBox="1"/>
          <p:nvPr/>
        </p:nvSpPr>
        <p:spPr>
          <a:xfrm>
            <a:off x="561879" y="2505670"/>
            <a:ext cx="3276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cs typeface="Arial Narrow" panose="020B0604020202020204" pitchFamily="34" charset="0"/>
              </a:rPr>
              <a:t>Educate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69EE5-373C-22A4-02BE-09EE540265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401" y="435649"/>
            <a:ext cx="7350687" cy="61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22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CD48-A5A0-4B38-FEA2-6ABD8C917936}"/>
              </a:ext>
            </a:extLst>
          </p:cNvPr>
          <p:cNvSpPr txBox="1"/>
          <p:nvPr/>
        </p:nvSpPr>
        <p:spPr>
          <a:xfrm>
            <a:off x="694265" y="2059394"/>
            <a:ext cx="357293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chemeClr val="bg1"/>
                </a:solidFill>
                <a:cs typeface="Arial Narrow" panose="020B0604020202020204" pitchFamily="34" charset="0"/>
              </a:rPr>
              <a:t>Strong surveillance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with rapid response and monitoring</a:t>
            </a:r>
          </a:p>
          <a:p>
            <a:pPr algn="ctr"/>
            <a:endParaRPr lang="en-AU" sz="32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algn="ctr"/>
            <a:endParaRPr lang="en-AU" sz="32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cs typeface="Arial Narrow" panose="020B0604020202020204" pitchFamily="34" charset="0"/>
              </a:rPr>
              <a:t>AI?</a:t>
            </a:r>
          </a:p>
        </p:txBody>
      </p:sp>
      <p:pic>
        <p:nvPicPr>
          <p:cNvPr id="19458" name="Picture 2" descr="Putting artificial intelligence to work identifying invasive species —  Ducks Unlimited Canada">
            <a:extLst>
              <a:ext uri="{FF2B5EF4-FFF2-40B4-BE49-F238E27FC236}">
                <a16:creationId xmlns:a16="http://schemas.microsoft.com/office/drawing/2014/main" id="{AF35DF89-AD16-45F9-F3AD-3C00D8BF2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9732" y="0"/>
            <a:ext cx="7552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69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31344B9-8AAA-850C-55C0-6C596321F4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295" y="887724"/>
            <a:ext cx="8133903" cy="5082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92E4B-8520-0B3D-E950-11F5135A2C85}"/>
              </a:ext>
            </a:extLst>
          </p:cNvPr>
          <p:cNvSpPr txBox="1"/>
          <p:nvPr/>
        </p:nvSpPr>
        <p:spPr>
          <a:xfrm>
            <a:off x="491067" y="2705724"/>
            <a:ext cx="27601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  <a:cs typeface="Arial Narrow" panose="020B0604020202020204" pitchFamily="34" charset="0"/>
              </a:rPr>
              <a:t>Prevention is cheaper!</a:t>
            </a:r>
            <a:endParaRPr lang="en-AU" sz="2400" dirty="0">
              <a:solidFill>
                <a:schemeClr val="bg1"/>
              </a:solidFill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08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58688-00BA-A6FA-515F-3BC79FF1D64D}"/>
              </a:ext>
            </a:extLst>
          </p:cNvPr>
          <p:cNvSpPr txBox="1"/>
          <p:nvPr/>
        </p:nvSpPr>
        <p:spPr>
          <a:xfrm>
            <a:off x="268391" y="920621"/>
            <a:ext cx="26014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Evaluate the role of biosecurity measures in preventing or responding to incursions of invasive marine species in Australian ports.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hitching a ride’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6" name="Picture 2" descr="The future of DIY antifouling: it's apparently in your gloves - Practical  Boat Owner">
            <a:extLst>
              <a:ext uri="{FF2B5EF4-FFF2-40B4-BE49-F238E27FC236}">
                <a16:creationId xmlns:a16="http://schemas.microsoft.com/office/drawing/2014/main" id="{3EBE47B8-3585-45DA-99CE-66121190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418" y="-1"/>
            <a:ext cx="9195582" cy="68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oster of a person wearing a hard hat&#10;&#10;Description automatically generated">
            <a:extLst>
              <a:ext uri="{FF2B5EF4-FFF2-40B4-BE49-F238E27FC236}">
                <a16:creationId xmlns:a16="http://schemas.microsoft.com/office/drawing/2014/main" id="{97B062C1-22C0-909D-DA19-B62F13F08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34" y="589848"/>
            <a:ext cx="4425895" cy="592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8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E9BA7-FB90-E18A-6778-A97EEE2F247F}"/>
              </a:ext>
            </a:extLst>
          </p:cNvPr>
          <p:cNvSpPr txBox="1"/>
          <p:nvPr/>
        </p:nvSpPr>
        <p:spPr>
          <a:xfrm>
            <a:off x="3849858" y="2779170"/>
            <a:ext cx="44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Ballast water</a:t>
            </a:r>
          </a:p>
        </p:txBody>
      </p:sp>
    </p:spTree>
    <p:extLst>
      <p:ext uri="{BB962C8B-B14F-4D97-AF65-F5344CB8AC3E}">
        <p14:creationId xmlns:p14="http://schemas.microsoft.com/office/powerpoint/2010/main" val="79624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897DA-C499-8E71-50E0-49E459B07BFC}"/>
              </a:ext>
            </a:extLst>
          </p:cNvPr>
          <p:cNvSpPr txBox="1"/>
          <p:nvPr/>
        </p:nvSpPr>
        <p:spPr>
          <a:xfrm>
            <a:off x="1016161" y="1622890"/>
            <a:ext cx="41168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Seawater is pumped in and out of a ship to provide ballast (stability).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E.g. when a ship is full of cargo, ballast water is removed.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When a ship is empty of cargo, ballast water is added.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E4B1D7-A569-DEAD-2E9A-D5B08D601384}"/>
              </a:ext>
            </a:extLst>
          </p:cNvPr>
          <p:cNvSpPr/>
          <p:nvPr/>
        </p:nvSpPr>
        <p:spPr>
          <a:xfrm>
            <a:off x="5773002" y="0"/>
            <a:ext cx="6418997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Ballast - Wikipedia">
            <a:extLst>
              <a:ext uri="{FF2B5EF4-FFF2-40B4-BE49-F238E27FC236}">
                <a16:creationId xmlns:a16="http://schemas.microsoft.com/office/drawing/2014/main" id="{10F8CB0F-A958-AB2A-F863-9AC77D34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51" y="0"/>
            <a:ext cx="5507698" cy="29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story Of Water Ballast Tank And Why Is Ballast Water Treatment Important?  - ASOM">
            <a:extLst>
              <a:ext uri="{FF2B5EF4-FFF2-40B4-BE49-F238E27FC236}">
                <a16:creationId xmlns:a16="http://schemas.microsoft.com/office/drawing/2014/main" id="{69E5C703-2B25-C602-7833-5088FD9C8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3002" y="3321446"/>
            <a:ext cx="6418997" cy="353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4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897DA-C499-8E71-50E0-49E459B07BFC}"/>
              </a:ext>
            </a:extLst>
          </p:cNvPr>
          <p:cNvSpPr txBox="1"/>
          <p:nvPr/>
        </p:nvSpPr>
        <p:spPr>
          <a:xfrm>
            <a:off x="88114" y="578303"/>
            <a:ext cx="21091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Ballast water contains whatever was in the water at the time of pumping.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Including tiny organisms.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A diagram of a water dropper&#10;&#10;Description automatically generated">
            <a:extLst>
              <a:ext uri="{FF2B5EF4-FFF2-40B4-BE49-F238E27FC236}">
                <a16:creationId xmlns:a16="http://schemas.microsoft.com/office/drawing/2014/main" id="{4FE0B744-897F-ED93-B1F0-07B213C50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9"/>
          <a:stretch/>
        </p:blipFill>
        <p:spPr>
          <a:xfrm>
            <a:off x="2197290" y="0"/>
            <a:ext cx="9994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5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897DA-C499-8E71-50E0-49E459B07BFC}"/>
              </a:ext>
            </a:extLst>
          </p:cNvPr>
          <p:cNvSpPr txBox="1"/>
          <p:nvPr/>
        </p:nvSpPr>
        <p:spPr>
          <a:xfrm>
            <a:off x="2735778" y="486700"/>
            <a:ext cx="874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Once on board, the hitch-hikers get a free ride to wherever the ship goes to empty its ballast water.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argo monitoring system onboard a supply ship Supply ships | KROHNE Bolivia">
            <a:extLst>
              <a:ext uri="{FF2B5EF4-FFF2-40B4-BE49-F238E27FC236}">
                <a16:creationId xmlns:a16="http://schemas.microsoft.com/office/drawing/2014/main" id="{B2D39E6A-5860-5913-952E-6E41F1D8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12192000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4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8D16C2-BBBB-40A2-1415-1802F50E976B}"/>
              </a:ext>
            </a:extLst>
          </p:cNvPr>
          <p:cNvSpPr txBox="1"/>
          <p:nvPr/>
        </p:nvSpPr>
        <p:spPr>
          <a:xfrm>
            <a:off x="347002" y="1421760"/>
            <a:ext cx="8139627" cy="360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The D-1 standard requires ships to exchange their ballast water in open seas, away from coastal areas. 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Ideally, this means at least </a:t>
            </a:r>
            <a:r>
              <a:rPr lang="en-US" sz="3600" dirty="0">
                <a:solidFill>
                  <a:schemeClr val="bg1"/>
                </a:solidFill>
              </a:rPr>
              <a:t>200 nautical miles </a:t>
            </a:r>
            <a:r>
              <a:rPr lang="en-US" sz="2800" dirty="0">
                <a:solidFill>
                  <a:schemeClr val="bg1"/>
                </a:solidFill>
              </a:rPr>
              <a:t>from land and in water at least </a:t>
            </a:r>
            <a:r>
              <a:rPr lang="en-US" sz="3600" dirty="0">
                <a:solidFill>
                  <a:schemeClr val="bg1"/>
                </a:solidFill>
              </a:rPr>
              <a:t>200 </a:t>
            </a:r>
            <a:r>
              <a:rPr lang="en-US" sz="3600" dirty="0" err="1">
                <a:solidFill>
                  <a:schemeClr val="bg1"/>
                </a:solidFill>
              </a:rPr>
              <a:t>metres</a:t>
            </a:r>
            <a:r>
              <a:rPr lang="en-US" sz="3600" dirty="0">
                <a:solidFill>
                  <a:schemeClr val="bg1"/>
                </a:solidFill>
              </a:rPr>
              <a:t> deep.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Ballast Water Management – new requirements and operational challenges">
            <a:extLst>
              <a:ext uri="{FF2B5EF4-FFF2-40B4-BE49-F238E27FC236}">
                <a16:creationId xmlns:a16="http://schemas.microsoft.com/office/drawing/2014/main" id="{7BE44989-D726-61F8-FC15-87117B23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40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433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1505</Words>
  <Application>Microsoft Macintosh PowerPoint</Application>
  <PresentationFormat>Widescreen</PresentationFormat>
  <Paragraphs>189</Paragraphs>
  <Slides>49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abcsans</vt:lpstr>
      <vt:lpstr>Arial</vt:lpstr>
      <vt:lpstr>Arial Narrow</vt:lpstr>
      <vt:lpstr>Calibri</vt:lpstr>
      <vt:lpstr>Calibri Light</vt:lpstr>
      <vt:lpstr>fira-sans-book</vt:lpstr>
      <vt:lpstr>inherit</vt:lpstr>
      <vt:lpstr>Roboto</vt:lpstr>
      <vt:lpstr>Source Sans Pro</vt:lpstr>
      <vt:lpstr>var(--typography-font-family,var(--dls-font-stack-sans))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512</cp:revision>
  <dcterms:created xsi:type="dcterms:W3CDTF">2023-09-23T08:38:28Z</dcterms:created>
  <dcterms:modified xsi:type="dcterms:W3CDTF">2024-07-02T03:49:18Z</dcterms:modified>
</cp:coreProperties>
</file>