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3"/>
  </p:notesMasterIdLst>
  <p:sldIdLst>
    <p:sldId id="357" r:id="rId2"/>
    <p:sldId id="389" r:id="rId3"/>
    <p:sldId id="390" r:id="rId4"/>
    <p:sldId id="387" r:id="rId5"/>
    <p:sldId id="406" r:id="rId6"/>
    <p:sldId id="377" r:id="rId7"/>
    <p:sldId id="391" r:id="rId8"/>
    <p:sldId id="392" r:id="rId9"/>
    <p:sldId id="395" r:id="rId10"/>
    <p:sldId id="407" r:id="rId11"/>
    <p:sldId id="408" r:id="rId12"/>
    <p:sldId id="409" r:id="rId13"/>
    <p:sldId id="358" r:id="rId14"/>
    <p:sldId id="385" r:id="rId15"/>
    <p:sldId id="399" r:id="rId16"/>
    <p:sldId id="400" r:id="rId17"/>
    <p:sldId id="401" r:id="rId18"/>
    <p:sldId id="402" r:id="rId19"/>
    <p:sldId id="403" r:id="rId20"/>
    <p:sldId id="398" r:id="rId21"/>
    <p:sldId id="405" r:id="rId22"/>
    <p:sldId id="404" r:id="rId23"/>
    <p:sldId id="374" r:id="rId24"/>
    <p:sldId id="388" r:id="rId25"/>
    <p:sldId id="367" r:id="rId26"/>
    <p:sldId id="393" r:id="rId27"/>
    <p:sldId id="368" r:id="rId28"/>
    <p:sldId id="371" r:id="rId29"/>
    <p:sldId id="370" r:id="rId30"/>
    <p:sldId id="369" r:id="rId31"/>
    <p:sldId id="396" r:id="rId32"/>
    <p:sldId id="314" r:id="rId33"/>
    <p:sldId id="315" r:id="rId34"/>
    <p:sldId id="317" r:id="rId35"/>
    <p:sldId id="311" r:id="rId36"/>
    <p:sldId id="312" r:id="rId37"/>
    <p:sldId id="318" r:id="rId38"/>
    <p:sldId id="295" r:id="rId39"/>
    <p:sldId id="321" r:id="rId40"/>
    <p:sldId id="320" r:id="rId41"/>
    <p:sldId id="296" r:id="rId42"/>
    <p:sldId id="299" r:id="rId43"/>
    <p:sldId id="322" r:id="rId44"/>
    <p:sldId id="323" r:id="rId45"/>
    <p:sldId id="298" r:id="rId46"/>
    <p:sldId id="332" r:id="rId47"/>
    <p:sldId id="333" r:id="rId48"/>
    <p:sldId id="324" r:id="rId49"/>
    <p:sldId id="334" r:id="rId50"/>
    <p:sldId id="394" r:id="rId51"/>
    <p:sldId id="345" r:id="rId52"/>
    <p:sldId id="348" r:id="rId53"/>
    <p:sldId id="347" r:id="rId54"/>
    <p:sldId id="350" r:id="rId55"/>
    <p:sldId id="349" r:id="rId56"/>
    <p:sldId id="351" r:id="rId57"/>
    <p:sldId id="352" r:id="rId58"/>
    <p:sldId id="353" r:id="rId59"/>
    <p:sldId id="354" r:id="rId60"/>
    <p:sldId id="355" r:id="rId61"/>
    <p:sldId id="35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97"/>
    <p:restoredTop sz="95128"/>
  </p:normalViewPr>
  <p:slideViewPr>
    <p:cSldViewPr snapToGrid="0">
      <p:cViewPr varScale="1">
        <p:scale>
          <a:sx n="78" d="100"/>
          <a:sy n="78" d="100"/>
        </p:scale>
        <p:origin x="208"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answersingenesis.org</a:t>
            </a:r>
            <a:r>
              <a:rPr lang="en-US" dirty="0"/>
              <a:t>/kids/sea-animals/common-limpet/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blog.csiro.au</a:t>
            </a:r>
            <a:r>
              <a:rPr lang="en-US" dirty="0"/>
              <a:t>/nice-one-</a:t>
            </a:r>
            <a:r>
              <a:rPr lang="en-US" dirty="0" err="1"/>
              <a:t>bruv</a:t>
            </a:r>
            <a:r>
              <a:rPr lang="en-US" dirty="0"/>
              <a:t>-counting-deep-water-fish-at-</a:t>
            </a:r>
            <a:r>
              <a:rPr lang="en-US" dirty="0" err="1"/>
              <a:t>ningaloo</a:t>
            </a:r>
            <a:r>
              <a:rPr lang="en-US" dirty="0"/>
              <a:t>-reef/</a:t>
            </a:r>
          </a:p>
        </p:txBody>
      </p:sp>
      <p:sp>
        <p:nvSpPr>
          <p:cNvPr id="4" name="Slide Number Placeholder 3"/>
          <p:cNvSpPr>
            <a:spLocks noGrp="1"/>
          </p:cNvSpPr>
          <p:nvPr>
            <p:ph type="sldNum" sz="quarter" idx="5"/>
          </p:nvPr>
        </p:nvSpPr>
        <p:spPr/>
        <p:txBody>
          <a:bodyPr/>
          <a:lstStyle/>
          <a:p>
            <a:fld id="{1E9A60AA-0504-9D43-9C67-9C1121590EC0}" type="slidenum">
              <a:rPr lang="en-US" smtClean="0"/>
              <a:t>16</a:t>
            </a:fld>
            <a:endParaRPr lang="en-US"/>
          </a:p>
        </p:txBody>
      </p:sp>
    </p:spTree>
    <p:extLst>
      <p:ext uri="{BB962C8B-B14F-4D97-AF65-F5344CB8AC3E}">
        <p14:creationId xmlns:p14="http://schemas.microsoft.com/office/powerpoint/2010/main" val="200413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www.seaviewsystems.com</a:t>
            </a:r>
            <a:r>
              <a:rPr lang="en-US" dirty="0"/>
              <a:t>/products/blue-robotics-bluerov2-and-accessories/blue-robotics-bluerov2/</a:t>
            </a:r>
          </a:p>
          <a:p>
            <a:r>
              <a:rPr lang="en-US" dirty="0"/>
              <a:t>Image (Controller): https://</a:t>
            </a:r>
            <a:r>
              <a:rPr lang="en-US" dirty="0" err="1"/>
              <a:t>bluerobotics.com</a:t>
            </a:r>
            <a:r>
              <a:rPr lang="en-US" dirty="0"/>
              <a:t>/store/</a:t>
            </a:r>
            <a:r>
              <a:rPr lang="en-US" dirty="0" err="1"/>
              <a:t>rov</a:t>
            </a:r>
            <a:r>
              <a:rPr lang="en-US" dirty="0"/>
              <a:t>/bluerov2-accessories/</a:t>
            </a:r>
            <a:r>
              <a:rPr lang="en-US" dirty="0" err="1"/>
              <a:t>xbox</a:t>
            </a:r>
            <a:r>
              <a:rPr lang="en-US" dirty="0"/>
              <a:t>-controller/</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3304720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www.aquaticbio.com</a:t>
            </a:r>
            <a:r>
              <a:rPr lang="en-US" dirty="0"/>
              <a:t>/services/supply-sources/sampling-equipment/</a:t>
            </a:r>
          </a:p>
        </p:txBody>
      </p:sp>
      <p:sp>
        <p:nvSpPr>
          <p:cNvPr id="4" name="Slide Number Placeholder 3"/>
          <p:cNvSpPr>
            <a:spLocks noGrp="1"/>
          </p:cNvSpPr>
          <p:nvPr>
            <p:ph type="sldNum" sz="quarter" idx="5"/>
          </p:nvPr>
        </p:nvSpPr>
        <p:spPr/>
        <p:txBody>
          <a:bodyPr/>
          <a:lstStyle/>
          <a:p>
            <a:fld id="{1E9A60AA-0504-9D43-9C67-9C1121590EC0}" type="slidenum">
              <a:rPr lang="en-US" smtClean="0"/>
              <a:t>18</a:t>
            </a:fld>
            <a:endParaRPr lang="en-US"/>
          </a:p>
        </p:txBody>
      </p:sp>
    </p:spTree>
    <p:extLst>
      <p:ext uri="{BB962C8B-B14F-4D97-AF65-F5344CB8AC3E}">
        <p14:creationId xmlns:p14="http://schemas.microsoft.com/office/powerpoint/2010/main" val="928958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20</a:t>
            </a:fld>
            <a:endParaRPr lang="en-US"/>
          </a:p>
        </p:txBody>
      </p:sp>
    </p:spTree>
    <p:extLst>
      <p:ext uri="{BB962C8B-B14F-4D97-AF65-F5344CB8AC3E}">
        <p14:creationId xmlns:p14="http://schemas.microsoft.com/office/powerpoint/2010/main" val="316345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351697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ib.bioninja.com.au</a:t>
            </a:r>
            <a:r>
              <a:rPr lang="en-US" dirty="0"/>
              <a:t>/options/option-g-ecology-and-</a:t>
            </a:r>
            <a:r>
              <a:rPr lang="en-US" dirty="0" err="1"/>
              <a:t>conser</a:t>
            </a:r>
            <a:r>
              <a:rPr lang="en-US" dirty="0"/>
              <a:t>/g5-population-ecology.html</a:t>
            </a:r>
          </a:p>
          <a:p>
            <a:r>
              <a:rPr lang="en-US" dirty="0"/>
              <a:t>Image (right): http://</a:t>
            </a:r>
            <a:r>
              <a:rPr lang="en-US" dirty="0" err="1"/>
              <a:t>www.countrysideinfo.co.uk</a:t>
            </a:r>
            <a:r>
              <a:rPr lang="en-US" dirty="0"/>
              <a:t>/</a:t>
            </a:r>
            <a:r>
              <a:rPr lang="en-US" dirty="0" err="1"/>
              <a:t>lincoln.htm</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82885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23</a:t>
            </a:fld>
            <a:endParaRPr lang="en-US"/>
          </a:p>
        </p:txBody>
      </p:sp>
    </p:spTree>
    <p:extLst>
      <p:ext uri="{BB962C8B-B14F-4D97-AF65-F5344CB8AC3E}">
        <p14:creationId xmlns:p14="http://schemas.microsoft.com/office/powerpoint/2010/main" val="3770852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Image:https</a:t>
            </a:r>
            <a:r>
              <a:rPr lang="en-US" dirty="0"/>
              <a:t>://</a:t>
            </a:r>
            <a:r>
              <a:rPr lang="en-US" dirty="0" err="1"/>
              <a:t>www.researchgate.net</a:t>
            </a:r>
            <a:r>
              <a:rPr lang="en-US" dirty="0"/>
              <a:t>/figure/A-comparison-of-point-intercept-transect-PIT-line-intercept-transect-LIT-and-chain_fig1_242384503</a:t>
            </a:r>
          </a:p>
          <a:p>
            <a:r>
              <a:rPr lang="en-US" dirty="0"/>
              <a:t>Paper: Hill, Jos &amp; Wilkinson, Clive. (2004). Methods for Ecological Monitoring of Coral Reefs. </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2890206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www.auseco.com.au</a:t>
            </a:r>
            <a:r>
              <a:rPr lang="en-US" dirty="0"/>
              <a:t>/</a:t>
            </a:r>
            <a:r>
              <a:rPr lang="en-US" dirty="0" err="1"/>
              <a:t>index.asp?pagename</a:t>
            </a:r>
            <a:r>
              <a:rPr lang="en-US" dirty="0"/>
              <a:t>=</a:t>
            </a:r>
            <a:r>
              <a:rPr lang="en-US" dirty="0" err="1"/>
              <a:t>Independent+Research+Project</a:t>
            </a:r>
            <a:endParaRPr lang="en-US" dirty="0"/>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4096443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27</a:t>
            </a:fld>
            <a:endParaRPr lang="en-US"/>
          </a:p>
        </p:txBody>
      </p:sp>
    </p:spTree>
    <p:extLst>
      <p:ext uri="{BB962C8B-B14F-4D97-AF65-F5344CB8AC3E}">
        <p14:creationId xmlns:p14="http://schemas.microsoft.com/office/powerpoint/2010/main" val="291509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www.reefconservation.mu</a:t>
            </a:r>
            <a:r>
              <a:rPr lang="en-US" dirty="0"/>
              <a:t>/gallery/discover-the-marine-environment/rocky-shores/</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1054595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28</a:t>
            </a:fld>
            <a:endParaRPr lang="en-US"/>
          </a:p>
        </p:txBody>
      </p:sp>
    </p:spTree>
    <p:extLst>
      <p:ext uri="{BB962C8B-B14F-4D97-AF65-F5344CB8AC3E}">
        <p14:creationId xmlns:p14="http://schemas.microsoft.com/office/powerpoint/2010/main" val="3817563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www.mvp.usace.army.mil</a:t>
            </a:r>
            <a:r>
              <a:rPr lang="en-US" dirty="0"/>
              <a:t>/portals/57/docs/regulatory/</a:t>
            </a:r>
            <a:r>
              <a:rPr lang="en-US" dirty="0" err="1"/>
              <a:t>regulatorydocs</a:t>
            </a:r>
            <a:r>
              <a:rPr lang="en-US" dirty="0"/>
              <a:t>/hydrophyticvegetationapril2010.pdf</a:t>
            </a:r>
          </a:p>
          <a:p>
            <a:r>
              <a:rPr lang="en-US" dirty="0"/>
              <a:t>Image (right): https://</a:t>
            </a:r>
            <a:r>
              <a:rPr lang="en-US" dirty="0" err="1"/>
              <a:t>www.biorxiv.org</a:t>
            </a:r>
            <a:r>
              <a:rPr lang="en-US" dirty="0"/>
              <a:t>/content/10.1101/012716v2.full</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83304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2804517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2243691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anyquestions.govt.nz</a:t>
            </a:r>
            <a:r>
              <a:rPr lang="en-US" dirty="0"/>
              <a:t>/many-answers/rocky-shore-new-</a:t>
            </a:r>
            <a:r>
              <a:rPr lang="en-US" dirty="0" err="1"/>
              <a:t>zealand</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1324099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https://biol326.wordpress.com/2020/04/16/barnacles-who-turned-on-the-light/</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4224401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a:p>
            <a:r>
              <a:rPr lang="en-US" dirty="0"/>
              <a:t>Info: https://</a:t>
            </a:r>
            <a:r>
              <a:rPr lang="en-US" dirty="0" err="1"/>
              <a:t>australian.museum</a:t>
            </a:r>
            <a:r>
              <a:rPr lang="en-US" dirty="0"/>
              <a:t>/learn/animals/</a:t>
            </a:r>
            <a:r>
              <a:rPr lang="en-US" dirty="0" err="1"/>
              <a:t>molluscs</a:t>
            </a:r>
            <a:r>
              <a:rPr lang="en-US" dirty="0"/>
              <a:t>/little-blue-periwinkle/</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77582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www.dpi.nsw.gov.au</a:t>
            </a:r>
            <a:r>
              <a:rPr lang="en-US" dirty="0"/>
              <a:t>/fishing/marine-protected-areas/aquatic-reserves/long-reef-aquatic-reserve/meet-some-of-the-locals</a:t>
            </a:r>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2183468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3926842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www.sunshinecoast.qld.gov.au</a:t>
            </a:r>
            <a:r>
              <a:rPr lang="en-US" dirty="0"/>
              <a:t>/environment/education-resources-and-events/environment-resources-and-publications/coast-and-marine/rocky-shore-species-identification</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104932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www.flickr.com</a:t>
            </a:r>
            <a:r>
              <a:rPr lang="en-US" dirty="0"/>
              <a:t>/photos/</a:t>
            </a:r>
            <a:r>
              <a:rPr lang="en-US" dirty="0" err="1"/>
              <a:t>centralaustralia</a:t>
            </a:r>
            <a:r>
              <a:rPr lang="en-US" dirty="0"/>
              <a:t>/43124074311</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4230401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/news/how-tiny-limpets-do-the-heavy-lifting-of-climate-resilience/</a:t>
            </a:r>
          </a:p>
        </p:txBody>
      </p:sp>
      <p:sp>
        <p:nvSpPr>
          <p:cNvPr id="4" name="Slide Number Placeholder 3"/>
          <p:cNvSpPr>
            <a:spLocks noGrp="1"/>
          </p:cNvSpPr>
          <p:nvPr>
            <p:ph type="sldNum" sz="quarter" idx="5"/>
          </p:nvPr>
        </p:nvSpPr>
        <p:spPr/>
        <p:txBody>
          <a:bodyPr/>
          <a:lstStyle/>
          <a:p>
            <a:fld id="{1E9A60AA-0504-9D43-9C67-9C1121590EC0}" type="slidenum">
              <a:rPr lang="en-US" smtClean="0"/>
              <a:t>43</a:t>
            </a:fld>
            <a:endParaRPr lang="en-US"/>
          </a:p>
        </p:txBody>
      </p:sp>
    </p:spTree>
    <p:extLst>
      <p:ext uri="{BB962C8B-B14F-4D97-AF65-F5344CB8AC3E}">
        <p14:creationId xmlns:p14="http://schemas.microsoft.com/office/powerpoint/2010/main" val="2437401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https://</a:t>
            </a:r>
            <a:r>
              <a:rPr lang="en-US" dirty="0" err="1"/>
              <a:t>www.dpi.nsw.gov.au</a:t>
            </a:r>
            <a:r>
              <a:rPr lang="en-US" dirty="0"/>
              <a:t>/fishing/marine-protected-areas/aquatic-reserves/long-reef-aquatic-reserve/meet-some-of-the-locals</a:t>
            </a:r>
          </a:p>
          <a:p>
            <a:r>
              <a:rPr lang="en-US" dirty="0"/>
              <a:t>Image: https://</a:t>
            </a:r>
            <a:r>
              <a:rPr lang="en-US" dirty="0" err="1"/>
              <a:t>www.flickr.com</a:t>
            </a:r>
            <a:r>
              <a:rPr lang="en-US" dirty="0"/>
              <a:t>/photos/</a:t>
            </a:r>
            <a:r>
              <a:rPr lang="en-US" dirty="0" err="1"/>
              <a:t>johnwturnbull</a:t>
            </a:r>
            <a:r>
              <a:rPr lang="en-US" dirty="0"/>
              <a:t>/19235485586</a:t>
            </a:r>
          </a:p>
          <a:p>
            <a:r>
              <a:rPr lang="en-US" dirty="0"/>
              <a:t>Image (bottom right): https://</a:t>
            </a:r>
            <a:r>
              <a:rPr lang="en-US" dirty="0" err="1"/>
              <a:t>www.projectnoah.org</a:t>
            </a:r>
            <a:r>
              <a:rPr lang="en-US" dirty="0"/>
              <a:t>/</a:t>
            </a:r>
            <a:r>
              <a:rPr lang="en-US" dirty="0" err="1"/>
              <a:t>spottings</a:t>
            </a:r>
            <a:r>
              <a:rPr lang="en-US" dirty="0"/>
              <a:t>/194851422</a:t>
            </a:r>
          </a:p>
          <a:p>
            <a:r>
              <a:rPr lang="en-US" dirty="0"/>
              <a:t>Info on prey: https://</a:t>
            </a:r>
            <a:r>
              <a:rPr lang="en-US" dirty="0" err="1"/>
              <a:t>www.int-res.com</a:t>
            </a:r>
            <a:r>
              <a:rPr lang="en-US" dirty="0"/>
              <a:t>/articles/</a:t>
            </a:r>
            <a:r>
              <a:rPr lang="en-US" dirty="0" err="1"/>
              <a:t>meps</a:t>
            </a:r>
            <a:r>
              <a:rPr lang="en-US" dirty="0"/>
              <a:t>/22/m022p041.pdf</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2571628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www.sunshinecoast.qld.gov.au</a:t>
            </a:r>
            <a:r>
              <a:rPr lang="en-US" dirty="0"/>
              <a:t>/environment/education-resources-and-events/environment-resources-and-publications/coast-and-marine/rocky-shore-species-identification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1189417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Atlas of Living Australia - https://</a:t>
            </a:r>
            <a:r>
              <a:rPr lang="en-US" dirty="0" err="1"/>
              <a:t>bie.ala.org.au</a:t>
            </a:r>
            <a:r>
              <a:rPr lang="en-US" dirty="0"/>
              <a:t>/species/https://</a:t>
            </a:r>
            <a:r>
              <a:rPr lang="en-US" dirty="0" err="1"/>
              <a:t>biodiversity.org.au</a:t>
            </a:r>
            <a:r>
              <a:rPr lang="en-US" dirty="0"/>
              <a:t>/</a:t>
            </a:r>
            <a:r>
              <a:rPr lang="en-US" dirty="0" err="1"/>
              <a:t>afd</a:t>
            </a:r>
            <a:r>
              <a:rPr lang="en-US" dirty="0"/>
              <a:t>/taxa/8be06ae6-440b-4044-817e-7b8d06ec2817</a:t>
            </a:r>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2653933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www.marinelifeofmumbai.in</a:t>
            </a:r>
            <a:r>
              <a:rPr lang="en-US" dirty="0"/>
              <a:t>/photo/zoanthid/</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3604290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www.nationalgeographic.com</a:t>
            </a:r>
            <a:r>
              <a:rPr lang="en-US" dirty="0"/>
              <a:t>/animals/invertebrates/facts/hermit-crabs</a:t>
            </a:r>
          </a:p>
        </p:txBody>
      </p:sp>
      <p:sp>
        <p:nvSpPr>
          <p:cNvPr id="4" name="Slide Number Placeholder 3"/>
          <p:cNvSpPr>
            <a:spLocks noGrp="1"/>
          </p:cNvSpPr>
          <p:nvPr>
            <p:ph type="sldNum" sz="quarter" idx="5"/>
          </p:nvPr>
        </p:nvSpPr>
        <p:spPr/>
        <p:txBody>
          <a:bodyPr/>
          <a:lstStyle/>
          <a:p>
            <a:fld id="{1E9A60AA-0504-9D43-9C67-9C1121590EC0}" type="slidenum">
              <a:rPr lang="en-US" smtClean="0"/>
              <a:t>49</a:t>
            </a:fld>
            <a:endParaRPr lang="en-US"/>
          </a:p>
        </p:txBody>
      </p:sp>
    </p:spTree>
    <p:extLst>
      <p:ext uri="{BB962C8B-B14F-4D97-AF65-F5344CB8AC3E}">
        <p14:creationId xmlns:p14="http://schemas.microsoft.com/office/powerpoint/2010/main" val="2846203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answersingenesis.org</a:t>
            </a:r>
            <a:r>
              <a:rPr lang="en-US" dirty="0"/>
              <a:t>/kids/sea-animals/common-limpet/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88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/news/2023-03-06/</a:t>
            </a:r>
            <a:r>
              <a:rPr lang="en-US" dirty="0" err="1"/>
              <a:t>plasticosis</a:t>
            </a:r>
            <a:r>
              <a:rPr lang="en-US" dirty="0"/>
              <a:t>-disease-</a:t>
            </a:r>
            <a:r>
              <a:rPr lang="en-US" dirty="0" err="1"/>
              <a:t>lorde</a:t>
            </a:r>
            <a:r>
              <a:rPr lang="en-US" dirty="0"/>
              <a:t>-howe-island-seabirds-researchers/102058266</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265243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www.frontiersin.org</a:t>
            </a:r>
            <a:r>
              <a:rPr lang="en-US" dirty="0"/>
              <a:t>/articles/10.3389/fmars.2021.622883/full</a:t>
            </a:r>
          </a:p>
          <a:p>
            <a:r>
              <a:rPr lang="en-US" dirty="0" err="1"/>
              <a:t>Escalas</a:t>
            </a:r>
            <a:r>
              <a:rPr lang="en-US" dirty="0"/>
              <a:t> Arthur, </a:t>
            </a:r>
            <a:r>
              <a:rPr lang="en-US" dirty="0" err="1"/>
              <a:t>Auguet</a:t>
            </a:r>
            <a:r>
              <a:rPr lang="en-US" dirty="0"/>
              <a:t> Jean-Christophe, </a:t>
            </a:r>
            <a:r>
              <a:rPr lang="en-US" dirty="0" err="1"/>
              <a:t>Avouac</a:t>
            </a:r>
            <a:r>
              <a:rPr lang="en-US" dirty="0"/>
              <a:t> Amandine, Seguin Raphaël, </a:t>
            </a:r>
            <a:r>
              <a:rPr lang="en-US" dirty="0" err="1"/>
              <a:t>Gradel</a:t>
            </a:r>
            <a:r>
              <a:rPr lang="en-US" dirty="0"/>
              <a:t> Antoine, </a:t>
            </a:r>
            <a:r>
              <a:rPr lang="en-US" dirty="0" err="1"/>
              <a:t>Borrossi</a:t>
            </a:r>
            <a:r>
              <a:rPr lang="en-US" dirty="0"/>
              <a:t> Lucie, </a:t>
            </a:r>
            <a:r>
              <a:rPr lang="en-US" dirty="0" err="1"/>
              <a:t>Villéger</a:t>
            </a:r>
            <a:r>
              <a:rPr lang="en-US" dirty="0"/>
              <a:t> Sébastien (2021).</a:t>
            </a:r>
          </a:p>
          <a:p>
            <a:r>
              <a:rPr lang="en-US" dirty="0"/>
              <a:t>Ecological Specialization Within a Carnivorous Fish Family Is Supported by a Herbivorous Microbiome Shaped by a Combination of Gut Traits and Specific Diet. Frontiers in Marine Science. Vol.8. DOI=10.3389/fmars.2021.622883 </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171036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(fish): https://</a:t>
            </a:r>
            <a:r>
              <a:rPr lang="en-US" dirty="0" err="1"/>
              <a:t>www.open.edu</a:t>
            </a:r>
            <a:r>
              <a:rPr lang="en-US" dirty="0"/>
              <a:t>/</a:t>
            </a:r>
            <a:r>
              <a:rPr lang="en-US" dirty="0" err="1"/>
              <a:t>openlearncreate</a:t>
            </a:r>
            <a:r>
              <a:rPr lang="en-US" dirty="0"/>
              <a:t>/mod/page/</a:t>
            </a:r>
            <a:r>
              <a:rPr lang="en-US" dirty="0" err="1"/>
              <a:t>view.php?id</a:t>
            </a:r>
            <a:r>
              <a:rPr lang="en-US" dirty="0"/>
              <a:t>=180457</a:t>
            </a:r>
          </a:p>
          <a:p>
            <a:r>
              <a:rPr lang="en-US" dirty="0"/>
              <a:t>Image (Food pyramid): https://</a:t>
            </a:r>
            <a:r>
              <a:rPr lang="en-US" dirty="0" err="1"/>
              <a:t>pirca.org</a:t>
            </a:r>
            <a:r>
              <a:rPr lang="en-US" dirty="0"/>
              <a:t>/2016/04/22/generalized-trophic-pyramid-for-the-tropical-pacific-ocean/</a:t>
            </a:r>
          </a:p>
        </p:txBody>
      </p:sp>
      <p:sp>
        <p:nvSpPr>
          <p:cNvPr id="4" name="Slide Number Placeholder 3"/>
          <p:cNvSpPr>
            <a:spLocks noGrp="1"/>
          </p:cNvSpPr>
          <p:nvPr>
            <p:ph type="sldNum" sz="quarter" idx="5"/>
          </p:nvPr>
        </p:nvSpPr>
        <p:spPr/>
        <p:txBody>
          <a:bodyPr/>
          <a:lstStyle/>
          <a:p>
            <a:fld id="{1E9A60AA-0504-9D43-9C67-9C1121590EC0}" type="slidenum">
              <a:rPr lang="en-US" smtClean="0"/>
              <a:t>11</a:t>
            </a:fld>
            <a:endParaRPr lang="en-US"/>
          </a:p>
        </p:txBody>
      </p:sp>
    </p:spTree>
    <p:extLst>
      <p:ext uri="{BB962C8B-B14F-4D97-AF65-F5344CB8AC3E}">
        <p14:creationId xmlns:p14="http://schemas.microsoft.com/office/powerpoint/2010/main" val="109752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(left): https://</a:t>
            </a:r>
            <a:r>
              <a:rPr lang="en-US" dirty="0" err="1"/>
              <a:t>fishpathogens.net</a:t>
            </a:r>
            <a:r>
              <a:rPr lang="en-US" dirty="0"/>
              <a:t>/image/stomachcontentcb01jpg</a:t>
            </a:r>
          </a:p>
          <a:p>
            <a:r>
              <a:rPr lang="en-US" dirty="0"/>
              <a:t>Image (Right):  https://</a:t>
            </a:r>
            <a:r>
              <a:rPr lang="en-US" dirty="0" err="1"/>
              <a:t>www.semanticscholar.org</a:t>
            </a:r>
            <a:r>
              <a:rPr lang="en-US" dirty="0"/>
              <a:t>/paper/A-Nonlethal-Technique-to-Recover-Gut-Contents-of-Wasowicz-Valdez/7044faf9e20be42cce9a59584cd32cf06db54e6a/figure/0</a:t>
            </a:r>
          </a:p>
        </p:txBody>
      </p:sp>
      <p:sp>
        <p:nvSpPr>
          <p:cNvPr id="4" name="Slide Number Placeholder 3"/>
          <p:cNvSpPr>
            <a:spLocks noGrp="1"/>
          </p:cNvSpPr>
          <p:nvPr>
            <p:ph type="sldNum" sz="quarter" idx="5"/>
          </p:nvPr>
        </p:nvSpPr>
        <p:spPr/>
        <p:txBody>
          <a:bodyPr/>
          <a:lstStyle/>
          <a:p>
            <a:fld id="{1E9A60AA-0504-9D43-9C67-9C1121590EC0}" type="slidenum">
              <a:rPr lang="en-US" smtClean="0"/>
              <a:t>12</a:t>
            </a:fld>
            <a:endParaRPr lang="en-US"/>
          </a:p>
        </p:txBody>
      </p:sp>
    </p:spTree>
    <p:extLst>
      <p:ext uri="{BB962C8B-B14F-4D97-AF65-F5344CB8AC3E}">
        <p14:creationId xmlns:p14="http://schemas.microsoft.com/office/powerpoint/2010/main" val="251745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84410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www.indiamart.com</a:t>
            </a:r>
            <a:r>
              <a:rPr lang="en-US" dirty="0"/>
              <a:t>/</a:t>
            </a:r>
            <a:r>
              <a:rPr lang="en-US" dirty="0" err="1"/>
              <a:t>proddetail</a:t>
            </a:r>
            <a:r>
              <a:rPr lang="en-US" dirty="0"/>
              <a:t>/sieve-set-22032718930.html</a:t>
            </a:r>
          </a:p>
        </p:txBody>
      </p:sp>
      <p:sp>
        <p:nvSpPr>
          <p:cNvPr id="4" name="Slide Number Placeholder 3"/>
          <p:cNvSpPr>
            <a:spLocks noGrp="1"/>
          </p:cNvSpPr>
          <p:nvPr>
            <p:ph type="sldNum" sz="quarter" idx="5"/>
          </p:nvPr>
        </p:nvSpPr>
        <p:spPr/>
        <p:txBody>
          <a:bodyPr/>
          <a:lstStyle/>
          <a:p>
            <a:fld id="{1E9A60AA-0504-9D43-9C67-9C1121590EC0}" type="slidenum">
              <a:rPr lang="en-US" smtClean="0"/>
              <a:t>15</a:t>
            </a:fld>
            <a:endParaRPr lang="en-US"/>
          </a:p>
        </p:txBody>
      </p:sp>
    </p:spTree>
    <p:extLst>
      <p:ext uri="{BB962C8B-B14F-4D97-AF65-F5344CB8AC3E}">
        <p14:creationId xmlns:p14="http://schemas.microsoft.com/office/powerpoint/2010/main" val="2418318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4.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58688-00BA-A6FA-515F-3BC79FF1D64D}"/>
              </a:ext>
            </a:extLst>
          </p:cNvPr>
          <p:cNvSpPr txBox="1"/>
          <p:nvPr/>
        </p:nvSpPr>
        <p:spPr>
          <a:xfrm>
            <a:off x="268390" y="305068"/>
            <a:ext cx="5275160"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Investigate a local ecosystem to determine factors of population dynamics (e.g. density or distribution) and assess abiotic components, including:</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estimating populations, e.g. survey count, quadrats, species density, percentage coverage, indirect or direct observation, catch and release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using field guides to identify to a genus level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using a range of field equipment to measure biotic factors related to marine environments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600" dirty="0">
              <a:solidFill>
                <a:schemeClr val="bg1"/>
              </a:solidFill>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conducting in-field mapping of food webs via gut analysis to determine food sources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600" dirty="0">
              <a:solidFill>
                <a:schemeClr val="bg1"/>
              </a:solidFill>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identifying physical structures of a specific marine organism (this could be virtual, practical or as a demonstration).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16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r>
              <a:rPr lang="en-US" sz="1600" i="1" dirty="0">
                <a:solidFill>
                  <a:schemeClr val="bg1"/>
                </a:solidFill>
                <a:latin typeface="Arial Narrow" panose="020B0604020202020204" pitchFamily="34" charset="0"/>
                <a:cs typeface="Arial Narrow" panose="020B0604020202020204" pitchFamily="34" charset="0"/>
              </a:rPr>
              <a:t>rocky shore rambler’</a:t>
            </a:r>
            <a:endParaRPr kumimoji="0" lang="en-US" sz="16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13314" name="Picture 2" descr="Common Limpet | Kids Answers">
            <a:extLst>
              <a:ext uri="{FF2B5EF4-FFF2-40B4-BE49-F238E27FC236}">
                <a16:creationId xmlns:a16="http://schemas.microsoft.com/office/drawing/2014/main" id="{79F69C52-1EC8-7001-BFAF-EF1C4889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313" y="-1"/>
            <a:ext cx="5119687" cy="683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86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04313A-11C1-7A18-8846-073769E6DEB2}"/>
              </a:ext>
            </a:extLst>
          </p:cNvPr>
          <p:cNvSpPr txBox="1"/>
          <p:nvPr/>
        </p:nvSpPr>
        <p:spPr>
          <a:xfrm>
            <a:off x="9954079" y="2867705"/>
            <a:ext cx="1860550" cy="830997"/>
          </a:xfrm>
          <a:prstGeom prst="rect">
            <a:avLst/>
          </a:prstGeom>
          <a:noFill/>
        </p:spPr>
        <p:txBody>
          <a:bodyPr wrap="square" rtlCol="0">
            <a:spAutoFit/>
          </a:bodyPr>
          <a:lstStyle/>
          <a:p>
            <a:pPr algn="ctr"/>
            <a:r>
              <a:rPr lang="en-US" sz="2400" dirty="0">
                <a:solidFill>
                  <a:schemeClr val="bg1"/>
                </a:solidFill>
              </a:rPr>
              <a:t>E.g. what did it eat?</a:t>
            </a:r>
            <a:endParaRPr lang="en-US" dirty="0">
              <a:solidFill>
                <a:schemeClr val="bg1"/>
              </a:solidFill>
            </a:endParaRPr>
          </a:p>
        </p:txBody>
      </p:sp>
      <p:sp>
        <p:nvSpPr>
          <p:cNvPr id="6" name="Rectangle 5">
            <a:extLst>
              <a:ext uri="{FF2B5EF4-FFF2-40B4-BE49-F238E27FC236}">
                <a16:creationId xmlns:a16="http://schemas.microsoft.com/office/drawing/2014/main" id="{0D4A1A61-010E-EE14-005E-51EDC63C86DF}"/>
              </a:ext>
            </a:extLst>
          </p:cNvPr>
          <p:cNvSpPr/>
          <p:nvPr/>
        </p:nvSpPr>
        <p:spPr>
          <a:xfrm>
            <a:off x="0" y="0"/>
            <a:ext cx="944380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FA3CFAD2-01C0-777E-FF22-0546907C8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71" y="334368"/>
            <a:ext cx="8681372" cy="50666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9611CDC-3841-3ECE-DC0D-390510BB50D1}"/>
              </a:ext>
            </a:extLst>
          </p:cNvPr>
          <p:cNvSpPr txBox="1"/>
          <p:nvPr/>
        </p:nvSpPr>
        <p:spPr>
          <a:xfrm>
            <a:off x="341814" y="5647485"/>
            <a:ext cx="8752486" cy="1292662"/>
          </a:xfrm>
          <a:prstGeom prst="rect">
            <a:avLst/>
          </a:prstGeom>
          <a:noFill/>
        </p:spPr>
        <p:txBody>
          <a:bodyPr wrap="square" rtlCol="0">
            <a:spAutoFit/>
          </a:bodyPr>
          <a:lstStyle/>
          <a:p>
            <a:r>
              <a:rPr lang="en-US" sz="1200" dirty="0"/>
              <a:t>FIGURE 1. Phylogenetic relatedness and diet of the 12 studied species. Phylogeny of the </a:t>
            </a:r>
            <a:r>
              <a:rPr lang="en-US" sz="1200" dirty="0" err="1"/>
              <a:t>Sparidae</a:t>
            </a:r>
            <a:r>
              <a:rPr lang="en-US" sz="1200" dirty="0"/>
              <a:t> used in this study (from Santini et al., 2014). N is the number of individuals analyzed per species. Diet classification and proportions of food items in the diet were collected in </a:t>
            </a:r>
            <a:r>
              <a:rPr lang="en-US" sz="1200" dirty="0" err="1"/>
              <a:t>FishBase</a:t>
            </a:r>
            <a:r>
              <a:rPr lang="en-US" sz="1200" dirty="0"/>
              <a:t>.. Source: </a:t>
            </a:r>
            <a:r>
              <a:rPr lang="en-US" sz="1200" dirty="0" err="1"/>
              <a:t>Escalas</a:t>
            </a:r>
            <a:r>
              <a:rPr lang="en-US" sz="1200" dirty="0"/>
              <a:t> Arthur, </a:t>
            </a:r>
            <a:r>
              <a:rPr lang="en-US" sz="1200" dirty="0" err="1"/>
              <a:t>Auguet</a:t>
            </a:r>
            <a:r>
              <a:rPr lang="en-US" sz="1200" dirty="0"/>
              <a:t> Jean-Christophe, </a:t>
            </a:r>
            <a:r>
              <a:rPr lang="en-US" sz="1200" dirty="0" err="1"/>
              <a:t>Avouac</a:t>
            </a:r>
            <a:r>
              <a:rPr lang="en-US" sz="1200" dirty="0"/>
              <a:t> Amandine, Seguin Raphaël, </a:t>
            </a:r>
            <a:r>
              <a:rPr lang="en-US" sz="1200" dirty="0" err="1"/>
              <a:t>Gradel</a:t>
            </a:r>
            <a:r>
              <a:rPr lang="en-US" sz="1200" dirty="0"/>
              <a:t> Antoine, </a:t>
            </a:r>
            <a:r>
              <a:rPr lang="en-US" sz="1200" dirty="0" err="1"/>
              <a:t>Borrossi</a:t>
            </a:r>
            <a:r>
              <a:rPr lang="en-US" sz="1200" dirty="0"/>
              <a:t> Lucie, </a:t>
            </a:r>
            <a:r>
              <a:rPr lang="en-US" sz="1200" dirty="0" err="1"/>
              <a:t>Villéger</a:t>
            </a:r>
            <a:r>
              <a:rPr lang="en-US" sz="1200" dirty="0"/>
              <a:t> Sébastien (2021). Ecological Specialization Within a Carnivorous Fish Family Is Supported by a Herbivorous Microbiome Shaped by a Combination of Gut Traits and Specific Diet. Frontiers in Marine Science. Vol.8. DOI=10.3389/fmars.2021.622883 </a:t>
            </a:r>
          </a:p>
          <a:p>
            <a:endParaRPr lang="en-US" dirty="0"/>
          </a:p>
        </p:txBody>
      </p:sp>
    </p:spTree>
    <p:extLst>
      <p:ext uri="{BB962C8B-B14F-4D97-AF65-F5344CB8AC3E}">
        <p14:creationId xmlns:p14="http://schemas.microsoft.com/office/powerpoint/2010/main" val="1737610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OLCreate: PUB_4834_1.0: Introduction | OLCreate">
            <a:extLst>
              <a:ext uri="{FF2B5EF4-FFF2-40B4-BE49-F238E27FC236}">
                <a16:creationId xmlns:a16="http://schemas.microsoft.com/office/drawing/2014/main" id="{2F0E85C8-D4BA-736D-06E3-48D98AFEA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979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neralized trophic pyramid for the tropical Pacific Ocean – PIRCA">
            <a:extLst>
              <a:ext uri="{FF2B5EF4-FFF2-40B4-BE49-F238E27FC236}">
                <a16:creationId xmlns:a16="http://schemas.microsoft.com/office/drawing/2014/main" id="{429BEAC3-C4B5-E81B-D991-9BD2FF1F8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658" y="2753648"/>
            <a:ext cx="5161847" cy="363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00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6FE8F0-8230-0B9B-732C-9166971F6495}"/>
              </a:ext>
            </a:extLst>
          </p:cNvPr>
          <p:cNvSpPr txBox="1"/>
          <p:nvPr/>
        </p:nvSpPr>
        <p:spPr>
          <a:xfrm>
            <a:off x="539646" y="321412"/>
            <a:ext cx="11542426" cy="5232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28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conducting in-field mapping of food webs via gut analysis to determine food sources</a:t>
            </a:r>
          </a:p>
        </p:txBody>
      </p:sp>
      <p:sp>
        <p:nvSpPr>
          <p:cNvPr id="4" name="Rectangle 3">
            <a:extLst>
              <a:ext uri="{FF2B5EF4-FFF2-40B4-BE49-F238E27FC236}">
                <a16:creationId xmlns:a16="http://schemas.microsoft.com/office/drawing/2014/main" id="{51810801-B9E1-3BB5-04D6-E2465588461A}"/>
              </a:ext>
            </a:extLst>
          </p:cNvPr>
          <p:cNvSpPr/>
          <p:nvPr/>
        </p:nvSpPr>
        <p:spPr>
          <a:xfrm>
            <a:off x="0" y="2731957"/>
            <a:ext cx="12192000" cy="412604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D9A4C4CD-B8AC-A037-F20A-F3FC1F406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1957"/>
            <a:ext cx="5879611" cy="4126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8F17269F-383C-45E1-F8FF-66BB5B09D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456" y="2932450"/>
            <a:ext cx="5486698" cy="37250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D9BEFAB-FAEA-5124-FC5C-C8DABC8D271A}"/>
              </a:ext>
            </a:extLst>
          </p:cNvPr>
          <p:cNvSpPr txBox="1"/>
          <p:nvPr/>
        </p:nvSpPr>
        <p:spPr>
          <a:xfrm>
            <a:off x="1352007" y="1434351"/>
            <a:ext cx="9880898" cy="707886"/>
          </a:xfrm>
          <a:prstGeom prst="rect">
            <a:avLst/>
          </a:prstGeom>
          <a:noFill/>
        </p:spPr>
        <p:txBody>
          <a:bodyPr wrap="square" rtlCol="0">
            <a:spAutoFit/>
          </a:bodyPr>
          <a:lstStyle/>
          <a:p>
            <a:pPr algn="ctr"/>
            <a:r>
              <a:rPr lang="en-US" sz="4000" dirty="0">
                <a:solidFill>
                  <a:schemeClr val="bg1"/>
                </a:solidFill>
                <a:highlight>
                  <a:srgbClr val="FF0000"/>
                </a:highlight>
              </a:rPr>
              <a:t>MUST OBTAIN ETHICS APPROVAL FIRST!!!</a:t>
            </a:r>
            <a:endParaRPr lang="en-US" sz="3200" dirty="0">
              <a:solidFill>
                <a:schemeClr val="bg1"/>
              </a:solidFill>
              <a:highlight>
                <a:srgbClr val="FF0000"/>
              </a:highlight>
            </a:endParaRPr>
          </a:p>
        </p:txBody>
      </p:sp>
    </p:spTree>
    <p:extLst>
      <p:ext uri="{BB962C8B-B14F-4D97-AF65-F5344CB8AC3E}">
        <p14:creationId xmlns:p14="http://schemas.microsoft.com/office/powerpoint/2010/main" val="438238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8F5761-0F82-A8B9-B43D-1EB9D539BD07}"/>
              </a:ext>
            </a:extLst>
          </p:cNvPr>
          <p:cNvSpPr txBox="1"/>
          <p:nvPr/>
        </p:nvSpPr>
        <p:spPr>
          <a:xfrm>
            <a:off x="2468917" y="2837228"/>
            <a:ext cx="7720112" cy="1938992"/>
          </a:xfrm>
          <a:prstGeom prst="rect">
            <a:avLst/>
          </a:prstGeom>
          <a:noFill/>
        </p:spPr>
        <p:txBody>
          <a:bodyPr wrap="square" rtlCol="0">
            <a:spAutoFit/>
          </a:bodyPr>
          <a:lstStyle/>
          <a:p>
            <a:pPr algn="ctr"/>
            <a:r>
              <a:rPr lang="en-US" sz="4000" dirty="0">
                <a:solidFill>
                  <a:schemeClr val="bg1"/>
                </a:solidFill>
              </a:rPr>
              <a:t>Sampling equipment</a:t>
            </a:r>
          </a:p>
          <a:p>
            <a:pPr algn="ctr"/>
            <a:endParaRPr lang="en-US" sz="4000" dirty="0">
              <a:solidFill>
                <a:schemeClr val="bg1"/>
              </a:solidFill>
            </a:endParaRPr>
          </a:p>
          <a:p>
            <a:pPr algn="ctr"/>
            <a:r>
              <a:rPr lang="en-US" sz="4000" dirty="0">
                <a:solidFill>
                  <a:schemeClr val="bg1"/>
                </a:solidFill>
              </a:rPr>
              <a:t>(examples)</a:t>
            </a:r>
          </a:p>
        </p:txBody>
      </p:sp>
    </p:spTree>
    <p:extLst>
      <p:ext uri="{BB962C8B-B14F-4D97-AF65-F5344CB8AC3E}">
        <p14:creationId xmlns:p14="http://schemas.microsoft.com/office/powerpoint/2010/main" val="425002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5440D-8D71-2013-4FF7-2DCE39F03F36}"/>
              </a:ext>
            </a:extLst>
          </p:cNvPr>
          <p:cNvSpPr txBox="1"/>
          <p:nvPr/>
        </p:nvSpPr>
        <p:spPr>
          <a:xfrm>
            <a:off x="1715365" y="305805"/>
            <a:ext cx="8761269" cy="584775"/>
          </a:xfrm>
          <a:prstGeom prst="rect">
            <a:avLst/>
          </a:prstGeom>
          <a:noFill/>
        </p:spPr>
        <p:txBody>
          <a:bodyPr wrap="square" rtlCol="0">
            <a:spAutoFit/>
          </a:bodyPr>
          <a:lstStyle/>
          <a:p>
            <a:pPr algn="ctr"/>
            <a:r>
              <a:rPr lang="en-US" sz="3200" dirty="0">
                <a:solidFill>
                  <a:schemeClr val="bg1"/>
                </a:solidFill>
              </a:rPr>
              <a:t>What to use?</a:t>
            </a:r>
          </a:p>
        </p:txBody>
      </p:sp>
      <p:sp>
        <p:nvSpPr>
          <p:cNvPr id="3" name="Rectangle 2">
            <a:extLst>
              <a:ext uri="{FF2B5EF4-FFF2-40B4-BE49-F238E27FC236}">
                <a16:creationId xmlns:a16="http://schemas.microsoft.com/office/drawing/2014/main" id="{0DE28618-E5B3-A949-299B-E666A05106BF}"/>
              </a:ext>
            </a:extLst>
          </p:cNvPr>
          <p:cNvSpPr/>
          <p:nvPr/>
        </p:nvSpPr>
        <p:spPr>
          <a:xfrm>
            <a:off x="0" y="1233714"/>
            <a:ext cx="12192000" cy="5624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B8C8AF-8433-0DCE-F16F-05A76FB47373}"/>
              </a:ext>
            </a:extLst>
          </p:cNvPr>
          <p:cNvSpPr txBox="1"/>
          <p:nvPr/>
        </p:nvSpPr>
        <p:spPr>
          <a:xfrm>
            <a:off x="8885464" y="1829864"/>
            <a:ext cx="2685142" cy="4431983"/>
          </a:xfrm>
          <a:prstGeom prst="rect">
            <a:avLst/>
          </a:prstGeom>
          <a:noFill/>
        </p:spPr>
        <p:txBody>
          <a:bodyPr wrap="square" rtlCol="0">
            <a:spAutoFit/>
          </a:bodyPr>
          <a:lstStyle/>
          <a:p>
            <a:r>
              <a:rPr lang="en-US" dirty="0"/>
              <a:t>Your choice of sampling technique and equipment depends on:</a:t>
            </a:r>
          </a:p>
          <a:p>
            <a:endParaRPr lang="en-US" dirty="0"/>
          </a:p>
          <a:p>
            <a:pPr marL="285750" indent="-285750">
              <a:buFont typeface="Arial" panose="020B0604020202020204" pitchFamily="34" charset="0"/>
              <a:buChar char="•"/>
            </a:pPr>
            <a:r>
              <a:rPr lang="en-US" dirty="0"/>
              <a:t>the </a:t>
            </a:r>
            <a:r>
              <a:rPr lang="en-US" sz="2400" dirty="0"/>
              <a:t>environment</a:t>
            </a:r>
            <a:r>
              <a:rPr lang="en-US" dirty="0"/>
              <a:t> that you are sampling, </a:t>
            </a:r>
          </a:p>
          <a:p>
            <a:pPr marL="285750" indent="-285750">
              <a:buFont typeface="Arial" panose="020B0604020202020204" pitchFamily="34" charset="0"/>
              <a:buChar char="•"/>
            </a:pPr>
            <a:r>
              <a:rPr lang="en-US" dirty="0"/>
              <a:t>the</a:t>
            </a:r>
            <a:r>
              <a:rPr lang="en-US" sz="2400" dirty="0"/>
              <a:t> scale </a:t>
            </a:r>
            <a:r>
              <a:rPr lang="en-US" dirty="0"/>
              <a:t>of the sample question, </a:t>
            </a:r>
          </a:p>
          <a:p>
            <a:pPr marL="285750" indent="-285750">
              <a:buFont typeface="Arial" panose="020B0604020202020204" pitchFamily="34" charset="0"/>
              <a:buChar char="•"/>
            </a:pPr>
            <a:r>
              <a:rPr lang="en-US" dirty="0"/>
              <a:t>the </a:t>
            </a:r>
            <a:r>
              <a:rPr lang="en-US" sz="2400" dirty="0"/>
              <a:t>size </a:t>
            </a:r>
            <a:r>
              <a:rPr lang="en-US" dirty="0"/>
              <a:t>and</a:t>
            </a:r>
            <a:r>
              <a:rPr lang="en-US" sz="2400" dirty="0"/>
              <a:t> mobility </a:t>
            </a:r>
            <a:r>
              <a:rPr lang="en-US" dirty="0"/>
              <a:t>of the organisms, and </a:t>
            </a:r>
          </a:p>
          <a:p>
            <a:pPr marL="285750" indent="-285750">
              <a:buFont typeface="Arial" panose="020B0604020202020204" pitchFamily="34" charset="0"/>
              <a:buChar char="•"/>
            </a:pPr>
            <a:r>
              <a:rPr lang="en-US" sz="2400" dirty="0"/>
              <a:t>time </a:t>
            </a:r>
            <a:r>
              <a:rPr lang="en-US" dirty="0"/>
              <a:t>and</a:t>
            </a:r>
            <a:r>
              <a:rPr lang="en-US" sz="2400" dirty="0"/>
              <a:t> budget </a:t>
            </a:r>
            <a:r>
              <a:rPr lang="en-US" dirty="0"/>
              <a:t>constraints. </a:t>
            </a:r>
          </a:p>
          <a:p>
            <a:endParaRPr lang="en-US" dirty="0"/>
          </a:p>
        </p:txBody>
      </p:sp>
      <p:pic>
        <p:nvPicPr>
          <p:cNvPr id="7" name="Picture 6" descr="A table with text on it&#10;&#10;Description automatically generated">
            <a:extLst>
              <a:ext uri="{FF2B5EF4-FFF2-40B4-BE49-F238E27FC236}">
                <a16:creationId xmlns:a16="http://schemas.microsoft.com/office/drawing/2014/main" id="{CC7F98EA-8117-8548-2B16-7B4450E32318}"/>
              </a:ext>
            </a:extLst>
          </p:cNvPr>
          <p:cNvPicPr>
            <a:picLocks noChangeAspect="1"/>
          </p:cNvPicPr>
          <p:nvPr/>
        </p:nvPicPr>
        <p:blipFill>
          <a:blip r:embed="rId3"/>
          <a:stretch>
            <a:fillRect/>
          </a:stretch>
        </p:blipFill>
        <p:spPr>
          <a:xfrm>
            <a:off x="491671" y="1576846"/>
            <a:ext cx="7772400" cy="4938020"/>
          </a:xfrm>
          <a:prstGeom prst="rect">
            <a:avLst/>
          </a:prstGeom>
        </p:spPr>
      </p:pic>
    </p:spTree>
    <p:extLst>
      <p:ext uri="{BB962C8B-B14F-4D97-AF65-F5344CB8AC3E}">
        <p14:creationId xmlns:p14="http://schemas.microsoft.com/office/powerpoint/2010/main" val="1764719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ieve Set at Rs 950/piece | Vyttila | Kochi | ID: 22032718930">
            <a:extLst>
              <a:ext uri="{FF2B5EF4-FFF2-40B4-BE49-F238E27FC236}">
                <a16:creationId xmlns:a16="http://schemas.microsoft.com/office/drawing/2014/main" id="{C5E9C7C0-45A3-4114-D299-B741858D0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810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B1552D-DB27-0022-E920-A00FECD5EA65}"/>
              </a:ext>
            </a:extLst>
          </p:cNvPr>
          <p:cNvSpPr txBox="1"/>
          <p:nvPr/>
        </p:nvSpPr>
        <p:spPr>
          <a:xfrm>
            <a:off x="8929523" y="2844225"/>
            <a:ext cx="3262477" cy="584775"/>
          </a:xfrm>
          <a:prstGeom prst="rect">
            <a:avLst/>
          </a:prstGeom>
          <a:noFill/>
        </p:spPr>
        <p:txBody>
          <a:bodyPr wrap="square" rtlCol="0">
            <a:spAutoFit/>
          </a:bodyPr>
          <a:lstStyle/>
          <a:p>
            <a:pPr algn="ctr"/>
            <a:r>
              <a:rPr lang="en-US" sz="3200" dirty="0">
                <a:solidFill>
                  <a:schemeClr val="bg1"/>
                </a:solidFill>
              </a:rPr>
              <a:t>SEIVES</a:t>
            </a:r>
          </a:p>
        </p:txBody>
      </p:sp>
    </p:spTree>
    <p:extLst>
      <p:ext uri="{BB962C8B-B14F-4D97-AF65-F5344CB8AC3E}">
        <p14:creationId xmlns:p14="http://schemas.microsoft.com/office/powerpoint/2010/main" val="116130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D4584-1FE5-D73E-967A-2B800F642FF8}"/>
              </a:ext>
            </a:extLst>
          </p:cNvPr>
          <p:cNvSpPr txBox="1"/>
          <p:nvPr/>
        </p:nvSpPr>
        <p:spPr>
          <a:xfrm>
            <a:off x="9661044" y="2633136"/>
            <a:ext cx="2254292" cy="1077218"/>
          </a:xfrm>
          <a:prstGeom prst="rect">
            <a:avLst/>
          </a:prstGeom>
          <a:noFill/>
        </p:spPr>
        <p:txBody>
          <a:bodyPr wrap="square" rtlCol="0">
            <a:spAutoFit/>
          </a:bodyPr>
          <a:lstStyle/>
          <a:p>
            <a:pPr algn="ctr"/>
            <a:r>
              <a:rPr lang="en-US" sz="3200" dirty="0">
                <a:solidFill>
                  <a:schemeClr val="bg1"/>
                </a:solidFill>
              </a:rPr>
              <a:t>BAITED CAMERAS</a:t>
            </a:r>
          </a:p>
        </p:txBody>
      </p:sp>
      <p:pic>
        <p:nvPicPr>
          <p:cNvPr id="67588" name="Picture 4" descr="Nice one BRUV! Counting deep-water fish at Ningaloo Reef – CSIROscope">
            <a:extLst>
              <a:ext uri="{FF2B5EF4-FFF2-40B4-BE49-F238E27FC236}">
                <a16:creationId xmlns:a16="http://schemas.microsoft.com/office/drawing/2014/main" id="{ACB2A6FE-745D-7B61-4B6D-04F3574189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98"/>
          <a:stretch/>
        </p:blipFill>
        <p:spPr bwMode="auto">
          <a:xfrm>
            <a:off x="0" y="0"/>
            <a:ext cx="95232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4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D20CF-7540-B6BC-D353-0D427DB36E49}"/>
              </a:ext>
            </a:extLst>
          </p:cNvPr>
          <p:cNvSpPr txBox="1"/>
          <p:nvPr/>
        </p:nvSpPr>
        <p:spPr>
          <a:xfrm>
            <a:off x="9698557" y="2337713"/>
            <a:ext cx="2254292" cy="1569660"/>
          </a:xfrm>
          <a:prstGeom prst="rect">
            <a:avLst/>
          </a:prstGeom>
          <a:noFill/>
        </p:spPr>
        <p:txBody>
          <a:bodyPr wrap="square" rtlCol="0">
            <a:spAutoFit/>
          </a:bodyPr>
          <a:lstStyle/>
          <a:p>
            <a:pPr algn="ctr"/>
            <a:r>
              <a:rPr lang="en-US" sz="3200" dirty="0">
                <a:solidFill>
                  <a:schemeClr val="bg1"/>
                </a:solidFill>
              </a:rPr>
              <a:t>REMOTE OPERATED CAMERAS</a:t>
            </a:r>
          </a:p>
        </p:txBody>
      </p:sp>
      <p:sp>
        <p:nvSpPr>
          <p:cNvPr id="3" name="Rectangle 2">
            <a:extLst>
              <a:ext uri="{FF2B5EF4-FFF2-40B4-BE49-F238E27FC236}">
                <a16:creationId xmlns:a16="http://schemas.microsoft.com/office/drawing/2014/main" id="{BB253AD2-A0D4-756E-5DEC-3E259F52DBB4}"/>
              </a:ext>
            </a:extLst>
          </p:cNvPr>
          <p:cNvSpPr/>
          <p:nvPr/>
        </p:nvSpPr>
        <p:spPr>
          <a:xfrm>
            <a:off x="0" y="0"/>
            <a:ext cx="9698557"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lue Robotics BlueROV2 - Seaview Systems">
            <a:extLst>
              <a:ext uri="{FF2B5EF4-FFF2-40B4-BE49-F238E27FC236}">
                <a16:creationId xmlns:a16="http://schemas.microsoft.com/office/drawing/2014/main" id="{3032FCE8-B919-F49F-84B2-7D94A32DB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51" y="516987"/>
            <a:ext cx="8823667" cy="5824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7E3445-E7AD-0997-6DCF-B93748C4FB99}"/>
              </a:ext>
            </a:extLst>
          </p:cNvPr>
          <p:cNvSpPr txBox="1"/>
          <p:nvPr/>
        </p:nvSpPr>
        <p:spPr>
          <a:xfrm>
            <a:off x="239151" y="147655"/>
            <a:ext cx="2039815" cy="369332"/>
          </a:xfrm>
          <a:prstGeom prst="rect">
            <a:avLst/>
          </a:prstGeom>
          <a:noFill/>
        </p:spPr>
        <p:txBody>
          <a:bodyPr wrap="square" rtlCol="0">
            <a:spAutoFit/>
          </a:bodyPr>
          <a:lstStyle/>
          <a:p>
            <a:r>
              <a:rPr lang="en-US" dirty="0"/>
              <a:t>BlueROV2</a:t>
            </a:r>
          </a:p>
        </p:txBody>
      </p:sp>
      <p:pic>
        <p:nvPicPr>
          <p:cNvPr id="68614" name="Picture 6" descr="Xbox Wireless Controller">
            <a:extLst>
              <a:ext uri="{FF2B5EF4-FFF2-40B4-BE49-F238E27FC236}">
                <a16:creationId xmlns:a16="http://schemas.microsoft.com/office/drawing/2014/main" id="{BB73B373-04AB-0B72-F69C-2FA94D3A18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3" t="18136" b="18648"/>
          <a:stretch/>
        </p:blipFill>
        <p:spPr bwMode="auto">
          <a:xfrm>
            <a:off x="7718472" y="5390474"/>
            <a:ext cx="1980085" cy="1319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38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F2AB5-F910-E394-4C2D-D9A51E3B5EB2}"/>
              </a:ext>
            </a:extLst>
          </p:cNvPr>
          <p:cNvSpPr txBox="1"/>
          <p:nvPr/>
        </p:nvSpPr>
        <p:spPr>
          <a:xfrm>
            <a:off x="9717315" y="2397948"/>
            <a:ext cx="2254292" cy="2062103"/>
          </a:xfrm>
          <a:prstGeom prst="rect">
            <a:avLst/>
          </a:prstGeom>
          <a:noFill/>
        </p:spPr>
        <p:txBody>
          <a:bodyPr wrap="square" rtlCol="0">
            <a:spAutoFit/>
          </a:bodyPr>
          <a:lstStyle/>
          <a:p>
            <a:pPr algn="ctr"/>
            <a:r>
              <a:rPr lang="en-US" sz="3200" dirty="0">
                <a:solidFill>
                  <a:schemeClr val="bg1"/>
                </a:solidFill>
              </a:rPr>
              <a:t>SAMPLING NETS and BENTHIC GRABS</a:t>
            </a:r>
          </a:p>
        </p:txBody>
      </p:sp>
      <p:pic>
        <p:nvPicPr>
          <p:cNvPr id="69634" name="Picture 2" descr="Sampling Equipment | Aquatic Biology Associates">
            <a:extLst>
              <a:ext uri="{FF2B5EF4-FFF2-40B4-BE49-F238E27FC236}">
                <a16:creationId xmlns:a16="http://schemas.microsoft.com/office/drawing/2014/main" id="{5CA2829F-D1D7-64CF-4266-B5881D253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84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309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992F78-0C6B-2576-B84B-4EF5CF2489F9}"/>
              </a:ext>
            </a:extLst>
          </p:cNvPr>
          <p:cNvSpPr txBox="1"/>
          <p:nvPr/>
        </p:nvSpPr>
        <p:spPr>
          <a:xfrm>
            <a:off x="9891556" y="2890391"/>
            <a:ext cx="2254292" cy="1077218"/>
          </a:xfrm>
          <a:prstGeom prst="rect">
            <a:avLst/>
          </a:prstGeom>
          <a:noFill/>
        </p:spPr>
        <p:txBody>
          <a:bodyPr wrap="square" rtlCol="0">
            <a:spAutoFit/>
          </a:bodyPr>
          <a:lstStyle/>
          <a:p>
            <a:pPr algn="ctr"/>
            <a:r>
              <a:rPr lang="en-US" sz="3200" dirty="0">
                <a:solidFill>
                  <a:schemeClr val="bg1"/>
                </a:solidFill>
              </a:rPr>
              <a:t>PITFALL TRAPS</a:t>
            </a:r>
          </a:p>
        </p:txBody>
      </p:sp>
      <p:pic>
        <p:nvPicPr>
          <p:cNvPr id="70663" name="Picture 7" descr="Make A Pitfall Trap - Raritan Headwaters">
            <a:extLst>
              <a:ext uri="{FF2B5EF4-FFF2-40B4-BE49-F238E27FC236}">
                <a16:creationId xmlns:a16="http://schemas.microsoft.com/office/drawing/2014/main" id="{F5C542CD-F581-5240-3D99-1718541A4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82"/>
            <a:ext cx="9891556" cy="683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066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Queensland free map, free blank map, free outline map, free base map  outline, main cities, roads">
            <a:extLst>
              <a:ext uri="{FF2B5EF4-FFF2-40B4-BE49-F238E27FC236}">
                <a16:creationId xmlns:a16="http://schemas.microsoft.com/office/drawing/2014/main" id="{4C011F4B-917C-9ED9-2239-7D6FC2CD4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48F38D-77F5-6405-7525-14C411CF6466}"/>
              </a:ext>
            </a:extLst>
          </p:cNvPr>
          <p:cNvSpPr txBox="1"/>
          <p:nvPr/>
        </p:nvSpPr>
        <p:spPr>
          <a:xfrm>
            <a:off x="6507761" y="2207698"/>
            <a:ext cx="5018965" cy="1938992"/>
          </a:xfrm>
          <a:prstGeom prst="rect">
            <a:avLst/>
          </a:prstGeom>
          <a:noFill/>
        </p:spPr>
        <p:txBody>
          <a:bodyPr wrap="square" rtlCol="0">
            <a:spAutoFit/>
          </a:bodyPr>
          <a:lstStyle/>
          <a:p>
            <a:pPr algn="ctr"/>
            <a:r>
              <a:rPr lang="en-US" sz="4000" dirty="0">
                <a:solidFill>
                  <a:schemeClr val="bg1"/>
                </a:solidFill>
              </a:rPr>
              <a:t>Populations can exist across large spatial scales (long distances)</a:t>
            </a:r>
          </a:p>
        </p:txBody>
      </p:sp>
      <p:sp>
        <p:nvSpPr>
          <p:cNvPr id="9" name="Oval 8">
            <a:extLst>
              <a:ext uri="{FF2B5EF4-FFF2-40B4-BE49-F238E27FC236}">
                <a16:creationId xmlns:a16="http://schemas.microsoft.com/office/drawing/2014/main" id="{EB4F0506-9C8D-000C-4DB2-5FC80B2F26AB}"/>
              </a:ext>
            </a:extLst>
          </p:cNvPr>
          <p:cNvSpPr/>
          <p:nvPr/>
        </p:nvSpPr>
        <p:spPr>
          <a:xfrm>
            <a:off x="4782230" y="5711371"/>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F0C717-4D9F-BF7E-18CA-1036EB68B21B}"/>
              </a:ext>
            </a:extLst>
          </p:cNvPr>
          <p:cNvSpPr/>
          <p:nvPr/>
        </p:nvSpPr>
        <p:spPr>
          <a:xfrm>
            <a:off x="4938259" y="5413828"/>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FE23C-B92B-46DA-07E6-753DD9FE49AB}"/>
              </a:ext>
            </a:extLst>
          </p:cNvPr>
          <p:cNvSpPr/>
          <p:nvPr/>
        </p:nvSpPr>
        <p:spPr>
          <a:xfrm>
            <a:off x="4938259" y="6008914"/>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73BDE32-D65C-8FAF-8AE6-E61BBAAF0FFA}"/>
              </a:ext>
            </a:extLst>
          </p:cNvPr>
          <p:cNvSpPr/>
          <p:nvPr/>
        </p:nvSpPr>
        <p:spPr>
          <a:xfrm>
            <a:off x="4700361" y="5232399"/>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33E087-23A8-DB06-B9C8-E54EF6B10E6F}"/>
              </a:ext>
            </a:extLst>
          </p:cNvPr>
          <p:cNvSpPr/>
          <p:nvPr/>
        </p:nvSpPr>
        <p:spPr>
          <a:xfrm>
            <a:off x="4889046" y="5036457"/>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0CF4DF-51E9-0877-DE96-DCD5C100BE60}"/>
              </a:ext>
            </a:extLst>
          </p:cNvPr>
          <p:cNvSpPr/>
          <p:nvPr/>
        </p:nvSpPr>
        <p:spPr>
          <a:xfrm>
            <a:off x="4558619" y="4898572"/>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E375D2-D8CD-4CE5-70B9-B379BF3845DD}"/>
              </a:ext>
            </a:extLst>
          </p:cNvPr>
          <p:cNvSpPr/>
          <p:nvPr/>
        </p:nvSpPr>
        <p:spPr>
          <a:xfrm>
            <a:off x="4732791" y="6226629"/>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53DEF7-0774-75C5-72C7-23BCEE46FFA9}"/>
              </a:ext>
            </a:extLst>
          </p:cNvPr>
          <p:cNvSpPr/>
          <p:nvPr/>
        </p:nvSpPr>
        <p:spPr>
          <a:xfrm>
            <a:off x="4375830" y="4659086"/>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555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155FE-5BFA-1ECB-2088-C299D1E3E9D2}"/>
              </a:ext>
            </a:extLst>
          </p:cNvPr>
          <p:cNvSpPr txBox="1"/>
          <p:nvPr/>
        </p:nvSpPr>
        <p:spPr>
          <a:xfrm>
            <a:off x="531111" y="446113"/>
            <a:ext cx="11129778" cy="954107"/>
          </a:xfrm>
          <a:prstGeom prst="rect">
            <a:avLst/>
          </a:prstGeom>
          <a:noFill/>
        </p:spPr>
        <p:txBody>
          <a:bodyPr wrap="square" rtlCol="0">
            <a:spAutoFit/>
          </a:bodyPr>
          <a:lstStyle/>
          <a:p>
            <a:pPr algn="ctr"/>
            <a:r>
              <a:rPr lang="en-US" sz="3200" dirty="0">
                <a:solidFill>
                  <a:schemeClr val="bg1"/>
                </a:solidFill>
              </a:rPr>
              <a:t>TAGS</a:t>
            </a:r>
          </a:p>
          <a:p>
            <a:pPr algn="ctr"/>
            <a:r>
              <a:rPr lang="en-US" sz="2400" dirty="0">
                <a:solidFill>
                  <a:schemeClr val="bg1"/>
                </a:solidFill>
              </a:rPr>
              <a:t>Used when organisms do NOT remain stationary long enough for you to count them</a:t>
            </a:r>
          </a:p>
        </p:txBody>
      </p:sp>
      <p:pic>
        <p:nvPicPr>
          <p:cNvPr id="65542" name="Picture 6" descr="Lake Trout Tagging Underway on Flaming Gorge Reservoir - SweetwaterNOW">
            <a:extLst>
              <a:ext uri="{FF2B5EF4-FFF2-40B4-BE49-F238E27FC236}">
                <a16:creationId xmlns:a16="http://schemas.microsoft.com/office/drawing/2014/main" id="{3D8C6F49-BAEC-7D47-FB6F-094EE17D2C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97" b="19957"/>
          <a:stretch/>
        </p:blipFill>
        <p:spPr bwMode="auto">
          <a:xfrm>
            <a:off x="-1228" y="2018714"/>
            <a:ext cx="12192000" cy="483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498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155FE-5BFA-1ECB-2088-C299D1E3E9D2}"/>
              </a:ext>
            </a:extLst>
          </p:cNvPr>
          <p:cNvSpPr txBox="1"/>
          <p:nvPr/>
        </p:nvSpPr>
        <p:spPr>
          <a:xfrm>
            <a:off x="531111" y="446113"/>
            <a:ext cx="11129778" cy="584775"/>
          </a:xfrm>
          <a:prstGeom prst="rect">
            <a:avLst/>
          </a:prstGeom>
          <a:noFill/>
        </p:spPr>
        <p:txBody>
          <a:bodyPr wrap="square" rtlCol="0">
            <a:spAutoFit/>
          </a:bodyPr>
          <a:lstStyle/>
          <a:p>
            <a:pPr algn="ctr"/>
            <a:r>
              <a:rPr lang="en-US" sz="3200" dirty="0">
                <a:solidFill>
                  <a:schemeClr val="bg1"/>
                </a:solidFill>
              </a:rPr>
              <a:t>TAGS</a:t>
            </a:r>
          </a:p>
        </p:txBody>
      </p:sp>
      <p:pic>
        <p:nvPicPr>
          <p:cNvPr id="72706" name="Picture 2" descr="Facts About the Grey Nurse Sharks">
            <a:extLst>
              <a:ext uri="{FF2B5EF4-FFF2-40B4-BE49-F238E27FC236}">
                <a16:creationId xmlns:a16="http://schemas.microsoft.com/office/drawing/2014/main" id="{9AFB4ED3-020B-5C28-343B-E19ACC3C62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17" b="19795"/>
          <a:stretch/>
        </p:blipFill>
        <p:spPr bwMode="auto">
          <a:xfrm>
            <a:off x="0" y="2972226"/>
            <a:ext cx="8665698" cy="3885773"/>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Humpback Whale Tail by Photography By Jessie Reeder">
            <a:extLst>
              <a:ext uri="{FF2B5EF4-FFF2-40B4-BE49-F238E27FC236}">
                <a16:creationId xmlns:a16="http://schemas.microsoft.com/office/drawing/2014/main" id="{E0F19B3E-7B92-CEFB-5959-9350E7FB20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09" r="13445"/>
          <a:stretch/>
        </p:blipFill>
        <p:spPr bwMode="auto">
          <a:xfrm>
            <a:off x="8695493" y="2972225"/>
            <a:ext cx="3496507" cy="39014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5EA34B-1822-599B-D88C-19E7D8E48D95}"/>
              </a:ext>
            </a:extLst>
          </p:cNvPr>
          <p:cNvSpPr txBox="1"/>
          <p:nvPr/>
        </p:nvSpPr>
        <p:spPr>
          <a:xfrm>
            <a:off x="4053155" y="2489982"/>
            <a:ext cx="4642338" cy="369332"/>
          </a:xfrm>
          <a:prstGeom prst="rect">
            <a:avLst/>
          </a:prstGeom>
          <a:noFill/>
        </p:spPr>
        <p:txBody>
          <a:bodyPr wrap="square" rtlCol="0">
            <a:spAutoFit/>
          </a:bodyPr>
          <a:lstStyle/>
          <a:p>
            <a:r>
              <a:rPr lang="en-US" dirty="0">
                <a:solidFill>
                  <a:schemeClr val="bg1"/>
                </a:solidFill>
              </a:rPr>
              <a:t>Natural markings as tags (non-invasive)</a:t>
            </a:r>
          </a:p>
        </p:txBody>
      </p:sp>
    </p:spTree>
    <p:extLst>
      <p:ext uri="{BB962C8B-B14F-4D97-AF65-F5344CB8AC3E}">
        <p14:creationId xmlns:p14="http://schemas.microsoft.com/office/powerpoint/2010/main" val="380852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155FE-5BFA-1ECB-2088-C299D1E3E9D2}"/>
              </a:ext>
            </a:extLst>
          </p:cNvPr>
          <p:cNvSpPr txBox="1"/>
          <p:nvPr/>
        </p:nvSpPr>
        <p:spPr>
          <a:xfrm>
            <a:off x="531111" y="446113"/>
            <a:ext cx="11129778" cy="584775"/>
          </a:xfrm>
          <a:prstGeom prst="rect">
            <a:avLst/>
          </a:prstGeom>
          <a:noFill/>
        </p:spPr>
        <p:txBody>
          <a:bodyPr wrap="square" rtlCol="0">
            <a:spAutoFit/>
          </a:bodyPr>
          <a:lstStyle/>
          <a:p>
            <a:pPr algn="ctr"/>
            <a:r>
              <a:rPr lang="en-US" sz="3200" dirty="0">
                <a:solidFill>
                  <a:schemeClr val="bg1"/>
                </a:solidFill>
              </a:rPr>
              <a:t>TAGS</a:t>
            </a:r>
          </a:p>
        </p:txBody>
      </p:sp>
      <p:sp>
        <p:nvSpPr>
          <p:cNvPr id="3" name="Rectangle 2">
            <a:extLst>
              <a:ext uri="{FF2B5EF4-FFF2-40B4-BE49-F238E27FC236}">
                <a16:creationId xmlns:a16="http://schemas.microsoft.com/office/drawing/2014/main" id="{7B50D6BB-12A1-545B-4C8C-64BED6A49662}"/>
              </a:ext>
            </a:extLst>
          </p:cNvPr>
          <p:cNvSpPr/>
          <p:nvPr/>
        </p:nvSpPr>
        <p:spPr>
          <a:xfrm>
            <a:off x="0" y="1799770"/>
            <a:ext cx="12192000" cy="50582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G5 Population Ecology | BioNinja">
            <a:extLst>
              <a:ext uri="{FF2B5EF4-FFF2-40B4-BE49-F238E27FC236}">
                <a16:creationId xmlns:a16="http://schemas.microsoft.com/office/drawing/2014/main" id="{DA608FA9-D1AA-7EEC-022B-758C1F816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1109"/>
            <a:ext cx="6713049" cy="4017340"/>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The Lincoln Index">
            <a:extLst>
              <a:ext uri="{FF2B5EF4-FFF2-40B4-BE49-F238E27FC236}">
                <a16:creationId xmlns:a16="http://schemas.microsoft.com/office/drawing/2014/main" id="{AD5FE5F4-84AA-AEC9-326B-66DA0E9D6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523" y="5058230"/>
            <a:ext cx="3445743" cy="11783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26C27C-DF72-5D59-48DF-E34DB76EAE28}"/>
              </a:ext>
            </a:extLst>
          </p:cNvPr>
          <p:cNvSpPr txBox="1"/>
          <p:nvPr/>
        </p:nvSpPr>
        <p:spPr>
          <a:xfrm rot="906285">
            <a:off x="8569218" y="2664119"/>
            <a:ext cx="1766613" cy="1569660"/>
          </a:xfrm>
          <a:prstGeom prst="rect">
            <a:avLst/>
          </a:prstGeom>
          <a:solidFill>
            <a:srgbClr val="FFFF00"/>
          </a:solidFill>
        </p:spPr>
        <p:txBody>
          <a:bodyPr wrap="square" rtlCol="0">
            <a:spAutoFit/>
          </a:bodyPr>
          <a:lstStyle/>
          <a:p>
            <a:pPr algn="ctr"/>
            <a:r>
              <a:rPr lang="en-US" sz="3200" dirty="0">
                <a:latin typeface="AkayaTelivigala" pitchFamily="2" charset="77"/>
                <a:cs typeface="AkayaTelivigala" pitchFamily="2" charset="77"/>
              </a:rPr>
              <a:t>You will do this in year 12</a:t>
            </a:r>
          </a:p>
        </p:txBody>
      </p:sp>
      <p:sp>
        <p:nvSpPr>
          <p:cNvPr id="6" name="TextBox 5">
            <a:extLst>
              <a:ext uri="{FF2B5EF4-FFF2-40B4-BE49-F238E27FC236}">
                <a16:creationId xmlns:a16="http://schemas.microsoft.com/office/drawing/2014/main" id="{1F8DCE17-C375-9B8D-A35C-5B7E76CC23F3}"/>
              </a:ext>
            </a:extLst>
          </p:cNvPr>
          <p:cNvSpPr txBox="1"/>
          <p:nvPr/>
        </p:nvSpPr>
        <p:spPr>
          <a:xfrm>
            <a:off x="531111" y="2071777"/>
            <a:ext cx="5239657" cy="369332"/>
          </a:xfrm>
          <a:prstGeom prst="rect">
            <a:avLst/>
          </a:prstGeom>
          <a:noFill/>
        </p:spPr>
        <p:txBody>
          <a:bodyPr wrap="square" rtlCol="0">
            <a:spAutoFit/>
          </a:bodyPr>
          <a:lstStyle/>
          <a:p>
            <a:r>
              <a:rPr lang="en-US" u="sng" dirty="0"/>
              <a:t>E.g. Mark capture/recapture method &amp; Lincoln Index</a:t>
            </a:r>
          </a:p>
        </p:txBody>
      </p:sp>
    </p:spTree>
    <p:extLst>
      <p:ext uri="{BB962C8B-B14F-4D97-AF65-F5344CB8AC3E}">
        <p14:creationId xmlns:p14="http://schemas.microsoft.com/office/powerpoint/2010/main" val="2295974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E28618-E5B3-A949-299B-E666A05106BF}"/>
              </a:ext>
            </a:extLst>
          </p:cNvPr>
          <p:cNvSpPr/>
          <p:nvPr/>
        </p:nvSpPr>
        <p:spPr>
          <a:xfrm>
            <a:off x="0" y="1406769"/>
            <a:ext cx="12192000" cy="54512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easuring tape with a yellow handle&#10;&#10;Description automatically generated">
            <a:extLst>
              <a:ext uri="{FF2B5EF4-FFF2-40B4-BE49-F238E27FC236}">
                <a16:creationId xmlns:a16="http://schemas.microsoft.com/office/drawing/2014/main" id="{80B22039-FB12-96A2-B743-B6C675E16D60}"/>
              </a:ext>
            </a:extLst>
          </p:cNvPr>
          <p:cNvPicPr>
            <a:picLocks noChangeAspect="1"/>
          </p:cNvPicPr>
          <p:nvPr/>
        </p:nvPicPr>
        <p:blipFill>
          <a:blip r:embed="rId3"/>
          <a:stretch>
            <a:fillRect/>
          </a:stretch>
        </p:blipFill>
        <p:spPr>
          <a:xfrm>
            <a:off x="1438867" y="1700880"/>
            <a:ext cx="8127164" cy="4987124"/>
          </a:xfrm>
          <a:prstGeom prst="rect">
            <a:avLst/>
          </a:prstGeom>
        </p:spPr>
      </p:pic>
      <p:sp>
        <p:nvSpPr>
          <p:cNvPr id="9" name="TextBox 8">
            <a:extLst>
              <a:ext uri="{FF2B5EF4-FFF2-40B4-BE49-F238E27FC236}">
                <a16:creationId xmlns:a16="http://schemas.microsoft.com/office/drawing/2014/main" id="{F9218677-EB3A-F2F5-DE3A-098B0D7CCEFD}"/>
              </a:ext>
            </a:extLst>
          </p:cNvPr>
          <p:cNvSpPr txBox="1"/>
          <p:nvPr/>
        </p:nvSpPr>
        <p:spPr>
          <a:xfrm>
            <a:off x="551542" y="169996"/>
            <a:ext cx="11088914" cy="954107"/>
          </a:xfrm>
          <a:prstGeom prst="rect">
            <a:avLst/>
          </a:prstGeom>
          <a:noFill/>
        </p:spPr>
        <p:txBody>
          <a:bodyPr wrap="square" rtlCol="0">
            <a:spAutoFit/>
          </a:bodyPr>
          <a:lstStyle/>
          <a:p>
            <a:pPr algn="ctr"/>
            <a:r>
              <a:rPr lang="en-US" sz="3200" dirty="0">
                <a:solidFill>
                  <a:schemeClr val="bg1"/>
                </a:solidFill>
              </a:rPr>
              <a:t>TRANSECT</a:t>
            </a:r>
          </a:p>
          <a:p>
            <a:pPr algn="ctr"/>
            <a:r>
              <a:rPr lang="en-US" sz="2400" dirty="0">
                <a:solidFill>
                  <a:schemeClr val="bg1"/>
                </a:solidFill>
              </a:rPr>
              <a:t>Used when organisms remain stationary long enough for you to count them</a:t>
            </a:r>
          </a:p>
        </p:txBody>
      </p:sp>
    </p:spTree>
    <p:extLst>
      <p:ext uri="{BB962C8B-B14F-4D97-AF65-F5344CB8AC3E}">
        <p14:creationId xmlns:p14="http://schemas.microsoft.com/office/powerpoint/2010/main" val="2171381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E28618-E5B3-A949-299B-E666A05106BF}"/>
              </a:ext>
            </a:extLst>
          </p:cNvPr>
          <p:cNvSpPr/>
          <p:nvPr/>
        </p:nvSpPr>
        <p:spPr>
          <a:xfrm>
            <a:off x="0" y="1233714"/>
            <a:ext cx="12192000" cy="5624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Hill, Jos &amp; Wilkinson, Clive. (2004). Methods for Ecological Monitoring of Coral Reefs. </a:t>
            </a:r>
          </a:p>
        </p:txBody>
      </p:sp>
      <p:pic>
        <p:nvPicPr>
          <p:cNvPr id="53250" name="Picture 2" descr="A comparison of point intercept transect (PIT), line intercept transect...  | Download Scientific Diagram">
            <a:extLst>
              <a:ext uri="{FF2B5EF4-FFF2-40B4-BE49-F238E27FC236}">
                <a16:creationId xmlns:a16="http://schemas.microsoft.com/office/drawing/2014/main" id="{70C78237-7D73-5D22-435E-37BBA4894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345872"/>
            <a:ext cx="10795000" cy="393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2F0D6A-252B-CC4A-B78E-C41801F1BB2E}"/>
              </a:ext>
            </a:extLst>
          </p:cNvPr>
          <p:cNvSpPr txBox="1"/>
          <p:nvPr/>
        </p:nvSpPr>
        <p:spPr>
          <a:xfrm>
            <a:off x="1553028" y="6307136"/>
            <a:ext cx="9085943" cy="369332"/>
          </a:xfrm>
          <a:prstGeom prst="rect">
            <a:avLst/>
          </a:prstGeom>
          <a:noFill/>
        </p:spPr>
        <p:txBody>
          <a:bodyPr wrap="square" rtlCol="0">
            <a:spAutoFit/>
          </a:bodyPr>
          <a:lstStyle/>
          <a:p>
            <a:r>
              <a:rPr lang="en-US" dirty="0"/>
              <a:t>Source: Hill, Jos &amp; Wilkinson, Clive. (2004). Methods for Ecological Monitoring of Coral Reefs. </a:t>
            </a:r>
          </a:p>
        </p:txBody>
      </p:sp>
      <p:pic>
        <p:nvPicPr>
          <p:cNvPr id="6" name="Picture 5" descr="A measuring tape with a yellow handle&#10;&#10;Description automatically generated">
            <a:extLst>
              <a:ext uri="{FF2B5EF4-FFF2-40B4-BE49-F238E27FC236}">
                <a16:creationId xmlns:a16="http://schemas.microsoft.com/office/drawing/2014/main" id="{DFAAB7AA-B6DD-E29D-15CA-3CC26D8B87AF}"/>
              </a:ext>
            </a:extLst>
          </p:cNvPr>
          <p:cNvPicPr>
            <a:picLocks noChangeAspect="1"/>
          </p:cNvPicPr>
          <p:nvPr/>
        </p:nvPicPr>
        <p:blipFill>
          <a:blip r:embed="rId4"/>
          <a:stretch>
            <a:fillRect/>
          </a:stretch>
        </p:blipFill>
        <p:spPr>
          <a:xfrm>
            <a:off x="0" y="3206712"/>
            <a:ext cx="1669071" cy="1024203"/>
          </a:xfrm>
          <a:prstGeom prst="rect">
            <a:avLst/>
          </a:prstGeom>
        </p:spPr>
      </p:pic>
      <p:sp>
        <p:nvSpPr>
          <p:cNvPr id="7" name="TextBox 6">
            <a:extLst>
              <a:ext uri="{FF2B5EF4-FFF2-40B4-BE49-F238E27FC236}">
                <a16:creationId xmlns:a16="http://schemas.microsoft.com/office/drawing/2014/main" id="{094087CA-8DA0-CC7D-3F68-D20F883DCAB4}"/>
              </a:ext>
            </a:extLst>
          </p:cNvPr>
          <p:cNvSpPr txBox="1"/>
          <p:nvPr/>
        </p:nvSpPr>
        <p:spPr>
          <a:xfrm>
            <a:off x="551542" y="169996"/>
            <a:ext cx="11088914" cy="584775"/>
          </a:xfrm>
          <a:prstGeom prst="rect">
            <a:avLst/>
          </a:prstGeom>
          <a:noFill/>
        </p:spPr>
        <p:txBody>
          <a:bodyPr wrap="square" rtlCol="0">
            <a:spAutoFit/>
          </a:bodyPr>
          <a:lstStyle/>
          <a:p>
            <a:pPr algn="ctr"/>
            <a:r>
              <a:rPr lang="en-US" sz="3200" dirty="0">
                <a:solidFill>
                  <a:schemeClr val="bg1"/>
                </a:solidFill>
              </a:rPr>
              <a:t>TRANSECT</a:t>
            </a:r>
          </a:p>
        </p:txBody>
      </p:sp>
      <p:sp>
        <p:nvSpPr>
          <p:cNvPr id="8" name="TextBox 7">
            <a:extLst>
              <a:ext uri="{FF2B5EF4-FFF2-40B4-BE49-F238E27FC236}">
                <a16:creationId xmlns:a16="http://schemas.microsoft.com/office/drawing/2014/main" id="{8B872DD8-EE06-4C9D-F70A-D81BFA2D7AF8}"/>
              </a:ext>
            </a:extLst>
          </p:cNvPr>
          <p:cNvSpPr txBox="1"/>
          <p:nvPr/>
        </p:nvSpPr>
        <p:spPr>
          <a:xfrm>
            <a:off x="698500" y="1480848"/>
            <a:ext cx="10532011" cy="338554"/>
          </a:xfrm>
          <a:prstGeom prst="rect">
            <a:avLst/>
          </a:prstGeom>
          <a:noFill/>
        </p:spPr>
        <p:txBody>
          <a:bodyPr wrap="square" rtlCol="0">
            <a:spAutoFit/>
          </a:bodyPr>
          <a:lstStyle/>
          <a:p>
            <a:pPr algn="ctr"/>
            <a:r>
              <a:rPr lang="en-US" sz="1600" u="sng" dirty="0"/>
              <a:t>E.g. Point intercept, line intercept and chain intercept methods</a:t>
            </a:r>
          </a:p>
        </p:txBody>
      </p:sp>
    </p:spTree>
    <p:extLst>
      <p:ext uri="{BB962C8B-B14F-4D97-AF65-F5344CB8AC3E}">
        <p14:creationId xmlns:p14="http://schemas.microsoft.com/office/powerpoint/2010/main" val="3353570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10B90-8370-F7B6-9A2F-8FA56244E2A6}"/>
              </a:ext>
            </a:extLst>
          </p:cNvPr>
          <p:cNvSpPr/>
          <p:nvPr/>
        </p:nvSpPr>
        <p:spPr>
          <a:xfrm>
            <a:off x="0" y="1233714"/>
            <a:ext cx="12192000" cy="5624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1 Diagrammatic representation of a diver conducting a belt transect... |  Download Scientific Diagram">
            <a:extLst>
              <a:ext uri="{FF2B5EF4-FFF2-40B4-BE49-F238E27FC236}">
                <a16:creationId xmlns:a16="http://schemas.microsoft.com/office/drawing/2014/main" id="{88D000FB-B22D-F948-ADB3-88402DAFC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33" y="2075542"/>
            <a:ext cx="10814334" cy="43978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3958CE-2341-07B6-0B87-33739FF068C8}"/>
              </a:ext>
            </a:extLst>
          </p:cNvPr>
          <p:cNvSpPr txBox="1"/>
          <p:nvPr/>
        </p:nvSpPr>
        <p:spPr>
          <a:xfrm>
            <a:off x="698500" y="1480848"/>
            <a:ext cx="10532011" cy="338554"/>
          </a:xfrm>
          <a:prstGeom prst="rect">
            <a:avLst/>
          </a:prstGeom>
          <a:noFill/>
        </p:spPr>
        <p:txBody>
          <a:bodyPr wrap="square" rtlCol="0">
            <a:spAutoFit/>
          </a:bodyPr>
          <a:lstStyle/>
          <a:p>
            <a:pPr algn="ctr"/>
            <a:r>
              <a:rPr lang="en-US" sz="1600" u="sng" dirty="0"/>
              <a:t>E.g. Belt transect (distance either side of transect)</a:t>
            </a:r>
          </a:p>
        </p:txBody>
      </p:sp>
      <p:sp>
        <p:nvSpPr>
          <p:cNvPr id="6" name="TextBox 5">
            <a:extLst>
              <a:ext uri="{FF2B5EF4-FFF2-40B4-BE49-F238E27FC236}">
                <a16:creationId xmlns:a16="http://schemas.microsoft.com/office/drawing/2014/main" id="{A4BAB0C8-632F-5B17-A27E-994C9839C377}"/>
              </a:ext>
            </a:extLst>
          </p:cNvPr>
          <p:cNvSpPr txBox="1"/>
          <p:nvPr/>
        </p:nvSpPr>
        <p:spPr>
          <a:xfrm>
            <a:off x="551542" y="169996"/>
            <a:ext cx="11088914" cy="584775"/>
          </a:xfrm>
          <a:prstGeom prst="rect">
            <a:avLst/>
          </a:prstGeom>
          <a:noFill/>
        </p:spPr>
        <p:txBody>
          <a:bodyPr wrap="square" rtlCol="0">
            <a:spAutoFit/>
          </a:bodyPr>
          <a:lstStyle/>
          <a:p>
            <a:pPr algn="ctr"/>
            <a:r>
              <a:rPr lang="en-US" sz="3200" dirty="0">
                <a:solidFill>
                  <a:schemeClr val="bg1"/>
                </a:solidFill>
              </a:rPr>
              <a:t>TRANSECT</a:t>
            </a:r>
          </a:p>
        </p:txBody>
      </p:sp>
    </p:spTree>
    <p:extLst>
      <p:ext uri="{BB962C8B-B14F-4D97-AF65-F5344CB8AC3E}">
        <p14:creationId xmlns:p14="http://schemas.microsoft.com/office/powerpoint/2010/main" val="3942180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10B90-8370-F7B6-9A2F-8FA56244E2A6}"/>
              </a:ext>
            </a:extLst>
          </p:cNvPr>
          <p:cNvSpPr/>
          <p:nvPr/>
        </p:nvSpPr>
        <p:spPr>
          <a:xfrm>
            <a:off x="0" y="1233714"/>
            <a:ext cx="12192000" cy="5624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eld Study School Excursions - Sydney - Stage 6 Biology - Depth Study">
            <a:extLst>
              <a:ext uri="{FF2B5EF4-FFF2-40B4-BE49-F238E27FC236}">
                <a16:creationId xmlns:a16="http://schemas.microsoft.com/office/drawing/2014/main" id="{E9F8B05A-DD6B-0B9D-E4C6-F64F117D2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714"/>
            <a:ext cx="5624286" cy="5624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Quadrats - Labster">
            <a:extLst>
              <a:ext uri="{FF2B5EF4-FFF2-40B4-BE49-F238E27FC236}">
                <a16:creationId xmlns:a16="http://schemas.microsoft.com/office/drawing/2014/main" id="{64529FE3-7043-45B2-4578-B266C8EE7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878" y="1929013"/>
            <a:ext cx="4410529" cy="46850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249DB6-AFB4-A6B9-180F-448DE72E567E}"/>
              </a:ext>
            </a:extLst>
          </p:cNvPr>
          <p:cNvSpPr txBox="1"/>
          <p:nvPr/>
        </p:nvSpPr>
        <p:spPr>
          <a:xfrm>
            <a:off x="551542" y="169996"/>
            <a:ext cx="11088914" cy="584775"/>
          </a:xfrm>
          <a:prstGeom prst="rect">
            <a:avLst/>
          </a:prstGeom>
          <a:noFill/>
        </p:spPr>
        <p:txBody>
          <a:bodyPr wrap="square" rtlCol="0">
            <a:spAutoFit/>
          </a:bodyPr>
          <a:lstStyle/>
          <a:p>
            <a:pPr algn="ctr"/>
            <a:r>
              <a:rPr lang="en-US" sz="3200" dirty="0">
                <a:solidFill>
                  <a:schemeClr val="bg1"/>
                </a:solidFill>
              </a:rPr>
              <a:t>TRANSECT</a:t>
            </a:r>
          </a:p>
        </p:txBody>
      </p:sp>
      <p:sp>
        <p:nvSpPr>
          <p:cNvPr id="8" name="TextBox 7">
            <a:extLst>
              <a:ext uri="{FF2B5EF4-FFF2-40B4-BE49-F238E27FC236}">
                <a16:creationId xmlns:a16="http://schemas.microsoft.com/office/drawing/2014/main" id="{488E55F6-8480-BDE1-353A-744D68E1307B}"/>
              </a:ext>
            </a:extLst>
          </p:cNvPr>
          <p:cNvSpPr txBox="1"/>
          <p:nvPr/>
        </p:nvSpPr>
        <p:spPr>
          <a:xfrm>
            <a:off x="6567716" y="1480848"/>
            <a:ext cx="5237674" cy="338554"/>
          </a:xfrm>
          <a:prstGeom prst="rect">
            <a:avLst/>
          </a:prstGeom>
          <a:noFill/>
        </p:spPr>
        <p:txBody>
          <a:bodyPr wrap="square" rtlCol="0">
            <a:spAutoFit/>
          </a:bodyPr>
          <a:lstStyle/>
          <a:p>
            <a:pPr algn="ctr"/>
            <a:r>
              <a:rPr lang="en-US" sz="1600" u="sng" dirty="0"/>
              <a:t>E.g. Quadrat method</a:t>
            </a:r>
          </a:p>
        </p:txBody>
      </p:sp>
    </p:spTree>
    <p:extLst>
      <p:ext uri="{BB962C8B-B14F-4D97-AF65-F5344CB8AC3E}">
        <p14:creationId xmlns:p14="http://schemas.microsoft.com/office/powerpoint/2010/main" val="3695386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5440D-8D71-2013-4FF7-2DCE39F03F36}"/>
              </a:ext>
            </a:extLst>
          </p:cNvPr>
          <p:cNvSpPr txBox="1"/>
          <p:nvPr/>
        </p:nvSpPr>
        <p:spPr>
          <a:xfrm>
            <a:off x="1355189" y="346241"/>
            <a:ext cx="10067554" cy="1077218"/>
          </a:xfrm>
          <a:prstGeom prst="rect">
            <a:avLst/>
          </a:prstGeom>
          <a:noFill/>
        </p:spPr>
        <p:txBody>
          <a:bodyPr wrap="square" rtlCol="0">
            <a:spAutoFit/>
          </a:bodyPr>
          <a:lstStyle/>
          <a:p>
            <a:pPr algn="ctr"/>
            <a:r>
              <a:rPr lang="en-US" sz="3200" dirty="0">
                <a:solidFill>
                  <a:schemeClr val="bg1"/>
                </a:solidFill>
              </a:rPr>
              <a:t>Identify EVERYTHING inside the quadrat by </a:t>
            </a:r>
            <a:r>
              <a:rPr lang="en-US" sz="3200" i="1" dirty="0">
                <a:solidFill>
                  <a:schemeClr val="bg1"/>
                </a:solidFill>
              </a:rPr>
              <a:t>Genus </a:t>
            </a:r>
            <a:r>
              <a:rPr lang="en-US" sz="3200" dirty="0">
                <a:solidFill>
                  <a:schemeClr val="bg1"/>
                </a:solidFill>
              </a:rPr>
              <a:t>name</a:t>
            </a:r>
          </a:p>
          <a:p>
            <a:pPr algn="ctr"/>
            <a:r>
              <a:rPr lang="en-US" sz="3200" i="1" dirty="0">
                <a:solidFill>
                  <a:schemeClr val="bg1"/>
                </a:solidFill>
              </a:rPr>
              <a:t>or</a:t>
            </a:r>
            <a:r>
              <a:rPr lang="en-US" sz="3200" dirty="0">
                <a:solidFill>
                  <a:schemeClr val="bg1"/>
                </a:solidFill>
              </a:rPr>
              <a:t> assign to a (pre-determined) category</a:t>
            </a:r>
          </a:p>
        </p:txBody>
      </p:sp>
      <p:sp>
        <p:nvSpPr>
          <p:cNvPr id="3" name="Rectangle 2">
            <a:extLst>
              <a:ext uri="{FF2B5EF4-FFF2-40B4-BE49-F238E27FC236}">
                <a16:creationId xmlns:a16="http://schemas.microsoft.com/office/drawing/2014/main" id="{0DE28618-E5B3-A949-299B-E666A05106BF}"/>
              </a:ext>
            </a:extLst>
          </p:cNvPr>
          <p:cNvSpPr/>
          <p:nvPr/>
        </p:nvSpPr>
        <p:spPr>
          <a:xfrm>
            <a:off x="0" y="2264228"/>
            <a:ext cx="12192000" cy="4593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507BE-4459-F5E9-BB36-DF070BB652F2}"/>
              </a:ext>
            </a:extLst>
          </p:cNvPr>
          <p:cNvSpPr/>
          <p:nvPr/>
        </p:nvSpPr>
        <p:spPr>
          <a:xfrm>
            <a:off x="711200" y="2935513"/>
            <a:ext cx="3933371" cy="32512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10502423-3578-898E-44A0-9FB0CC7DD5E1}"/>
              </a:ext>
            </a:extLst>
          </p:cNvPr>
          <p:cNvGraphicFramePr>
            <a:graphicFrameLocks noGrp="1"/>
          </p:cNvGraphicFramePr>
          <p:nvPr>
            <p:extLst>
              <p:ext uri="{D42A27DB-BD31-4B8C-83A1-F6EECF244321}">
                <p14:modId xmlns:p14="http://schemas.microsoft.com/office/powerpoint/2010/main" val="4278535846"/>
              </p:ext>
            </p:extLst>
          </p:nvPr>
        </p:nvGraphicFramePr>
        <p:xfrm>
          <a:off x="5109028" y="2935512"/>
          <a:ext cx="2975430" cy="3251200"/>
        </p:xfrm>
        <a:graphic>
          <a:graphicData uri="http://schemas.openxmlformats.org/drawingml/2006/table">
            <a:tbl>
              <a:tblPr firstRow="1" bandRow="1">
                <a:tableStyleId>{7E9639D4-E3E2-4D34-9284-5A2195B3D0D7}</a:tableStyleId>
              </a:tblPr>
              <a:tblGrid>
                <a:gridCol w="2148115">
                  <a:extLst>
                    <a:ext uri="{9D8B030D-6E8A-4147-A177-3AD203B41FA5}">
                      <a16:colId xmlns:a16="http://schemas.microsoft.com/office/drawing/2014/main" val="1911474892"/>
                    </a:ext>
                  </a:extLst>
                </a:gridCol>
                <a:gridCol w="827315">
                  <a:extLst>
                    <a:ext uri="{9D8B030D-6E8A-4147-A177-3AD203B41FA5}">
                      <a16:colId xmlns:a16="http://schemas.microsoft.com/office/drawing/2014/main" val="4258964258"/>
                    </a:ext>
                  </a:extLst>
                </a:gridCol>
              </a:tblGrid>
              <a:tr h="650240">
                <a:tc>
                  <a:txBody>
                    <a:bodyPr/>
                    <a:lstStyle/>
                    <a:p>
                      <a:pPr algn="ctr"/>
                      <a:r>
                        <a:rPr lang="en-US" i="1" dirty="0"/>
                        <a:t>Genus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462386176"/>
                  </a:ext>
                </a:extLst>
              </a:tr>
              <a:tr h="650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797525"/>
                  </a:ext>
                </a:extLst>
              </a:tr>
              <a:tr h="6502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7615878"/>
                  </a:ext>
                </a:extLst>
              </a:tr>
              <a:tr h="6502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30917"/>
                  </a:ext>
                </a:extLst>
              </a:tr>
              <a:tr h="6502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14069"/>
                  </a:ext>
                </a:extLst>
              </a:tr>
            </a:tbl>
          </a:graphicData>
        </a:graphic>
      </p:graphicFrame>
      <p:sp>
        <p:nvSpPr>
          <p:cNvPr id="9" name="TextBox 8">
            <a:extLst>
              <a:ext uri="{FF2B5EF4-FFF2-40B4-BE49-F238E27FC236}">
                <a16:creationId xmlns:a16="http://schemas.microsoft.com/office/drawing/2014/main" id="{A6805F9A-7BFC-AF0C-8770-60713A3548C8}"/>
              </a:ext>
            </a:extLst>
          </p:cNvPr>
          <p:cNvSpPr txBox="1"/>
          <p:nvPr/>
        </p:nvSpPr>
        <p:spPr>
          <a:xfrm>
            <a:off x="2307771" y="2566180"/>
            <a:ext cx="783772" cy="369332"/>
          </a:xfrm>
          <a:prstGeom prst="rect">
            <a:avLst/>
          </a:prstGeom>
          <a:noFill/>
        </p:spPr>
        <p:txBody>
          <a:bodyPr wrap="square" rtlCol="0">
            <a:spAutoFit/>
          </a:bodyPr>
          <a:lstStyle/>
          <a:p>
            <a:r>
              <a:rPr lang="en-US" dirty="0"/>
              <a:t>1m</a:t>
            </a:r>
          </a:p>
        </p:txBody>
      </p:sp>
      <p:sp>
        <p:nvSpPr>
          <p:cNvPr id="10" name="TextBox 9">
            <a:extLst>
              <a:ext uri="{FF2B5EF4-FFF2-40B4-BE49-F238E27FC236}">
                <a16:creationId xmlns:a16="http://schemas.microsoft.com/office/drawing/2014/main" id="{63C7E810-0D67-603C-E89C-A0F8CC4E30F5}"/>
              </a:ext>
            </a:extLst>
          </p:cNvPr>
          <p:cNvSpPr txBox="1"/>
          <p:nvPr/>
        </p:nvSpPr>
        <p:spPr>
          <a:xfrm>
            <a:off x="217715" y="4376446"/>
            <a:ext cx="783772" cy="369332"/>
          </a:xfrm>
          <a:prstGeom prst="rect">
            <a:avLst/>
          </a:prstGeom>
          <a:noFill/>
        </p:spPr>
        <p:txBody>
          <a:bodyPr wrap="square" rtlCol="0">
            <a:spAutoFit/>
          </a:bodyPr>
          <a:lstStyle/>
          <a:p>
            <a:r>
              <a:rPr lang="en-US" dirty="0"/>
              <a:t>1m</a:t>
            </a:r>
          </a:p>
        </p:txBody>
      </p:sp>
      <p:graphicFrame>
        <p:nvGraphicFramePr>
          <p:cNvPr id="12" name="Table 11">
            <a:extLst>
              <a:ext uri="{FF2B5EF4-FFF2-40B4-BE49-F238E27FC236}">
                <a16:creationId xmlns:a16="http://schemas.microsoft.com/office/drawing/2014/main" id="{8719739E-15AA-496F-D344-C20B3E41FD2F}"/>
              </a:ext>
            </a:extLst>
          </p:cNvPr>
          <p:cNvGraphicFramePr>
            <a:graphicFrameLocks noGrp="1"/>
          </p:cNvGraphicFramePr>
          <p:nvPr>
            <p:extLst>
              <p:ext uri="{D42A27DB-BD31-4B8C-83A1-F6EECF244321}">
                <p14:modId xmlns:p14="http://schemas.microsoft.com/office/powerpoint/2010/main" val="2161494654"/>
              </p:ext>
            </p:extLst>
          </p:nvPr>
        </p:nvGraphicFramePr>
        <p:xfrm>
          <a:off x="8795654" y="2935512"/>
          <a:ext cx="2975430" cy="3251200"/>
        </p:xfrm>
        <a:graphic>
          <a:graphicData uri="http://schemas.openxmlformats.org/drawingml/2006/table">
            <a:tbl>
              <a:tblPr firstRow="1" bandRow="1">
                <a:tableStyleId>{7E9639D4-E3E2-4D34-9284-5A2195B3D0D7}</a:tableStyleId>
              </a:tblPr>
              <a:tblGrid>
                <a:gridCol w="2133603">
                  <a:extLst>
                    <a:ext uri="{9D8B030D-6E8A-4147-A177-3AD203B41FA5}">
                      <a16:colId xmlns:a16="http://schemas.microsoft.com/office/drawing/2014/main" val="1911474892"/>
                    </a:ext>
                  </a:extLst>
                </a:gridCol>
                <a:gridCol w="841827">
                  <a:extLst>
                    <a:ext uri="{9D8B030D-6E8A-4147-A177-3AD203B41FA5}">
                      <a16:colId xmlns:a16="http://schemas.microsoft.com/office/drawing/2014/main" val="4258964258"/>
                    </a:ext>
                  </a:extLst>
                </a:gridCol>
              </a:tblGrid>
              <a:tr h="650240">
                <a:tc>
                  <a:txBody>
                    <a:bodyPr/>
                    <a:lstStyle/>
                    <a:p>
                      <a:pPr algn="l"/>
                      <a:r>
                        <a:rPr lang="en-US" dirty="0"/>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462386176"/>
                  </a:ext>
                </a:extLst>
              </a:tr>
              <a:tr h="650240">
                <a:tc>
                  <a:txBody>
                    <a:bodyPr/>
                    <a:lstStyle/>
                    <a:p>
                      <a:r>
                        <a:rPr lang="en-US" dirty="0">
                          <a:solidFill>
                            <a:schemeClr val="bg1"/>
                          </a:solidFill>
                        </a:rPr>
                        <a:t>Hard coral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2797525"/>
                  </a:ext>
                </a:extLst>
              </a:tr>
              <a:tr h="650240">
                <a:tc>
                  <a:txBody>
                    <a:bodyPr/>
                    <a:lstStyle/>
                    <a:p>
                      <a:r>
                        <a:rPr lang="en-US" dirty="0">
                          <a:solidFill>
                            <a:schemeClr val="bg1"/>
                          </a:solidFill>
                        </a:rPr>
                        <a:t>Soft Coral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7615878"/>
                  </a:ext>
                </a:extLst>
              </a:tr>
              <a:tr h="650240">
                <a:tc>
                  <a:txBody>
                    <a:bodyPr/>
                    <a:lstStyle/>
                    <a:p>
                      <a:r>
                        <a:rPr lang="en-US" dirty="0">
                          <a:solidFill>
                            <a:schemeClr val="bg1"/>
                          </a:solidFill>
                        </a:rPr>
                        <a:t>Brown algae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230917"/>
                  </a:ext>
                </a:extLst>
              </a:tr>
              <a:tr h="650240">
                <a:tc>
                  <a:txBody>
                    <a:bodyPr/>
                    <a:lstStyle/>
                    <a:p>
                      <a:r>
                        <a:rPr lang="en-US" dirty="0">
                          <a:solidFill>
                            <a:schemeClr val="bg1"/>
                          </a:solidFill>
                        </a:rPr>
                        <a:t>Coralline algae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5514069"/>
                  </a:ext>
                </a:extLst>
              </a:tr>
            </a:tbl>
          </a:graphicData>
        </a:graphic>
      </p:graphicFrame>
      <p:sp>
        <p:nvSpPr>
          <p:cNvPr id="13" name="TextBox 12">
            <a:extLst>
              <a:ext uri="{FF2B5EF4-FFF2-40B4-BE49-F238E27FC236}">
                <a16:creationId xmlns:a16="http://schemas.microsoft.com/office/drawing/2014/main" id="{DC478EC7-399A-58DC-8084-F35BAC6474CF}"/>
              </a:ext>
            </a:extLst>
          </p:cNvPr>
          <p:cNvSpPr txBox="1"/>
          <p:nvPr/>
        </p:nvSpPr>
        <p:spPr>
          <a:xfrm>
            <a:off x="10051142" y="6153023"/>
            <a:ext cx="783772" cy="369332"/>
          </a:xfrm>
          <a:prstGeom prst="rect">
            <a:avLst/>
          </a:prstGeom>
          <a:noFill/>
        </p:spPr>
        <p:txBody>
          <a:bodyPr wrap="square" rtlCol="0">
            <a:spAutoFit/>
          </a:bodyPr>
          <a:lstStyle/>
          <a:p>
            <a:r>
              <a:rPr lang="en-US" dirty="0" err="1"/>
              <a:t>etc</a:t>
            </a:r>
            <a:r>
              <a:rPr lang="en-US" dirty="0"/>
              <a:t>….</a:t>
            </a:r>
          </a:p>
        </p:txBody>
      </p:sp>
      <p:sp>
        <p:nvSpPr>
          <p:cNvPr id="14" name="TextBox 13">
            <a:extLst>
              <a:ext uri="{FF2B5EF4-FFF2-40B4-BE49-F238E27FC236}">
                <a16:creationId xmlns:a16="http://schemas.microsoft.com/office/drawing/2014/main" id="{D88FD8FB-B58D-7FA8-710F-8B2ED63724DC}"/>
              </a:ext>
            </a:extLst>
          </p:cNvPr>
          <p:cNvSpPr txBox="1"/>
          <p:nvPr/>
        </p:nvSpPr>
        <p:spPr>
          <a:xfrm>
            <a:off x="8229598" y="4376446"/>
            <a:ext cx="783772" cy="369332"/>
          </a:xfrm>
          <a:prstGeom prst="rect">
            <a:avLst/>
          </a:prstGeom>
          <a:noFill/>
        </p:spPr>
        <p:txBody>
          <a:bodyPr wrap="square" rtlCol="0">
            <a:spAutoFit/>
          </a:bodyPr>
          <a:lstStyle/>
          <a:p>
            <a:r>
              <a:rPr lang="en-US" dirty="0"/>
              <a:t>OR</a:t>
            </a:r>
          </a:p>
        </p:txBody>
      </p:sp>
    </p:spTree>
    <p:extLst>
      <p:ext uri="{BB962C8B-B14F-4D97-AF65-F5344CB8AC3E}">
        <p14:creationId xmlns:p14="http://schemas.microsoft.com/office/powerpoint/2010/main" val="807925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5440D-8D71-2013-4FF7-2DCE39F03F36}"/>
              </a:ext>
            </a:extLst>
          </p:cNvPr>
          <p:cNvSpPr txBox="1"/>
          <p:nvPr/>
        </p:nvSpPr>
        <p:spPr>
          <a:xfrm>
            <a:off x="188686" y="346241"/>
            <a:ext cx="12003314" cy="584775"/>
          </a:xfrm>
          <a:prstGeom prst="rect">
            <a:avLst/>
          </a:prstGeom>
          <a:noFill/>
        </p:spPr>
        <p:txBody>
          <a:bodyPr wrap="square" rtlCol="0">
            <a:spAutoFit/>
          </a:bodyPr>
          <a:lstStyle/>
          <a:p>
            <a:pPr algn="ctr"/>
            <a:r>
              <a:rPr lang="en-US" sz="3200" dirty="0">
                <a:solidFill>
                  <a:schemeClr val="bg1"/>
                </a:solidFill>
              </a:rPr>
              <a:t>to either TALLY (count)….</a:t>
            </a:r>
          </a:p>
        </p:txBody>
      </p:sp>
      <p:sp>
        <p:nvSpPr>
          <p:cNvPr id="3" name="Rectangle 2">
            <a:extLst>
              <a:ext uri="{FF2B5EF4-FFF2-40B4-BE49-F238E27FC236}">
                <a16:creationId xmlns:a16="http://schemas.microsoft.com/office/drawing/2014/main" id="{0DE28618-E5B3-A949-299B-E666A05106BF}"/>
              </a:ext>
            </a:extLst>
          </p:cNvPr>
          <p:cNvSpPr/>
          <p:nvPr/>
        </p:nvSpPr>
        <p:spPr>
          <a:xfrm>
            <a:off x="0" y="1233714"/>
            <a:ext cx="12192000" cy="5624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pointing at a flower&#10;&#10;Description automatically generated">
            <a:extLst>
              <a:ext uri="{FF2B5EF4-FFF2-40B4-BE49-F238E27FC236}">
                <a16:creationId xmlns:a16="http://schemas.microsoft.com/office/drawing/2014/main" id="{F8F9B269-DFB8-1792-8854-E38DCE49045A}"/>
              </a:ext>
            </a:extLst>
          </p:cNvPr>
          <p:cNvPicPr>
            <a:picLocks noChangeAspect="1"/>
          </p:cNvPicPr>
          <p:nvPr/>
        </p:nvPicPr>
        <p:blipFill>
          <a:blip r:embed="rId3"/>
          <a:stretch>
            <a:fillRect/>
          </a:stretch>
        </p:blipFill>
        <p:spPr>
          <a:xfrm>
            <a:off x="-10887" y="1233714"/>
            <a:ext cx="6440715" cy="5612760"/>
          </a:xfrm>
          <a:prstGeom prst="rect">
            <a:avLst/>
          </a:prstGeom>
        </p:spPr>
      </p:pic>
      <p:pic>
        <p:nvPicPr>
          <p:cNvPr id="46084" name="Picture 4" descr="Tally - Free education icons">
            <a:extLst>
              <a:ext uri="{FF2B5EF4-FFF2-40B4-BE49-F238E27FC236}">
                <a16:creationId xmlns:a16="http://schemas.microsoft.com/office/drawing/2014/main" id="{E09A5F66-E9FF-D2C1-0E51-132A4A432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342" y="1877465"/>
            <a:ext cx="4325257" cy="43252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87B46A-B1FD-531A-5EC5-9B8CBB7DFDCF}"/>
              </a:ext>
            </a:extLst>
          </p:cNvPr>
          <p:cNvSpPr txBox="1"/>
          <p:nvPr/>
        </p:nvSpPr>
        <p:spPr>
          <a:xfrm>
            <a:off x="9172442" y="1742633"/>
            <a:ext cx="393056" cy="584775"/>
          </a:xfrm>
          <a:prstGeom prst="rect">
            <a:avLst/>
          </a:prstGeom>
          <a:noFill/>
        </p:spPr>
        <p:txBody>
          <a:bodyPr wrap="none" rtlCol="0">
            <a:spAutoFit/>
          </a:bodyPr>
          <a:lstStyle/>
          <a:p>
            <a:r>
              <a:rPr lang="en-US" sz="3200" dirty="0"/>
              <a:t>5</a:t>
            </a:r>
          </a:p>
        </p:txBody>
      </p:sp>
    </p:spTree>
    <p:extLst>
      <p:ext uri="{BB962C8B-B14F-4D97-AF65-F5344CB8AC3E}">
        <p14:creationId xmlns:p14="http://schemas.microsoft.com/office/powerpoint/2010/main" val="4226076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5440D-8D71-2013-4FF7-2DCE39F03F36}"/>
              </a:ext>
            </a:extLst>
          </p:cNvPr>
          <p:cNvSpPr txBox="1"/>
          <p:nvPr/>
        </p:nvSpPr>
        <p:spPr>
          <a:xfrm>
            <a:off x="188686" y="346241"/>
            <a:ext cx="11843657" cy="584775"/>
          </a:xfrm>
          <a:prstGeom prst="rect">
            <a:avLst/>
          </a:prstGeom>
          <a:noFill/>
        </p:spPr>
        <p:txBody>
          <a:bodyPr wrap="square" rtlCol="0">
            <a:spAutoFit/>
          </a:bodyPr>
          <a:lstStyle/>
          <a:p>
            <a:pPr algn="ctr"/>
            <a:r>
              <a:rPr lang="en-US" sz="3200" dirty="0">
                <a:solidFill>
                  <a:schemeClr val="bg1"/>
                </a:solidFill>
              </a:rPr>
              <a:t>or estimate PERCENTAGE cover </a:t>
            </a:r>
          </a:p>
        </p:txBody>
      </p:sp>
      <p:sp>
        <p:nvSpPr>
          <p:cNvPr id="3" name="Rectangle 2">
            <a:extLst>
              <a:ext uri="{FF2B5EF4-FFF2-40B4-BE49-F238E27FC236}">
                <a16:creationId xmlns:a16="http://schemas.microsoft.com/office/drawing/2014/main" id="{0DE28618-E5B3-A949-299B-E666A05106BF}"/>
              </a:ext>
            </a:extLst>
          </p:cNvPr>
          <p:cNvSpPr/>
          <p:nvPr/>
        </p:nvSpPr>
        <p:spPr>
          <a:xfrm>
            <a:off x="0" y="1233714"/>
            <a:ext cx="12192000" cy="5624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8" name="Picture 4" descr="AN ARMY OF ONE">
            <a:extLst>
              <a:ext uri="{FF2B5EF4-FFF2-40B4-BE49-F238E27FC236}">
                <a16:creationId xmlns:a16="http://schemas.microsoft.com/office/drawing/2014/main" id="{40E4DA7A-1D20-34A3-4E80-5C0B0CEE8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15" y="1325049"/>
            <a:ext cx="5183314" cy="5492411"/>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The utility of visual estimation of cover for rapid assessment of graminoid  abundance in forest and grassland habitats in studies of animal foraging |  bioRxiv">
            <a:extLst>
              <a:ext uri="{FF2B5EF4-FFF2-40B4-BE49-F238E27FC236}">
                <a16:creationId xmlns:a16="http://schemas.microsoft.com/office/drawing/2014/main" id="{78DE095F-3A97-4D32-5A93-FD3FEB5E6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4087" y="2525484"/>
            <a:ext cx="5183314" cy="37011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21E7A-468E-07A7-F842-D209FDDA0909}"/>
              </a:ext>
            </a:extLst>
          </p:cNvPr>
          <p:cNvSpPr txBox="1"/>
          <p:nvPr/>
        </p:nvSpPr>
        <p:spPr>
          <a:xfrm>
            <a:off x="8289572" y="1820137"/>
            <a:ext cx="1872343" cy="369332"/>
          </a:xfrm>
          <a:prstGeom prst="rect">
            <a:avLst/>
          </a:prstGeom>
          <a:noFill/>
        </p:spPr>
        <p:txBody>
          <a:bodyPr wrap="square" rtlCol="0">
            <a:spAutoFit/>
          </a:bodyPr>
          <a:lstStyle/>
          <a:p>
            <a:r>
              <a:rPr lang="en-US" dirty="0"/>
              <a:t>For example: </a:t>
            </a:r>
          </a:p>
        </p:txBody>
      </p:sp>
    </p:spTree>
    <p:extLst>
      <p:ext uri="{BB962C8B-B14F-4D97-AF65-F5344CB8AC3E}">
        <p14:creationId xmlns:p14="http://schemas.microsoft.com/office/powerpoint/2010/main" val="1481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Queensland free map, free blank map, free outline map, free base map  outline, main cities, roads">
            <a:extLst>
              <a:ext uri="{FF2B5EF4-FFF2-40B4-BE49-F238E27FC236}">
                <a16:creationId xmlns:a16="http://schemas.microsoft.com/office/drawing/2014/main" id="{4C011F4B-917C-9ED9-2239-7D6FC2CD4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48F38D-77F5-6405-7525-14C411CF6466}"/>
              </a:ext>
            </a:extLst>
          </p:cNvPr>
          <p:cNvSpPr txBox="1"/>
          <p:nvPr/>
        </p:nvSpPr>
        <p:spPr>
          <a:xfrm>
            <a:off x="6471860" y="686052"/>
            <a:ext cx="4823774" cy="4401205"/>
          </a:xfrm>
          <a:prstGeom prst="rect">
            <a:avLst/>
          </a:prstGeom>
          <a:noFill/>
        </p:spPr>
        <p:txBody>
          <a:bodyPr wrap="square" rtlCol="0">
            <a:spAutoFit/>
          </a:bodyPr>
          <a:lstStyle/>
          <a:p>
            <a:pPr algn="ctr"/>
            <a:r>
              <a:rPr lang="en-US" sz="4000" dirty="0">
                <a:solidFill>
                  <a:schemeClr val="bg1"/>
                </a:solidFill>
              </a:rPr>
              <a:t>When we can’t count them all at once, </a:t>
            </a:r>
          </a:p>
          <a:p>
            <a:pPr algn="ctr"/>
            <a:r>
              <a:rPr lang="en-US" sz="4000" dirty="0">
                <a:solidFill>
                  <a:schemeClr val="bg1"/>
                </a:solidFill>
              </a:rPr>
              <a:t>we instead count a </a:t>
            </a:r>
            <a:r>
              <a:rPr lang="en-US" sz="4000" i="1" dirty="0">
                <a:solidFill>
                  <a:schemeClr val="bg1"/>
                </a:solidFill>
              </a:rPr>
              <a:t>sample</a:t>
            </a:r>
            <a:r>
              <a:rPr lang="en-US" sz="4000" dirty="0">
                <a:solidFill>
                  <a:schemeClr val="bg1"/>
                </a:solidFill>
              </a:rPr>
              <a:t> of the population to </a:t>
            </a:r>
            <a:r>
              <a:rPr lang="en-US" sz="4000" i="1" dirty="0">
                <a:solidFill>
                  <a:schemeClr val="bg1"/>
                </a:solidFill>
              </a:rPr>
              <a:t>estimate </a:t>
            </a:r>
            <a:r>
              <a:rPr lang="en-US" sz="4000" dirty="0">
                <a:solidFill>
                  <a:schemeClr val="bg1"/>
                </a:solidFill>
              </a:rPr>
              <a:t>total population size.</a:t>
            </a:r>
            <a:endParaRPr lang="en-US" sz="3200" dirty="0">
              <a:solidFill>
                <a:schemeClr val="bg1"/>
              </a:solidFill>
            </a:endParaRPr>
          </a:p>
        </p:txBody>
      </p:sp>
      <p:sp>
        <p:nvSpPr>
          <p:cNvPr id="9" name="Oval 8">
            <a:extLst>
              <a:ext uri="{FF2B5EF4-FFF2-40B4-BE49-F238E27FC236}">
                <a16:creationId xmlns:a16="http://schemas.microsoft.com/office/drawing/2014/main" id="{EB4F0506-9C8D-000C-4DB2-5FC80B2F26AB}"/>
              </a:ext>
            </a:extLst>
          </p:cNvPr>
          <p:cNvSpPr/>
          <p:nvPr/>
        </p:nvSpPr>
        <p:spPr>
          <a:xfrm>
            <a:off x="4782230" y="5711371"/>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F0C717-4D9F-BF7E-18CA-1036EB68B21B}"/>
              </a:ext>
            </a:extLst>
          </p:cNvPr>
          <p:cNvSpPr/>
          <p:nvPr/>
        </p:nvSpPr>
        <p:spPr>
          <a:xfrm>
            <a:off x="4938259" y="5413828"/>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FE23C-B92B-46DA-07E6-753DD9FE49AB}"/>
              </a:ext>
            </a:extLst>
          </p:cNvPr>
          <p:cNvSpPr/>
          <p:nvPr/>
        </p:nvSpPr>
        <p:spPr>
          <a:xfrm>
            <a:off x="4938259" y="6008914"/>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73BDE32-D65C-8FAF-8AE6-E61BBAAF0FFA}"/>
              </a:ext>
            </a:extLst>
          </p:cNvPr>
          <p:cNvSpPr/>
          <p:nvPr/>
        </p:nvSpPr>
        <p:spPr>
          <a:xfrm>
            <a:off x="4700361" y="5232399"/>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33E087-23A8-DB06-B9C8-E54EF6B10E6F}"/>
              </a:ext>
            </a:extLst>
          </p:cNvPr>
          <p:cNvSpPr/>
          <p:nvPr/>
        </p:nvSpPr>
        <p:spPr>
          <a:xfrm>
            <a:off x="4889046" y="5036457"/>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0CF4DF-51E9-0877-DE96-DCD5C100BE60}"/>
              </a:ext>
            </a:extLst>
          </p:cNvPr>
          <p:cNvSpPr/>
          <p:nvPr/>
        </p:nvSpPr>
        <p:spPr>
          <a:xfrm>
            <a:off x="4558619" y="4898572"/>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E375D2-D8CD-4CE5-70B9-B379BF3845DD}"/>
              </a:ext>
            </a:extLst>
          </p:cNvPr>
          <p:cNvSpPr/>
          <p:nvPr/>
        </p:nvSpPr>
        <p:spPr>
          <a:xfrm>
            <a:off x="4732791" y="6226629"/>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53DEF7-0774-75C5-72C7-23BCEE46FFA9}"/>
              </a:ext>
            </a:extLst>
          </p:cNvPr>
          <p:cNvSpPr/>
          <p:nvPr/>
        </p:nvSpPr>
        <p:spPr>
          <a:xfrm>
            <a:off x="4375830" y="4659086"/>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B668E2-C1C7-2823-D3CC-9F1AF222C89A}"/>
              </a:ext>
            </a:extLst>
          </p:cNvPr>
          <p:cNvSpPr txBox="1"/>
          <p:nvPr/>
        </p:nvSpPr>
        <p:spPr>
          <a:xfrm>
            <a:off x="7040520" y="5957669"/>
            <a:ext cx="3686454" cy="646331"/>
          </a:xfrm>
          <a:prstGeom prst="rect">
            <a:avLst/>
          </a:prstGeom>
          <a:noFill/>
        </p:spPr>
        <p:txBody>
          <a:bodyPr wrap="square" rtlCol="0">
            <a:spAutoFit/>
          </a:bodyPr>
          <a:lstStyle/>
          <a:p>
            <a:pPr algn="ctr"/>
            <a:r>
              <a:rPr lang="en-US" dirty="0">
                <a:solidFill>
                  <a:schemeClr val="bg1"/>
                </a:solidFill>
              </a:rPr>
              <a:t>And with further calculations, estimate population density as well.</a:t>
            </a:r>
          </a:p>
        </p:txBody>
      </p:sp>
    </p:spTree>
    <p:extLst>
      <p:ext uri="{BB962C8B-B14F-4D97-AF65-F5344CB8AC3E}">
        <p14:creationId xmlns:p14="http://schemas.microsoft.com/office/powerpoint/2010/main" val="2378207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5440D-8D71-2013-4FF7-2DCE39F03F36}"/>
              </a:ext>
            </a:extLst>
          </p:cNvPr>
          <p:cNvSpPr txBox="1"/>
          <p:nvPr/>
        </p:nvSpPr>
        <p:spPr>
          <a:xfrm>
            <a:off x="188686" y="207962"/>
            <a:ext cx="12003314" cy="2062103"/>
          </a:xfrm>
          <a:prstGeom prst="rect">
            <a:avLst/>
          </a:prstGeom>
          <a:noFill/>
        </p:spPr>
        <p:txBody>
          <a:bodyPr wrap="square" rtlCol="0">
            <a:spAutoFit/>
          </a:bodyPr>
          <a:lstStyle/>
          <a:p>
            <a:pPr algn="ctr"/>
            <a:r>
              <a:rPr lang="en-US" sz="3200" i="1" dirty="0">
                <a:solidFill>
                  <a:schemeClr val="bg1"/>
                </a:solidFill>
              </a:rPr>
              <a:t>Alternatively….</a:t>
            </a:r>
            <a:r>
              <a:rPr lang="en-US" sz="3200" dirty="0">
                <a:solidFill>
                  <a:schemeClr val="bg1"/>
                </a:solidFill>
              </a:rPr>
              <a:t> </a:t>
            </a:r>
          </a:p>
          <a:p>
            <a:pPr algn="ctr"/>
            <a:r>
              <a:rPr lang="en-US" sz="3200" dirty="0">
                <a:solidFill>
                  <a:schemeClr val="bg1"/>
                </a:solidFill>
              </a:rPr>
              <a:t>place DOTS in a quadrat and IDENTIFY what’s under each dot.</a:t>
            </a:r>
          </a:p>
          <a:p>
            <a:pPr algn="ctr"/>
            <a:endParaRPr lang="en-US" sz="3200" dirty="0">
              <a:solidFill>
                <a:schemeClr val="bg1"/>
              </a:solidFill>
            </a:endParaRPr>
          </a:p>
          <a:p>
            <a:pPr algn="ctr"/>
            <a:r>
              <a:rPr lang="en-US" sz="3200" dirty="0">
                <a:solidFill>
                  <a:schemeClr val="bg1"/>
                </a:solidFill>
              </a:rPr>
              <a:t>Dots are either randomly or evenly placed.</a:t>
            </a:r>
          </a:p>
        </p:txBody>
      </p:sp>
      <p:sp>
        <p:nvSpPr>
          <p:cNvPr id="3" name="Rectangle 2">
            <a:extLst>
              <a:ext uri="{FF2B5EF4-FFF2-40B4-BE49-F238E27FC236}">
                <a16:creationId xmlns:a16="http://schemas.microsoft.com/office/drawing/2014/main" id="{0DE28618-E5B3-A949-299B-E666A05106BF}"/>
              </a:ext>
            </a:extLst>
          </p:cNvPr>
          <p:cNvSpPr/>
          <p:nvPr/>
        </p:nvSpPr>
        <p:spPr>
          <a:xfrm>
            <a:off x="0" y="2423886"/>
            <a:ext cx="12192000" cy="44341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B8C8AF-8433-0DCE-F16F-05A76FB47373}"/>
              </a:ext>
            </a:extLst>
          </p:cNvPr>
          <p:cNvSpPr txBox="1"/>
          <p:nvPr/>
        </p:nvSpPr>
        <p:spPr>
          <a:xfrm>
            <a:off x="2728685" y="6391924"/>
            <a:ext cx="1770742" cy="369332"/>
          </a:xfrm>
          <a:prstGeom prst="rect">
            <a:avLst/>
          </a:prstGeom>
          <a:noFill/>
        </p:spPr>
        <p:txBody>
          <a:bodyPr wrap="square" rtlCol="0">
            <a:spAutoFit/>
          </a:bodyPr>
          <a:lstStyle/>
          <a:p>
            <a:r>
              <a:rPr lang="en-US" dirty="0"/>
              <a:t>Random</a:t>
            </a:r>
          </a:p>
        </p:txBody>
      </p:sp>
      <p:sp>
        <p:nvSpPr>
          <p:cNvPr id="5" name="Rectangle 4">
            <a:extLst>
              <a:ext uri="{FF2B5EF4-FFF2-40B4-BE49-F238E27FC236}">
                <a16:creationId xmlns:a16="http://schemas.microsoft.com/office/drawing/2014/main" id="{0946E627-C5C9-D415-C7F2-43C35E3C073F}"/>
              </a:ext>
            </a:extLst>
          </p:cNvPr>
          <p:cNvSpPr/>
          <p:nvPr/>
        </p:nvSpPr>
        <p:spPr>
          <a:xfrm>
            <a:off x="1132114" y="3043981"/>
            <a:ext cx="3933371" cy="32512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D926F5-A4CD-0607-96BB-63FF94846239}"/>
              </a:ext>
            </a:extLst>
          </p:cNvPr>
          <p:cNvSpPr/>
          <p:nvPr/>
        </p:nvSpPr>
        <p:spPr>
          <a:xfrm>
            <a:off x="1756228" y="3537468"/>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660F189-DF47-44DB-8C29-1072CC73C632}"/>
              </a:ext>
            </a:extLst>
          </p:cNvPr>
          <p:cNvSpPr/>
          <p:nvPr/>
        </p:nvSpPr>
        <p:spPr>
          <a:xfrm>
            <a:off x="1618342" y="5388040"/>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FAE6F11-EE6B-C22B-BCE8-C655CB8C0810}"/>
              </a:ext>
            </a:extLst>
          </p:cNvPr>
          <p:cNvSpPr/>
          <p:nvPr/>
        </p:nvSpPr>
        <p:spPr>
          <a:xfrm>
            <a:off x="2133601" y="4725431"/>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F2D391-2538-3239-CDCD-CE8161AF3077}"/>
              </a:ext>
            </a:extLst>
          </p:cNvPr>
          <p:cNvSpPr/>
          <p:nvPr/>
        </p:nvSpPr>
        <p:spPr>
          <a:xfrm>
            <a:off x="2873828" y="3977945"/>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67E5E2-B817-C18A-F86D-E89685762E6F}"/>
              </a:ext>
            </a:extLst>
          </p:cNvPr>
          <p:cNvSpPr/>
          <p:nvPr/>
        </p:nvSpPr>
        <p:spPr>
          <a:xfrm>
            <a:off x="4477659" y="5516854"/>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848D146-32F3-45FF-A2BA-7C2C3285C1A9}"/>
              </a:ext>
            </a:extLst>
          </p:cNvPr>
          <p:cNvSpPr/>
          <p:nvPr/>
        </p:nvSpPr>
        <p:spPr>
          <a:xfrm>
            <a:off x="3098799" y="4440195"/>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5CE5BA-C20D-03C9-8750-1747A5E1673B}"/>
              </a:ext>
            </a:extLst>
          </p:cNvPr>
          <p:cNvSpPr txBox="1"/>
          <p:nvPr/>
        </p:nvSpPr>
        <p:spPr>
          <a:xfrm>
            <a:off x="8795658" y="6391923"/>
            <a:ext cx="1770742" cy="369332"/>
          </a:xfrm>
          <a:prstGeom prst="rect">
            <a:avLst/>
          </a:prstGeom>
          <a:noFill/>
        </p:spPr>
        <p:txBody>
          <a:bodyPr wrap="square" rtlCol="0">
            <a:spAutoFit/>
          </a:bodyPr>
          <a:lstStyle/>
          <a:p>
            <a:r>
              <a:rPr lang="en-US" dirty="0"/>
              <a:t>Even</a:t>
            </a:r>
          </a:p>
        </p:txBody>
      </p:sp>
      <p:sp>
        <p:nvSpPr>
          <p:cNvPr id="15" name="Rectangle 14">
            <a:extLst>
              <a:ext uri="{FF2B5EF4-FFF2-40B4-BE49-F238E27FC236}">
                <a16:creationId xmlns:a16="http://schemas.microsoft.com/office/drawing/2014/main" id="{D126804E-8F36-F2E1-FCB9-4D9694245A37}"/>
              </a:ext>
            </a:extLst>
          </p:cNvPr>
          <p:cNvSpPr/>
          <p:nvPr/>
        </p:nvSpPr>
        <p:spPr>
          <a:xfrm>
            <a:off x="7199087" y="3043980"/>
            <a:ext cx="3933371" cy="32512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F506C1-9433-2D86-FF22-426312F9AD00}"/>
              </a:ext>
            </a:extLst>
          </p:cNvPr>
          <p:cNvSpPr/>
          <p:nvPr/>
        </p:nvSpPr>
        <p:spPr>
          <a:xfrm>
            <a:off x="7823201" y="3537467"/>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10AD05D-20BD-A2CB-228A-E9BA15EABE91}"/>
              </a:ext>
            </a:extLst>
          </p:cNvPr>
          <p:cNvSpPr/>
          <p:nvPr/>
        </p:nvSpPr>
        <p:spPr>
          <a:xfrm>
            <a:off x="7837715" y="5645667"/>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C16A5D9-2FED-70C1-DEC6-5C9EBF222D6A}"/>
              </a:ext>
            </a:extLst>
          </p:cNvPr>
          <p:cNvSpPr/>
          <p:nvPr/>
        </p:nvSpPr>
        <p:spPr>
          <a:xfrm>
            <a:off x="7823201" y="4591567"/>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E3E1C90-E147-4081-2FE9-0DFFA4DD3112}"/>
              </a:ext>
            </a:extLst>
          </p:cNvPr>
          <p:cNvSpPr/>
          <p:nvPr/>
        </p:nvSpPr>
        <p:spPr>
          <a:xfrm>
            <a:off x="9165772" y="3537465"/>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C24F733-01D5-50BD-9C39-582112AE5E1C}"/>
              </a:ext>
            </a:extLst>
          </p:cNvPr>
          <p:cNvSpPr/>
          <p:nvPr/>
        </p:nvSpPr>
        <p:spPr>
          <a:xfrm>
            <a:off x="9165772" y="4569009"/>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616F07-F258-17B4-451E-36F2A2C53F0C}"/>
              </a:ext>
            </a:extLst>
          </p:cNvPr>
          <p:cNvSpPr/>
          <p:nvPr/>
        </p:nvSpPr>
        <p:spPr>
          <a:xfrm>
            <a:off x="10392231" y="3537465"/>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56047E3-A636-ABEE-2E2F-D40EE2496AB8}"/>
              </a:ext>
            </a:extLst>
          </p:cNvPr>
          <p:cNvSpPr/>
          <p:nvPr/>
        </p:nvSpPr>
        <p:spPr>
          <a:xfrm>
            <a:off x="9165771" y="5647092"/>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4F7028C-3B49-B6AF-C536-075780EA911F}"/>
              </a:ext>
            </a:extLst>
          </p:cNvPr>
          <p:cNvSpPr/>
          <p:nvPr/>
        </p:nvSpPr>
        <p:spPr>
          <a:xfrm>
            <a:off x="10443028" y="4540765"/>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70E8E-1C46-2E8F-B7E2-9CE455F7DAF2}"/>
              </a:ext>
            </a:extLst>
          </p:cNvPr>
          <p:cNvSpPr/>
          <p:nvPr/>
        </p:nvSpPr>
        <p:spPr>
          <a:xfrm>
            <a:off x="10443027" y="5639048"/>
            <a:ext cx="246743" cy="25762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243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5440D-8D71-2013-4FF7-2DCE39F03F36}"/>
              </a:ext>
            </a:extLst>
          </p:cNvPr>
          <p:cNvSpPr txBox="1"/>
          <p:nvPr/>
        </p:nvSpPr>
        <p:spPr>
          <a:xfrm>
            <a:off x="1355189" y="471045"/>
            <a:ext cx="10067554" cy="584775"/>
          </a:xfrm>
          <a:prstGeom prst="rect">
            <a:avLst/>
          </a:prstGeom>
          <a:noFill/>
        </p:spPr>
        <p:txBody>
          <a:bodyPr wrap="square" rtlCol="0">
            <a:spAutoFit/>
          </a:bodyPr>
          <a:lstStyle/>
          <a:p>
            <a:pPr algn="ctr"/>
            <a:r>
              <a:rPr lang="en-US" sz="3200" dirty="0">
                <a:solidFill>
                  <a:schemeClr val="bg1"/>
                </a:solidFill>
              </a:rPr>
              <a:t>Use field guides to identify to a </a:t>
            </a:r>
            <a:r>
              <a:rPr lang="en-US" sz="3200" i="1" dirty="0">
                <a:solidFill>
                  <a:schemeClr val="bg1"/>
                </a:solidFill>
              </a:rPr>
              <a:t>Genus</a:t>
            </a:r>
            <a:r>
              <a:rPr lang="en-US" sz="3200" dirty="0">
                <a:solidFill>
                  <a:schemeClr val="bg1"/>
                </a:solidFill>
              </a:rPr>
              <a:t> level</a:t>
            </a:r>
          </a:p>
        </p:txBody>
      </p:sp>
      <p:sp>
        <p:nvSpPr>
          <p:cNvPr id="3" name="Rectangle 2">
            <a:extLst>
              <a:ext uri="{FF2B5EF4-FFF2-40B4-BE49-F238E27FC236}">
                <a16:creationId xmlns:a16="http://schemas.microsoft.com/office/drawing/2014/main" id="{0DE28618-E5B3-A949-299B-E666A05106BF}"/>
              </a:ext>
            </a:extLst>
          </p:cNvPr>
          <p:cNvSpPr/>
          <p:nvPr/>
        </p:nvSpPr>
        <p:spPr>
          <a:xfrm>
            <a:off x="0" y="1567544"/>
            <a:ext cx="12192000" cy="5290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book&#10;&#10;Description automatically generated">
            <a:extLst>
              <a:ext uri="{FF2B5EF4-FFF2-40B4-BE49-F238E27FC236}">
                <a16:creationId xmlns:a16="http://schemas.microsoft.com/office/drawing/2014/main" id="{0B8A275E-4837-6698-BD4B-76DE7945F13F}"/>
              </a:ext>
            </a:extLst>
          </p:cNvPr>
          <p:cNvPicPr>
            <a:picLocks noChangeAspect="1"/>
          </p:cNvPicPr>
          <p:nvPr/>
        </p:nvPicPr>
        <p:blipFill>
          <a:blip r:embed="rId3"/>
          <a:stretch>
            <a:fillRect/>
          </a:stretch>
        </p:blipFill>
        <p:spPr>
          <a:xfrm>
            <a:off x="341528" y="3052689"/>
            <a:ext cx="11508943" cy="2728535"/>
          </a:xfrm>
          <a:prstGeom prst="rect">
            <a:avLst/>
          </a:prstGeom>
        </p:spPr>
      </p:pic>
    </p:spTree>
    <p:extLst>
      <p:ext uri="{BB962C8B-B14F-4D97-AF65-F5344CB8AC3E}">
        <p14:creationId xmlns:p14="http://schemas.microsoft.com/office/powerpoint/2010/main" val="1340644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8F5761-0F82-A8B9-B43D-1EB9D539BD07}"/>
              </a:ext>
            </a:extLst>
          </p:cNvPr>
          <p:cNvSpPr txBox="1"/>
          <p:nvPr/>
        </p:nvSpPr>
        <p:spPr>
          <a:xfrm>
            <a:off x="3474275" y="2020576"/>
            <a:ext cx="5018965" cy="2554545"/>
          </a:xfrm>
          <a:prstGeom prst="rect">
            <a:avLst/>
          </a:prstGeom>
          <a:noFill/>
        </p:spPr>
        <p:txBody>
          <a:bodyPr wrap="square" rtlCol="0">
            <a:spAutoFit/>
          </a:bodyPr>
          <a:lstStyle/>
          <a:p>
            <a:pPr algn="ctr"/>
            <a:endParaRPr lang="en-US" sz="3200" dirty="0">
              <a:solidFill>
                <a:schemeClr val="bg1"/>
              </a:solidFill>
            </a:endParaRPr>
          </a:p>
          <a:p>
            <a:pPr algn="ctr"/>
            <a:r>
              <a:rPr lang="en-US" sz="3200" dirty="0">
                <a:solidFill>
                  <a:schemeClr val="bg1"/>
                </a:solidFill>
              </a:rPr>
              <a:t>The ecosystem we will be investigating is the </a:t>
            </a:r>
          </a:p>
          <a:p>
            <a:pPr algn="ctr"/>
            <a:r>
              <a:rPr lang="en-US" sz="3200" dirty="0">
                <a:solidFill>
                  <a:schemeClr val="bg1"/>
                </a:solidFill>
              </a:rPr>
              <a:t>rocky shore, using the quadrat/transect method </a:t>
            </a:r>
          </a:p>
        </p:txBody>
      </p:sp>
    </p:spTree>
    <p:extLst>
      <p:ext uri="{BB962C8B-B14F-4D97-AF65-F5344CB8AC3E}">
        <p14:creationId xmlns:p14="http://schemas.microsoft.com/office/powerpoint/2010/main" val="41062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cky shore (New Zealand) | AnyQuestions">
            <a:extLst>
              <a:ext uri="{FF2B5EF4-FFF2-40B4-BE49-F238E27FC236}">
                <a16:creationId xmlns:a16="http://schemas.microsoft.com/office/drawing/2014/main" id="{E323E180-CF5C-CF02-1E2E-D587FCB1CC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63" b="-2"/>
          <a:stretch/>
        </p:blipFill>
        <p:spPr bwMode="auto">
          <a:xfrm>
            <a:off x="0" y="1567542"/>
            <a:ext cx="12192000" cy="52904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40B1DB-16A5-7DDA-80CD-22A3DEA05FA2}"/>
              </a:ext>
            </a:extLst>
          </p:cNvPr>
          <p:cNvSpPr txBox="1"/>
          <p:nvPr/>
        </p:nvSpPr>
        <p:spPr>
          <a:xfrm>
            <a:off x="1250254" y="260604"/>
            <a:ext cx="10632258" cy="1077218"/>
          </a:xfrm>
          <a:prstGeom prst="rect">
            <a:avLst/>
          </a:prstGeom>
          <a:noFill/>
        </p:spPr>
        <p:txBody>
          <a:bodyPr wrap="square">
            <a:spAutoFit/>
          </a:bodyPr>
          <a:lstStyle/>
          <a:p>
            <a:pPr algn="ctr"/>
            <a:r>
              <a:rPr lang="en-US" sz="2400" dirty="0">
                <a:solidFill>
                  <a:schemeClr val="bg1"/>
                </a:solidFill>
              </a:rPr>
              <a:t>First, let’s meet the stars of the show…</a:t>
            </a:r>
          </a:p>
          <a:p>
            <a:pPr algn="ctr"/>
            <a:r>
              <a:rPr lang="en-US" sz="4000" dirty="0">
                <a:solidFill>
                  <a:schemeClr val="bg1"/>
                </a:solidFill>
              </a:rPr>
              <a:t>Identify physical structures of each:</a:t>
            </a:r>
          </a:p>
        </p:txBody>
      </p:sp>
    </p:spTree>
    <p:extLst>
      <p:ext uri="{BB962C8B-B14F-4D97-AF65-F5344CB8AC3E}">
        <p14:creationId xmlns:p14="http://schemas.microsoft.com/office/powerpoint/2010/main" val="3371121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Green algae (seaweed)</a:t>
            </a:r>
          </a:p>
        </p:txBody>
      </p:sp>
      <p:pic>
        <p:nvPicPr>
          <p:cNvPr id="23554" name="Picture 2" descr="Seaweed.ie :: Ulva or Sea Lettuce">
            <a:extLst>
              <a:ext uri="{FF2B5EF4-FFF2-40B4-BE49-F238E27FC236}">
                <a16:creationId xmlns:a16="http://schemas.microsoft.com/office/drawing/2014/main" id="{C800FED0-2F87-96F1-BF55-1C597964856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289602"/>
            <a:ext cx="6626087" cy="5595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DA0DD6-0C7A-3D80-A963-1B8646393D08}"/>
              </a:ext>
            </a:extLst>
          </p:cNvPr>
          <p:cNvSpPr txBox="1"/>
          <p:nvPr/>
        </p:nvSpPr>
        <p:spPr>
          <a:xfrm>
            <a:off x="3961867" y="1415820"/>
            <a:ext cx="2943051" cy="369332"/>
          </a:xfrm>
          <a:prstGeom prst="rect">
            <a:avLst/>
          </a:prstGeom>
          <a:noFill/>
        </p:spPr>
        <p:txBody>
          <a:bodyPr wrap="square" rtlCol="0">
            <a:spAutoFit/>
          </a:bodyPr>
          <a:lstStyle/>
          <a:p>
            <a:r>
              <a:rPr lang="en-US" dirty="0">
                <a:solidFill>
                  <a:schemeClr val="bg1"/>
                </a:solidFill>
              </a:rPr>
              <a:t>Sea lettuce </a:t>
            </a:r>
            <a:r>
              <a:rPr lang="en-US" i="1" dirty="0">
                <a:solidFill>
                  <a:schemeClr val="bg1"/>
                </a:solidFill>
              </a:rPr>
              <a:t>(Ulva sp.)</a:t>
            </a:r>
            <a:endParaRPr lang="en-US" dirty="0">
              <a:solidFill>
                <a:schemeClr val="bg1"/>
              </a:solidFill>
            </a:endParaRPr>
          </a:p>
        </p:txBody>
      </p:sp>
      <p:pic>
        <p:nvPicPr>
          <p:cNvPr id="23560" name="Picture 8" descr="Unlocking the potential of green seaweeds: Study explores nutrients, active  substances">
            <a:extLst>
              <a:ext uri="{FF2B5EF4-FFF2-40B4-BE49-F238E27FC236}">
                <a16:creationId xmlns:a16="http://schemas.microsoft.com/office/drawing/2014/main" id="{E81218B3-7F59-92F7-17FC-D3216BB6DC7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626087" y="1289602"/>
            <a:ext cx="5565913" cy="55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2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259491" y="261444"/>
            <a:ext cx="9407975" cy="646331"/>
          </a:xfrm>
          <a:prstGeom prst="rect">
            <a:avLst/>
          </a:prstGeom>
          <a:noFill/>
        </p:spPr>
        <p:txBody>
          <a:bodyPr wrap="square">
            <a:spAutoFit/>
          </a:bodyPr>
          <a:lstStyle/>
          <a:p>
            <a:pPr algn="ctr"/>
            <a:r>
              <a:rPr lang="en-US" sz="3600" dirty="0">
                <a:solidFill>
                  <a:schemeClr val="bg1"/>
                </a:solidFill>
              </a:rPr>
              <a:t>Brown algae (seaweed)</a:t>
            </a:r>
          </a:p>
        </p:txBody>
      </p:sp>
      <p:pic>
        <p:nvPicPr>
          <p:cNvPr id="21506" name="Picture 2" descr="Padina gymnospora : Brown Alga | Atlas of Living Australia">
            <a:extLst>
              <a:ext uri="{FF2B5EF4-FFF2-40B4-BE49-F238E27FC236}">
                <a16:creationId xmlns:a16="http://schemas.microsoft.com/office/drawing/2014/main" id="{060EC12A-AEFB-7E6B-8562-2BFD21A6F1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77009"/>
            <a:ext cx="5247984" cy="528099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Peacocks Tail Padina pavonica – Nature Journeys">
            <a:extLst>
              <a:ext uri="{FF2B5EF4-FFF2-40B4-BE49-F238E27FC236}">
                <a16:creationId xmlns:a16="http://schemas.microsoft.com/office/drawing/2014/main" id="{63FD942B-0601-4452-476E-B1AA1B5CFDA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247985" y="1577008"/>
            <a:ext cx="6944016" cy="5280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926FD-8DB8-40B2-F096-404631E65006}"/>
              </a:ext>
            </a:extLst>
          </p:cNvPr>
          <p:cNvSpPr txBox="1"/>
          <p:nvPr/>
        </p:nvSpPr>
        <p:spPr>
          <a:xfrm>
            <a:off x="4491952" y="1577007"/>
            <a:ext cx="2943051" cy="369332"/>
          </a:xfrm>
          <a:prstGeom prst="rect">
            <a:avLst/>
          </a:prstGeom>
          <a:noFill/>
        </p:spPr>
        <p:txBody>
          <a:bodyPr wrap="square" rtlCol="0">
            <a:spAutoFit/>
          </a:bodyPr>
          <a:lstStyle/>
          <a:p>
            <a:r>
              <a:rPr lang="en-US" dirty="0"/>
              <a:t>Peacocks Tail </a:t>
            </a:r>
            <a:r>
              <a:rPr lang="en-US" i="1" dirty="0"/>
              <a:t>(Padina sp.)</a:t>
            </a:r>
            <a:endParaRPr lang="en-US" dirty="0"/>
          </a:p>
        </p:txBody>
      </p:sp>
    </p:spTree>
    <p:extLst>
      <p:ext uri="{BB962C8B-B14F-4D97-AF65-F5344CB8AC3E}">
        <p14:creationId xmlns:p14="http://schemas.microsoft.com/office/powerpoint/2010/main" val="936045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BAEE9-37F5-50D3-EF2F-AFDA6DCB76CE}"/>
              </a:ext>
            </a:extLst>
          </p:cNvPr>
          <p:cNvSpPr txBox="1"/>
          <p:nvPr/>
        </p:nvSpPr>
        <p:spPr>
          <a:xfrm>
            <a:off x="1683561" y="274696"/>
            <a:ext cx="9407975" cy="646331"/>
          </a:xfrm>
          <a:prstGeom prst="rect">
            <a:avLst/>
          </a:prstGeom>
          <a:noFill/>
        </p:spPr>
        <p:txBody>
          <a:bodyPr wrap="square">
            <a:spAutoFit/>
          </a:bodyPr>
          <a:lstStyle/>
          <a:p>
            <a:pPr algn="ctr"/>
            <a:r>
              <a:rPr lang="en-US" sz="3600" dirty="0">
                <a:solidFill>
                  <a:schemeClr val="bg1"/>
                </a:solidFill>
              </a:rPr>
              <a:t>Red algae (seaweed)</a:t>
            </a:r>
          </a:p>
        </p:txBody>
      </p:sp>
      <p:pic>
        <p:nvPicPr>
          <p:cNvPr id="21508" name="Picture 4">
            <a:extLst>
              <a:ext uri="{FF2B5EF4-FFF2-40B4-BE49-F238E27FC236}">
                <a16:creationId xmlns:a16="http://schemas.microsoft.com/office/drawing/2014/main" id="{B9A5F200-261E-DC20-4A45-360AB162663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1258957"/>
            <a:ext cx="12192000" cy="55990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D17D70-A63B-FBAA-DED5-C52255DDF70F}"/>
              </a:ext>
            </a:extLst>
          </p:cNvPr>
          <p:cNvSpPr txBox="1"/>
          <p:nvPr/>
        </p:nvSpPr>
        <p:spPr>
          <a:xfrm>
            <a:off x="9932238" y="1258957"/>
            <a:ext cx="2053553" cy="369332"/>
          </a:xfrm>
          <a:prstGeom prst="rect">
            <a:avLst/>
          </a:prstGeom>
          <a:noFill/>
        </p:spPr>
        <p:txBody>
          <a:bodyPr wrap="square" rtlCol="0">
            <a:spAutoFit/>
          </a:bodyPr>
          <a:lstStyle/>
          <a:p>
            <a:r>
              <a:rPr lang="en-US" dirty="0"/>
              <a:t>red </a:t>
            </a:r>
            <a:r>
              <a:rPr lang="en-US" i="1" dirty="0"/>
              <a:t>coralline</a:t>
            </a:r>
            <a:r>
              <a:rPr lang="en-US" dirty="0"/>
              <a:t> algae</a:t>
            </a:r>
          </a:p>
        </p:txBody>
      </p:sp>
    </p:spTree>
    <p:extLst>
      <p:ext uri="{BB962C8B-B14F-4D97-AF65-F5344CB8AC3E}">
        <p14:creationId xmlns:p14="http://schemas.microsoft.com/office/powerpoint/2010/main" val="2409877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arnacles: who turned on the light? | BIOL 326: Experimental biology of  invertebrates">
            <a:extLst>
              <a:ext uri="{FF2B5EF4-FFF2-40B4-BE49-F238E27FC236}">
                <a16:creationId xmlns:a16="http://schemas.microsoft.com/office/drawing/2014/main" id="{A42D1BC3-A470-CDD3-4B4B-C74E1C1476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8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9C522-8FB4-08E6-838B-8EEF8407F30B}"/>
              </a:ext>
            </a:extLst>
          </p:cNvPr>
          <p:cNvSpPr txBox="1"/>
          <p:nvPr/>
        </p:nvSpPr>
        <p:spPr>
          <a:xfrm>
            <a:off x="9576697" y="1691908"/>
            <a:ext cx="2319130" cy="646331"/>
          </a:xfrm>
          <a:prstGeom prst="rect">
            <a:avLst/>
          </a:prstGeom>
          <a:noFill/>
        </p:spPr>
        <p:txBody>
          <a:bodyPr wrap="square">
            <a:spAutoFit/>
          </a:bodyPr>
          <a:lstStyle/>
          <a:p>
            <a:pPr algn="ctr"/>
            <a:r>
              <a:rPr lang="en-AU" sz="3600" dirty="0">
                <a:solidFill>
                  <a:schemeClr val="bg1"/>
                </a:solidFill>
              </a:rPr>
              <a:t>Barnacles</a:t>
            </a:r>
          </a:p>
        </p:txBody>
      </p:sp>
      <p:pic>
        <p:nvPicPr>
          <p:cNvPr id="28678" name="Picture 6" descr="Chthamalus fragilis">
            <a:extLst>
              <a:ext uri="{FF2B5EF4-FFF2-40B4-BE49-F238E27FC236}">
                <a16:creationId xmlns:a16="http://schemas.microsoft.com/office/drawing/2014/main" id="{2987E58D-351E-3474-8CE8-11CB0F185A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80525" y="4676479"/>
            <a:ext cx="2911475" cy="2183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45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94B018A7-D4ED-8D22-369D-D05B6571DE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362"/>
            <a:ext cx="9661013" cy="6900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36A012-CF81-B724-D7B2-4451071FFB70}"/>
              </a:ext>
            </a:extLst>
          </p:cNvPr>
          <p:cNvSpPr txBox="1"/>
          <p:nvPr/>
        </p:nvSpPr>
        <p:spPr>
          <a:xfrm>
            <a:off x="9661013" y="2551837"/>
            <a:ext cx="2319130" cy="1754326"/>
          </a:xfrm>
          <a:prstGeom prst="rect">
            <a:avLst/>
          </a:prstGeom>
          <a:noFill/>
        </p:spPr>
        <p:txBody>
          <a:bodyPr wrap="square">
            <a:spAutoFit/>
          </a:bodyPr>
          <a:lstStyle/>
          <a:p>
            <a:pPr algn="ctr"/>
            <a:r>
              <a:rPr lang="en-US" sz="3600" dirty="0">
                <a:solidFill>
                  <a:schemeClr val="bg1"/>
                </a:solidFill>
              </a:rPr>
              <a:t>Blue Periwinkles</a:t>
            </a:r>
          </a:p>
          <a:p>
            <a:pPr algn="ctr"/>
            <a:endParaRPr lang="en-US" sz="3600" dirty="0">
              <a:solidFill>
                <a:schemeClr val="bg1"/>
              </a:solidFill>
            </a:endParaRPr>
          </a:p>
        </p:txBody>
      </p:sp>
    </p:spTree>
    <p:extLst>
      <p:ext uri="{BB962C8B-B14F-4D97-AF65-F5344CB8AC3E}">
        <p14:creationId xmlns:p14="http://schemas.microsoft.com/office/powerpoint/2010/main" val="590014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eet some of the locals">
            <a:extLst>
              <a:ext uri="{FF2B5EF4-FFF2-40B4-BE49-F238E27FC236}">
                <a16:creationId xmlns:a16="http://schemas.microsoft.com/office/drawing/2014/main" id="{D0EFD70C-406F-420C-5A31-9D6CD28A8C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BA8558-B0EF-71EC-BD6A-B31B86D7B7AE}"/>
              </a:ext>
            </a:extLst>
          </p:cNvPr>
          <p:cNvSpPr txBox="1"/>
          <p:nvPr/>
        </p:nvSpPr>
        <p:spPr>
          <a:xfrm>
            <a:off x="9316278" y="2828835"/>
            <a:ext cx="2690191" cy="1200329"/>
          </a:xfrm>
          <a:prstGeom prst="rect">
            <a:avLst/>
          </a:prstGeom>
          <a:noFill/>
        </p:spPr>
        <p:txBody>
          <a:bodyPr wrap="square">
            <a:spAutoFit/>
          </a:bodyPr>
          <a:lstStyle/>
          <a:p>
            <a:pPr algn="ctr"/>
            <a:r>
              <a:rPr lang="en-AU" sz="3600" dirty="0">
                <a:solidFill>
                  <a:schemeClr val="bg1"/>
                </a:solidFill>
              </a:rPr>
              <a:t>Black nerite</a:t>
            </a:r>
          </a:p>
          <a:p>
            <a:pPr algn="ctr"/>
            <a:endParaRPr lang="en-AU" sz="3600" dirty="0">
              <a:solidFill>
                <a:schemeClr val="bg1"/>
              </a:solidFill>
            </a:endParaRPr>
          </a:p>
        </p:txBody>
      </p:sp>
    </p:spTree>
    <p:extLst>
      <p:ext uri="{BB962C8B-B14F-4D97-AF65-F5344CB8AC3E}">
        <p14:creationId xmlns:p14="http://schemas.microsoft.com/office/powerpoint/2010/main" val="253705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descr="A group of fish in a row&#10;&#10;Description automatically generated with medium confidence">
            <a:extLst>
              <a:ext uri="{FF2B5EF4-FFF2-40B4-BE49-F238E27FC236}">
                <a16:creationId xmlns:a16="http://schemas.microsoft.com/office/drawing/2014/main" id="{DECFF1A4-E3FD-5F16-D26C-D614A2557AC9}"/>
              </a:ext>
            </a:extLst>
          </p:cNvPr>
          <p:cNvPicPr>
            <a:picLocks noChangeAspect="1"/>
          </p:cNvPicPr>
          <p:nvPr/>
        </p:nvPicPr>
        <p:blipFill>
          <a:blip r:embed="rId2"/>
          <a:stretch>
            <a:fillRect/>
          </a:stretch>
        </p:blipFill>
        <p:spPr>
          <a:xfrm>
            <a:off x="624116" y="926276"/>
            <a:ext cx="5949043" cy="5324761"/>
          </a:xfrm>
          <a:prstGeom prst="rect">
            <a:avLst/>
          </a:prstGeom>
        </p:spPr>
      </p:pic>
      <p:sp>
        <p:nvSpPr>
          <p:cNvPr id="29" name="TextBox 28">
            <a:extLst>
              <a:ext uri="{FF2B5EF4-FFF2-40B4-BE49-F238E27FC236}">
                <a16:creationId xmlns:a16="http://schemas.microsoft.com/office/drawing/2014/main" id="{5167610B-FD3F-7710-2674-E522ECA223C3}"/>
              </a:ext>
            </a:extLst>
          </p:cNvPr>
          <p:cNvSpPr txBox="1"/>
          <p:nvPr/>
        </p:nvSpPr>
        <p:spPr>
          <a:xfrm>
            <a:off x="873579" y="926276"/>
            <a:ext cx="5699580" cy="369332"/>
          </a:xfrm>
          <a:prstGeom prst="rect">
            <a:avLst/>
          </a:prstGeom>
          <a:noFill/>
        </p:spPr>
        <p:txBody>
          <a:bodyPr wrap="square" rtlCol="0">
            <a:spAutoFit/>
          </a:bodyPr>
          <a:lstStyle/>
          <a:p>
            <a:r>
              <a:rPr lang="en-US" dirty="0"/>
              <a:t>Total population (what you can’t see)</a:t>
            </a:r>
          </a:p>
        </p:txBody>
      </p:sp>
      <p:sp>
        <p:nvSpPr>
          <p:cNvPr id="30" name="TextBox 29">
            <a:extLst>
              <a:ext uri="{FF2B5EF4-FFF2-40B4-BE49-F238E27FC236}">
                <a16:creationId xmlns:a16="http://schemas.microsoft.com/office/drawing/2014/main" id="{20009CC9-3B1F-9234-D093-79363A8FA171}"/>
              </a:ext>
            </a:extLst>
          </p:cNvPr>
          <p:cNvSpPr txBox="1"/>
          <p:nvPr/>
        </p:nvSpPr>
        <p:spPr>
          <a:xfrm>
            <a:off x="3867150" y="5185826"/>
            <a:ext cx="1518558" cy="369332"/>
          </a:xfrm>
          <a:prstGeom prst="rect">
            <a:avLst/>
          </a:prstGeom>
          <a:noFill/>
        </p:spPr>
        <p:txBody>
          <a:bodyPr wrap="square" rtlCol="0">
            <a:spAutoFit/>
          </a:bodyPr>
          <a:lstStyle/>
          <a:p>
            <a:r>
              <a:rPr lang="en-US" dirty="0"/>
              <a:t>Sample area </a:t>
            </a:r>
          </a:p>
        </p:txBody>
      </p:sp>
      <p:sp>
        <p:nvSpPr>
          <p:cNvPr id="32" name="TextBox 31">
            <a:extLst>
              <a:ext uri="{FF2B5EF4-FFF2-40B4-BE49-F238E27FC236}">
                <a16:creationId xmlns:a16="http://schemas.microsoft.com/office/drawing/2014/main" id="{C89F811F-A480-4BE5-FF02-2D7E86DDEEC1}"/>
              </a:ext>
            </a:extLst>
          </p:cNvPr>
          <p:cNvSpPr txBox="1"/>
          <p:nvPr/>
        </p:nvSpPr>
        <p:spPr>
          <a:xfrm>
            <a:off x="6778168" y="1326498"/>
            <a:ext cx="4789716" cy="4524315"/>
          </a:xfrm>
          <a:prstGeom prst="rect">
            <a:avLst/>
          </a:prstGeom>
          <a:noFill/>
        </p:spPr>
        <p:txBody>
          <a:bodyPr wrap="square" rtlCol="0">
            <a:spAutoFit/>
          </a:bodyPr>
          <a:lstStyle/>
          <a:p>
            <a:pPr algn="ctr"/>
            <a:r>
              <a:rPr lang="en-US" sz="3600" dirty="0"/>
              <a:t>Estimating total population size:</a:t>
            </a:r>
          </a:p>
          <a:p>
            <a:pPr algn="ctr"/>
            <a:endParaRPr lang="en-US" sz="3600" dirty="0"/>
          </a:p>
          <a:p>
            <a:pPr algn="ctr"/>
            <a:r>
              <a:rPr lang="en-US" sz="3600" dirty="0"/>
              <a:t>Count within a </a:t>
            </a:r>
            <a:r>
              <a:rPr lang="en-US" sz="3600" i="1" dirty="0"/>
              <a:t>smaller </a:t>
            </a:r>
            <a:r>
              <a:rPr lang="en-US" sz="3600" dirty="0"/>
              <a:t>sample area and then do math to estimate (multiply to) </a:t>
            </a:r>
          </a:p>
          <a:p>
            <a:pPr algn="ctr"/>
            <a:r>
              <a:rPr lang="en-US" sz="3600" dirty="0"/>
              <a:t>total population size. </a:t>
            </a:r>
            <a:endParaRPr lang="en-US" sz="2800" dirty="0"/>
          </a:p>
        </p:txBody>
      </p:sp>
    </p:spTree>
    <p:extLst>
      <p:ext uri="{BB962C8B-B14F-4D97-AF65-F5344CB8AC3E}">
        <p14:creationId xmlns:p14="http://schemas.microsoft.com/office/powerpoint/2010/main" val="3913759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ustrocochlea porcata | Zebra, Marine life, Periwinkle">
            <a:extLst>
              <a:ext uri="{FF2B5EF4-FFF2-40B4-BE49-F238E27FC236}">
                <a16:creationId xmlns:a16="http://schemas.microsoft.com/office/drawing/2014/main" id="{D10A7EF5-DA47-0A2A-427F-B5E5A77D9F4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D0C03E-49D4-410A-995D-84811F07F890}"/>
              </a:ext>
            </a:extLst>
          </p:cNvPr>
          <p:cNvSpPr txBox="1"/>
          <p:nvPr/>
        </p:nvSpPr>
        <p:spPr>
          <a:xfrm>
            <a:off x="9316278" y="2721236"/>
            <a:ext cx="2690191" cy="1938992"/>
          </a:xfrm>
          <a:prstGeom prst="rect">
            <a:avLst/>
          </a:prstGeom>
          <a:noFill/>
        </p:spPr>
        <p:txBody>
          <a:bodyPr wrap="square">
            <a:spAutoFit/>
          </a:bodyPr>
          <a:lstStyle/>
          <a:p>
            <a:pPr algn="ctr"/>
            <a:r>
              <a:rPr lang="en-AU" sz="3600" dirty="0">
                <a:solidFill>
                  <a:schemeClr val="bg1"/>
                </a:solidFill>
              </a:rPr>
              <a:t>Zebra shells </a:t>
            </a:r>
            <a:r>
              <a:rPr lang="en-AU" sz="2800" dirty="0">
                <a:solidFill>
                  <a:schemeClr val="bg1"/>
                </a:solidFill>
              </a:rPr>
              <a:t>(</a:t>
            </a:r>
            <a:r>
              <a:rPr lang="en-AU" sz="2800" dirty="0" err="1">
                <a:solidFill>
                  <a:schemeClr val="bg1"/>
                </a:solidFill>
              </a:rPr>
              <a:t>Austrocochlea</a:t>
            </a:r>
            <a:r>
              <a:rPr lang="en-AU" sz="2800" dirty="0">
                <a:solidFill>
                  <a:schemeClr val="bg1"/>
                </a:solidFill>
              </a:rPr>
              <a:t> species)</a:t>
            </a:r>
          </a:p>
          <a:p>
            <a:pPr algn="ctr"/>
            <a:endParaRPr lang="en-AU" sz="2800" dirty="0">
              <a:solidFill>
                <a:schemeClr val="bg1"/>
              </a:solidFill>
            </a:endParaRPr>
          </a:p>
        </p:txBody>
      </p:sp>
    </p:spTree>
    <p:extLst>
      <p:ext uri="{BB962C8B-B14F-4D97-AF65-F5344CB8AC3E}">
        <p14:creationId xmlns:p14="http://schemas.microsoft.com/office/powerpoint/2010/main" val="3719070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685D63B-5E6F-07A1-06D9-F1ABECCB05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6012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67CD45-5A74-DFCE-5E72-18EC9BE65FC0}"/>
              </a:ext>
            </a:extLst>
          </p:cNvPr>
          <p:cNvSpPr txBox="1"/>
          <p:nvPr/>
        </p:nvSpPr>
        <p:spPr>
          <a:xfrm>
            <a:off x="9729661" y="2970503"/>
            <a:ext cx="2319130" cy="1631216"/>
          </a:xfrm>
          <a:prstGeom prst="rect">
            <a:avLst/>
          </a:prstGeom>
          <a:noFill/>
        </p:spPr>
        <p:txBody>
          <a:bodyPr wrap="square">
            <a:spAutoFit/>
          </a:bodyPr>
          <a:lstStyle/>
          <a:p>
            <a:pPr algn="ctr"/>
            <a:r>
              <a:rPr lang="en-AU" sz="3600" dirty="0">
                <a:solidFill>
                  <a:schemeClr val="bg1"/>
                </a:solidFill>
              </a:rPr>
              <a:t>Sea hare </a:t>
            </a:r>
            <a:r>
              <a:rPr lang="en-AU" sz="3200" dirty="0">
                <a:solidFill>
                  <a:schemeClr val="bg1"/>
                </a:solidFill>
              </a:rPr>
              <a:t>(nudibranch)</a:t>
            </a:r>
          </a:p>
          <a:p>
            <a:pPr algn="ctr"/>
            <a:endParaRPr lang="en-AU" sz="3200" dirty="0">
              <a:solidFill>
                <a:schemeClr val="bg1"/>
              </a:solidFill>
            </a:endParaRPr>
          </a:p>
        </p:txBody>
      </p:sp>
    </p:spTree>
    <p:extLst>
      <p:ext uri="{BB962C8B-B14F-4D97-AF65-F5344CB8AC3E}">
        <p14:creationId xmlns:p14="http://schemas.microsoft.com/office/powerpoint/2010/main" val="825656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44EF5D6-E4A8-673D-502A-F072DDA4F2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
            <a:ext cx="9173497" cy="6844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BF334B-3BCF-EFD8-AFAE-368092301CA3}"/>
              </a:ext>
            </a:extLst>
          </p:cNvPr>
          <p:cNvSpPr txBox="1"/>
          <p:nvPr/>
        </p:nvSpPr>
        <p:spPr>
          <a:xfrm>
            <a:off x="9410327" y="3047487"/>
            <a:ext cx="2493974" cy="1200329"/>
          </a:xfrm>
          <a:prstGeom prst="rect">
            <a:avLst/>
          </a:prstGeom>
          <a:noFill/>
        </p:spPr>
        <p:txBody>
          <a:bodyPr wrap="square">
            <a:spAutoFit/>
          </a:bodyPr>
          <a:lstStyle/>
          <a:p>
            <a:pPr algn="ctr"/>
            <a:r>
              <a:rPr lang="en-AU" sz="3600" dirty="0">
                <a:solidFill>
                  <a:schemeClr val="bg1"/>
                </a:solidFill>
              </a:rPr>
              <a:t>Chitons</a:t>
            </a:r>
          </a:p>
          <a:p>
            <a:pPr algn="ctr"/>
            <a:endParaRPr lang="en-AU" sz="3600" b="0" i="0" dirty="0">
              <a:solidFill>
                <a:schemeClr val="bg1"/>
              </a:solidFill>
              <a:effectLst/>
              <a:latin typeface="apercu-pro"/>
            </a:endParaRPr>
          </a:p>
        </p:txBody>
      </p:sp>
    </p:spTree>
    <p:extLst>
      <p:ext uri="{BB962C8B-B14F-4D97-AF65-F5344CB8AC3E}">
        <p14:creationId xmlns:p14="http://schemas.microsoft.com/office/powerpoint/2010/main" val="4200388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impets are easy to overlook—so too is their effect on the environment. But careful consideration of how all the lifeforms in an area interact is key to understanding how ecosystems thrive. Photo by Rebecca Kordas/UBC">
            <a:extLst>
              <a:ext uri="{FF2B5EF4-FFF2-40B4-BE49-F238E27FC236}">
                <a16:creationId xmlns:a16="http://schemas.microsoft.com/office/drawing/2014/main" id="{5F49F3B4-B922-C4F1-8624-D74D58BAE57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904447"/>
            <a:ext cx="12192000" cy="49535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1CE7BF-761C-3AAA-D66A-DA405EA001D1}"/>
              </a:ext>
            </a:extLst>
          </p:cNvPr>
          <p:cNvSpPr txBox="1"/>
          <p:nvPr/>
        </p:nvSpPr>
        <p:spPr>
          <a:xfrm>
            <a:off x="450575" y="620274"/>
            <a:ext cx="11529390" cy="646331"/>
          </a:xfrm>
          <a:prstGeom prst="rect">
            <a:avLst/>
          </a:prstGeom>
          <a:noFill/>
        </p:spPr>
        <p:txBody>
          <a:bodyPr wrap="square">
            <a:spAutoFit/>
          </a:bodyPr>
          <a:lstStyle/>
          <a:p>
            <a:pPr algn="ctr"/>
            <a:r>
              <a:rPr lang="en-US" sz="3600" dirty="0">
                <a:solidFill>
                  <a:schemeClr val="bg1"/>
                </a:solidFill>
              </a:rPr>
              <a:t>Limpets </a:t>
            </a:r>
          </a:p>
        </p:txBody>
      </p:sp>
      <p:sp>
        <p:nvSpPr>
          <p:cNvPr id="3" name="TextBox 2">
            <a:extLst>
              <a:ext uri="{FF2B5EF4-FFF2-40B4-BE49-F238E27FC236}">
                <a16:creationId xmlns:a16="http://schemas.microsoft.com/office/drawing/2014/main" id="{934BB4A9-8B5E-7EC0-B471-65743B0F8C99}"/>
              </a:ext>
            </a:extLst>
          </p:cNvPr>
          <p:cNvSpPr txBox="1"/>
          <p:nvPr/>
        </p:nvSpPr>
        <p:spPr>
          <a:xfrm>
            <a:off x="132522" y="1904447"/>
            <a:ext cx="3445565" cy="369332"/>
          </a:xfrm>
          <a:prstGeom prst="rect">
            <a:avLst/>
          </a:prstGeom>
          <a:noFill/>
        </p:spPr>
        <p:txBody>
          <a:bodyPr wrap="square" rtlCol="0">
            <a:spAutoFit/>
          </a:bodyPr>
          <a:lstStyle/>
          <a:p>
            <a:r>
              <a:rPr lang="en-US" dirty="0">
                <a:solidFill>
                  <a:schemeClr val="bg1"/>
                </a:solidFill>
              </a:rPr>
              <a:t>sometimes called, </a:t>
            </a:r>
            <a:r>
              <a:rPr lang="en-US" i="1" dirty="0" err="1">
                <a:solidFill>
                  <a:schemeClr val="bg1"/>
                </a:solidFill>
              </a:rPr>
              <a:t>chinese</a:t>
            </a:r>
            <a:r>
              <a:rPr lang="en-US" i="1" dirty="0">
                <a:solidFill>
                  <a:schemeClr val="bg1"/>
                </a:solidFill>
              </a:rPr>
              <a:t> hats</a:t>
            </a:r>
          </a:p>
        </p:txBody>
      </p:sp>
    </p:spTree>
    <p:extLst>
      <p:ext uri="{BB962C8B-B14F-4D97-AF65-F5344CB8AC3E}">
        <p14:creationId xmlns:p14="http://schemas.microsoft.com/office/powerpoint/2010/main" val="530036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169AA5-BAA1-C3AD-01A0-4418EACCD10D}"/>
              </a:ext>
            </a:extLst>
          </p:cNvPr>
          <p:cNvSpPr txBox="1"/>
          <p:nvPr/>
        </p:nvSpPr>
        <p:spPr>
          <a:xfrm>
            <a:off x="8216349" y="3008223"/>
            <a:ext cx="3657600" cy="1200329"/>
          </a:xfrm>
          <a:prstGeom prst="rect">
            <a:avLst/>
          </a:prstGeom>
          <a:noFill/>
        </p:spPr>
        <p:txBody>
          <a:bodyPr wrap="square">
            <a:spAutoFit/>
          </a:bodyPr>
          <a:lstStyle/>
          <a:p>
            <a:pPr algn="ctr"/>
            <a:r>
              <a:rPr lang="en-AU" sz="3600" dirty="0">
                <a:solidFill>
                  <a:schemeClr val="bg1"/>
                </a:solidFill>
              </a:rPr>
              <a:t>Mulberry whelks </a:t>
            </a:r>
          </a:p>
          <a:p>
            <a:pPr algn="ctr"/>
            <a:endParaRPr lang="en-AU" sz="3600" dirty="0">
              <a:solidFill>
                <a:schemeClr val="bg1"/>
              </a:solidFill>
            </a:endParaRPr>
          </a:p>
        </p:txBody>
      </p:sp>
      <p:pic>
        <p:nvPicPr>
          <p:cNvPr id="32774" name="Picture 6" descr="Tiny predator - Mulberry whelk feeding on a barnacle #mari… | Flickr">
            <a:extLst>
              <a:ext uri="{FF2B5EF4-FFF2-40B4-BE49-F238E27FC236}">
                <a16:creationId xmlns:a16="http://schemas.microsoft.com/office/drawing/2014/main" id="{68CD92FE-D9FB-7144-3D09-9060CD9BFC3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0175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ulberry Whelk | Project Noah">
            <a:extLst>
              <a:ext uri="{FF2B5EF4-FFF2-40B4-BE49-F238E27FC236}">
                <a16:creationId xmlns:a16="http://schemas.microsoft.com/office/drawing/2014/main" id="{1DDA71B1-0BCE-0FCD-A5E4-0B8765EBE94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1357" y="4992252"/>
            <a:ext cx="2796210" cy="186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79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742471C-08DB-ABD4-D99B-65AE5EB4666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10534"/>
            <a:ext cx="9361165" cy="6847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E7A89D-9925-2CCE-9E5A-9875AE9A89C4}"/>
              </a:ext>
            </a:extLst>
          </p:cNvPr>
          <p:cNvSpPr txBox="1"/>
          <p:nvPr/>
        </p:nvSpPr>
        <p:spPr>
          <a:xfrm>
            <a:off x="9529596" y="1902521"/>
            <a:ext cx="2493974" cy="1200329"/>
          </a:xfrm>
          <a:prstGeom prst="rect">
            <a:avLst/>
          </a:prstGeom>
          <a:noFill/>
        </p:spPr>
        <p:txBody>
          <a:bodyPr wrap="square">
            <a:spAutoFit/>
          </a:bodyPr>
          <a:lstStyle/>
          <a:p>
            <a:pPr algn="ctr"/>
            <a:r>
              <a:rPr lang="en-AU" sz="3600" dirty="0">
                <a:solidFill>
                  <a:schemeClr val="bg1"/>
                </a:solidFill>
              </a:rPr>
              <a:t>Anemones</a:t>
            </a:r>
          </a:p>
          <a:p>
            <a:pPr algn="ctr"/>
            <a:endParaRPr lang="en-AU" sz="3600" b="0" i="0" dirty="0">
              <a:solidFill>
                <a:schemeClr val="bg1"/>
              </a:solidFill>
              <a:effectLst/>
              <a:latin typeface="apercu-pro"/>
            </a:endParaRPr>
          </a:p>
        </p:txBody>
      </p:sp>
      <p:pic>
        <p:nvPicPr>
          <p:cNvPr id="8196" name="Picture 4" descr="What Anemone Have I Found | Cornish Rock Pools">
            <a:extLst>
              <a:ext uri="{FF2B5EF4-FFF2-40B4-BE49-F238E27FC236}">
                <a16:creationId xmlns:a16="http://schemas.microsoft.com/office/drawing/2014/main" id="{64581190-4D2F-C19A-4DCB-BDE554D2F2B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361165" y="4468148"/>
            <a:ext cx="2830836" cy="238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413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1E0943-09B6-A0A8-2A7B-2F1392E81497}"/>
              </a:ext>
            </a:extLst>
          </p:cNvPr>
          <p:cNvSpPr txBox="1"/>
          <p:nvPr/>
        </p:nvSpPr>
        <p:spPr>
          <a:xfrm>
            <a:off x="8889644" y="2453888"/>
            <a:ext cx="3130078" cy="1508105"/>
          </a:xfrm>
          <a:prstGeom prst="rect">
            <a:avLst/>
          </a:prstGeom>
          <a:noFill/>
        </p:spPr>
        <p:txBody>
          <a:bodyPr wrap="square">
            <a:spAutoFit/>
          </a:bodyPr>
          <a:lstStyle/>
          <a:p>
            <a:pPr algn="ctr"/>
            <a:r>
              <a:rPr lang="en-AU" sz="3600" dirty="0">
                <a:solidFill>
                  <a:schemeClr val="bg1"/>
                </a:solidFill>
              </a:rPr>
              <a:t>Shore Crabs</a:t>
            </a:r>
          </a:p>
          <a:p>
            <a:pPr algn="ctr"/>
            <a:endParaRPr lang="en-AU" sz="3600" dirty="0">
              <a:solidFill>
                <a:schemeClr val="bg1"/>
              </a:solidFill>
              <a:latin typeface="apercu-pro"/>
            </a:endParaRPr>
          </a:p>
          <a:p>
            <a:pPr algn="ctr"/>
            <a:r>
              <a:rPr lang="en-AU" sz="2000" i="1" dirty="0">
                <a:solidFill>
                  <a:schemeClr val="bg1"/>
                </a:solidFill>
                <a:latin typeface="apercu-pro"/>
              </a:rPr>
              <a:t>e.g. </a:t>
            </a:r>
            <a:r>
              <a:rPr lang="en-AU" sz="2000" i="1" dirty="0" err="1">
                <a:solidFill>
                  <a:schemeClr val="bg1"/>
                </a:solidFill>
                <a:latin typeface="apercu-pro"/>
              </a:rPr>
              <a:t>Grapsidae</a:t>
            </a:r>
            <a:r>
              <a:rPr lang="en-AU" sz="2000" dirty="0">
                <a:solidFill>
                  <a:schemeClr val="bg1"/>
                </a:solidFill>
                <a:latin typeface="apercu-pro"/>
              </a:rPr>
              <a:t> crabs</a:t>
            </a:r>
          </a:p>
        </p:txBody>
      </p:sp>
      <p:pic>
        <p:nvPicPr>
          <p:cNvPr id="6" name="Picture 5" descr="A crab on a rock&#10;&#10;Description automatically generated">
            <a:extLst>
              <a:ext uri="{FF2B5EF4-FFF2-40B4-BE49-F238E27FC236}">
                <a16:creationId xmlns:a16="http://schemas.microsoft.com/office/drawing/2014/main" id="{3B5D3423-5D11-9755-F71F-188C1277D6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8706679" cy="6873192"/>
          </a:xfrm>
          <a:prstGeom prst="rect">
            <a:avLst/>
          </a:prstGeom>
        </p:spPr>
      </p:pic>
      <p:sp>
        <p:nvSpPr>
          <p:cNvPr id="7" name="TextBox 6">
            <a:extLst>
              <a:ext uri="{FF2B5EF4-FFF2-40B4-BE49-F238E27FC236}">
                <a16:creationId xmlns:a16="http://schemas.microsoft.com/office/drawing/2014/main" id="{E842F1F1-5B0A-B781-7D58-F05CA8239918}"/>
              </a:ext>
            </a:extLst>
          </p:cNvPr>
          <p:cNvSpPr txBox="1"/>
          <p:nvPr/>
        </p:nvSpPr>
        <p:spPr>
          <a:xfrm>
            <a:off x="119270" y="6374296"/>
            <a:ext cx="6400800" cy="369332"/>
          </a:xfrm>
          <a:prstGeom prst="rect">
            <a:avLst/>
          </a:prstGeom>
          <a:noFill/>
        </p:spPr>
        <p:txBody>
          <a:bodyPr wrap="square" rtlCol="0">
            <a:spAutoFit/>
          </a:bodyPr>
          <a:lstStyle/>
          <a:p>
            <a:r>
              <a:rPr lang="en-AU" b="0" i="1" dirty="0" err="1">
                <a:solidFill>
                  <a:srgbClr val="212121"/>
                </a:solidFill>
                <a:effectLst/>
                <a:latin typeface="Roboto" panose="02000000000000000000" pitchFamily="2" charset="0"/>
              </a:rPr>
              <a:t>Grapsus</a:t>
            </a:r>
            <a:r>
              <a:rPr lang="en-AU" b="0" i="1" dirty="0">
                <a:solidFill>
                  <a:srgbClr val="212121"/>
                </a:solidFill>
                <a:effectLst/>
                <a:latin typeface="Roboto" panose="02000000000000000000" pitchFamily="2" charset="0"/>
              </a:rPr>
              <a:t> </a:t>
            </a:r>
            <a:r>
              <a:rPr lang="en-AU" b="0" i="1" dirty="0" err="1">
                <a:solidFill>
                  <a:srgbClr val="212121"/>
                </a:solidFill>
                <a:effectLst/>
                <a:latin typeface="Roboto" panose="02000000000000000000" pitchFamily="2" charset="0"/>
              </a:rPr>
              <a:t>albolineatus</a:t>
            </a:r>
            <a:r>
              <a:rPr lang="en-AU" dirty="0">
                <a:solidFill>
                  <a:srgbClr val="212121"/>
                </a:solidFill>
                <a:latin typeface="Roboto" panose="02000000000000000000" pitchFamily="2" charset="0"/>
              </a:rPr>
              <a:t>. </a:t>
            </a:r>
            <a:r>
              <a:rPr lang="en-US" dirty="0"/>
              <a:t>Photo: Michael Nelson, </a:t>
            </a:r>
            <a:r>
              <a:rPr lang="en-US" dirty="0" err="1"/>
              <a:t>iNaturalist</a:t>
            </a:r>
            <a:endParaRPr lang="en-US" dirty="0"/>
          </a:p>
        </p:txBody>
      </p:sp>
    </p:spTree>
    <p:extLst>
      <p:ext uri="{BB962C8B-B14F-4D97-AF65-F5344CB8AC3E}">
        <p14:creationId xmlns:p14="http://schemas.microsoft.com/office/powerpoint/2010/main" val="2687827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3438E-6E02-7A76-93EA-8B414188B608}"/>
              </a:ext>
            </a:extLst>
          </p:cNvPr>
          <p:cNvSpPr txBox="1"/>
          <p:nvPr/>
        </p:nvSpPr>
        <p:spPr>
          <a:xfrm>
            <a:off x="8680173" y="2918345"/>
            <a:ext cx="3074505" cy="1754326"/>
          </a:xfrm>
          <a:prstGeom prst="rect">
            <a:avLst/>
          </a:prstGeom>
          <a:noFill/>
        </p:spPr>
        <p:txBody>
          <a:bodyPr wrap="square">
            <a:spAutoFit/>
          </a:bodyPr>
          <a:lstStyle/>
          <a:p>
            <a:pPr algn="ctr"/>
            <a:r>
              <a:rPr lang="en-AU" sz="3600" dirty="0" err="1">
                <a:solidFill>
                  <a:schemeClr val="bg1"/>
                </a:solidFill>
              </a:rPr>
              <a:t>Zooanthids</a:t>
            </a:r>
            <a:endParaRPr lang="en-AU" sz="3600" dirty="0">
              <a:solidFill>
                <a:schemeClr val="bg1"/>
              </a:solidFill>
            </a:endParaRPr>
          </a:p>
          <a:p>
            <a:pPr algn="ctr"/>
            <a:endParaRPr lang="en-AU" sz="3600" dirty="0">
              <a:solidFill>
                <a:schemeClr val="bg1"/>
              </a:solidFill>
            </a:endParaRPr>
          </a:p>
          <a:p>
            <a:pPr algn="ctr"/>
            <a:r>
              <a:rPr lang="en-AU" sz="3600" dirty="0">
                <a:solidFill>
                  <a:schemeClr val="bg1"/>
                </a:solidFill>
              </a:rPr>
              <a:t>or ‘</a:t>
            </a:r>
            <a:r>
              <a:rPr lang="en-AU" sz="3600" i="1" dirty="0">
                <a:solidFill>
                  <a:schemeClr val="bg1"/>
                </a:solidFill>
              </a:rPr>
              <a:t>zooids</a:t>
            </a:r>
            <a:r>
              <a:rPr lang="en-AU" sz="3600" dirty="0">
                <a:solidFill>
                  <a:schemeClr val="bg1"/>
                </a:solidFill>
              </a:rPr>
              <a:t>’</a:t>
            </a:r>
          </a:p>
        </p:txBody>
      </p:sp>
      <p:pic>
        <p:nvPicPr>
          <p:cNvPr id="38918" name="Picture 6" descr="Zoanthid - Marine Life of Mumbai">
            <a:extLst>
              <a:ext uri="{FF2B5EF4-FFF2-40B4-BE49-F238E27FC236}">
                <a16:creationId xmlns:a16="http://schemas.microsoft.com/office/drawing/2014/main" id="{4C179B8A-CF96-54F9-7209-199B3B32689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0" y="0"/>
            <a:ext cx="83223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920" name="Picture 8" descr="Zoanthids (Zoanthidea) on the Shores of Singapore">
            <a:extLst>
              <a:ext uri="{FF2B5EF4-FFF2-40B4-BE49-F238E27FC236}">
                <a16:creationId xmlns:a16="http://schemas.microsoft.com/office/drawing/2014/main" id="{AE3EF104-08F3-E957-F88E-564E391143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9165" y="4114800"/>
            <a:ext cx="2743200" cy="2743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47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olothuria leucospilota - Wikipedia">
            <a:extLst>
              <a:ext uri="{FF2B5EF4-FFF2-40B4-BE49-F238E27FC236}">
                <a16:creationId xmlns:a16="http://schemas.microsoft.com/office/drawing/2014/main" id="{D5BB2F1A-1254-C599-FD07-5376BAE7AB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51CC44-AF63-ED59-F6C7-492C5AC529C2}"/>
              </a:ext>
            </a:extLst>
          </p:cNvPr>
          <p:cNvSpPr txBox="1"/>
          <p:nvPr/>
        </p:nvSpPr>
        <p:spPr>
          <a:xfrm>
            <a:off x="9448801" y="2364975"/>
            <a:ext cx="2570922" cy="1754326"/>
          </a:xfrm>
          <a:prstGeom prst="rect">
            <a:avLst/>
          </a:prstGeom>
          <a:noFill/>
        </p:spPr>
        <p:txBody>
          <a:bodyPr wrap="square">
            <a:spAutoFit/>
          </a:bodyPr>
          <a:lstStyle/>
          <a:p>
            <a:pPr algn="ctr"/>
            <a:r>
              <a:rPr lang="en-AU" sz="3600" dirty="0">
                <a:solidFill>
                  <a:schemeClr val="bg1"/>
                </a:solidFill>
              </a:rPr>
              <a:t>Sea cucumbers</a:t>
            </a:r>
          </a:p>
          <a:p>
            <a:pPr algn="ctr"/>
            <a:endParaRPr lang="en-AU" sz="3600" dirty="0">
              <a:solidFill>
                <a:schemeClr val="bg1"/>
              </a:solidFill>
            </a:endParaRPr>
          </a:p>
        </p:txBody>
      </p:sp>
    </p:spTree>
    <p:extLst>
      <p:ext uri="{BB962C8B-B14F-4D97-AF65-F5344CB8AC3E}">
        <p14:creationId xmlns:p14="http://schemas.microsoft.com/office/powerpoint/2010/main" val="1227780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ermit crabs, facts and photos">
            <a:extLst>
              <a:ext uri="{FF2B5EF4-FFF2-40B4-BE49-F238E27FC236}">
                <a16:creationId xmlns:a16="http://schemas.microsoft.com/office/drawing/2014/main" id="{BB90D10D-0F70-A655-F945-26563C5850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0D584E-B9FD-585E-50C0-9A163E5D8FA9}"/>
              </a:ext>
            </a:extLst>
          </p:cNvPr>
          <p:cNvSpPr txBox="1"/>
          <p:nvPr/>
        </p:nvSpPr>
        <p:spPr>
          <a:xfrm>
            <a:off x="10381895" y="2482982"/>
            <a:ext cx="1637827" cy="1200329"/>
          </a:xfrm>
          <a:prstGeom prst="rect">
            <a:avLst/>
          </a:prstGeom>
          <a:noFill/>
        </p:spPr>
        <p:txBody>
          <a:bodyPr wrap="square">
            <a:spAutoFit/>
          </a:bodyPr>
          <a:lstStyle/>
          <a:p>
            <a:pPr algn="ctr"/>
            <a:r>
              <a:rPr lang="en-AU" sz="3600" dirty="0">
                <a:solidFill>
                  <a:schemeClr val="bg1"/>
                </a:solidFill>
              </a:rPr>
              <a:t>Hermit crab</a:t>
            </a:r>
          </a:p>
        </p:txBody>
      </p:sp>
    </p:spTree>
    <p:extLst>
      <p:ext uri="{BB962C8B-B14F-4D97-AF65-F5344CB8AC3E}">
        <p14:creationId xmlns:p14="http://schemas.microsoft.com/office/powerpoint/2010/main" val="1143138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Queensland free map, free blank map, free outline map, free base map  outline, main cities, roads">
            <a:extLst>
              <a:ext uri="{FF2B5EF4-FFF2-40B4-BE49-F238E27FC236}">
                <a16:creationId xmlns:a16="http://schemas.microsoft.com/office/drawing/2014/main" id="{4C011F4B-917C-9ED9-2239-7D6FC2CD4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48F38D-77F5-6405-7525-14C411CF6466}"/>
              </a:ext>
            </a:extLst>
          </p:cNvPr>
          <p:cNvSpPr txBox="1"/>
          <p:nvPr/>
        </p:nvSpPr>
        <p:spPr>
          <a:xfrm>
            <a:off x="6640672" y="1769264"/>
            <a:ext cx="4823774" cy="1323439"/>
          </a:xfrm>
          <a:prstGeom prst="rect">
            <a:avLst/>
          </a:prstGeom>
          <a:noFill/>
        </p:spPr>
        <p:txBody>
          <a:bodyPr wrap="square" rtlCol="0">
            <a:spAutoFit/>
          </a:bodyPr>
          <a:lstStyle/>
          <a:p>
            <a:pPr algn="ctr"/>
            <a:r>
              <a:rPr lang="en-US" sz="4000" dirty="0">
                <a:solidFill>
                  <a:schemeClr val="bg1"/>
                </a:solidFill>
              </a:rPr>
              <a:t>Why estimate population size? </a:t>
            </a:r>
            <a:endParaRPr lang="en-US" sz="3200" dirty="0">
              <a:solidFill>
                <a:schemeClr val="bg1"/>
              </a:solidFill>
            </a:endParaRPr>
          </a:p>
        </p:txBody>
      </p:sp>
      <p:sp>
        <p:nvSpPr>
          <p:cNvPr id="9" name="Oval 8">
            <a:extLst>
              <a:ext uri="{FF2B5EF4-FFF2-40B4-BE49-F238E27FC236}">
                <a16:creationId xmlns:a16="http://schemas.microsoft.com/office/drawing/2014/main" id="{EB4F0506-9C8D-000C-4DB2-5FC80B2F26AB}"/>
              </a:ext>
            </a:extLst>
          </p:cNvPr>
          <p:cNvSpPr/>
          <p:nvPr/>
        </p:nvSpPr>
        <p:spPr>
          <a:xfrm>
            <a:off x="4782230" y="5711371"/>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F0C717-4D9F-BF7E-18CA-1036EB68B21B}"/>
              </a:ext>
            </a:extLst>
          </p:cNvPr>
          <p:cNvSpPr/>
          <p:nvPr/>
        </p:nvSpPr>
        <p:spPr>
          <a:xfrm>
            <a:off x="4938259" y="5413828"/>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8EFE23C-B92B-46DA-07E6-753DD9FE49AB}"/>
              </a:ext>
            </a:extLst>
          </p:cNvPr>
          <p:cNvSpPr/>
          <p:nvPr/>
        </p:nvSpPr>
        <p:spPr>
          <a:xfrm>
            <a:off x="4938259" y="6008914"/>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73BDE32-D65C-8FAF-8AE6-E61BBAAF0FFA}"/>
              </a:ext>
            </a:extLst>
          </p:cNvPr>
          <p:cNvSpPr/>
          <p:nvPr/>
        </p:nvSpPr>
        <p:spPr>
          <a:xfrm>
            <a:off x="4700361" y="5232399"/>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C33E087-23A8-DB06-B9C8-E54EF6B10E6F}"/>
              </a:ext>
            </a:extLst>
          </p:cNvPr>
          <p:cNvSpPr/>
          <p:nvPr/>
        </p:nvSpPr>
        <p:spPr>
          <a:xfrm>
            <a:off x="4889046" y="5036457"/>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D0CF4DF-51E9-0877-DE96-DCD5C100BE60}"/>
              </a:ext>
            </a:extLst>
          </p:cNvPr>
          <p:cNvSpPr/>
          <p:nvPr/>
        </p:nvSpPr>
        <p:spPr>
          <a:xfrm>
            <a:off x="4558619" y="4898572"/>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0E375D2-D8CD-4CE5-70B9-B379BF3845DD}"/>
              </a:ext>
            </a:extLst>
          </p:cNvPr>
          <p:cNvSpPr/>
          <p:nvPr/>
        </p:nvSpPr>
        <p:spPr>
          <a:xfrm>
            <a:off x="4732791" y="6226629"/>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953DEF7-0774-75C5-72C7-23BCEE46FFA9}"/>
              </a:ext>
            </a:extLst>
          </p:cNvPr>
          <p:cNvSpPr/>
          <p:nvPr/>
        </p:nvSpPr>
        <p:spPr>
          <a:xfrm>
            <a:off x="4375830" y="4659086"/>
            <a:ext cx="406400" cy="37737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B668E2-C1C7-2823-D3CC-9F1AF222C89A}"/>
              </a:ext>
            </a:extLst>
          </p:cNvPr>
          <p:cNvSpPr txBox="1"/>
          <p:nvPr/>
        </p:nvSpPr>
        <p:spPr>
          <a:xfrm>
            <a:off x="7209332" y="4806351"/>
            <a:ext cx="3686454" cy="1200329"/>
          </a:xfrm>
          <a:prstGeom prst="rect">
            <a:avLst/>
          </a:prstGeom>
          <a:noFill/>
        </p:spPr>
        <p:txBody>
          <a:bodyPr wrap="square" rtlCol="0">
            <a:spAutoFit/>
          </a:bodyPr>
          <a:lstStyle/>
          <a:p>
            <a:pPr algn="ctr"/>
            <a:r>
              <a:rPr lang="en-US" sz="2400" dirty="0">
                <a:solidFill>
                  <a:schemeClr val="bg1"/>
                </a:solidFill>
              </a:rPr>
              <a:t>To calculate how many we can sustainably harvest or need to protect!</a:t>
            </a:r>
          </a:p>
        </p:txBody>
      </p:sp>
    </p:spTree>
    <p:extLst>
      <p:ext uri="{BB962C8B-B14F-4D97-AF65-F5344CB8AC3E}">
        <p14:creationId xmlns:p14="http://schemas.microsoft.com/office/powerpoint/2010/main" val="2048210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8F5761-0F82-A8B9-B43D-1EB9D539BD07}"/>
              </a:ext>
            </a:extLst>
          </p:cNvPr>
          <p:cNvSpPr txBox="1"/>
          <p:nvPr/>
        </p:nvSpPr>
        <p:spPr>
          <a:xfrm>
            <a:off x="3586517" y="3136612"/>
            <a:ext cx="5018965" cy="584775"/>
          </a:xfrm>
          <a:prstGeom prst="rect">
            <a:avLst/>
          </a:prstGeom>
          <a:noFill/>
        </p:spPr>
        <p:txBody>
          <a:bodyPr wrap="square" rtlCol="0">
            <a:spAutoFit/>
          </a:bodyPr>
          <a:lstStyle/>
          <a:p>
            <a:pPr algn="ctr"/>
            <a:r>
              <a:rPr lang="en-US" sz="3200" dirty="0">
                <a:solidFill>
                  <a:schemeClr val="bg1"/>
                </a:solidFill>
              </a:rPr>
              <a:t>Experimental design</a:t>
            </a:r>
          </a:p>
        </p:txBody>
      </p:sp>
    </p:spTree>
    <p:extLst>
      <p:ext uri="{BB962C8B-B14F-4D97-AF65-F5344CB8AC3E}">
        <p14:creationId xmlns:p14="http://schemas.microsoft.com/office/powerpoint/2010/main" val="1937779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each&#10;&#10;Description automatically generated">
            <a:extLst>
              <a:ext uri="{FF2B5EF4-FFF2-40B4-BE49-F238E27FC236}">
                <a16:creationId xmlns:a16="http://schemas.microsoft.com/office/drawing/2014/main" id="{40450E51-B544-2B03-8242-3F19959E2942}"/>
              </a:ext>
            </a:extLst>
          </p:cNvPr>
          <p:cNvPicPr>
            <a:picLocks noChangeAspect="1"/>
          </p:cNvPicPr>
          <p:nvPr/>
        </p:nvPicPr>
        <p:blipFill rotWithShape="1">
          <a:blip r:embed="rId2"/>
          <a:srcRect b="20903"/>
          <a:stretch/>
        </p:blipFill>
        <p:spPr>
          <a:xfrm>
            <a:off x="27929" y="2081064"/>
            <a:ext cx="12164071" cy="4776936"/>
          </a:xfrm>
          <a:prstGeom prst="rect">
            <a:avLst/>
          </a:prstGeom>
        </p:spPr>
      </p:pic>
      <p:sp>
        <p:nvSpPr>
          <p:cNvPr id="4" name="TextBox 3">
            <a:extLst>
              <a:ext uri="{FF2B5EF4-FFF2-40B4-BE49-F238E27FC236}">
                <a16:creationId xmlns:a16="http://schemas.microsoft.com/office/drawing/2014/main" id="{413DFEA2-3818-30A6-DC3A-B25EBE5680FB}"/>
              </a:ext>
            </a:extLst>
          </p:cNvPr>
          <p:cNvSpPr txBox="1"/>
          <p:nvPr/>
        </p:nvSpPr>
        <p:spPr>
          <a:xfrm>
            <a:off x="805218" y="758897"/>
            <a:ext cx="10363200" cy="584775"/>
          </a:xfrm>
          <a:prstGeom prst="rect">
            <a:avLst/>
          </a:prstGeom>
          <a:noFill/>
        </p:spPr>
        <p:txBody>
          <a:bodyPr wrap="square">
            <a:spAutoFit/>
          </a:bodyPr>
          <a:lstStyle/>
          <a:p>
            <a:pPr algn="ctr"/>
            <a:r>
              <a:rPr lang="en-US" sz="3200" dirty="0">
                <a:solidFill>
                  <a:schemeClr val="bg1"/>
                </a:solidFill>
              </a:rPr>
              <a:t>Locate a nearby rocky shore.</a:t>
            </a:r>
          </a:p>
        </p:txBody>
      </p:sp>
      <p:sp>
        <p:nvSpPr>
          <p:cNvPr id="8" name="TextBox 7">
            <a:extLst>
              <a:ext uri="{FF2B5EF4-FFF2-40B4-BE49-F238E27FC236}">
                <a16:creationId xmlns:a16="http://schemas.microsoft.com/office/drawing/2014/main" id="{7DB4B00D-5065-6022-9197-F2B238DF1FDC}"/>
              </a:ext>
            </a:extLst>
          </p:cNvPr>
          <p:cNvSpPr txBox="1"/>
          <p:nvPr/>
        </p:nvSpPr>
        <p:spPr>
          <a:xfrm>
            <a:off x="150125" y="2081064"/>
            <a:ext cx="2361063" cy="369332"/>
          </a:xfrm>
          <a:prstGeom prst="rect">
            <a:avLst/>
          </a:prstGeom>
          <a:noFill/>
        </p:spPr>
        <p:txBody>
          <a:bodyPr wrap="square" rtlCol="0">
            <a:spAutoFit/>
          </a:bodyPr>
          <a:lstStyle/>
          <a:p>
            <a:r>
              <a:rPr lang="en-US" dirty="0">
                <a:solidFill>
                  <a:schemeClr val="bg1"/>
                </a:solidFill>
              </a:rPr>
              <a:t>For example:</a:t>
            </a:r>
          </a:p>
        </p:txBody>
      </p:sp>
    </p:spTree>
    <p:extLst>
      <p:ext uri="{BB962C8B-B14F-4D97-AF65-F5344CB8AC3E}">
        <p14:creationId xmlns:p14="http://schemas.microsoft.com/office/powerpoint/2010/main" val="2034203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each&#10;&#10;Description automatically generated">
            <a:extLst>
              <a:ext uri="{FF2B5EF4-FFF2-40B4-BE49-F238E27FC236}">
                <a16:creationId xmlns:a16="http://schemas.microsoft.com/office/drawing/2014/main" id="{40450E51-B544-2B03-8242-3F19959E2942}"/>
              </a:ext>
            </a:extLst>
          </p:cNvPr>
          <p:cNvPicPr>
            <a:picLocks noChangeAspect="1"/>
          </p:cNvPicPr>
          <p:nvPr/>
        </p:nvPicPr>
        <p:blipFill rotWithShape="1">
          <a:blip r:embed="rId2">
            <a:alphaModFix amt="70000"/>
          </a:blip>
          <a:srcRect b="20903"/>
          <a:stretch/>
        </p:blipFill>
        <p:spPr>
          <a:xfrm>
            <a:off x="27929" y="2081064"/>
            <a:ext cx="12164071" cy="4776936"/>
          </a:xfrm>
          <a:prstGeom prst="rect">
            <a:avLst/>
          </a:prstGeom>
        </p:spPr>
      </p:pic>
      <p:sp>
        <p:nvSpPr>
          <p:cNvPr id="4" name="TextBox 3">
            <a:extLst>
              <a:ext uri="{FF2B5EF4-FFF2-40B4-BE49-F238E27FC236}">
                <a16:creationId xmlns:a16="http://schemas.microsoft.com/office/drawing/2014/main" id="{413DFEA2-3818-30A6-DC3A-B25EBE5680FB}"/>
              </a:ext>
            </a:extLst>
          </p:cNvPr>
          <p:cNvSpPr txBox="1"/>
          <p:nvPr/>
        </p:nvSpPr>
        <p:spPr>
          <a:xfrm>
            <a:off x="805218" y="378536"/>
            <a:ext cx="10363200" cy="892552"/>
          </a:xfrm>
          <a:prstGeom prst="rect">
            <a:avLst/>
          </a:prstGeom>
          <a:noFill/>
        </p:spPr>
        <p:txBody>
          <a:bodyPr wrap="square">
            <a:spAutoFit/>
          </a:bodyPr>
          <a:lstStyle/>
          <a:p>
            <a:pPr algn="ctr"/>
            <a:endParaRPr lang="en-US" sz="2000" dirty="0">
              <a:solidFill>
                <a:schemeClr val="bg1"/>
              </a:solidFill>
            </a:endParaRPr>
          </a:p>
          <a:p>
            <a:pPr algn="ctr"/>
            <a:r>
              <a:rPr lang="en-US" sz="3200" dirty="0">
                <a:solidFill>
                  <a:schemeClr val="bg1"/>
                </a:solidFill>
              </a:rPr>
              <a:t>Identify the </a:t>
            </a:r>
            <a:r>
              <a:rPr lang="en-US" sz="3200" dirty="0">
                <a:highlight>
                  <a:srgbClr val="00FF00"/>
                </a:highlight>
              </a:rPr>
              <a:t>low</a:t>
            </a:r>
            <a:r>
              <a:rPr lang="en-US" sz="3200" dirty="0">
                <a:solidFill>
                  <a:schemeClr val="bg1"/>
                </a:solidFill>
              </a:rPr>
              <a:t>, </a:t>
            </a:r>
            <a:r>
              <a:rPr lang="en-US" sz="3200" dirty="0">
                <a:solidFill>
                  <a:schemeClr val="bg1"/>
                </a:solidFill>
                <a:highlight>
                  <a:srgbClr val="FF0000"/>
                </a:highlight>
              </a:rPr>
              <a:t>mid</a:t>
            </a:r>
            <a:r>
              <a:rPr lang="en-US" sz="3200" dirty="0">
                <a:solidFill>
                  <a:schemeClr val="bg1"/>
                </a:solidFill>
              </a:rPr>
              <a:t> and </a:t>
            </a:r>
            <a:r>
              <a:rPr lang="en-US" sz="3200" dirty="0">
                <a:solidFill>
                  <a:schemeClr val="bg1"/>
                </a:solidFill>
                <a:highlight>
                  <a:srgbClr val="800080"/>
                </a:highlight>
              </a:rPr>
              <a:t>high</a:t>
            </a:r>
            <a:r>
              <a:rPr lang="en-US" sz="3200" dirty="0">
                <a:solidFill>
                  <a:schemeClr val="bg1"/>
                </a:solidFill>
              </a:rPr>
              <a:t> tide zone.</a:t>
            </a:r>
            <a:endParaRPr lang="en-US" sz="3600" dirty="0">
              <a:solidFill>
                <a:schemeClr val="bg1"/>
              </a:solidFill>
            </a:endParaRPr>
          </a:p>
        </p:txBody>
      </p:sp>
      <p:sp>
        <p:nvSpPr>
          <p:cNvPr id="5" name="Rectangle 4">
            <a:extLst>
              <a:ext uri="{FF2B5EF4-FFF2-40B4-BE49-F238E27FC236}">
                <a16:creationId xmlns:a16="http://schemas.microsoft.com/office/drawing/2014/main" id="{72AC5287-644F-A62D-3C9D-7470B486E5FC}"/>
              </a:ext>
            </a:extLst>
          </p:cNvPr>
          <p:cNvSpPr/>
          <p:nvPr/>
        </p:nvSpPr>
        <p:spPr>
          <a:xfrm>
            <a:off x="2866030" y="3179928"/>
            <a:ext cx="6018663" cy="51861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CCC6E2-0680-A311-A5BF-5D95CF42B3CC}"/>
              </a:ext>
            </a:extLst>
          </p:cNvPr>
          <p:cNvSpPr/>
          <p:nvPr/>
        </p:nvSpPr>
        <p:spPr>
          <a:xfrm>
            <a:off x="2866030" y="3698544"/>
            <a:ext cx="6018663" cy="25930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39833C-B66B-EF4E-C5FD-FDB753D6F724}"/>
              </a:ext>
            </a:extLst>
          </p:cNvPr>
          <p:cNvSpPr/>
          <p:nvPr/>
        </p:nvSpPr>
        <p:spPr>
          <a:xfrm>
            <a:off x="2866030" y="3971182"/>
            <a:ext cx="6018663" cy="396216"/>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B4B00D-5065-6022-9197-F2B238DF1FDC}"/>
              </a:ext>
            </a:extLst>
          </p:cNvPr>
          <p:cNvSpPr txBox="1"/>
          <p:nvPr/>
        </p:nvSpPr>
        <p:spPr>
          <a:xfrm>
            <a:off x="150125" y="2081064"/>
            <a:ext cx="2361063" cy="369332"/>
          </a:xfrm>
          <a:prstGeom prst="rect">
            <a:avLst/>
          </a:prstGeom>
          <a:noFill/>
        </p:spPr>
        <p:txBody>
          <a:bodyPr wrap="square" rtlCol="0">
            <a:spAutoFit/>
          </a:bodyPr>
          <a:lstStyle/>
          <a:p>
            <a:r>
              <a:rPr lang="en-US" dirty="0">
                <a:solidFill>
                  <a:schemeClr val="bg1"/>
                </a:solidFill>
              </a:rPr>
              <a:t>For example:</a:t>
            </a:r>
          </a:p>
        </p:txBody>
      </p:sp>
      <p:sp>
        <p:nvSpPr>
          <p:cNvPr id="2" name="TextBox 1">
            <a:extLst>
              <a:ext uri="{FF2B5EF4-FFF2-40B4-BE49-F238E27FC236}">
                <a16:creationId xmlns:a16="http://schemas.microsoft.com/office/drawing/2014/main" id="{B742F119-2E8B-0FB3-B847-A1ECDE4DF70C}"/>
              </a:ext>
            </a:extLst>
          </p:cNvPr>
          <p:cNvSpPr txBox="1"/>
          <p:nvPr/>
        </p:nvSpPr>
        <p:spPr>
          <a:xfrm>
            <a:off x="5313203" y="3244334"/>
            <a:ext cx="3135086" cy="369332"/>
          </a:xfrm>
          <a:prstGeom prst="rect">
            <a:avLst/>
          </a:prstGeom>
          <a:noFill/>
        </p:spPr>
        <p:txBody>
          <a:bodyPr wrap="square" rtlCol="0">
            <a:spAutoFit/>
          </a:bodyPr>
          <a:lstStyle/>
          <a:p>
            <a:r>
              <a:rPr lang="en-US" dirty="0">
                <a:highlight>
                  <a:srgbClr val="00FF00"/>
                </a:highlight>
              </a:rPr>
              <a:t>Low tide zone</a:t>
            </a:r>
          </a:p>
        </p:txBody>
      </p:sp>
      <p:sp>
        <p:nvSpPr>
          <p:cNvPr id="9" name="TextBox 8">
            <a:extLst>
              <a:ext uri="{FF2B5EF4-FFF2-40B4-BE49-F238E27FC236}">
                <a16:creationId xmlns:a16="http://schemas.microsoft.com/office/drawing/2014/main" id="{FA8416B4-9D77-5883-63BF-3AFA30BE15AD}"/>
              </a:ext>
            </a:extLst>
          </p:cNvPr>
          <p:cNvSpPr txBox="1"/>
          <p:nvPr/>
        </p:nvSpPr>
        <p:spPr>
          <a:xfrm>
            <a:off x="5313203" y="3643532"/>
            <a:ext cx="3135086" cy="369332"/>
          </a:xfrm>
          <a:prstGeom prst="rect">
            <a:avLst/>
          </a:prstGeom>
          <a:noFill/>
        </p:spPr>
        <p:txBody>
          <a:bodyPr wrap="square" rtlCol="0">
            <a:spAutoFit/>
          </a:bodyPr>
          <a:lstStyle/>
          <a:p>
            <a:r>
              <a:rPr lang="en-US" dirty="0">
                <a:solidFill>
                  <a:schemeClr val="bg1"/>
                </a:solidFill>
                <a:highlight>
                  <a:srgbClr val="FF0000"/>
                </a:highlight>
              </a:rPr>
              <a:t>Mid tide zone</a:t>
            </a:r>
          </a:p>
        </p:txBody>
      </p:sp>
      <p:sp>
        <p:nvSpPr>
          <p:cNvPr id="10" name="TextBox 9">
            <a:extLst>
              <a:ext uri="{FF2B5EF4-FFF2-40B4-BE49-F238E27FC236}">
                <a16:creationId xmlns:a16="http://schemas.microsoft.com/office/drawing/2014/main" id="{677948FC-136D-9377-72C5-704CF3C18AC0}"/>
              </a:ext>
            </a:extLst>
          </p:cNvPr>
          <p:cNvSpPr txBox="1"/>
          <p:nvPr/>
        </p:nvSpPr>
        <p:spPr>
          <a:xfrm>
            <a:off x="5312715" y="3998066"/>
            <a:ext cx="3135086" cy="369332"/>
          </a:xfrm>
          <a:prstGeom prst="rect">
            <a:avLst/>
          </a:prstGeom>
          <a:noFill/>
        </p:spPr>
        <p:txBody>
          <a:bodyPr wrap="square" rtlCol="0">
            <a:spAutoFit/>
          </a:bodyPr>
          <a:lstStyle/>
          <a:p>
            <a:r>
              <a:rPr lang="en-US" dirty="0">
                <a:solidFill>
                  <a:schemeClr val="bg1"/>
                </a:solidFill>
                <a:highlight>
                  <a:srgbClr val="800080"/>
                </a:highlight>
              </a:rPr>
              <a:t>High tide zone</a:t>
            </a:r>
          </a:p>
        </p:txBody>
      </p:sp>
    </p:spTree>
    <p:extLst>
      <p:ext uri="{BB962C8B-B14F-4D97-AF65-F5344CB8AC3E}">
        <p14:creationId xmlns:p14="http://schemas.microsoft.com/office/powerpoint/2010/main" val="799374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s eye view of a beach&#10;&#10;Description automatically generated">
            <a:extLst>
              <a:ext uri="{FF2B5EF4-FFF2-40B4-BE49-F238E27FC236}">
                <a16:creationId xmlns:a16="http://schemas.microsoft.com/office/drawing/2014/main" id="{D92E3352-72D3-B5A8-C30F-0B60F651317A}"/>
              </a:ext>
            </a:extLst>
          </p:cNvPr>
          <p:cNvPicPr>
            <a:picLocks noChangeAspect="1"/>
          </p:cNvPicPr>
          <p:nvPr/>
        </p:nvPicPr>
        <p:blipFill rotWithShape="1">
          <a:blip r:embed="rId2"/>
          <a:srcRect t="9718" b="12148"/>
          <a:stretch/>
        </p:blipFill>
        <p:spPr>
          <a:xfrm>
            <a:off x="0" y="1371494"/>
            <a:ext cx="12196585" cy="5486506"/>
          </a:xfrm>
          <a:prstGeom prst="rect">
            <a:avLst/>
          </a:prstGeom>
        </p:spPr>
      </p:pic>
      <p:sp>
        <p:nvSpPr>
          <p:cNvPr id="4" name="TextBox 3">
            <a:extLst>
              <a:ext uri="{FF2B5EF4-FFF2-40B4-BE49-F238E27FC236}">
                <a16:creationId xmlns:a16="http://schemas.microsoft.com/office/drawing/2014/main" id="{09C7D9B1-156B-6B5F-E7D9-9997AE0F70BC}"/>
              </a:ext>
            </a:extLst>
          </p:cNvPr>
          <p:cNvSpPr txBox="1"/>
          <p:nvPr/>
        </p:nvSpPr>
        <p:spPr>
          <a:xfrm>
            <a:off x="1456077" y="294276"/>
            <a:ext cx="9653201" cy="1077218"/>
          </a:xfrm>
          <a:prstGeom prst="rect">
            <a:avLst/>
          </a:prstGeom>
          <a:noFill/>
        </p:spPr>
        <p:txBody>
          <a:bodyPr wrap="square">
            <a:spAutoFit/>
          </a:bodyPr>
          <a:lstStyle/>
          <a:p>
            <a:pPr algn="ctr"/>
            <a:r>
              <a:rPr lang="en-US" sz="3200" dirty="0">
                <a:solidFill>
                  <a:schemeClr val="bg1"/>
                </a:solidFill>
              </a:rPr>
              <a:t>Lay down a 10m transect (tape measure) in each zone, each parallel to the water. </a:t>
            </a:r>
            <a:endParaRPr lang="en-US" sz="3600" dirty="0">
              <a:solidFill>
                <a:schemeClr val="bg1"/>
              </a:solidFill>
            </a:endParaRPr>
          </a:p>
        </p:txBody>
      </p:sp>
      <p:cxnSp>
        <p:nvCxnSpPr>
          <p:cNvPr id="11" name="Straight Connector 10">
            <a:extLst>
              <a:ext uri="{FF2B5EF4-FFF2-40B4-BE49-F238E27FC236}">
                <a16:creationId xmlns:a16="http://schemas.microsoft.com/office/drawing/2014/main" id="{E3FD8FB6-7E83-1984-5D86-AF81BEADCBB9}"/>
              </a:ext>
            </a:extLst>
          </p:cNvPr>
          <p:cNvCxnSpPr>
            <a:cxnSpLocks/>
          </p:cNvCxnSpPr>
          <p:nvPr/>
        </p:nvCxnSpPr>
        <p:spPr>
          <a:xfrm>
            <a:off x="2026692" y="3687171"/>
            <a:ext cx="535674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1B225E-9FB3-4100-C5BF-05707C344E14}"/>
              </a:ext>
            </a:extLst>
          </p:cNvPr>
          <p:cNvCxnSpPr>
            <a:cxnSpLocks/>
          </p:cNvCxnSpPr>
          <p:nvPr/>
        </p:nvCxnSpPr>
        <p:spPr>
          <a:xfrm>
            <a:off x="2156347" y="4412778"/>
            <a:ext cx="522709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C2B4E6-F102-B8A5-4126-86331BD63AB0}"/>
              </a:ext>
            </a:extLst>
          </p:cNvPr>
          <p:cNvCxnSpPr>
            <a:cxnSpLocks/>
          </p:cNvCxnSpPr>
          <p:nvPr/>
        </p:nvCxnSpPr>
        <p:spPr>
          <a:xfrm flipV="1">
            <a:off x="2026692" y="2934268"/>
            <a:ext cx="5356746" cy="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3139C8-7D1F-2190-A7B3-45E7A85D4418}"/>
              </a:ext>
            </a:extLst>
          </p:cNvPr>
          <p:cNvSpPr txBox="1"/>
          <p:nvPr/>
        </p:nvSpPr>
        <p:spPr>
          <a:xfrm>
            <a:off x="7532914" y="2749602"/>
            <a:ext cx="3135086" cy="369332"/>
          </a:xfrm>
          <a:prstGeom prst="rect">
            <a:avLst/>
          </a:prstGeom>
          <a:noFill/>
        </p:spPr>
        <p:txBody>
          <a:bodyPr wrap="square" rtlCol="0">
            <a:spAutoFit/>
          </a:bodyPr>
          <a:lstStyle/>
          <a:p>
            <a:r>
              <a:rPr lang="en-US" dirty="0">
                <a:highlight>
                  <a:srgbClr val="00FF00"/>
                </a:highlight>
              </a:rPr>
              <a:t>Low tide zone</a:t>
            </a:r>
          </a:p>
        </p:txBody>
      </p:sp>
      <p:sp>
        <p:nvSpPr>
          <p:cNvPr id="5" name="TextBox 4">
            <a:extLst>
              <a:ext uri="{FF2B5EF4-FFF2-40B4-BE49-F238E27FC236}">
                <a16:creationId xmlns:a16="http://schemas.microsoft.com/office/drawing/2014/main" id="{B2D7971F-FC6D-4808-2256-E0B8F31BEC81}"/>
              </a:ext>
            </a:extLst>
          </p:cNvPr>
          <p:cNvSpPr txBox="1"/>
          <p:nvPr/>
        </p:nvSpPr>
        <p:spPr>
          <a:xfrm>
            <a:off x="7532914" y="3437361"/>
            <a:ext cx="3135086" cy="369332"/>
          </a:xfrm>
          <a:prstGeom prst="rect">
            <a:avLst/>
          </a:prstGeom>
          <a:noFill/>
        </p:spPr>
        <p:txBody>
          <a:bodyPr wrap="square" rtlCol="0">
            <a:spAutoFit/>
          </a:bodyPr>
          <a:lstStyle/>
          <a:p>
            <a:r>
              <a:rPr lang="en-US" dirty="0">
                <a:solidFill>
                  <a:schemeClr val="bg1"/>
                </a:solidFill>
                <a:highlight>
                  <a:srgbClr val="FF0000"/>
                </a:highlight>
              </a:rPr>
              <a:t>Mid tide zone</a:t>
            </a:r>
          </a:p>
        </p:txBody>
      </p:sp>
      <p:sp>
        <p:nvSpPr>
          <p:cNvPr id="6" name="TextBox 5">
            <a:extLst>
              <a:ext uri="{FF2B5EF4-FFF2-40B4-BE49-F238E27FC236}">
                <a16:creationId xmlns:a16="http://schemas.microsoft.com/office/drawing/2014/main" id="{28EE7978-4D6B-45BF-03B3-3F5725614531}"/>
              </a:ext>
            </a:extLst>
          </p:cNvPr>
          <p:cNvSpPr txBox="1"/>
          <p:nvPr/>
        </p:nvSpPr>
        <p:spPr>
          <a:xfrm>
            <a:off x="7532914" y="4199215"/>
            <a:ext cx="3135086" cy="369332"/>
          </a:xfrm>
          <a:prstGeom prst="rect">
            <a:avLst/>
          </a:prstGeom>
          <a:noFill/>
        </p:spPr>
        <p:txBody>
          <a:bodyPr wrap="square" rtlCol="0">
            <a:spAutoFit/>
          </a:bodyPr>
          <a:lstStyle/>
          <a:p>
            <a:r>
              <a:rPr lang="en-US" dirty="0">
                <a:solidFill>
                  <a:schemeClr val="bg1"/>
                </a:solidFill>
                <a:highlight>
                  <a:srgbClr val="800080"/>
                </a:highlight>
              </a:rPr>
              <a:t>High tide zone</a:t>
            </a:r>
          </a:p>
        </p:txBody>
      </p:sp>
    </p:spTree>
    <p:extLst>
      <p:ext uri="{BB962C8B-B14F-4D97-AF65-F5344CB8AC3E}">
        <p14:creationId xmlns:p14="http://schemas.microsoft.com/office/powerpoint/2010/main" val="488882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s eye view of a beach&#10;&#10;Description automatically generated">
            <a:extLst>
              <a:ext uri="{FF2B5EF4-FFF2-40B4-BE49-F238E27FC236}">
                <a16:creationId xmlns:a16="http://schemas.microsoft.com/office/drawing/2014/main" id="{D92E3352-72D3-B5A8-C30F-0B60F651317A}"/>
              </a:ext>
            </a:extLst>
          </p:cNvPr>
          <p:cNvPicPr>
            <a:picLocks noChangeAspect="1"/>
          </p:cNvPicPr>
          <p:nvPr/>
        </p:nvPicPr>
        <p:blipFill rotWithShape="1">
          <a:blip r:embed="rId2"/>
          <a:srcRect t="9718" b="12148"/>
          <a:stretch/>
        </p:blipFill>
        <p:spPr>
          <a:xfrm>
            <a:off x="0" y="1371494"/>
            <a:ext cx="12196585" cy="5486506"/>
          </a:xfrm>
          <a:prstGeom prst="rect">
            <a:avLst/>
          </a:prstGeom>
        </p:spPr>
      </p:pic>
      <p:sp>
        <p:nvSpPr>
          <p:cNvPr id="4" name="TextBox 3">
            <a:extLst>
              <a:ext uri="{FF2B5EF4-FFF2-40B4-BE49-F238E27FC236}">
                <a16:creationId xmlns:a16="http://schemas.microsoft.com/office/drawing/2014/main" id="{09C7D9B1-156B-6B5F-E7D9-9997AE0F70BC}"/>
              </a:ext>
            </a:extLst>
          </p:cNvPr>
          <p:cNvSpPr txBox="1"/>
          <p:nvPr/>
        </p:nvSpPr>
        <p:spPr>
          <a:xfrm>
            <a:off x="1428782" y="423916"/>
            <a:ext cx="9653201" cy="584775"/>
          </a:xfrm>
          <a:prstGeom prst="rect">
            <a:avLst/>
          </a:prstGeom>
          <a:noFill/>
        </p:spPr>
        <p:txBody>
          <a:bodyPr wrap="square">
            <a:spAutoFit/>
          </a:bodyPr>
          <a:lstStyle/>
          <a:p>
            <a:pPr algn="ctr"/>
            <a:r>
              <a:rPr lang="en-US" sz="3200" dirty="0">
                <a:solidFill>
                  <a:schemeClr val="bg1"/>
                </a:solidFill>
              </a:rPr>
              <a:t>Place a 1m x 1m quadrat down next to the transect</a:t>
            </a:r>
            <a:endParaRPr lang="en-US" sz="3600" dirty="0">
              <a:solidFill>
                <a:schemeClr val="bg1"/>
              </a:solidFill>
            </a:endParaRPr>
          </a:p>
        </p:txBody>
      </p:sp>
      <p:cxnSp>
        <p:nvCxnSpPr>
          <p:cNvPr id="8" name="Straight Connector 7">
            <a:extLst>
              <a:ext uri="{FF2B5EF4-FFF2-40B4-BE49-F238E27FC236}">
                <a16:creationId xmlns:a16="http://schemas.microsoft.com/office/drawing/2014/main" id="{A44FB944-C0BD-9EC7-F056-BA04F2F2CE4F}"/>
              </a:ext>
            </a:extLst>
          </p:cNvPr>
          <p:cNvCxnSpPr>
            <a:cxnSpLocks/>
          </p:cNvCxnSpPr>
          <p:nvPr/>
        </p:nvCxnSpPr>
        <p:spPr>
          <a:xfrm>
            <a:off x="2026692" y="3687171"/>
            <a:ext cx="535674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E50936-6247-F197-00B1-FE68AA6DDA7A}"/>
              </a:ext>
            </a:extLst>
          </p:cNvPr>
          <p:cNvCxnSpPr>
            <a:cxnSpLocks/>
          </p:cNvCxnSpPr>
          <p:nvPr/>
        </p:nvCxnSpPr>
        <p:spPr>
          <a:xfrm>
            <a:off x="2156347" y="4412778"/>
            <a:ext cx="522709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34C1F7-DE79-0B50-9BF9-C4F3D2465702}"/>
              </a:ext>
            </a:extLst>
          </p:cNvPr>
          <p:cNvCxnSpPr>
            <a:cxnSpLocks/>
          </p:cNvCxnSpPr>
          <p:nvPr/>
        </p:nvCxnSpPr>
        <p:spPr>
          <a:xfrm flipV="1">
            <a:off x="2026692" y="2934268"/>
            <a:ext cx="5356746" cy="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891F97D-014A-57C8-4346-C71EA26033A5}"/>
              </a:ext>
            </a:extLst>
          </p:cNvPr>
          <p:cNvSpPr/>
          <p:nvPr/>
        </p:nvSpPr>
        <p:spPr>
          <a:xfrm>
            <a:off x="2026692" y="248389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385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6E953F-23F3-0305-1D06-845BE7C53E4F}"/>
              </a:ext>
            </a:extLst>
          </p:cNvPr>
          <p:cNvSpPr/>
          <p:nvPr/>
        </p:nvSpPr>
        <p:spPr>
          <a:xfrm>
            <a:off x="1235121" y="1637731"/>
            <a:ext cx="4196687" cy="3289111"/>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073A4E0-F354-9645-BB18-7173496BEC86}"/>
              </a:ext>
            </a:extLst>
          </p:cNvPr>
          <p:cNvSpPr txBox="1"/>
          <p:nvPr/>
        </p:nvSpPr>
        <p:spPr>
          <a:xfrm>
            <a:off x="6760194" y="1637731"/>
            <a:ext cx="4749204" cy="3046988"/>
          </a:xfrm>
          <a:prstGeom prst="rect">
            <a:avLst/>
          </a:prstGeom>
          <a:noFill/>
        </p:spPr>
        <p:txBody>
          <a:bodyPr wrap="square">
            <a:spAutoFit/>
          </a:bodyPr>
          <a:lstStyle/>
          <a:p>
            <a:pPr algn="ctr"/>
            <a:r>
              <a:rPr lang="en-US" sz="3200" dirty="0">
                <a:solidFill>
                  <a:schemeClr val="bg1"/>
                </a:solidFill>
              </a:rPr>
              <a:t>Identify EVERYTHING in the quadrat</a:t>
            </a:r>
          </a:p>
          <a:p>
            <a:pPr algn="ctr"/>
            <a:endParaRPr lang="en-US" sz="3200" dirty="0">
              <a:solidFill>
                <a:schemeClr val="bg1"/>
              </a:solidFill>
            </a:endParaRPr>
          </a:p>
          <a:p>
            <a:pPr algn="ctr"/>
            <a:r>
              <a:rPr lang="en-US" sz="3200" dirty="0">
                <a:solidFill>
                  <a:schemeClr val="bg1"/>
                </a:solidFill>
              </a:rPr>
              <a:t>If it’s too hard to tally, estimate percentage cover instead (e.g. algae cover).</a:t>
            </a:r>
            <a:endParaRPr lang="en-US" sz="3600" dirty="0">
              <a:solidFill>
                <a:schemeClr val="bg1"/>
              </a:solidFill>
            </a:endParaRPr>
          </a:p>
        </p:txBody>
      </p:sp>
    </p:spTree>
    <p:extLst>
      <p:ext uri="{BB962C8B-B14F-4D97-AF65-F5344CB8AC3E}">
        <p14:creationId xmlns:p14="http://schemas.microsoft.com/office/powerpoint/2010/main" val="317003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s eye view of a beach&#10;&#10;Description automatically generated">
            <a:extLst>
              <a:ext uri="{FF2B5EF4-FFF2-40B4-BE49-F238E27FC236}">
                <a16:creationId xmlns:a16="http://schemas.microsoft.com/office/drawing/2014/main" id="{D92E3352-72D3-B5A8-C30F-0B60F651317A}"/>
              </a:ext>
            </a:extLst>
          </p:cNvPr>
          <p:cNvPicPr>
            <a:picLocks noChangeAspect="1"/>
          </p:cNvPicPr>
          <p:nvPr/>
        </p:nvPicPr>
        <p:blipFill rotWithShape="1">
          <a:blip r:embed="rId2"/>
          <a:srcRect t="9718" b="12148"/>
          <a:stretch/>
        </p:blipFill>
        <p:spPr>
          <a:xfrm>
            <a:off x="0" y="1371494"/>
            <a:ext cx="12196585" cy="5486506"/>
          </a:xfrm>
          <a:prstGeom prst="rect">
            <a:avLst/>
          </a:prstGeom>
        </p:spPr>
      </p:pic>
      <p:sp>
        <p:nvSpPr>
          <p:cNvPr id="4" name="TextBox 3">
            <a:extLst>
              <a:ext uri="{FF2B5EF4-FFF2-40B4-BE49-F238E27FC236}">
                <a16:creationId xmlns:a16="http://schemas.microsoft.com/office/drawing/2014/main" id="{09C7D9B1-156B-6B5F-E7D9-9997AE0F70BC}"/>
              </a:ext>
            </a:extLst>
          </p:cNvPr>
          <p:cNvSpPr txBox="1"/>
          <p:nvPr/>
        </p:nvSpPr>
        <p:spPr>
          <a:xfrm>
            <a:off x="1428782" y="423916"/>
            <a:ext cx="9653201" cy="584775"/>
          </a:xfrm>
          <a:prstGeom prst="rect">
            <a:avLst/>
          </a:prstGeom>
          <a:noFill/>
        </p:spPr>
        <p:txBody>
          <a:bodyPr wrap="square">
            <a:spAutoFit/>
          </a:bodyPr>
          <a:lstStyle/>
          <a:p>
            <a:pPr algn="ctr"/>
            <a:r>
              <a:rPr lang="en-US" sz="3200" dirty="0">
                <a:solidFill>
                  <a:schemeClr val="bg1"/>
                </a:solidFill>
              </a:rPr>
              <a:t>Flip the quadrat and measure again!</a:t>
            </a:r>
            <a:endParaRPr lang="en-US" sz="3600" dirty="0">
              <a:solidFill>
                <a:schemeClr val="bg1"/>
              </a:solidFill>
            </a:endParaRPr>
          </a:p>
        </p:txBody>
      </p:sp>
      <p:sp>
        <p:nvSpPr>
          <p:cNvPr id="8" name="U-turn Arrow 7">
            <a:extLst>
              <a:ext uri="{FF2B5EF4-FFF2-40B4-BE49-F238E27FC236}">
                <a16:creationId xmlns:a16="http://schemas.microsoft.com/office/drawing/2014/main" id="{0FBAC369-A8AA-2685-D032-7EEAC52558D8}"/>
              </a:ext>
            </a:extLst>
          </p:cNvPr>
          <p:cNvSpPr/>
          <p:nvPr/>
        </p:nvSpPr>
        <p:spPr>
          <a:xfrm>
            <a:off x="2279176" y="1883391"/>
            <a:ext cx="682388" cy="477672"/>
          </a:xfrm>
          <a:prstGeom prst="utur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0011462B-CAF2-5E9F-75CD-D8F79FD18F12}"/>
              </a:ext>
            </a:extLst>
          </p:cNvPr>
          <p:cNvCxnSpPr>
            <a:cxnSpLocks/>
          </p:cNvCxnSpPr>
          <p:nvPr/>
        </p:nvCxnSpPr>
        <p:spPr>
          <a:xfrm>
            <a:off x="2026692" y="3687171"/>
            <a:ext cx="535674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07BF380-C532-F014-0B0F-B2F7006B6464}"/>
              </a:ext>
            </a:extLst>
          </p:cNvPr>
          <p:cNvCxnSpPr>
            <a:cxnSpLocks/>
          </p:cNvCxnSpPr>
          <p:nvPr/>
        </p:nvCxnSpPr>
        <p:spPr>
          <a:xfrm>
            <a:off x="2156347" y="4412778"/>
            <a:ext cx="522709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ADF7429-669C-B2FA-B136-8DF5E4CAC277}"/>
              </a:ext>
            </a:extLst>
          </p:cNvPr>
          <p:cNvCxnSpPr>
            <a:cxnSpLocks/>
          </p:cNvCxnSpPr>
          <p:nvPr/>
        </p:nvCxnSpPr>
        <p:spPr>
          <a:xfrm flipV="1">
            <a:off x="2026692" y="2934268"/>
            <a:ext cx="5356746" cy="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72A3E8-D737-FBB6-1ADC-3D8B2E4FFB5D}"/>
              </a:ext>
            </a:extLst>
          </p:cNvPr>
          <p:cNvSpPr/>
          <p:nvPr/>
        </p:nvSpPr>
        <p:spPr>
          <a:xfrm>
            <a:off x="2599898" y="24975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178122BB-900C-1E91-DED6-F468FE7FEA1D}"/>
              </a:ext>
            </a:extLst>
          </p:cNvPr>
          <p:cNvGraphicFramePr>
            <a:graphicFrameLocks noGrp="1"/>
          </p:cNvGraphicFramePr>
          <p:nvPr>
            <p:extLst>
              <p:ext uri="{D42A27DB-BD31-4B8C-83A1-F6EECF244321}">
                <p14:modId xmlns:p14="http://schemas.microsoft.com/office/powerpoint/2010/main" val="782122154"/>
              </p:ext>
            </p:extLst>
          </p:nvPr>
        </p:nvGraphicFramePr>
        <p:xfrm>
          <a:off x="8022651" y="1883391"/>
          <a:ext cx="3138901" cy="3200400"/>
        </p:xfrm>
        <a:graphic>
          <a:graphicData uri="http://schemas.openxmlformats.org/drawingml/2006/table">
            <a:tbl>
              <a:tblPr firstRow="1" bandRow="1">
                <a:tableStyleId>{5940675A-B579-460E-94D1-54222C63F5DA}</a:tableStyleId>
              </a:tblPr>
              <a:tblGrid>
                <a:gridCol w="394227">
                  <a:extLst>
                    <a:ext uri="{9D8B030D-6E8A-4147-A177-3AD203B41FA5}">
                      <a16:colId xmlns:a16="http://schemas.microsoft.com/office/drawing/2014/main" val="1408191304"/>
                    </a:ext>
                  </a:extLst>
                </a:gridCol>
                <a:gridCol w="1885313">
                  <a:extLst>
                    <a:ext uri="{9D8B030D-6E8A-4147-A177-3AD203B41FA5}">
                      <a16:colId xmlns:a16="http://schemas.microsoft.com/office/drawing/2014/main" val="2099251566"/>
                    </a:ext>
                  </a:extLst>
                </a:gridCol>
                <a:gridCol w="859361">
                  <a:extLst>
                    <a:ext uri="{9D8B030D-6E8A-4147-A177-3AD203B41FA5}">
                      <a16:colId xmlns:a16="http://schemas.microsoft.com/office/drawing/2014/main" val="2331085302"/>
                    </a:ext>
                  </a:extLst>
                </a:gridCol>
              </a:tblGrid>
              <a:tr h="264361">
                <a:tc>
                  <a:txBody>
                    <a:bodyPr/>
                    <a:lstStyle/>
                    <a:p>
                      <a:r>
                        <a:rPr lang="en-US" sz="1200" b="1" dirty="0"/>
                        <a:t>#</a:t>
                      </a:r>
                    </a:p>
                  </a:txBody>
                  <a:tcPr>
                    <a:solidFill>
                      <a:schemeClr val="bg1">
                        <a:lumMod val="95000"/>
                      </a:schemeClr>
                    </a:solidFill>
                  </a:tcPr>
                </a:tc>
                <a:tc>
                  <a:txBody>
                    <a:bodyPr/>
                    <a:lstStyle/>
                    <a:p>
                      <a:r>
                        <a:rPr lang="en-US" sz="1200" b="1" dirty="0"/>
                        <a:t>Name (or description)</a:t>
                      </a:r>
                    </a:p>
                  </a:txBody>
                  <a:tcPr>
                    <a:solidFill>
                      <a:schemeClr val="bg1">
                        <a:lumMod val="95000"/>
                      </a:schemeClr>
                    </a:solidFill>
                  </a:tcPr>
                </a:tc>
                <a:tc>
                  <a:txBody>
                    <a:bodyPr/>
                    <a:lstStyle/>
                    <a:p>
                      <a:r>
                        <a:rPr lang="en-US" sz="1200" b="1" dirty="0"/>
                        <a:t>Tally (or % cover)</a:t>
                      </a:r>
                    </a:p>
                  </a:txBody>
                  <a:tcPr>
                    <a:solidFill>
                      <a:schemeClr val="bg1">
                        <a:lumMod val="95000"/>
                      </a:schemeClr>
                    </a:solidFill>
                  </a:tcPr>
                </a:tc>
                <a:extLst>
                  <a:ext uri="{0D108BD9-81ED-4DB2-BD59-A6C34878D82A}">
                    <a16:rowId xmlns:a16="http://schemas.microsoft.com/office/drawing/2014/main" val="3731493351"/>
                  </a:ext>
                </a:extLst>
              </a:tr>
              <a:tr h="264361">
                <a:tc>
                  <a:txBody>
                    <a:bodyPr/>
                    <a:lstStyle/>
                    <a:p>
                      <a:r>
                        <a:rPr lang="en-US" sz="1200" dirty="0"/>
                        <a:t>1</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3050602920"/>
                  </a:ext>
                </a:extLst>
              </a:tr>
              <a:tr h="264361">
                <a:tc>
                  <a:txBody>
                    <a:bodyPr/>
                    <a:lstStyle/>
                    <a:p>
                      <a:r>
                        <a:rPr lang="en-US" sz="1200" dirty="0"/>
                        <a:t>2</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3862436596"/>
                  </a:ext>
                </a:extLst>
              </a:tr>
              <a:tr h="264361">
                <a:tc>
                  <a:txBody>
                    <a:bodyPr/>
                    <a:lstStyle/>
                    <a:p>
                      <a:r>
                        <a:rPr lang="en-US" sz="1200" dirty="0"/>
                        <a:t>3</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793695027"/>
                  </a:ext>
                </a:extLst>
              </a:tr>
              <a:tr h="264361">
                <a:tc>
                  <a:txBody>
                    <a:bodyPr/>
                    <a:lstStyle/>
                    <a:p>
                      <a:r>
                        <a:rPr lang="en-US" sz="1200" dirty="0"/>
                        <a:t>4</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610288492"/>
                  </a:ext>
                </a:extLst>
              </a:tr>
              <a:tr h="264361">
                <a:tc>
                  <a:txBody>
                    <a:bodyPr/>
                    <a:lstStyle/>
                    <a:p>
                      <a:r>
                        <a:rPr lang="en-US" sz="1200" dirty="0"/>
                        <a:t>5</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788673"/>
                  </a:ext>
                </a:extLst>
              </a:tr>
              <a:tr h="264361">
                <a:tc>
                  <a:txBody>
                    <a:bodyPr/>
                    <a:lstStyle/>
                    <a:p>
                      <a:r>
                        <a:rPr lang="en-US" sz="1200" dirty="0"/>
                        <a:t>6</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749040331"/>
                  </a:ext>
                </a:extLst>
              </a:tr>
              <a:tr h="264361">
                <a:tc>
                  <a:txBody>
                    <a:bodyPr/>
                    <a:lstStyle/>
                    <a:p>
                      <a:r>
                        <a:rPr lang="en-US" sz="1200" dirty="0"/>
                        <a:t>7</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2529404736"/>
                  </a:ext>
                </a:extLst>
              </a:tr>
              <a:tr h="264361">
                <a:tc>
                  <a:txBody>
                    <a:bodyPr/>
                    <a:lstStyle/>
                    <a:p>
                      <a:r>
                        <a:rPr lang="en-US" sz="1200" dirty="0"/>
                        <a:t>8</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3322834740"/>
                  </a:ext>
                </a:extLst>
              </a:tr>
              <a:tr h="264361">
                <a:tc>
                  <a:txBody>
                    <a:bodyPr/>
                    <a:lstStyle/>
                    <a:p>
                      <a:r>
                        <a:rPr lang="en-US" sz="1200" dirty="0"/>
                        <a:t>9</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2600702786"/>
                  </a:ext>
                </a:extLst>
              </a:tr>
              <a:tr h="264361">
                <a:tc>
                  <a:txBody>
                    <a:bodyPr/>
                    <a:lstStyle/>
                    <a:p>
                      <a:r>
                        <a:rPr lang="en-US" sz="1200" dirty="0"/>
                        <a:t>10</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810468330"/>
                  </a:ext>
                </a:extLst>
              </a:tr>
            </a:tbl>
          </a:graphicData>
        </a:graphic>
      </p:graphicFrame>
      <p:graphicFrame>
        <p:nvGraphicFramePr>
          <p:cNvPr id="7" name="Table 6">
            <a:extLst>
              <a:ext uri="{FF2B5EF4-FFF2-40B4-BE49-F238E27FC236}">
                <a16:creationId xmlns:a16="http://schemas.microsoft.com/office/drawing/2014/main" id="{41DC73D5-5C9C-0736-C1B9-959A060FA8CF}"/>
              </a:ext>
            </a:extLst>
          </p:cNvPr>
          <p:cNvGraphicFramePr>
            <a:graphicFrameLocks noGrp="1"/>
          </p:cNvGraphicFramePr>
          <p:nvPr>
            <p:extLst>
              <p:ext uri="{D42A27DB-BD31-4B8C-83A1-F6EECF244321}">
                <p14:modId xmlns:p14="http://schemas.microsoft.com/office/powerpoint/2010/main" val="3433407898"/>
              </p:ext>
            </p:extLst>
          </p:nvPr>
        </p:nvGraphicFramePr>
        <p:xfrm>
          <a:off x="8595857" y="2770496"/>
          <a:ext cx="3138901" cy="3200400"/>
        </p:xfrm>
        <a:graphic>
          <a:graphicData uri="http://schemas.openxmlformats.org/drawingml/2006/table">
            <a:tbl>
              <a:tblPr firstRow="1" bandRow="1">
                <a:tableStyleId>{5940675A-B579-460E-94D1-54222C63F5DA}</a:tableStyleId>
              </a:tblPr>
              <a:tblGrid>
                <a:gridCol w="400080">
                  <a:extLst>
                    <a:ext uri="{9D8B030D-6E8A-4147-A177-3AD203B41FA5}">
                      <a16:colId xmlns:a16="http://schemas.microsoft.com/office/drawing/2014/main" val="1408191304"/>
                    </a:ext>
                  </a:extLst>
                </a:gridCol>
                <a:gridCol w="1879460">
                  <a:extLst>
                    <a:ext uri="{9D8B030D-6E8A-4147-A177-3AD203B41FA5}">
                      <a16:colId xmlns:a16="http://schemas.microsoft.com/office/drawing/2014/main" val="2099251566"/>
                    </a:ext>
                  </a:extLst>
                </a:gridCol>
                <a:gridCol w="859361">
                  <a:extLst>
                    <a:ext uri="{9D8B030D-6E8A-4147-A177-3AD203B41FA5}">
                      <a16:colId xmlns:a16="http://schemas.microsoft.com/office/drawing/2014/main" val="2331085302"/>
                    </a:ext>
                  </a:extLst>
                </a:gridCol>
              </a:tblGrid>
              <a:tr h="264361">
                <a:tc>
                  <a:txBody>
                    <a:bodyPr/>
                    <a:lstStyle/>
                    <a:p>
                      <a:r>
                        <a:rPr lang="en-US" sz="1200" b="1" dirty="0"/>
                        <a:t>#</a:t>
                      </a:r>
                    </a:p>
                  </a:txBody>
                  <a:tcPr>
                    <a:solidFill>
                      <a:schemeClr val="bg1">
                        <a:lumMod val="95000"/>
                      </a:schemeClr>
                    </a:solidFill>
                  </a:tcPr>
                </a:tc>
                <a:tc>
                  <a:txBody>
                    <a:bodyPr/>
                    <a:lstStyle/>
                    <a:p>
                      <a:r>
                        <a:rPr lang="en-US" sz="1200" b="1" dirty="0"/>
                        <a:t>Name (or description)</a:t>
                      </a:r>
                    </a:p>
                  </a:txBody>
                  <a:tcPr>
                    <a:solidFill>
                      <a:schemeClr val="bg1">
                        <a:lumMod val="95000"/>
                      </a:schemeClr>
                    </a:solidFill>
                  </a:tcPr>
                </a:tc>
                <a:tc>
                  <a:txBody>
                    <a:bodyPr/>
                    <a:lstStyle/>
                    <a:p>
                      <a:r>
                        <a:rPr lang="en-US" sz="1200" b="1" dirty="0"/>
                        <a:t>Tally (or % cover)</a:t>
                      </a:r>
                    </a:p>
                  </a:txBody>
                  <a:tcPr>
                    <a:solidFill>
                      <a:schemeClr val="bg1">
                        <a:lumMod val="95000"/>
                      </a:schemeClr>
                    </a:solidFill>
                  </a:tcPr>
                </a:tc>
                <a:extLst>
                  <a:ext uri="{0D108BD9-81ED-4DB2-BD59-A6C34878D82A}">
                    <a16:rowId xmlns:a16="http://schemas.microsoft.com/office/drawing/2014/main" val="3731493351"/>
                  </a:ext>
                </a:extLst>
              </a:tr>
              <a:tr h="264361">
                <a:tc>
                  <a:txBody>
                    <a:bodyPr/>
                    <a:lstStyle/>
                    <a:p>
                      <a:r>
                        <a:rPr lang="en-US" sz="1200" dirty="0"/>
                        <a:t>1</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3050602920"/>
                  </a:ext>
                </a:extLst>
              </a:tr>
              <a:tr h="264361">
                <a:tc>
                  <a:txBody>
                    <a:bodyPr/>
                    <a:lstStyle/>
                    <a:p>
                      <a:r>
                        <a:rPr lang="en-US" sz="1200" dirty="0"/>
                        <a:t>2</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3862436596"/>
                  </a:ext>
                </a:extLst>
              </a:tr>
              <a:tr h="264361">
                <a:tc>
                  <a:txBody>
                    <a:bodyPr/>
                    <a:lstStyle/>
                    <a:p>
                      <a:r>
                        <a:rPr lang="en-US" sz="1200" dirty="0"/>
                        <a:t>3</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793695027"/>
                  </a:ext>
                </a:extLst>
              </a:tr>
              <a:tr h="264361">
                <a:tc>
                  <a:txBody>
                    <a:bodyPr/>
                    <a:lstStyle/>
                    <a:p>
                      <a:r>
                        <a:rPr lang="en-US" sz="1200" dirty="0"/>
                        <a:t>4</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610288492"/>
                  </a:ext>
                </a:extLst>
              </a:tr>
              <a:tr h="264361">
                <a:tc>
                  <a:txBody>
                    <a:bodyPr/>
                    <a:lstStyle/>
                    <a:p>
                      <a:r>
                        <a:rPr lang="en-US" sz="1200" dirty="0"/>
                        <a:t>5</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788673"/>
                  </a:ext>
                </a:extLst>
              </a:tr>
              <a:tr h="264361">
                <a:tc>
                  <a:txBody>
                    <a:bodyPr/>
                    <a:lstStyle/>
                    <a:p>
                      <a:r>
                        <a:rPr lang="en-US" sz="1200" dirty="0"/>
                        <a:t>6</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1749040331"/>
                  </a:ext>
                </a:extLst>
              </a:tr>
              <a:tr h="264361">
                <a:tc>
                  <a:txBody>
                    <a:bodyPr/>
                    <a:lstStyle/>
                    <a:p>
                      <a:r>
                        <a:rPr lang="en-US" sz="1200" dirty="0"/>
                        <a:t>7</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2529404736"/>
                  </a:ext>
                </a:extLst>
              </a:tr>
              <a:tr h="264361">
                <a:tc>
                  <a:txBody>
                    <a:bodyPr/>
                    <a:lstStyle/>
                    <a:p>
                      <a:r>
                        <a:rPr lang="en-US" sz="1200" dirty="0"/>
                        <a:t>8</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3322834740"/>
                  </a:ext>
                </a:extLst>
              </a:tr>
              <a:tr h="264361">
                <a:tc>
                  <a:txBody>
                    <a:bodyPr/>
                    <a:lstStyle/>
                    <a:p>
                      <a:r>
                        <a:rPr lang="en-US" sz="1200" dirty="0"/>
                        <a:t>9</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2600702786"/>
                  </a:ext>
                </a:extLst>
              </a:tr>
              <a:tr h="264361">
                <a:tc>
                  <a:txBody>
                    <a:bodyPr/>
                    <a:lstStyle/>
                    <a:p>
                      <a:r>
                        <a:rPr lang="en-US" sz="1200" dirty="0"/>
                        <a:t>10</a:t>
                      </a:r>
                    </a:p>
                  </a:txBody>
                  <a:tcPr>
                    <a:solidFill>
                      <a:schemeClr val="bg1"/>
                    </a:solidFill>
                  </a:tcPr>
                </a:tc>
                <a:tc>
                  <a:txBody>
                    <a:bodyPr/>
                    <a:lstStyle/>
                    <a:p>
                      <a:endParaRPr lang="en-US" sz="1200" dirty="0"/>
                    </a:p>
                  </a:txBody>
                  <a:tcPr>
                    <a:solidFill>
                      <a:schemeClr val="bg1"/>
                    </a:solidFill>
                  </a:tcPr>
                </a:tc>
                <a:tc>
                  <a:txBody>
                    <a:bodyPr/>
                    <a:lstStyle/>
                    <a:p>
                      <a:endParaRPr lang="en-US" sz="1200" dirty="0"/>
                    </a:p>
                  </a:txBody>
                  <a:tcPr>
                    <a:solidFill>
                      <a:schemeClr val="bg1"/>
                    </a:solidFill>
                  </a:tcPr>
                </a:tc>
                <a:extLst>
                  <a:ext uri="{0D108BD9-81ED-4DB2-BD59-A6C34878D82A}">
                    <a16:rowId xmlns:a16="http://schemas.microsoft.com/office/drawing/2014/main" val="810468330"/>
                  </a:ext>
                </a:extLst>
              </a:tr>
            </a:tbl>
          </a:graphicData>
        </a:graphic>
      </p:graphicFrame>
      <p:sp>
        <p:nvSpPr>
          <p:cNvPr id="13" name="TextBox 12">
            <a:extLst>
              <a:ext uri="{FF2B5EF4-FFF2-40B4-BE49-F238E27FC236}">
                <a16:creationId xmlns:a16="http://schemas.microsoft.com/office/drawing/2014/main" id="{24B65569-280D-17C2-82FD-3F3B4A63E9A6}"/>
              </a:ext>
            </a:extLst>
          </p:cNvPr>
          <p:cNvSpPr txBox="1"/>
          <p:nvPr/>
        </p:nvSpPr>
        <p:spPr>
          <a:xfrm>
            <a:off x="9628127" y="4114747"/>
            <a:ext cx="1459012" cy="369332"/>
          </a:xfrm>
          <a:prstGeom prst="rect">
            <a:avLst/>
          </a:prstGeom>
          <a:noFill/>
        </p:spPr>
        <p:txBody>
          <a:bodyPr wrap="square" rtlCol="0">
            <a:spAutoFit/>
          </a:bodyPr>
          <a:lstStyle/>
          <a:p>
            <a:r>
              <a:rPr lang="en-US" dirty="0">
                <a:highlight>
                  <a:srgbClr val="00FF00"/>
                </a:highlight>
              </a:rPr>
              <a:t>Quadrat 2</a:t>
            </a:r>
          </a:p>
        </p:txBody>
      </p:sp>
      <p:sp>
        <p:nvSpPr>
          <p:cNvPr id="14" name="TextBox 13">
            <a:extLst>
              <a:ext uri="{FF2B5EF4-FFF2-40B4-BE49-F238E27FC236}">
                <a16:creationId xmlns:a16="http://schemas.microsoft.com/office/drawing/2014/main" id="{EA11280F-1A88-0D3D-A92D-495FFCDF53B6}"/>
              </a:ext>
            </a:extLst>
          </p:cNvPr>
          <p:cNvSpPr txBox="1"/>
          <p:nvPr/>
        </p:nvSpPr>
        <p:spPr>
          <a:xfrm>
            <a:off x="8862595" y="2246195"/>
            <a:ext cx="1459012" cy="369332"/>
          </a:xfrm>
          <a:prstGeom prst="rect">
            <a:avLst/>
          </a:prstGeom>
          <a:noFill/>
        </p:spPr>
        <p:txBody>
          <a:bodyPr wrap="square" rtlCol="0">
            <a:spAutoFit/>
          </a:bodyPr>
          <a:lstStyle/>
          <a:p>
            <a:r>
              <a:rPr lang="en-US" dirty="0">
                <a:highlight>
                  <a:srgbClr val="00FF00"/>
                </a:highlight>
              </a:rPr>
              <a:t>Quadrat 1</a:t>
            </a:r>
          </a:p>
        </p:txBody>
      </p:sp>
    </p:spTree>
    <p:extLst>
      <p:ext uri="{BB962C8B-B14F-4D97-AF65-F5344CB8AC3E}">
        <p14:creationId xmlns:p14="http://schemas.microsoft.com/office/powerpoint/2010/main" val="4203454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s eye view of a beach&#10;&#10;Description automatically generated">
            <a:extLst>
              <a:ext uri="{FF2B5EF4-FFF2-40B4-BE49-F238E27FC236}">
                <a16:creationId xmlns:a16="http://schemas.microsoft.com/office/drawing/2014/main" id="{D92E3352-72D3-B5A8-C30F-0B60F651317A}"/>
              </a:ext>
            </a:extLst>
          </p:cNvPr>
          <p:cNvPicPr>
            <a:picLocks noChangeAspect="1"/>
          </p:cNvPicPr>
          <p:nvPr/>
        </p:nvPicPr>
        <p:blipFill rotWithShape="1">
          <a:blip r:embed="rId2"/>
          <a:srcRect t="9718" b="12148"/>
          <a:stretch/>
        </p:blipFill>
        <p:spPr>
          <a:xfrm>
            <a:off x="0" y="1371494"/>
            <a:ext cx="12196585" cy="5486506"/>
          </a:xfrm>
          <a:prstGeom prst="rect">
            <a:avLst/>
          </a:prstGeom>
        </p:spPr>
      </p:pic>
      <p:sp>
        <p:nvSpPr>
          <p:cNvPr id="4" name="TextBox 3">
            <a:extLst>
              <a:ext uri="{FF2B5EF4-FFF2-40B4-BE49-F238E27FC236}">
                <a16:creationId xmlns:a16="http://schemas.microsoft.com/office/drawing/2014/main" id="{09C7D9B1-156B-6B5F-E7D9-9997AE0F70BC}"/>
              </a:ext>
            </a:extLst>
          </p:cNvPr>
          <p:cNvSpPr txBox="1"/>
          <p:nvPr/>
        </p:nvSpPr>
        <p:spPr>
          <a:xfrm>
            <a:off x="1428782" y="423916"/>
            <a:ext cx="9653201" cy="584775"/>
          </a:xfrm>
          <a:prstGeom prst="rect">
            <a:avLst/>
          </a:prstGeom>
          <a:noFill/>
        </p:spPr>
        <p:txBody>
          <a:bodyPr wrap="square">
            <a:spAutoFit/>
          </a:bodyPr>
          <a:lstStyle/>
          <a:p>
            <a:pPr algn="ctr"/>
            <a:r>
              <a:rPr lang="en-US" sz="3200" dirty="0">
                <a:solidFill>
                  <a:schemeClr val="bg1"/>
                </a:solidFill>
              </a:rPr>
              <a:t>Repeat for all transects</a:t>
            </a:r>
            <a:endParaRPr lang="en-US" sz="3600" dirty="0">
              <a:solidFill>
                <a:schemeClr val="bg1"/>
              </a:solidFill>
            </a:endParaRPr>
          </a:p>
        </p:txBody>
      </p:sp>
      <p:pic>
        <p:nvPicPr>
          <p:cNvPr id="51" name="Picture 50" descr="A blank list of information&#10;&#10;Description automatically generated with medium confidence">
            <a:extLst>
              <a:ext uri="{FF2B5EF4-FFF2-40B4-BE49-F238E27FC236}">
                <a16:creationId xmlns:a16="http://schemas.microsoft.com/office/drawing/2014/main" id="{3655A00E-1745-2A47-A3F7-A62D1E8E7D1A}"/>
              </a:ext>
            </a:extLst>
          </p:cNvPr>
          <p:cNvPicPr>
            <a:picLocks noChangeAspect="1"/>
          </p:cNvPicPr>
          <p:nvPr/>
        </p:nvPicPr>
        <p:blipFill>
          <a:blip r:embed="rId3"/>
          <a:stretch>
            <a:fillRect/>
          </a:stretch>
        </p:blipFill>
        <p:spPr>
          <a:xfrm>
            <a:off x="9120433" y="1520372"/>
            <a:ext cx="1529443" cy="1557506"/>
          </a:xfrm>
          <a:prstGeom prst="rect">
            <a:avLst/>
          </a:prstGeom>
        </p:spPr>
      </p:pic>
      <p:pic>
        <p:nvPicPr>
          <p:cNvPr id="52" name="Picture 51" descr="A blank list of information&#10;&#10;Description automatically generated with medium confidence">
            <a:extLst>
              <a:ext uri="{FF2B5EF4-FFF2-40B4-BE49-F238E27FC236}">
                <a16:creationId xmlns:a16="http://schemas.microsoft.com/office/drawing/2014/main" id="{BA1BAA6F-C795-4F18-7141-CD658EB7A385}"/>
              </a:ext>
            </a:extLst>
          </p:cNvPr>
          <p:cNvPicPr>
            <a:picLocks noChangeAspect="1"/>
          </p:cNvPicPr>
          <p:nvPr/>
        </p:nvPicPr>
        <p:blipFill>
          <a:blip r:embed="rId3"/>
          <a:stretch>
            <a:fillRect/>
          </a:stretch>
        </p:blipFill>
        <p:spPr>
          <a:xfrm>
            <a:off x="9272833" y="1672772"/>
            <a:ext cx="1529443" cy="1557506"/>
          </a:xfrm>
          <a:prstGeom prst="rect">
            <a:avLst/>
          </a:prstGeom>
        </p:spPr>
      </p:pic>
      <p:pic>
        <p:nvPicPr>
          <p:cNvPr id="53" name="Picture 52" descr="A blank list of information&#10;&#10;Description automatically generated with medium confidence">
            <a:extLst>
              <a:ext uri="{FF2B5EF4-FFF2-40B4-BE49-F238E27FC236}">
                <a16:creationId xmlns:a16="http://schemas.microsoft.com/office/drawing/2014/main" id="{6D6046E9-4DD2-B9D3-DA1C-8081FAAE079C}"/>
              </a:ext>
            </a:extLst>
          </p:cNvPr>
          <p:cNvPicPr>
            <a:picLocks noChangeAspect="1"/>
          </p:cNvPicPr>
          <p:nvPr/>
        </p:nvPicPr>
        <p:blipFill>
          <a:blip r:embed="rId3"/>
          <a:stretch>
            <a:fillRect/>
          </a:stretch>
        </p:blipFill>
        <p:spPr>
          <a:xfrm>
            <a:off x="9425233" y="1825172"/>
            <a:ext cx="1529443" cy="1557506"/>
          </a:xfrm>
          <a:prstGeom prst="rect">
            <a:avLst/>
          </a:prstGeom>
        </p:spPr>
      </p:pic>
      <p:pic>
        <p:nvPicPr>
          <p:cNvPr id="54" name="Picture 53" descr="A blank list of information&#10;&#10;Description automatically generated with medium confidence">
            <a:extLst>
              <a:ext uri="{FF2B5EF4-FFF2-40B4-BE49-F238E27FC236}">
                <a16:creationId xmlns:a16="http://schemas.microsoft.com/office/drawing/2014/main" id="{6DC5D502-5996-FA5E-07EB-D3F5B42EE9BB}"/>
              </a:ext>
            </a:extLst>
          </p:cNvPr>
          <p:cNvPicPr>
            <a:picLocks noChangeAspect="1"/>
          </p:cNvPicPr>
          <p:nvPr/>
        </p:nvPicPr>
        <p:blipFill>
          <a:blip r:embed="rId3"/>
          <a:stretch>
            <a:fillRect/>
          </a:stretch>
        </p:blipFill>
        <p:spPr>
          <a:xfrm>
            <a:off x="9577633" y="1977572"/>
            <a:ext cx="1529443" cy="1557506"/>
          </a:xfrm>
          <a:prstGeom prst="rect">
            <a:avLst/>
          </a:prstGeom>
        </p:spPr>
      </p:pic>
      <p:pic>
        <p:nvPicPr>
          <p:cNvPr id="55" name="Picture 54" descr="A blank list of information&#10;&#10;Description automatically generated with medium confidence">
            <a:extLst>
              <a:ext uri="{FF2B5EF4-FFF2-40B4-BE49-F238E27FC236}">
                <a16:creationId xmlns:a16="http://schemas.microsoft.com/office/drawing/2014/main" id="{E6D661C0-F241-E173-8AE5-6B18042D3B2C}"/>
              </a:ext>
            </a:extLst>
          </p:cNvPr>
          <p:cNvPicPr>
            <a:picLocks noChangeAspect="1"/>
          </p:cNvPicPr>
          <p:nvPr/>
        </p:nvPicPr>
        <p:blipFill>
          <a:blip r:embed="rId3"/>
          <a:stretch>
            <a:fillRect/>
          </a:stretch>
        </p:blipFill>
        <p:spPr>
          <a:xfrm>
            <a:off x="9730033" y="2129972"/>
            <a:ext cx="1529443" cy="1557506"/>
          </a:xfrm>
          <a:prstGeom prst="rect">
            <a:avLst/>
          </a:prstGeom>
        </p:spPr>
      </p:pic>
      <p:pic>
        <p:nvPicPr>
          <p:cNvPr id="56" name="Picture 55" descr="A blank list of information&#10;&#10;Description automatically generated with medium confidence">
            <a:extLst>
              <a:ext uri="{FF2B5EF4-FFF2-40B4-BE49-F238E27FC236}">
                <a16:creationId xmlns:a16="http://schemas.microsoft.com/office/drawing/2014/main" id="{4CEC15F1-E602-5E22-E3C1-EC0CC537B504}"/>
              </a:ext>
            </a:extLst>
          </p:cNvPr>
          <p:cNvPicPr>
            <a:picLocks noChangeAspect="1"/>
          </p:cNvPicPr>
          <p:nvPr/>
        </p:nvPicPr>
        <p:blipFill>
          <a:blip r:embed="rId3"/>
          <a:stretch>
            <a:fillRect/>
          </a:stretch>
        </p:blipFill>
        <p:spPr>
          <a:xfrm>
            <a:off x="9882433" y="2282372"/>
            <a:ext cx="1529443" cy="1557506"/>
          </a:xfrm>
          <a:prstGeom prst="rect">
            <a:avLst/>
          </a:prstGeom>
        </p:spPr>
      </p:pic>
      <p:pic>
        <p:nvPicPr>
          <p:cNvPr id="57" name="Picture 56" descr="A blank list of information&#10;&#10;Description automatically generated with medium confidence">
            <a:extLst>
              <a:ext uri="{FF2B5EF4-FFF2-40B4-BE49-F238E27FC236}">
                <a16:creationId xmlns:a16="http://schemas.microsoft.com/office/drawing/2014/main" id="{39C9B05C-BE28-94A8-8F69-3C79EA146F33}"/>
              </a:ext>
            </a:extLst>
          </p:cNvPr>
          <p:cNvPicPr>
            <a:picLocks noChangeAspect="1"/>
          </p:cNvPicPr>
          <p:nvPr/>
        </p:nvPicPr>
        <p:blipFill>
          <a:blip r:embed="rId3"/>
          <a:stretch>
            <a:fillRect/>
          </a:stretch>
        </p:blipFill>
        <p:spPr>
          <a:xfrm>
            <a:off x="10034833" y="2434772"/>
            <a:ext cx="1529443" cy="1557506"/>
          </a:xfrm>
          <a:prstGeom prst="rect">
            <a:avLst/>
          </a:prstGeom>
        </p:spPr>
      </p:pic>
      <p:pic>
        <p:nvPicPr>
          <p:cNvPr id="58" name="Picture 57" descr="A blank list of information&#10;&#10;Description automatically generated with medium confidence">
            <a:extLst>
              <a:ext uri="{FF2B5EF4-FFF2-40B4-BE49-F238E27FC236}">
                <a16:creationId xmlns:a16="http://schemas.microsoft.com/office/drawing/2014/main" id="{A038B3E8-9D6D-062B-3CBD-D9389AEB754A}"/>
              </a:ext>
            </a:extLst>
          </p:cNvPr>
          <p:cNvPicPr>
            <a:picLocks noChangeAspect="1"/>
          </p:cNvPicPr>
          <p:nvPr/>
        </p:nvPicPr>
        <p:blipFill>
          <a:blip r:embed="rId3"/>
          <a:stretch>
            <a:fillRect/>
          </a:stretch>
        </p:blipFill>
        <p:spPr>
          <a:xfrm>
            <a:off x="10187233" y="2587172"/>
            <a:ext cx="1529443" cy="1557506"/>
          </a:xfrm>
          <a:prstGeom prst="rect">
            <a:avLst/>
          </a:prstGeom>
        </p:spPr>
      </p:pic>
      <p:pic>
        <p:nvPicPr>
          <p:cNvPr id="59" name="Picture 58" descr="A blank list of information&#10;&#10;Description automatically generated with medium confidence">
            <a:extLst>
              <a:ext uri="{FF2B5EF4-FFF2-40B4-BE49-F238E27FC236}">
                <a16:creationId xmlns:a16="http://schemas.microsoft.com/office/drawing/2014/main" id="{97870639-674E-5F9C-3538-9503A619A9E8}"/>
              </a:ext>
            </a:extLst>
          </p:cNvPr>
          <p:cNvPicPr>
            <a:picLocks noChangeAspect="1"/>
          </p:cNvPicPr>
          <p:nvPr/>
        </p:nvPicPr>
        <p:blipFill>
          <a:blip r:embed="rId3"/>
          <a:stretch>
            <a:fillRect/>
          </a:stretch>
        </p:blipFill>
        <p:spPr>
          <a:xfrm>
            <a:off x="10339633" y="2739572"/>
            <a:ext cx="1529443" cy="1557506"/>
          </a:xfrm>
          <a:prstGeom prst="rect">
            <a:avLst/>
          </a:prstGeom>
        </p:spPr>
      </p:pic>
      <p:pic>
        <p:nvPicPr>
          <p:cNvPr id="60" name="Picture 59" descr="A blank list of information&#10;&#10;Description automatically generated with medium confidence">
            <a:extLst>
              <a:ext uri="{FF2B5EF4-FFF2-40B4-BE49-F238E27FC236}">
                <a16:creationId xmlns:a16="http://schemas.microsoft.com/office/drawing/2014/main" id="{D879EBB1-E0E4-B462-0FED-21E8D1A12335}"/>
              </a:ext>
            </a:extLst>
          </p:cNvPr>
          <p:cNvPicPr>
            <a:picLocks noChangeAspect="1"/>
          </p:cNvPicPr>
          <p:nvPr/>
        </p:nvPicPr>
        <p:blipFill>
          <a:blip r:embed="rId3"/>
          <a:stretch>
            <a:fillRect/>
          </a:stretch>
        </p:blipFill>
        <p:spPr>
          <a:xfrm>
            <a:off x="10492033" y="2891972"/>
            <a:ext cx="1529443" cy="1557506"/>
          </a:xfrm>
          <a:prstGeom prst="rect">
            <a:avLst/>
          </a:prstGeom>
        </p:spPr>
      </p:pic>
      <p:pic>
        <p:nvPicPr>
          <p:cNvPr id="61" name="Picture 60" descr="A blank list of information&#10;&#10;Description automatically generated with medium confidence">
            <a:extLst>
              <a:ext uri="{FF2B5EF4-FFF2-40B4-BE49-F238E27FC236}">
                <a16:creationId xmlns:a16="http://schemas.microsoft.com/office/drawing/2014/main" id="{C8DEFF2C-B7DE-535A-F281-BC85B950BE90}"/>
              </a:ext>
            </a:extLst>
          </p:cNvPr>
          <p:cNvPicPr>
            <a:picLocks noChangeAspect="1"/>
          </p:cNvPicPr>
          <p:nvPr/>
        </p:nvPicPr>
        <p:blipFill>
          <a:blip r:embed="rId3"/>
          <a:stretch>
            <a:fillRect/>
          </a:stretch>
        </p:blipFill>
        <p:spPr>
          <a:xfrm>
            <a:off x="8398816" y="2670088"/>
            <a:ext cx="1529443" cy="1557506"/>
          </a:xfrm>
          <a:prstGeom prst="rect">
            <a:avLst/>
          </a:prstGeom>
        </p:spPr>
      </p:pic>
      <p:pic>
        <p:nvPicPr>
          <p:cNvPr id="62" name="Picture 61" descr="A blank list of information&#10;&#10;Description automatically generated with medium confidence">
            <a:extLst>
              <a:ext uri="{FF2B5EF4-FFF2-40B4-BE49-F238E27FC236}">
                <a16:creationId xmlns:a16="http://schemas.microsoft.com/office/drawing/2014/main" id="{6A317C22-4509-BAAC-0BCC-1F947304B119}"/>
              </a:ext>
            </a:extLst>
          </p:cNvPr>
          <p:cNvPicPr>
            <a:picLocks noChangeAspect="1"/>
          </p:cNvPicPr>
          <p:nvPr/>
        </p:nvPicPr>
        <p:blipFill>
          <a:blip r:embed="rId3"/>
          <a:stretch>
            <a:fillRect/>
          </a:stretch>
        </p:blipFill>
        <p:spPr>
          <a:xfrm>
            <a:off x="8551216" y="2822488"/>
            <a:ext cx="1529443" cy="1557506"/>
          </a:xfrm>
          <a:prstGeom prst="rect">
            <a:avLst/>
          </a:prstGeom>
        </p:spPr>
      </p:pic>
      <p:pic>
        <p:nvPicPr>
          <p:cNvPr id="63" name="Picture 62" descr="A blank list of information&#10;&#10;Description automatically generated with medium confidence">
            <a:extLst>
              <a:ext uri="{FF2B5EF4-FFF2-40B4-BE49-F238E27FC236}">
                <a16:creationId xmlns:a16="http://schemas.microsoft.com/office/drawing/2014/main" id="{47AE381D-43AE-C33C-6C32-E376E46079C1}"/>
              </a:ext>
            </a:extLst>
          </p:cNvPr>
          <p:cNvPicPr>
            <a:picLocks noChangeAspect="1"/>
          </p:cNvPicPr>
          <p:nvPr/>
        </p:nvPicPr>
        <p:blipFill>
          <a:blip r:embed="rId3"/>
          <a:stretch>
            <a:fillRect/>
          </a:stretch>
        </p:blipFill>
        <p:spPr>
          <a:xfrm>
            <a:off x="8703616" y="2974888"/>
            <a:ext cx="1529443" cy="1557506"/>
          </a:xfrm>
          <a:prstGeom prst="rect">
            <a:avLst/>
          </a:prstGeom>
        </p:spPr>
      </p:pic>
      <p:pic>
        <p:nvPicPr>
          <p:cNvPr id="64" name="Picture 63" descr="A blank list of information&#10;&#10;Description automatically generated with medium confidence">
            <a:extLst>
              <a:ext uri="{FF2B5EF4-FFF2-40B4-BE49-F238E27FC236}">
                <a16:creationId xmlns:a16="http://schemas.microsoft.com/office/drawing/2014/main" id="{6E2F06B6-ACAE-5FD7-C814-E3B580023936}"/>
              </a:ext>
            </a:extLst>
          </p:cNvPr>
          <p:cNvPicPr>
            <a:picLocks noChangeAspect="1"/>
          </p:cNvPicPr>
          <p:nvPr/>
        </p:nvPicPr>
        <p:blipFill>
          <a:blip r:embed="rId3"/>
          <a:stretch>
            <a:fillRect/>
          </a:stretch>
        </p:blipFill>
        <p:spPr>
          <a:xfrm>
            <a:off x="8856016" y="3127288"/>
            <a:ext cx="1529443" cy="1557506"/>
          </a:xfrm>
          <a:prstGeom prst="rect">
            <a:avLst/>
          </a:prstGeom>
        </p:spPr>
      </p:pic>
      <p:pic>
        <p:nvPicPr>
          <p:cNvPr id="65" name="Picture 64" descr="A blank list of information&#10;&#10;Description automatically generated with medium confidence">
            <a:extLst>
              <a:ext uri="{FF2B5EF4-FFF2-40B4-BE49-F238E27FC236}">
                <a16:creationId xmlns:a16="http://schemas.microsoft.com/office/drawing/2014/main" id="{BB693816-6157-F16E-20D6-75776818FA0E}"/>
              </a:ext>
            </a:extLst>
          </p:cNvPr>
          <p:cNvPicPr>
            <a:picLocks noChangeAspect="1"/>
          </p:cNvPicPr>
          <p:nvPr/>
        </p:nvPicPr>
        <p:blipFill>
          <a:blip r:embed="rId3"/>
          <a:stretch>
            <a:fillRect/>
          </a:stretch>
        </p:blipFill>
        <p:spPr>
          <a:xfrm>
            <a:off x="9008416" y="3279688"/>
            <a:ext cx="1529443" cy="1557506"/>
          </a:xfrm>
          <a:prstGeom prst="rect">
            <a:avLst/>
          </a:prstGeom>
        </p:spPr>
      </p:pic>
      <p:pic>
        <p:nvPicPr>
          <p:cNvPr id="66" name="Picture 65" descr="A blank list of information&#10;&#10;Description automatically generated with medium confidence">
            <a:extLst>
              <a:ext uri="{FF2B5EF4-FFF2-40B4-BE49-F238E27FC236}">
                <a16:creationId xmlns:a16="http://schemas.microsoft.com/office/drawing/2014/main" id="{7C7DD600-9580-DDD0-E982-0FBE8304A2D4}"/>
              </a:ext>
            </a:extLst>
          </p:cNvPr>
          <p:cNvPicPr>
            <a:picLocks noChangeAspect="1"/>
          </p:cNvPicPr>
          <p:nvPr/>
        </p:nvPicPr>
        <p:blipFill>
          <a:blip r:embed="rId3"/>
          <a:stretch>
            <a:fillRect/>
          </a:stretch>
        </p:blipFill>
        <p:spPr>
          <a:xfrm>
            <a:off x="9160816" y="3432088"/>
            <a:ext cx="1529443" cy="1557506"/>
          </a:xfrm>
          <a:prstGeom prst="rect">
            <a:avLst/>
          </a:prstGeom>
        </p:spPr>
      </p:pic>
      <p:pic>
        <p:nvPicPr>
          <p:cNvPr id="67" name="Picture 66" descr="A blank list of information&#10;&#10;Description automatically generated with medium confidence">
            <a:extLst>
              <a:ext uri="{FF2B5EF4-FFF2-40B4-BE49-F238E27FC236}">
                <a16:creationId xmlns:a16="http://schemas.microsoft.com/office/drawing/2014/main" id="{0D07961C-E883-9DCE-6EB5-50A340E1A73E}"/>
              </a:ext>
            </a:extLst>
          </p:cNvPr>
          <p:cNvPicPr>
            <a:picLocks noChangeAspect="1"/>
          </p:cNvPicPr>
          <p:nvPr/>
        </p:nvPicPr>
        <p:blipFill>
          <a:blip r:embed="rId3"/>
          <a:stretch>
            <a:fillRect/>
          </a:stretch>
        </p:blipFill>
        <p:spPr>
          <a:xfrm>
            <a:off x="9313216" y="3584488"/>
            <a:ext cx="1529443" cy="1557506"/>
          </a:xfrm>
          <a:prstGeom prst="rect">
            <a:avLst/>
          </a:prstGeom>
        </p:spPr>
      </p:pic>
      <p:pic>
        <p:nvPicPr>
          <p:cNvPr id="68" name="Picture 67" descr="A blank list of information&#10;&#10;Description automatically generated with medium confidence">
            <a:extLst>
              <a:ext uri="{FF2B5EF4-FFF2-40B4-BE49-F238E27FC236}">
                <a16:creationId xmlns:a16="http://schemas.microsoft.com/office/drawing/2014/main" id="{DD0A4110-7C38-6298-23A4-B68DFD67B709}"/>
              </a:ext>
            </a:extLst>
          </p:cNvPr>
          <p:cNvPicPr>
            <a:picLocks noChangeAspect="1"/>
          </p:cNvPicPr>
          <p:nvPr/>
        </p:nvPicPr>
        <p:blipFill>
          <a:blip r:embed="rId3"/>
          <a:stretch>
            <a:fillRect/>
          </a:stretch>
        </p:blipFill>
        <p:spPr>
          <a:xfrm>
            <a:off x="9465616" y="3736888"/>
            <a:ext cx="1529443" cy="1557506"/>
          </a:xfrm>
          <a:prstGeom prst="rect">
            <a:avLst/>
          </a:prstGeom>
        </p:spPr>
      </p:pic>
      <p:pic>
        <p:nvPicPr>
          <p:cNvPr id="69" name="Picture 68" descr="A blank list of information&#10;&#10;Description automatically generated with medium confidence">
            <a:extLst>
              <a:ext uri="{FF2B5EF4-FFF2-40B4-BE49-F238E27FC236}">
                <a16:creationId xmlns:a16="http://schemas.microsoft.com/office/drawing/2014/main" id="{3DAAC386-2C0D-24F6-61BA-F386E43B906C}"/>
              </a:ext>
            </a:extLst>
          </p:cNvPr>
          <p:cNvPicPr>
            <a:picLocks noChangeAspect="1"/>
          </p:cNvPicPr>
          <p:nvPr/>
        </p:nvPicPr>
        <p:blipFill>
          <a:blip r:embed="rId3"/>
          <a:stretch>
            <a:fillRect/>
          </a:stretch>
        </p:blipFill>
        <p:spPr>
          <a:xfrm>
            <a:off x="9618016" y="3889288"/>
            <a:ext cx="1529443" cy="1557506"/>
          </a:xfrm>
          <a:prstGeom prst="rect">
            <a:avLst/>
          </a:prstGeom>
        </p:spPr>
      </p:pic>
      <p:pic>
        <p:nvPicPr>
          <p:cNvPr id="70" name="Picture 69" descr="A blank list of information&#10;&#10;Description automatically generated with medium confidence">
            <a:extLst>
              <a:ext uri="{FF2B5EF4-FFF2-40B4-BE49-F238E27FC236}">
                <a16:creationId xmlns:a16="http://schemas.microsoft.com/office/drawing/2014/main" id="{0AE905D8-6C7A-36C2-A32E-B6446D0F2F87}"/>
              </a:ext>
            </a:extLst>
          </p:cNvPr>
          <p:cNvPicPr>
            <a:picLocks noChangeAspect="1"/>
          </p:cNvPicPr>
          <p:nvPr/>
        </p:nvPicPr>
        <p:blipFill>
          <a:blip r:embed="rId3"/>
          <a:stretch>
            <a:fillRect/>
          </a:stretch>
        </p:blipFill>
        <p:spPr>
          <a:xfrm>
            <a:off x="9770416" y="4041688"/>
            <a:ext cx="1529443" cy="1557506"/>
          </a:xfrm>
          <a:prstGeom prst="rect">
            <a:avLst/>
          </a:prstGeom>
        </p:spPr>
      </p:pic>
      <p:pic>
        <p:nvPicPr>
          <p:cNvPr id="71" name="Picture 70" descr="A blank list of information&#10;&#10;Description automatically generated with medium confidence">
            <a:extLst>
              <a:ext uri="{FF2B5EF4-FFF2-40B4-BE49-F238E27FC236}">
                <a16:creationId xmlns:a16="http://schemas.microsoft.com/office/drawing/2014/main" id="{09B9E5FB-01EA-E2C9-166A-93CA1FE0B25B}"/>
              </a:ext>
            </a:extLst>
          </p:cNvPr>
          <p:cNvPicPr>
            <a:picLocks noChangeAspect="1"/>
          </p:cNvPicPr>
          <p:nvPr/>
        </p:nvPicPr>
        <p:blipFill>
          <a:blip r:embed="rId3"/>
          <a:stretch>
            <a:fillRect/>
          </a:stretch>
        </p:blipFill>
        <p:spPr>
          <a:xfrm>
            <a:off x="7607115" y="3753152"/>
            <a:ext cx="1529443" cy="1557506"/>
          </a:xfrm>
          <a:prstGeom prst="rect">
            <a:avLst/>
          </a:prstGeom>
        </p:spPr>
      </p:pic>
      <p:pic>
        <p:nvPicPr>
          <p:cNvPr id="72" name="Picture 71" descr="A blank list of information&#10;&#10;Description automatically generated with medium confidence">
            <a:extLst>
              <a:ext uri="{FF2B5EF4-FFF2-40B4-BE49-F238E27FC236}">
                <a16:creationId xmlns:a16="http://schemas.microsoft.com/office/drawing/2014/main" id="{1D1EB76C-80E0-6C49-88CD-CEFCD389C849}"/>
              </a:ext>
            </a:extLst>
          </p:cNvPr>
          <p:cNvPicPr>
            <a:picLocks noChangeAspect="1"/>
          </p:cNvPicPr>
          <p:nvPr/>
        </p:nvPicPr>
        <p:blipFill>
          <a:blip r:embed="rId3"/>
          <a:stretch>
            <a:fillRect/>
          </a:stretch>
        </p:blipFill>
        <p:spPr>
          <a:xfrm>
            <a:off x="7759515" y="3905552"/>
            <a:ext cx="1529443" cy="1557506"/>
          </a:xfrm>
          <a:prstGeom prst="rect">
            <a:avLst/>
          </a:prstGeom>
        </p:spPr>
      </p:pic>
      <p:pic>
        <p:nvPicPr>
          <p:cNvPr id="73" name="Picture 72" descr="A blank list of information&#10;&#10;Description automatically generated with medium confidence">
            <a:extLst>
              <a:ext uri="{FF2B5EF4-FFF2-40B4-BE49-F238E27FC236}">
                <a16:creationId xmlns:a16="http://schemas.microsoft.com/office/drawing/2014/main" id="{6584EF5E-8D4B-58A2-CFCE-5768446AA8B9}"/>
              </a:ext>
            </a:extLst>
          </p:cNvPr>
          <p:cNvPicPr>
            <a:picLocks noChangeAspect="1"/>
          </p:cNvPicPr>
          <p:nvPr/>
        </p:nvPicPr>
        <p:blipFill>
          <a:blip r:embed="rId3"/>
          <a:stretch>
            <a:fillRect/>
          </a:stretch>
        </p:blipFill>
        <p:spPr>
          <a:xfrm>
            <a:off x="7911915" y="4057952"/>
            <a:ext cx="1529443" cy="1557506"/>
          </a:xfrm>
          <a:prstGeom prst="rect">
            <a:avLst/>
          </a:prstGeom>
        </p:spPr>
      </p:pic>
      <p:pic>
        <p:nvPicPr>
          <p:cNvPr id="74" name="Picture 73" descr="A blank list of information&#10;&#10;Description automatically generated with medium confidence">
            <a:extLst>
              <a:ext uri="{FF2B5EF4-FFF2-40B4-BE49-F238E27FC236}">
                <a16:creationId xmlns:a16="http://schemas.microsoft.com/office/drawing/2014/main" id="{FDB27A60-D8B3-5E48-FC54-64A9C3FDB036}"/>
              </a:ext>
            </a:extLst>
          </p:cNvPr>
          <p:cNvPicPr>
            <a:picLocks noChangeAspect="1"/>
          </p:cNvPicPr>
          <p:nvPr/>
        </p:nvPicPr>
        <p:blipFill>
          <a:blip r:embed="rId3"/>
          <a:stretch>
            <a:fillRect/>
          </a:stretch>
        </p:blipFill>
        <p:spPr>
          <a:xfrm>
            <a:off x="8064315" y="4210352"/>
            <a:ext cx="1529443" cy="1557506"/>
          </a:xfrm>
          <a:prstGeom prst="rect">
            <a:avLst/>
          </a:prstGeom>
        </p:spPr>
      </p:pic>
      <p:pic>
        <p:nvPicPr>
          <p:cNvPr id="75" name="Picture 74" descr="A blank list of information&#10;&#10;Description automatically generated with medium confidence">
            <a:extLst>
              <a:ext uri="{FF2B5EF4-FFF2-40B4-BE49-F238E27FC236}">
                <a16:creationId xmlns:a16="http://schemas.microsoft.com/office/drawing/2014/main" id="{9DC03D1D-3ED4-7610-88FD-B93586AE9556}"/>
              </a:ext>
            </a:extLst>
          </p:cNvPr>
          <p:cNvPicPr>
            <a:picLocks noChangeAspect="1"/>
          </p:cNvPicPr>
          <p:nvPr/>
        </p:nvPicPr>
        <p:blipFill>
          <a:blip r:embed="rId3"/>
          <a:stretch>
            <a:fillRect/>
          </a:stretch>
        </p:blipFill>
        <p:spPr>
          <a:xfrm>
            <a:off x="8216715" y="4362752"/>
            <a:ext cx="1529443" cy="1557506"/>
          </a:xfrm>
          <a:prstGeom prst="rect">
            <a:avLst/>
          </a:prstGeom>
        </p:spPr>
      </p:pic>
      <p:pic>
        <p:nvPicPr>
          <p:cNvPr id="76" name="Picture 75" descr="A blank list of information&#10;&#10;Description automatically generated with medium confidence">
            <a:extLst>
              <a:ext uri="{FF2B5EF4-FFF2-40B4-BE49-F238E27FC236}">
                <a16:creationId xmlns:a16="http://schemas.microsoft.com/office/drawing/2014/main" id="{CCEF7F82-01D3-F009-4FFC-658FEB962F55}"/>
              </a:ext>
            </a:extLst>
          </p:cNvPr>
          <p:cNvPicPr>
            <a:picLocks noChangeAspect="1"/>
          </p:cNvPicPr>
          <p:nvPr/>
        </p:nvPicPr>
        <p:blipFill>
          <a:blip r:embed="rId3"/>
          <a:stretch>
            <a:fillRect/>
          </a:stretch>
        </p:blipFill>
        <p:spPr>
          <a:xfrm>
            <a:off x="8369115" y="4515152"/>
            <a:ext cx="1529443" cy="1557506"/>
          </a:xfrm>
          <a:prstGeom prst="rect">
            <a:avLst/>
          </a:prstGeom>
        </p:spPr>
      </p:pic>
      <p:pic>
        <p:nvPicPr>
          <p:cNvPr id="77" name="Picture 76" descr="A blank list of information&#10;&#10;Description automatically generated with medium confidence">
            <a:extLst>
              <a:ext uri="{FF2B5EF4-FFF2-40B4-BE49-F238E27FC236}">
                <a16:creationId xmlns:a16="http://schemas.microsoft.com/office/drawing/2014/main" id="{104FBBF5-2C41-1234-7C1E-936B23366553}"/>
              </a:ext>
            </a:extLst>
          </p:cNvPr>
          <p:cNvPicPr>
            <a:picLocks noChangeAspect="1"/>
          </p:cNvPicPr>
          <p:nvPr/>
        </p:nvPicPr>
        <p:blipFill>
          <a:blip r:embed="rId3"/>
          <a:stretch>
            <a:fillRect/>
          </a:stretch>
        </p:blipFill>
        <p:spPr>
          <a:xfrm>
            <a:off x="8521515" y="4667552"/>
            <a:ext cx="1529443" cy="1557506"/>
          </a:xfrm>
          <a:prstGeom prst="rect">
            <a:avLst/>
          </a:prstGeom>
        </p:spPr>
      </p:pic>
      <p:pic>
        <p:nvPicPr>
          <p:cNvPr id="78" name="Picture 77" descr="A blank list of information&#10;&#10;Description automatically generated with medium confidence">
            <a:extLst>
              <a:ext uri="{FF2B5EF4-FFF2-40B4-BE49-F238E27FC236}">
                <a16:creationId xmlns:a16="http://schemas.microsoft.com/office/drawing/2014/main" id="{279559F1-075B-117A-A3F1-90FA6B86EEDD}"/>
              </a:ext>
            </a:extLst>
          </p:cNvPr>
          <p:cNvPicPr>
            <a:picLocks noChangeAspect="1"/>
          </p:cNvPicPr>
          <p:nvPr/>
        </p:nvPicPr>
        <p:blipFill>
          <a:blip r:embed="rId3"/>
          <a:stretch>
            <a:fillRect/>
          </a:stretch>
        </p:blipFill>
        <p:spPr>
          <a:xfrm>
            <a:off x="8673915" y="4819952"/>
            <a:ext cx="1529443" cy="1557506"/>
          </a:xfrm>
          <a:prstGeom prst="rect">
            <a:avLst/>
          </a:prstGeom>
        </p:spPr>
      </p:pic>
      <p:pic>
        <p:nvPicPr>
          <p:cNvPr id="79" name="Picture 78" descr="A blank list of information&#10;&#10;Description automatically generated with medium confidence">
            <a:extLst>
              <a:ext uri="{FF2B5EF4-FFF2-40B4-BE49-F238E27FC236}">
                <a16:creationId xmlns:a16="http://schemas.microsoft.com/office/drawing/2014/main" id="{0A105428-518F-239C-6EC5-129DC7AD25C8}"/>
              </a:ext>
            </a:extLst>
          </p:cNvPr>
          <p:cNvPicPr>
            <a:picLocks noChangeAspect="1"/>
          </p:cNvPicPr>
          <p:nvPr/>
        </p:nvPicPr>
        <p:blipFill>
          <a:blip r:embed="rId3"/>
          <a:stretch>
            <a:fillRect/>
          </a:stretch>
        </p:blipFill>
        <p:spPr>
          <a:xfrm>
            <a:off x="8826315" y="4972352"/>
            <a:ext cx="1529443" cy="1557506"/>
          </a:xfrm>
          <a:prstGeom prst="rect">
            <a:avLst/>
          </a:prstGeom>
        </p:spPr>
      </p:pic>
      <p:pic>
        <p:nvPicPr>
          <p:cNvPr id="80" name="Picture 79" descr="A blank list of information&#10;&#10;Description automatically generated with medium confidence">
            <a:extLst>
              <a:ext uri="{FF2B5EF4-FFF2-40B4-BE49-F238E27FC236}">
                <a16:creationId xmlns:a16="http://schemas.microsoft.com/office/drawing/2014/main" id="{33D1E82C-7DD5-EE43-F64A-DBC457912B13}"/>
              </a:ext>
            </a:extLst>
          </p:cNvPr>
          <p:cNvPicPr>
            <a:picLocks noChangeAspect="1"/>
          </p:cNvPicPr>
          <p:nvPr/>
        </p:nvPicPr>
        <p:blipFill>
          <a:blip r:embed="rId3"/>
          <a:stretch>
            <a:fillRect/>
          </a:stretch>
        </p:blipFill>
        <p:spPr>
          <a:xfrm>
            <a:off x="8978715" y="5124752"/>
            <a:ext cx="1529443" cy="1557506"/>
          </a:xfrm>
          <a:prstGeom prst="rect">
            <a:avLst/>
          </a:prstGeom>
        </p:spPr>
      </p:pic>
      <p:sp>
        <p:nvSpPr>
          <p:cNvPr id="81" name="Rectangle 80">
            <a:extLst>
              <a:ext uri="{FF2B5EF4-FFF2-40B4-BE49-F238E27FC236}">
                <a16:creationId xmlns:a16="http://schemas.microsoft.com/office/drawing/2014/main" id="{F9CD49FA-643E-4886-84E6-23E7C3D6CDED}"/>
              </a:ext>
            </a:extLst>
          </p:cNvPr>
          <p:cNvSpPr/>
          <p:nvPr/>
        </p:nvSpPr>
        <p:spPr>
          <a:xfrm>
            <a:off x="2599898" y="24975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U-turn Arrow 81">
            <a:extLst>
              <a:ext uri="{FF2B5EF4-FFF2-40B4-BE49-F238E27FC236}">
                <a16:creationId xmlns:a16="http://schemas.microsoft.com/office/drawing/2014/main" id="{040CB4F4-3445-EF28-BCA7-94537F21F499}"/>
              </a:ext>
            </a:extLst>
          </p:cNvPr>
          <p:cNvSpPr/>
          <p:nvPr/>
        </p:nvSpPr>
        <p:spPr>
          <a:xfrm>
            <a:off x="2279176" y="1883391"/>
            <a:ext cx="682388" cy="477672"/>
          </a:xfrm>
          <a:prstGeom prst="utur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ectangle 82">
            <a:extLst>
              <a:ext uri="{FF2B5EF4-FFF2-40B4-BE49-F238E27FC236}">
                <a16:creationId xmlns:a16="http://schemas.microsoft.com/office/drawing/2014/main" id="{47A1DCA8-320E-061C-4883-4328D65F96C9}"/>
              </a:ext>
            </a:extLst>
          </p:cNvPr>
          <p:cNvSpPr/>
          <p:nvPr/>
        </p:nvSpPr>
        <p:spPr>
          <a:xfrm>
            <a:off x="2026692"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DB48DA6-A453-6B02-163A-225CA0081DCC}"/>
              </a:ext>
            </a:extLst>
          </p:cNvPr>
          <p:cNvSpPr/>
          <p:nvPr/>
        </p:nvSpPr>
        <p:spPr>
          <a:xfrm>
            <a:off x="3111690"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00D6EC1-C8D8-6814-E8F1-79DCC9CBF7AD}"/>
              </a:ext>
            </a:extLst>
          </p:cNvPr>
          <p:cNvSpPr/>
          <p:nvPr/>
        </p:nvSpPr>
        <p:spPr>
          <a:xfrm>
            <a:off x="4223980" y="24975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8FE4A3CA-2D0C-224E-F626-F77BDED113F5}"/>
              </a:ext>
            </a:extLst>
          </p:cNvPr>
          <p:cNvSpPr/>
          <p:nvPr/>
        </p:nvSpPr>
        <p:spPr>
          <a:xfrm>
            <a:off x="3650774"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90AFE6F-9D48-D12B-97CD-120B8842CA5B}"/>
              </a:ext>
            </a:extLst>
          </p:cNvPr>
          <p:cNvSpPr/>
          <p:nvPr/>
        </p:nvSpPr>
        <p:spPr>
          <a:xfrm>
            <a:off x="4735772"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4B57DBF-E14A-C203-18EE-2844BB237743}"/>
              </a:ext>
            </a:extLst>
          </p:cNvPr>
          <p:cNvSpPr/>
          <p:nvPr/>
        </p:nvSpPr>
        <p:spPr>
          <a:xfrm>
            <a:off x="5841236" y="24975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C2058D3-6280-A6ED-D7B3-127704FBC4A7}"/>
              </a:ext>
            </a:extLst>
          </p:cNvPr>
          <p:cNvSpPr/>
          <p:nvPr/>
        </p:nvSpPr>
        <p:spPr>
          <a:xfrm>
            <a:off x="5268030"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1D5C9391-BDD2-913B-904C-F5A8E5E0F80E}"/>
              </a:ext>
            </a:extLst>
          </p:cNvPr>
          <p:cNvSpPr/>
          <p:nvPr/>
        </p:nvSpPr>
        <p:spPr>
          <a:xfrm>
            <a:off x="6353028"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A2109EE1-A723-E352-7586-E79B8E3D1215}"/>
              </a:ext>
            </a:extLst>
          </p:cNvPr>
          <p:cNvSpPr/>
          <p:nvPr/>
        </p:nvSpPr>
        <p:spPr>
          <a:xfrm>
            <a:off x="6871646" y="2497539"/>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633A4270-95B9-392A-D39E-405C8DF93ABF}"/>
              </a:ext>
            </a:extLst>
          </p:cNvPr>
          <p:cNvCxnSpPr>
            <a:cxnSpLocks/>
          </p:cNvCxnSpPr>
          <p:nvPr/>
        </p:nvCxnSpPr>
        <p:spPr>
          <a:xfrm flipV="1">
            <a:off x="2026692" y="2934268"/>
            <a:ext cx="5356746" cy="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EC08995D-E3CB-8F59-CACC-DB587673A7BB}"/>
              </a:ext>
            </a:extLst>
          </p:cNvPr>
          <p:cNvSpPr/>
          <p:nvPr/>
        </p:nvSpPr>
        <p:spPr>
          <a:xfrm>
            <a:off x="2606724" y="3250441"/>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876079-4963-5738-3742-E8A4112E6D26}"/>
              </a:ext>
            </a:extLst>
          </p:cNvPr>
          <p:cNvSpPr/>
          <p:nvPr/>
        </p:nvSpPr>
        <p:spPr>
          <a:xfrm>
            <a:off x="2033518"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459946C-0DE4-4F2D-A321-FD1BE0FBBCF7}"/>
              </a:ext>
            </a:extLst>
          </p:cNvPr>
          <p:cNvSpPr/>
          <p:nvPr/>
        </p:nvSpPr>
        <p:spPr>
          <a:xfrm>
            <a:off x="3118516"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0266A11B-3A21-9D9C-D3E6-32DDB6439493}"/>
              </a:ext>
            </a:extLst>
          </p:cNvPr>
          <p:cNvSpPr/>
          <p:nvPr/>
        </p:nvSpPr>
        <p:spPr>
          <a:xfrm>
            <a:off x="4230806" y="3250441"/>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478AF3E-77BB-6714-CCB1-FDAAD547A22E}"/>
              </a:ext>
            </a:extLst>
          </p:cNvPr>
          <p:cNvSpPr/>
          <p:nvPr/>
        </p:nvSpPr>
        <p:spPr>
          <a:xfrm>
            <a:off x="3657600"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D97C843-65D3-C731-2B28-CDEEE350D5DF}"/>
              </a:ext>
            </a:extLst>
          </p:cNvPr>
          <p:cNvSpPr/>
          <p:nvPr/>
        </p:nvSpPr>
        <p:spPr>
          <a:xfrm>
            <a:off x="4742598"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2FA6A97-57E1-6A73-4B75-4B957C727045}"/>
              </a:ext>
            </a:extLst>
          </p:cNvPr>
          <p:cNvSpPr/>
          <p:nvPr/>
        </p:nvSpPr>
        <p:spPr>
          <a:xfrm>
            <a:off x="5848062" y="3250441"/>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923743C-21BA-CF2A-B67D-C95866D4F2EA}"/>
              </a:ext>
            </a:extLst>
          </p:cNvPr>
          <p:cNvSpPr/>
          <p:nvPr/>
        </p:nvSpPr>
        <p:spPr>
          <a:xfrm>
            <a:off x="5274856"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68364C4-A7C7-23C1-4F4B-DD03E76AA9B8}"/>
              </a:ext>
            </a:extLst>
          </p:cNvPr>
          <p:cNvSpPr/>
          <p:nvPr/>
        </p:nvSpPr>
        <p:spPr>
          <a:xfrm>
            <a:off x="6359854"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1B0D677-9CAC-B6D4-B836-EA3709F85E38}"/>
              </a:ext>
            </a:extLst>
          </p:cNvPr>
          <p:cNvSpPr/>
          <p:nvPr/>
        </p:nvSpPr>
        <p:spPr>
          <a:xfrm>
            <a:off x="6878472" y="3250440"/>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B2E4B6DC-E264-EB1C-FE01-9F112AEBAE8B}"/>
              </a:ext>
            </a:extLst>
          </p:cNvPr>
          <p:cNvCxnSpPr>
            <a:cxnSpLocks/>
          </p:cNvCxnSpPr>
          <p:nvPr/>
        </p:nvCxnSpPr>
        <p:spPr>
          <a:xfrm>
            <a:off x="2026692" y="3687171"/>
            <a:ext cx="535674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D39BB8F8-0EB3-BC16-EF9C-E18CE7285451}"/>
              </a:ext>
            </a:extLst>
          </p:cNvPr>
          <p:cNvSpPr/>
          <p:nvPr/>
        </p:nvSpPr>
        <p:spPr>
          <a:xfrm>
            <a:off x="2613543" y="3938513"/>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45031E60-6597-0F3E-93C5-E23C6EEEA337}"/>
              </a:ext>
            </a:extLst>
          </p:cNvPr>
          <p:cNvSpPr/>
          <p:nvPr/>
        </p:nvSpPr>
        <p:spPr>
          <a:xfrm>
            <a:off x="2040337"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22920D5-3641-8C18-9FA0-9E7025B7C66A}"/>
              </a:ext>
            </a:extLst>
          </p:cNvPr>
          <p:cNvSpPr/>
          <p:nvPr/>
        </p:nvSpPr>
        <p:spPr>
          <a:xfrm>
            <a:off x="3125335"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0438EFE-A04C-48D1-1E5F-2ACA8DD29942}"/>
              </a:ext>
            </a:extLst>
          </p:cNvPr>
          <p:cNvSpPr/>
          <p:nvPr/>
        </p:nvSpPr>
        <p:spPr>
          <a:xfrm>
            <a:off x="4237625" y="3938513"/>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0C559F9-9681-C1C0-CD95-2212FDDC7CD4}"/>
              </a:ext>
            </a:extLst>
          </p:cNvPr>
          <p:cNvSpPr/>
          <p:nvPr/>
        </p:nvSpPr>
        <p:spPr>
          <a:xfrm>
            <a:off x="3664419"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4770DFB-7C22-135C-8D11-E0EB0BF8E7D9}"/>
              </a:ext>
            </a:extLst>
          </p:cNvPr>
          <p:cNvSpPr/>
          <p:nvPr/>
        </p:nvSpPr>
        <p:spPr>
          <a:xfrm>
            <a:off x="4749417"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155AF696-13D9-D3CF-C16E-781603EE9BAE}"/>
              </a:ext>
            </a:extLst>
          </p:cNvPr>
          <p:cNvSpPr/>
          <p:nvPr/>
        </p:nvSpPr>
        <p:spPr>
          <a:xfrm>
            <a:off x="5854881" y="3938513"/>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E0B91FD9-CD8C-1CEC-CF9D-597D91AC7665}"/>
              </a:ext>
            </a:extLst>
          </p:cNvPr>
          <p:cNvSpPr/>
          <p:nvPr/>
        </p:nvSpPr>
        <p:spPr>
          <a:xfrm>
            <a:off x="5281675"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88A85462-7B04-1A9F-E7AE-E53DFDBE8C35}"/>
              </a:ext>
            </a:extLst>
          </p:cNvPr>
          <p:cNvSpPr/>
          <p:nvPr/>
        </p:nvSpPr>
        <p:spPr>
          <a:xfrm>
            <a:off x="6366673"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E6F5DC3F-E3BA-5DC7-C65D-A70FD75BA17B}"/>
              </a:ext>
            </a:extLst>
          </p:cNvPr>
          <p:cNvSpPr/>
          <p:nvPr/>
        </p:nvSpPr>
        <p:spPr>
          <a:xfrm>
            <a:off x="6885291" y="3938512"/>
            <a:ext cx="511792" cy="436729"/>
          </a:xfrm>
          <a:prstGeom prst="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84AD2192-9948-1DBE-7685-0C9501E842C4}"/>
              </a:ext>
            </a:extLst>
          </p:cNvPr>
          <p:cNvCxnSpPr>
            <a:cxnSpLocks/>
          </p:cNvCxnSpPr>
          <p:nvPr/>
        </p:nvCxnSpPr>
        <p:spPr>
          <a:xfrm>
            <a:off x="2026692" y="4379792"/>
            <a:ext cx="5370391"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AE945BB5-CE3D-8135-B5C1-785CB5E5D14C}"/>
              </a:ext>
            </a:extLst>
          </p:cNvPr>
          <p:cNvSpPr txBox="1"/>
          <p:nvPr/>
        </p:nvSpPr>
        <p:spPr>
          <a:xfrm>
            <a:off x="10974868" y="3021264"/>
            <a:ext cx="1113258" cy="830997"/>
          </a:xfrm>
          <a:prstGeom prst="rect">
            <a:avLst/>
          </a:prstGeom>
          <a:noFill/>
        </p:spPr>
        <p:txBody>
          <a:bodyPr wrap="square" rtlCol="0">
            <a:spAutoFit/>
          </a:bodyPr>
          <a:lstStyle/>
          <a:p>
            <a:pPr algn="ctr"/>
            <a:r>
              <a:rPr lang="en-US" dirty="0">
                <a:highlight>
                  <a:srgbClr val="00FF00"/>
                </a:highlight>
              </a:rPr>
              <a:t>Low tide transect </a:t>
            </a:r>
            <a:r>
              <a:rPr lang="en-US" sz="1200" dirty="0">
                <a:highlight>
                  <a:srgbClr val="00FF00"/>
                </a:highlight>
              </a:rPr>
              <a:t>Quadrats 1-10</a:t>
            </a:r>
            <a:endParaRPr lang="en-US" dirty="0">
              <a:highlight>
                <a:srgbClr val="00FF00"/>
              </a:highlight>
            </a:endParaRPr>
          </a:p>
        </p:txBody>
      </p:sp>
      <p:sp>
        <p:nvSpPr>
          <p:cNvPr id="116" name="TextBox 115">
            <a:extLst>
              <a:ext uri="{FF2B5EF4-FFF2-40B4-BE49-F238E27FC236}">
                <a16:creationId xmlns:a16="http://schemas.microsoft.com/office/drawing/2014/main" id="{ACB02C6D-DB72-4094-40C6-C04847997E6D}"/>
              </a:ext>
            </a:extLst>
          </p:cNvPr>
          <p:cNvSpPr txBox="1"/>
          <p:nvPr/>
        </p:nvSpPr>
        <p:spPr>
          <a:xfrm>
            <a:off x="10273442" y="4498888"/>
            <a:ext cx="1121459" cy="830997"/>
          </a:xfrm>
          <a:prstGeom prst="rect">
            <a:avLst/>
          </a:prstGeom>
          <a:noFill/>
        </p:spPr>
        <p:txBody>
          <a:bodyPr wrap="square" rtlCol="0">
            <a:spAutoFit/>
          </a:bodyPr>
          <a:lstStyle/>
          <a:p>
            <a:pPr algn="ctr"/>
            <a:r>
              <a:rPr lang="en-US" dirty="0">
                <a:solidFill>
                  <a:schemeClr val="bg1"/>
                </a:solidFill>
                <a:highlight>
                  <a:srgbClr val="FF0000"/>
                </a:highlight>
              </a:rPr>
              <a:t>Mid tide transect </a:t>
            </a:r>
            <a:r>
              <a:rPr lang="en-US" sz="1200" dirty="0">
                <a:solidFill>
                  <a:schemeClr val="bg1"/>
                </a:solidFill>
                <a:highlight>
                  <a:srgbClr val="FF0000"/>
                </a:highlight>
              </a:rPr>
              <a:t>Quadrats1-10</a:t>
            </a:r>
            <a:endParaRPr lang="en-US" dirty="0">
              <a:solidFill>
                <a:schemeClr val="bg1"/>
              </a:solidFill>
              <a:highlight>
                <a:srgbClr val="FF0000"/>
              </a:highlight>
            </a:endParaRPr>
          </a:p>
        </p:txBody>
      </p:sp>
      <p:sp>
        <p:nvSpPr>
          <p:cNvPr id="117" name="TextBox 116">
            <a:extLst>
              <a:ext uri="{FF2B5EF4-FFF2-40B4-BE49-F238E27FC236}">
                <a16:creationId xmlns:a16="http://schemas.microsoft.com/office/drawing/2014/main" id="{ACCDC9EA-D698-57F8-710F-49241E35B457}"/>
              </a:ext>
            </a:extLst>
          </p:cNvPr>
          <p:cNvSpPr txBox="1"/>
          <p:nvPr/>
        </p:nvSpPr>
        <p:spPr>
          <a:xfrm>
            <a:off x="9338885" y="5679084"/>
            <a:ext cx="1211240" cy="830997"/>
          </a:xfrm>
          <a:prstGeom prst="rect">
            <a:avLst/>
          </a:prstGeom>
          <a:noFill/>
        </p:spPr>
        <p:txBody>
          <a:bodyPr wrap="square" rtlCol="0">
            <a:spAutoFit/>
          </a:bodyPr>
          <a:lstStyle/>
          <a:p>
            <a:pPr algn="ctr"/>
            <a:r>
              <a:rPr lang="en-US" dirty="0">
                <a:solidFill>
                  <a:schemeClr val="bg1"/>
                </a:solidFill>
                <a:highlight>
                  <a:srgbClr val="800080"/>
                </a:highlight>
              </a:rPr>
              <a:t>High tide transect </a:t>
            </a:r>
          </a:p>
          <a:p>
            <a:pPr algn="ctr"/>
            <a:r>
              <a:rPr lang="en-US" sz="1200" dirty="0">
                <a:solidFill>
                  <a:schemeClr val="bg1"/>
                </a:solidFill>
                <a:highlight>
                  <a:srgbClr val="800080"/>
                </a:highlight>
              </a:rPr>
              <a:t>Quadrats 1-10</a:t>
            </a:r>
          </a:p>
        </p:txBody>
      </p:sp>
      <p:sp>
        <p:nvSpPr>
          <p:cNvPr id="118" name="TextBox 117">
            <a:extLst>
              <a:ext uri="{FF2B5EF4-FFF2-40B4-BE49-F238E27FC236}">
                <a16:creationId xmlns:a16="http://schemas.microsoft.com/office/drawing/2014/main" id="{9068992B-4A6A-90D6-F3CA-AD135DAB0DD9}"/>
              </a:ext>
            </a:extLst>
          </p:cNvPr>
          <p:cNvSpPr txBox="1"/>
          <p:nvPr/>
        </p:nvSpPr>
        <p:spPr>
          <a:xfrm>
            <a:off x="132918" y="5749113"/>
            <a:ext cx="8470913" cy="954107"/>
          </a:xfrm>
          <a:prstGeom prst="rect">
            <a:avLst/>
          </a:prstGeom>
          <a:noFill/>
        </p:spPr>
        <p:txBody>
          <a:bodyPr wrap="square" rtlCol="0">
            <a:spAutoFit/>
          </a:bodyPr>
          <a:lstStyle/>
          <a:p>
            <a:r>
              <a:rPr lang="en-US" sz="2400" dirty="0">
                <a:solidFill>
                  <a:schemeClr val="bg1"/>
                </a:solidFill>
                <a:highlight>
                  <a:srgbClr val="000000"/>
                </a:highlight>
              </a:rPr>
              <a:t>Option: flip the quadrat twice to halve the workload</a:t>
            </a:r>
          </a:p>
          <a:p>
            <a:r>
              <a:rPr lang="en-US" sz="1600" dirty="0">
                <a:solidFill>
                  <a:schemeClr val="bg1"/>
                </a:solidFill>
                <a:highlight>
                  <a:srgbClr val="000000"/>
                </a:highlight>
              </a:rPr>
              <a:t>Suggestion: Divide class into 3 groups, preferably with 3 people in each group. </a:t>
            </a:r>
          </a:p>
          <a:p>
            <a:r>
              <a:rPr lang="en-US" sz="1600" dirty="0">
                <a:solidFill>
                  <a:schemeClr val="bg1"/>
                </a:solidFill>
                <a:highlight>
                  <a:srgbClr val="000000"/>
                </a:highlight>
              </a:rPr>
              <a:t>If there’s more than 3 groups of 3 in a class, have more (shorter) transects with less quadrats each.</a:t>
            </a:r>
          </a:p>
        </p:txBody>
      </p:sp>
    </p:spTree>
    <p:extLst>
      <p:ext uri="{BB962C8B-B14F-4D97-AF65-F5344CB8AC3E}">
        <p14:creationId xmlns:p14="http://schemas.microsoft.com/office/powerpoint/2010/main" val="198507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24A89E-5297-735A-2E50-01309265F6B8}"/>
              </a:ext>
            </a:extLst>
          </p:cNvPr>
          <p:cNvSpPr txBox="1"/>
          <p:nvPr/>
        </p:nvSpPr>
        <p:spPr>
          <a:xfrm>
            <a:off x="823419" y="1212086"/>
            <a:ext cx="4749204" cy="2062103"/>
          </a:xfrm>
          <a:prstGeom prst="rect">
            <a:avLst/>
          </a:prstGeom>
          <a:noFill/>
        </p:spPr>
        <p:txBody>
          <a:bodyPr wrap="square">
            <a:spAutoFit/>
          </a:bodyPr>
          <a:lstStyle/>
          <a:p>
            <a:pPr algn="ctr"/>
            <a:r>
              <a:rPr lang="en-US" sz="3200" dirty="0">
                <a:solidFill>
                  <a:schemeClr val="bg1"/>
                </a:solidFill>
              </a:rPr>
              <a:t>Also measure abiotic factors such as: temperature, dissolved oxygen, and salinity</a:t>
            </a:r>
            <a:endParaRPr lang="en-US" sz="3600" dirty="0">
              <a:solidFill>
                <a:schemeClr val="bg1"/>
              </a:solidFill>
            </a:endParaRPr>
          </a:p>
        </p:txBody>
      </p:sp>
      <p:pic>
        <p:nvPicPr>
          <p:cNvPr id="4" name="Picture 3" descr="A paper with text on it&#10;&#10;Description automatically generated">
            <a:extLst>
              <a:ext uri="{FF2B5EF4-FFF2-40B4-BE49-F238E27FC236}">
                <a16:creationId xmlns:a16="http://schemas.microsoft.com/office/drawing/2014/main" id="{07112495-3EF2-293E-4A42-10F83AF065A5}"/>
              </a:ext>
            </a:extLst>
          </p:cNvPr>
          <p:cNvPicPr>
            <a:picLocks noChangeAspect="1"/>
          </p:cNvPicPr>
          <p:nvPr/>
        </p:nvPicPr>
        <p:blipFill>
          <a:blip r:embed="rId2"/>
          <a:stretch>
            <a:fillRect/>
          </a:stretch>
        </p:blipFill>
        <p:spPr>
          <a:xfrm>
            <a:off x="7369416" y="487427"/>
            <a:ext cx="4394954" cy="5883146"/>
          </a:xfrm>
          <a:prstGeom prst="rect">
            <a:avLst/>
          </a:prstGeom>
        </p:spPr>
      </p:pic>
      <p:pic>
        <p:nvPicPr>
          <p:cNvPr id="10242" name="Picture 2" descr="Digital Dissolved Oxygen Detector Dissolved Oxygen Meter Portable DO Tester  Water Quality Tester Dissolved Oxygen Analyzer : Amazon.com.au: Pet Supplies">
            <a:extLst>
              <a:ext uri="{FF2B5EF4-FFF2-40B4-BE49-F238E27FC236}">
                <a16:creationId xmlns:a16="http://schemas.microsoft.com/office/drawing/2014/main" id="{70BDB4B6-FC62-FD02-DBDA-3127A0D9E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77" y="3749697"/>
            <a:ext cx="1665288" cy="2463714"/>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extLst>
              <a:ext uri="{FF2B5EF4-FFF2-40B4-BE49-F238E27FC236}">
                <a16:creationId xmlns:a16="http://schemas.microsoft.com/office/drawing/2014/main" id="{21788FFF-E798-DDA8-0730-329E48061498}"/>
              </a:ext>
            </a:extLst>
          </p:cNvPr>
          <p:cNvSpPr/>
          <p:nvPr/>
        </p:nvSpPr>
        <p:spPr>
          <a:xfrm>
            <a:off x="6686550" y="5586413"/>
            <a:ext cx="571500" cy="51435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3EBFBD-AD5A-A2E6-284A-81036E9E6351}"/>
              </a:ext>
            </a:extLst>
          </p:cNvPr>
          <p:cNvSpPr txBox="1"/>
          <p:nvPr/>
        </p:nvSpPr>
        <p:spPr>
          <a:xfrm>
            <a:off x="414777" y="6509726"/>
            <a:ext cx="6843273" cy="276999"/>
          </a:xfrm>
          <a:prstGeom prst="rect">
            <a:avLst/>
          </a:prstGeom>
          <a:noFill/>
        </p:spPr>
        <p:txBody>
          <a:bodyPr wrap="square" rtlCol="0">
            <a:spAutoFit/>
          </a:bodyPr>
          <a:lstStyle/>
          <a:p>
            <a:r>
              <a:rPr lang="en-US" sz="1200" dirty="0">
                <a:solidFill>
                  <a:schemeClr val="bg1"/>
                </a:solidFill>
                <a:highlight>
                  <a:srgbClr val="000000"/>
                </a:highlight>
              </a:rPr>
              <a:t>Suggestion: designate one group as the water quality group (then you only need one set of equipment)</a:t>
            </a:r>
          </a:p>
        </p:txBody>
      </p:sp>
    </p:spTree>
    <p:extLst>
      <p:ext uri="{BB962C8B-B14F-4D97-AF65-F5344CB8AC3E}">
        <p14:creationId xmlns:p14="http://schemas.microsoft.com/office/powerpoint/2010/main" val="4162619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preadsheet&#10;&#10;Description automatically generated">
            <a:extLst>
              <a:ext uri="{FF2B5EF4-FFF2-40B4-BE49-F238E27FC236}">
                <a16:creationId xmlns:a16="http://schemas.microsoft.com/office/drawing/2014/main" id="{26BC4E59-F070-80F0-E11C-BA5FAAB967B0}"/>
              </a:ext>
            </a:extLst>
          </p:cNvPr>
          <p:cNvPicPr>
            <a:picLocks noChangeAspect="1"/>
          </p:cNvPicPr>
          <p:nvPr/>
        </p:nvPicPr>
        <p:blipFill>
          <a:blip r:embed="rId2"/>
          <a:stretch>
            <a:fillRect/>
          </a:stretch>
        </p:blipFill>
        <p:spPr>
          <a:xfrm>
            <a:off x="1457325" y="1121446"/>
            <a:ext cx="9558338" cy="5216611"/>
          </a:xfrm>
          <a:prstGeom prst="rect">
            <a:avLst/>
          </a:prstGeom>
        </p:spPr>
      </p:pic>
      <p:sp>
        <p:nvSpPr>
          <p:cNvPr id="4" name="TextBox 3">
            <a:extLst>
              <a:ext uri="{FF2B5EF4-FFF2-40B4-BE49-F238E27FC236}">
                <a16:creationId xmlns:a16="http://schemas.microsoft.com/office/drawing/2014/main" id="{17FA1B41-2BBC-93C6-3602-C7FD8050CE6B}"/>
              </a:ext>
            </a:extLst>
          </p:cNvPr>
          <p:cNvSpPr txBox="1"/>
          <p:nvPr/>
        </p:nvSpPr>
        <p:spPr>
          <a:xfrm>
            <a:off x="1026072" y="269111"/>
            <a:ext cx="10449418" cy="584775"/>
          </a:xfrm>
          <a:prstGeom prst="rect">
            <a:avLst/>
          </a:prstGeom>
          <a:noFill/>
        </p:spPr>
        <p:txBody>
          <a:bodyPr wrap="square">
            <a:spAutoFit/>
          </a:bodyPr>
          <a:lstStyle/>
          <a:p>
            <a:pPr algn="ctr"/>
            <a:r>
              <a:rPr lang="en-US" sz="3200" dirty="0">
                <a:solidFill>
                  <a:schemeClr val="bg1"/>
                </a:solidFill>
              </a:rPr>
              <a:t>Transfer data from class worksheets to an excel spreadsheet</a:t>
            </a:r>
            <a:endParaRPr lang="en-US" sz="3600" dirty="0">
              <a:solidFill>
                <a:schemeClr val="bg1"/>
              </a:solidFill>
            </a:endParaRPr>
          </a:p>
        </p:txBody>
      </p:sp>
      <p:pic>
        <p:nvPicPr>
          <p:cNvPr id="8" name="Picture 7">
            <a:extLst>
              <a:ext uri="{FF2B5EF4-FFF2-40B4-BE49-F238E27FC236}">
                <a16:creationId xmlns:a16="http://schemas.microsoft.com/office/drawing/2014/main" id="{27863C1F-194D-752F-938C-AFE050A4A685}"/>
              </a:ext>
            </a:extLst>
          </p:cNvPr>
          <p:cNvPicPr>
            <a:picLocks noChangeAspect="1"/>
          </p:cNvPicPr>
          <p:nvPr/>
        </p:nvPicPr>
        <p:blipFill>
          <a:blip r:embed="rId3"/>
          <a:stretch>
            <a:fillRect/>
          </a:stretch>
        </p:blipFill>
        <p:spPr>
          <a:xfrm>
            <a:off x="1457325" y="6334228"/>
            <a:ext cx="9558337" cy="254661"/>
          </a:xfrm>
          <a:prstGeom prst="rect">
            <a:avLst/>
          </a:prstGeom>
        </p:spPr>
      </p:pic>
    </p:spTree>
    <p:extLst>
      <p:ext uri="{BB962C8B-B14F-4D97-AF65-F5344CB8AC3E}">
        <p14:creationId xmlns:p14="http://schemas.microsoft.com/office/powerpoint/2010/main" val="1245094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6EF159-EC30-2DE9-FE16-638DF0FC7D3C}"/>
              </a:ext>
            </a:extLst>
          </p:cNvPr>
          <p:cNvSpPr txBox="1"/>
          <p:nvPr/>
        </p:nvSpPr>
        <p:spPr>
          <a:xfrm>
            <a:off x="3024332" y="2459504"/>
            <a:ext cx="6859897" cy="1938992"/>
          </a:xfrm>
          <a:prstGeom prst="rect">
            <a:avLst/>
          </a:prstGeom>
          <a:noFill/>
        </p:spPr>
        <p:txBody>
          <a:bodyPr wrap="square" rtlCol="0">
            <a:spAutoFit/>
          </a:bodyPr>
          <a:lstStyle/>
          <a:p>
            <a:pPr algn="ctr"/>
            <a:r>
              <a:rPr lang="en-US" sz="4000" dirty="0">
                <a:solidFill>
                  <a:schemeClr val="bg1"/>
                </a:solidFill>
              </a:rPr>
              <a:t>Direct vs Indirect Observation</a:t>
            </a:r>
          </a:p>
          <a:p>
            <a:pPr algn="ctr"/>
            <a:endParaRPr lang="en-US" sz="4000" dirty="0">
              <a:solidFill>
                <a:schemeClr val="bg1"/>
              </a:solidFill>
            </a:endParaRPr>
          </a:p>
          <a:p>
            <a:pPr algn="ctr"/>
            <a:r>
              <a:rPr lang="en-US" sz="4000" dirty="0">
                <a:solidFill>
                  <a:schemeClr val="bg1"/>
                </a:solidFill>
              </a:rPr>
              <a:t>(within the sample)</a:t>
            </a:r>
            <a:endParaRPr lang="en-US" sz="3200" dirty="0">
              <a:solidFill>
                <a:schemeClr val="bg1"/>
              </a:solidFill>
            </a:endParaRPr>
          </a:p>
        </p:txBody>
      </p:sp>
    </p:spTree>
    <p:extLst>
      <p:ext uri="{BB962C8B-B14F-4D97-AF65-F5344CB8AC3E}">
        <p14:creationId xmlns:p14="http://schemas.microsoft.com/office/powerpoint/2010/main" val="1249215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FA571-F0E8-4022-D04B-F530B52B959F}"/>
              </a:ext>
            </a:extLst>
          </p:cNvPr>
          <p:cNvSpPr txBox="1"/>
          <p:nvPr/>
        </p:nvSpPr>
        <p:spPr>
          <a:xfrm>
            <a:off x="235744" y="191185"/>
            <a:ext cx="11720512" cy="584775"/>
          </a:xfrm>
          <a:prstGeom prst="rect">
            <a:avLst/>
          </a:prstGeom>
          <a:noFill/>
        </p:spPr>
        <p:txBody>
          <a:bodyPr wrap="square">
            <a:spAutoFit/>
          </a:bodyPr>
          <a:lstStyle/>
          <a:p>
            <a:pPr algn="ctr"/>
            <a:r>
              <a:rPr lang="en-US" sz="3200" dirty="0">
                <a:solidFill>
                  <a:schemeClr val="bg1"/>
                </a:solidFill>
              </a:rPr>
              <a:t>Copy/paste data from previous sheets to answer a research question</a:t>
            </a:r>
          </a:p>
        </p:txBody>
      </p:sp>
      <p:pic>
        <p:nvPicPr>
          <p:cNvPr id="5" name="Picture 4" descr="A screenshot of a spreadsheet&#10;&#10;Description automatically generated">
            <a:extLst>
              <a:ext uri="{FF2B5EF4-FFF2-40B4-BE49-F238E27FC236}">
                <a16:creationId xmlns:a16="http://schemas.microsoft.com/office/drawing/2014/main" id="{2C73F383-DCCE-44DD-BA2D-2EF6369C2F6E}"/>
              </a:ext>
            </a:extLst>
          </p:cNvPr>
          <p:cNvPicPr>
            <a:picLocks noChangeAspect="1"/>
          </p:cNvPicPr>
          <p:nvPr/>
        </p:nvPicPr>
        <p:blipFill>
          <a:blip r:embed="rId2"/>
          <a:stretch>
            <a:fillRect/>
          </a:stretch>
        </p:blipFill>
        <p:spPr>
          <a:xfrm>
            <a:off x="1747561" y="1071097"/>
            <a:ext cx="8696878" cy="5401638"/>
          </a:xfrm>
          <a:prstGeom prst="rect">
            <a:avLst/>
          </a:prstGeom>
        </p:spPr>
      </p:pic>
    </p:spTree>
    <p:extLst>
      <p:ext uri="{BB962C8B-B14F-4D97-AF65-F5344CB8AC3E}">
        <p14:creationId xmlns:p14="http://schemas.microsoft.com/office/powerpoint/2010/main" val="2091962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58688-00BA-A6FA-515F-3BC79FF1D64D}"/>
              </a:ext>
            </a:extLst>
          </p:cNvPr>
          <p:cNvSpPr txBox="1"/>
          <p:nvPr/>
        </p:nvSpPr>
        <p:spPr>
          <a:xfrm>
            <a:off x="268390" y="305068"/>
            <a:ext cx="5275160"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Investigate a local ecosystem to determine factors of population dynamics (e.g. density or distribution) and assess abiotic components, including:</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estimating populations, e.g. survey count, quadrats, species density, percentage coverage, indirect or direct observation, catch and release</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using field guides to identify to a genus level</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using a range of field equipment to measure biotic factors related to marine environments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600" dirty="0">
              <a:solidFill>
                <a:schemeClr val="bg1"/>
              </a:solidFill>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conducting in-field mapping of food webs via gut analysis to determine food sources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600" dirty="0">
              <a:solidFill>
                <a:schemeClr val="bg1"/>
              </a:solidFill>
              <a:latin typeface="Arial Narrow" panose="020B0604020202020204" pitchFamily="34" charset="0"/>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 identifying physical structures of a specific marine organism (this could be virtual, practical or as a demonstration).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sz="16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a:t>
            </a:r>
            <a:r>
              <a:rPr lang="en-US" sz="1600" i="1" dirty="0">
                <a:solidFill>
                  <a:schemeClr val="bg1"/>
                </a:solidFill>
                <a:latin typeface="Arial Narrow" panose="020B0604020202020204" pitchFamily="34" charset="0"/>
                <a:cs typeface="Arial Narrow" panose="020B0604020202020204" pitchFamily="34" charset="0"/>
              </a:rPr>
              <a:t>rocky shore rambler’</a:t>
            </a:r>
            <a:endParaRPr kumimoji="0" lang="en-US" sz="1600"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pic>
        <p:nvPicPr>
          <p:cNvPr id="13314" name="Picture 2" descr="Common Limpet | Kids Answers">
            <a:extLst>
              <a:ext uri="{FF2B5EF4-FFF2-40B4-BE49-F238E27FC236}">
                <a16:creationId xmlns:a16="http://schemas.microsoft.com/office/drawing/2014/main" id="{79F69C52-1EC8-7001-BFAF-EF1C48897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313" y="-1"/>
            <a:ext cx="5119687" cy="6831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white form with black text&#10;&#10;Description automatically generated">
            <a:extLst>
              <a:ext uri="{FF2B5EF4-FFF2-40B4-BE49-F238E27FC236}">
                <a16:creationId xmlns:a16="http://schemas.microsoft.com/office/drawing/2014/main" id="{83352E5D-A7ED-B891-5120-FD8063F79392}"/>
              </a:ext>
            </a:extLst>
          </p:cNvPr>
          <p:cNvPicPr>
            <a:picLocks noChangeAspect="1"/>
          </p:cNvPicPr>
          <p:nvPr/>
        </p:nvPicPr>
        <p:blipFill>
          <a:blip r:embed="rId4"/>
          <a:stretch>
            <a:fillRect/>
          </a:stretch>
        </p:blipFill>
        <p:spPr>
          <a:xfrm>
            <a:off x="5922509" y="305068"/>
            <a:ext cx="3517447" cy="4746434"/>
          </a:xfrm>
          <a:prstGeom prst="rect">
            <a:avLst/>
          </a:prstGeom>
        </p:spPr>
      </p:pic>
      <p:pic>
        <p:nvPicPr>
          <p:cNvPr id="6" name="Picture 5" descr="A collage of different types of shells&#10;&#10;Description automatically generated">
            <a:extLst>
              <a:ext uri="{FF2B5EF4-FFF2-40B4-BE49-F238E27FC236}">
                <a16:creationId xmlns:a16="http://schemas.microsoft.com/office/drawing/2014/main" id="{4B46CAFA-D318-BE4B-065C-D9CA3A2680AC}"/>
              </a:ext>
            </a:extLst>
          </p:cNvPr>
          <p:cNvPicPr>
            <a:picLocks noChangeAspect="1"/>
          </p:cNvPicPr>
          <p:nvPr/>
        </p:nvPicPr>
        <p:blipFill>
          <a:blip r:embed="rId5"/>
          <a:stretch>
            <a:fillRect/>
          </a:stretch>
        </p:blipFill>
        <p:spPr>
          <a:xfrm>
            <a:off x="9621664" y="3073361"/>
            <a:ext cx="2388627" cy="3196809"/>
          </a:xfrm>
          <a:prstGeom prst="rect">
            <a:avLst/>
          </a:prstGeom>
        </p:spPr>
      </p:pic>
    </p:spTree>
    <p:extLst>
      <p:ext uri="{BB962C8B-B14F-4D97-AF65-F5344CB8AC3E}">
        <p14:creationId xmlns:p14="http://schemas.microsoft.com/office/powerpoint/2010/main" val="93004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48F38D-77F5-6405-7525-14C411CF6466}"/>
              </a:ext>
            </a:extLst>
          </p:cNvPr>
          <p:cNvSpPr txBox="1"/>
          <p:nvPr/>
        </p:nvSpPr>
        <p:spPr>
          <a:xfrm>
            <a:off x="8882743" y="1136064"/>
            <a:ext cx="3033486" cy="4585871"/>
          </a:xfrm>
          <a:prstGeom prst="rect">
            <a:avLst/>
          </a:prstGeom>
          <a:noFill/>
        </p:spPr>
        <p:txBody>
          <a:bodyPr wrap="square" rtlCol="0">
            <a:spAutoFit/>
          </a:bodyPr>
          <a:lstStyle/>
          <a:p>
            <a:pPr algn="ctr"/>
            <a:r>
              <a:rPr lang="en-US" sz="3600" dirty="0">
                <a:solidFill>
                  <a:schemeClr val="bg1"/>
                </a:solidFill>
              </a:rPr>
              <a:t>Sometimes you can see </a:t>
            </a:r>
          </a:p>
          <a:p>
            <a:pPr algn="ctr"/>
            <a:r>
              <a:rPr lang="en-US" sz="2400" dirty="0">
                <a:solidFill>
                  <a:schemeClr val="bg1"/>
                </a:solidFill>
              </a:rPr>
              <a:t>(and therefore count) </a:t>
            </a:r>
            <a:r>
              <a:rPr lang="en-US" sz="3600" dirty="0">
                <a:solidFill>
                  <a:schemeClr val="bg1"/>
                </a:solidFill>
              </a:rPr>
              <a:t>them directly.</a:t>
            </a:r>
          </a:p>
          <a:p>
            <a:pPr algn="ctr"/>
            <a:endParaRPr lang="en-US" sz="3600" dirty="0">
              <a:solidFill>
                <a:schemeClr val="bg1"/>
              </a:solidFill>
            </a:endParaRPr>
          </a:p>
          <a:p>
            <a:pPr algn="ctr"/>
            <a:r>
              <a:rPr lang="en-US" sz="3600" dirty="0">
                <a:solidFill>
                  <a:schemeClr val="bg1"/>
                </a:solidFill>
              </a:rPr>
              <a:t>This is called </a:t>
            </a:r>
          </a:p>
          <a:p>
            <a:pPr algn="ctr"/>
            <a:r>
              <a:rPr lang="en-US" sz="4400" i="1" dirty="0">
                <a:solidFill>
                  <a:schemeClr val="bg1"/>
                </a:solidFill>
              </a:rPr>
              <a:t>direct observation.</a:t>
            </a:r>
            <a:endParaRPr lang="en-US" sz="2800" dirty="0">
              <a:solidFill>
                <a:schemeClr val="bg1"/>
              </a:solidFill>
            </a:endParaRPr>
          </a:p>
        </p:txBody>
      </p:sp>
      <p:pic>
        <p:nvPicPr>
          <p:cNvPr id="60418" name="Picture 2" descr="Rocky Shores - Reef ConservationReef Conservation">
            <a:extLst>
              <a:ext uri="{FF2B5EF4-FFF2-40B4-BE49-F238E27FC236}">
                <a16:creationId xmlns:a16="http://schemas.microsoft.com/office/drawing/2014/main" id="{3E2547B3-0577-8B14-6AC7-537411B6FF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78" r="7272"/>
          <a:stretch/>
        </p:blipFill>
        <p:spPr bwMode="auto">
          <a:xfrm>
            <a:off x="420915" y="314591"/>
            <a:ext cx="8026401" cy="62288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4E91CB-ECE7-3B2A-4C58-779865BF0E63}"/>
              </a:ext>
            </a:extLst>
          </p:cNvPr>
          <p:cNvSpPr txBox="1"/>
          <p:nvPr/>
        </p:nvSpPr>
        <p:spPr>
          <a:xfrm>
            <a:off x="4359648" y="397400"/>
            <a:ext cx="4087668" cy="461665"/>
          </a:xfrm>
          <a:prstGeom prst="rect">
            <a:avLst/>
          </a:prstGeom>
          <a:noFill/>
        </p:spPr>
        <p:txBody>
          <a:bodyPr wrap="square" rtlCol="0">
            <a:spAutoFit/>
          </a:bodyPr>
          <a:lstStyle/>
          <a:p>
            <a:pPr algn="ctr"/>
            <a:r>
              <a:rPr lang="en-US" sz="2400" dirty="0"/>
              <a:t>E.g. how many crabs? </a:t>
            </a:r>
          </a:p>
        </p:txBody>
      </p:sp>
    </p:spTree>
    <p:extLst>
      <p:ext uri="{BB962C8B-B14F-4D97-AF65-F5344CB8AC3E}">
        <p14:creationId xmlns:p14="http://schemas.microsoft.com/office/powerpoint/2010/main" val="167498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48F38D-77F5-6405-7525-14C411CF6466}"/>
              </a:ext>
            </a:extLst>
          </p:cNvPr>
          <p:cNvSpPr txBox="1"/>
          <p:nvPr/>
        </p:nvSpPr>
        <p:spPr>
          <a:xfrm>
            <a:off x="9002322" y="766732"/>
            <a:ext cx="2986478" cy="5324535"/>
          </a:xfrm>
          <a:prstGeom prst="rect">
            <a:avLst/>
          </a:prstGeom>
          <a:noFill/>
        </p:spPr>
        <p:txBody>
          <a:bodyPr wrap="square" rtlCol="0">
            <a:spAutoFit/>
          </a:bodyPr>
          <a:lstStyle/>
          <a:p>
            <a:pPr algn="ctr"/>
            <a:r>
              <a:rPr lang="en-US" sz="3600" dirty="0">
                <a:solidFill>
                  <a:schemeClr val="bg1"/>
                </a:solidFill>
              </a:rPr>
              <a:t>Sometimes you can only observe ‘signs’ they leave behind. </a:t>
            </a:r>
          </a:p>
          <a:p>
            <a:pPr algn="ctr"/>
            <a:endParaRPr lang="en-US" sz="3600" dirty="0">
              <a:solidFill>
                <a:schemeClr val="bg1"/>
              </a:solidFill>
            </a:endParaRPr>
          </a:p>
          <a:p>
            <a:pPr algn="ctr"/>
            <a:r>
              <a:rPr lang="en-US" sz="3600" dirty="0">
                <a:solidFill>
                  <a:schemeClr val="bg1"/>
                </a:solidFill>
              </a:rPr>
              <a:t>This is called </a:t>
            </a:r>
          </a:p>
          <a:p>
            <a:pPr algn="ctr"/>
            <a:r>
              <a:rPr lang="en-US" sz="4400" i="1" dirty="0">
                <a:solidFill>
                  <a:schemeClr val="bg1"/>
                </a:solidFill>
              </a:rPr>
              <a:t>indirect observation</a:t>
            </a:r>
            <a:r>
              <a:rPr lang="en-US" sz="3600" dirty="0">
                <a:solidFill>
                  <a:schemeClr val="bg1"/>
                </a:solidFill>
              </a:rPr>
              <a:t>.</a:t>
            </a:r>
            <a:endParaRPr lang="en-US" sz="2800" dirty="0">
              <a:solidFill>
                <a:schemeClr val="bg1"/>
              </a:solidFill>
            </a:endParaRPr>
          </a:p>
        </p:txBody>
      </p:sp>
      <p:pic>
        <p:nvPicPr>
          <p:cNvPr id="61442" name="Picture 2" descr="Mangroves with crab holes near Coconut Grove, Darwin, Nort… | Flickr">
            <a:extLst>
              <a:ext uri="{FF2B5EF4-FFF2-40B4-BE49-F238E27FC236}">
                <a16:creationId xmlns:a16="http://schemas.microsoft.com/office/drawing/2014/main" id="{3D0EC832-0322-9F9E-77AF-FB2F30996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3" y="375557"/>
            <a:ext cx="8142514" cy="6106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2CD737-E5BA-6C95-D6F2-A46A7FFAE643}"/>
              </a:ext>
            </a:extLst>
          </p:cNvPr>
          <p:cNvSpPr txBox="1"/>
          <p:nvPr/>
        </p:nvSpPr>
        <p:spPr>
          <a:xfrm>
            <a:off x="4574680" y="535899"/>
            <a:ext cx="4087668" cy="461665"/>
          </a:xfrm>
          <a:prstGeom prst="rect">
            <a:avLst/>
          </a:prstGeom>
          <a:noFill/>
        </p:spPr>
        <p:txBody>
          <a:bodyPr wrap="square" rtlCol="0">
            <a:spAutoFit/>
          </a:bodyPr>
          <a:lstStyle/>
          <a:p>
            <a:pPr algn="ctr"/>
            <a:r>
              <a:rPr lang="en-US" sz="2400" dirty="0">
                <a:solidFill>
                  <a:schemeClr val="bg1"/>
                </a:solidFill>
                <a:highlight>
                  <a:srgbClr val="000000"/>
                </a:highlight>
              </a:rPr>
              <a:t>E.g. how many crabs? </a:t>
            </a:r>
          </a:p>
        </p:txBody>
      </p:sp>
    </p:spTree>
    <p:extLst>
      <p:ext uri="{BB962C8B-B14F-4D97-AF65-F5344CB8AC3E}">
        <p14:creationId xmlns:p14="http://schemas.microsoft.com/office/powerpoint/2010/main" val="774552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Adrift Lab classifies new disease caused by plastic ingestion by Lord Howe  Island seabirds - ABC News">
            <a:extLst>
              <a:ext uri="{FF2B5EF4-FFF2-40B4-BE49-F238E27FC236}">
                <a16:creationId xmlns:a16="http://schemas.microsoft.com/office/drawing/2014/main" id="{FD8F51D9-05C3-D858-1FA2-D2680B21E1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55"/>
          <a:stretch/>
        </p:blipFill>
        <p:spPr bwMode="auto">
          <a:xfrm>
            <a:off x="377371" y="362122"/>
            <a:ext cx="8215532" cy="63532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E04313A-11C1-7A18-8846-073769E6DEB2}"/>
              </a:ext>
            </a:extLst>
          </p:cNvPr>
          <p:cNvSpPr txBox="1"/>
          <p:nvPr/>
        </p:nvSpPr>
        <p:spPr>
          <a:xfrm>
            <a:off x="9307122" y="529240"/>
            <a:ext cx="2507507" cy="830997"/>
          </a:xfrm>
          <a:prstGeom prst="rect">
            <a:avLst/>
          </a:prstGeom>
          <a:noFill/>
        </p:spPr>
        <p:txBody>
          <a:bodyPr wrap="square" rtlCol="0">
            <a:spAutoFit/>
          </a:bodyPr>
          <a:lstStyle/>
          <a:p>
            <a:pPr algn="ctr"/>
            <a:r>
              <a:rPr lang="en-US" sz="2400" dirty="0">
                <a:solidFill>
                  <a:schemeClr val="bg1"/>
                </a:solidFill>
              </a:rPr>
              <a:t>E.g. how much microplastic?</a:t>
            </a:r>
            <a:endParaRPr lang="en-US" dirty="0">
              <a:solidFill>
                <a:schemeClr val="bg1"/>
              </a:solidFill>
            </a:endParaRPr>
          </a:p>
        </p:txBody>
      </p:sp>
      <p:sp>
        <p:nvSpPr>
          <p:cNvPr id="3" name="TextBox 2">
            <a:extLst>
              <a:ext uri="{FF2B5EF4-FFF2-40B4-BE49-F238E27FC236}">
                <a16:creationId xmlns:a16="http://schemas.microsoft.com/office/drawing/2014/main" id="{657B8E45-CB49-082C-FA1E-5F552D665520}"/>
              </a:ext>
            </a:extLst>
          </p:cNvPr>
          <p:cNvSpPr txBox="1"/>
          <p:nvPr/>
        </p:nvSpPr>
        <p:spPr>
          <a:xfrm>
            <a:off x="9307122" y="2969975"/>
            <a:ext cx="2507507" cy="3170099"/>
          </a:xfrm>
          <a:prstGeom prst="rect">
            <a:avLst/>
          </a:prstGeom>
          <a:noFill/>
        </p:spPr>
        <p:txBody>
          <a:bodyPr wrap="square" rtlCol="0">
            <a:spAutoFit/>
          </a:bodyPr>
          <a:lstStyle/>
          <a:p>
            <a:pPr algn="ctr"/>
            <a:r>
              <a:rPr lang="en-US" sz="4000" dirty="0">
                <a:solidFill>
                  <a:schemeClr val="bg1"/>
                </a:solidFill>
                <a:highlight>
                  <a:srgbClr val="FF0000"/>
                </a:highlight>
              </a:rPr>
              <a:t>MUST OBTAIN ETHICS APPROVAL FIRST!!!</a:t>
            </a:r>
            <a:endParaRPr lang="en-US" sz="3200" dirty="0">
              <a:solidFill>
                <a:schemeClr val="bg1"/>
              </a:solidFill>
              <a:highlight>
                <a:srgbClr val="FF0000"/>
              </a:highlight>
            </a:endParaRPr>
          </a:p>
        </p:txBody>
      </p:sp>
      <p:sp>
        <p:nvSpPr>
          <p:cNvPr id="4" name="TextBox 3">
            <a:extLst>
              <a:ext uri="{FF2B5EF4-FFF2-40B4-BE49-F238E27FC236}">
                <a16:creationId xmlns:a16="http://schemas.microsoft.com/office/drawing/2014/main" id="{13982FE2-0B72-FD6C-A559-9D01010AE4F2}"/>
              </a:ext>
            </a:extLst>
          </p:cNvPr>
          <p:cNvSpPr txBox="1"/>
          <p:nvPr/>
        </p:nvSpPr>
        <p:spPr>
          <a:xfrm>
            <a:off x="3727938" y="6069046"/>
            <a:ext cx="5220985" cy="584775"/>
          </a:xfrm>
          <a:prstGeom prst="rect">
            <a:avLst/>
          </a:prstGeom>
          <a:noFill/>
        </p:spPr>
        <p:txBody>
          <a:bodyPr wrap="square" rtlCol="0">
            <a:spAutoFit/>
          </a:bodyPr>
          <a:lstStyle/>
          <a:p>
            <a:r>
              <a:rPr lang="en-US" sz="1600" dirty="0"/>
              <a:t>Ingested plastic from the stomach of a flesh-footed shearwater (</a:t>
            </a:r>
            <a:r>
              <a:rPr lang="en-US" sz="1600" dirty="0" err="1"/>
              <a:t>mutten</a:t>
            </a:r>
            <a:r>
              <a:rPr lang="en-US" sz="1600" dirty="0"/>
              <a:t>) bird.(Supplied: Silke </a:t>
            </a:r>
            <a:r>
              <a:rPr lang="en-US" sz="1600" dirty="0" err="1"/>
              <a:t>Stuckenbrock</a:t>
            </a:r>
            <a:r>
              <a:rPr lang="en-US" sz="1600" dirty="0"/>
              <a:t>)</a:t>
            </a:r>
          </a:p>
        </p:txBody>
      </p:sp>
    </p:spTree>
    <p:extLst>
      <p:ext uri="{BB962C8B-B14F-4D97-AF65-F5344CB8AC3E}">
        <p14:creationId xmlns:p14="http://schemas.microsoft.com/office/powerpoint/2010/main" val="18225146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3776</TotalTime>
  <Words>2060</Words>
  <Application>Microsoft Macintosh PowerPoint</Application>
  <PresentationFormat>Widescreen</PresentationFormat>
  <Paragraphs>297</Paragraphs>
  <Slides>61</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AkayaTelivigala</vt:lpstr>
      <vt:lpstr>apercu-pro</vt:lpstr>
      <vt:lpstr>Arial</vt:lpstr>
      <vt:lpstr>Arial Narrow</vt:lpstr>
      <vt:lpstr>Calibri</vt:lpstr>
      <vt:lpstr>Calibri Light</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556</cp:revision>
  <dcterms:created xsi:type="dcterms:W3CDTF">2023-09-23T08:38:28Z</dcterms:created>
  <dcterms:modified xsi:type="dcterms:W3CDTF">2024-07-02T03:51:06Z</dcterms:modified>
</cp:coreProperties>
</file>