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2"/>
  </p:notesMasterIdLst>
  <p:sldIdLst>
    <p:sldId id="357" r:id="rId2"/>
    <p:sldId id="374" r:id="rId3"/>
    <p:sldId id="423" r:id="rId4"/>
    <p:sldId id="425" r:id="rId5"/>
    <p:sldId id="393" r:id="rId6"/>
    <p:sldId id="442" r:id="rId7"/>
    <p:sldId id="443" r:id="rId8"/>
    <p:sldId id="426" r:id="rId9"/>
    <p:sldId id="413" r:id="rId10"/>
    <p:sldId id="411" r:id="rId11"/>
    <p:sldId id="414" r:id="rId12"/>
    <p:sldId id="412" r:id="rId13"/>
    <p:sldId id="415" r:id="rId14"/>
    <p:sldId id="416" r:id="rId15"/>
    <p:sldId id="417" r:id="rId16"/>
    <p:sldId id="418" r:id="rId17"/>
    <p:sldId id="419" r:id="rId18"/>
    <p:sldId id="404" r:id="rId19"/>
    <p:sldId id="420" r:id="rId20"/>
    <p:sldId id="447" r:id="rId21"/>
    <p:sldId id="448" r:id="rId22"/>
    <p:sldId id="449" r:id="rId23"/>
    <p:sldId id="422" r:id="rId24"/>
    <p:sldId id="421" r:id="rId25"/>
    <p:sldId id="399" r:id="rId26"/>
    <p:sldId id="402" r:id="rId27"/>
    <p:sldId id="400" r:id="rId28"/>
    <p:sldId id="403" r:id="rId29"/>
    <p:sldId id="407" r:id="rId30"/>
    <p:sldId id="410" r:id="rId31"/>
    <p:sldId id="397" r:id="rId32"/>
    <p:sldId id="398" r:id="rId33"/>
    <p:sldId id="405" r:id="rId34"/>
    <p:sldId id="432" r:id="rId35"/>
    <p:sldId id="428" r:id="rId36"/>
    <p:sldId id="439" r:id="rId37"/>
    <p:sldId id="450" r:id="rId38"/>
    <p:sldId id="441" r:id="rId39"/>
    <p:sldId id="440" r:id="rId40"/>
    <p:sldId id="436" r:id="rId41"/>
    <p:sldId id="429" r:id="rId42"/>
    <p:sldId id="435" r:id="rId43"/>
    <p:sldId id="430" r:id="rId44"/>
    <p:sldId id="433" r:id="rId45"/>
    <p:sldId id="444" r:id="rId46"/>
    <p:sldId id="445" r:id="rId47"/>
    <p:sldId id="437" r:id="rId48"/>
    <p:sldId id="434" r:id="rId49"/>
    <p:sldId id="438" r:id="rId50"/>
    <p:sldId id="408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8"/>
    <p:restoredTop sz="89137"/>
  </p:normalViewPr>
  <p:slideViewPr>
    <p:cSldViewPr snapToGrid="0">
      <p:cViewPr varScale="1">
        <p:scale>
          <a:sx n="95" d="100"/>
          <a:sy n="95" d="100"/>
        </p:scale>
        <p:origin x="4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BC923-08BB-3442-8B25-8677E068E517}" type="datetimeFigureOut">
              <a:rPr lang="en-US" smtClean="0"/>
              <a:t>7/2/24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A60AA-0504-9D43-9C67-9C112159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8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www.dailymail.co.uk</a:t>
            </a:r>
            <a:r>
              <a:rPr lang="en-US"/>
              <a:t>/news/article-2247690/Curious-black-bear-takes-photography-hijacking-wildlife-snappers-camera.html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18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Image: https://</a:t>
            </a:r>
            <a:r>
              <a:rPr lang="en-US" err="1"/>
              <a:t>andyjconnelly.wordpress.com</a:t>
            </a:r>
            <a:r>
              <a:rPr lang="en-US"/>
              <a:t>/2017/05/16/how-many-repeats/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59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Image: https://</a:t>
            </a:r>
            <a:r>
              <a:rPr lang="en-US" err="1"/>
              <a:t>shining.homes</a:t>
            </a:r>
            <a:r>
              <a:rPr lang="en-US"/>
              <a:t>/validity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54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Image: https://</a:t>
            </a:r>
            <a:r>
              <a:rPr lang="en-US" err="1"/>
              <a:t>www.wikihow.com</a:t>
            </a:r>
            <a:r>
              <a:rPr lang="en-US"/>
              <a:t>/Calibrate-and-Use-a-pH-Meter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9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Image: https://</a:t>
            </a:r>
            <a:r>
              <a:rPr lang="en-US" err="1"/>
              <a:t>www.quora.com</a:t>
            </a:r>
            <a:r>
              <a:rPr lang="en-US"/>
              <a:t>/How-do-I-use-set-squares-to-remove-parallax-error-in-measuring-the-displacement-of-pendulum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38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Image: https://</a:t>
            </a:r>
            <a:r>
              <a:rPr lang="en-US" err="1"/>
              <a:t>utlas.net</a:t>
            </a:r>
            <a:r>
              <a:rPr lang="en-US"/>
              <a:t>/</a:t>
            </a:r>
            <a:r>
              <a:rPr lang="en-US" err="1"/>
              <a:t>product_details</a:t>
            </a:r>
            <a:r>
              <a:rPr lang="en-US"/>
              <a:t>/36702534.html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10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watch?app</a:t>
            </a:r>
            <a:r>
              <a:rPr lang="en-US" dirty="0"/>
              <a:t>=</a:t>
            </a:r>
            <a:r>
              <a:rPr lang="en-US" dirty="0" err="1"/>
              <a:t>desktop&amp;v</a:t>
            </a:r>
            <a:r>
              <a:rPr lang="en-US" dirty="0"/>
              <a:t>=9eZYufPP2-o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65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=VmdppCYR8wM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82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Image: http://</a:t>
            </a:r>
            <a:r>
              <a:rPr lang="en-US" err="1"/>
              <a:t>www.countrysideinfo.co.uk</a:t>
            </a:r>
            <a:r>
              <a:rPr lang="en-US"/>
              <a:t>/wet_wood_survey_2001/</a:t>
            </a:r>
            <a:r>
              <a:rPr lang="en-US" err="1"/>
              <a:t>randoms.htm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003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Image: https://</a:t>
            </a:r>
            <a:r>
              <a:rPr lang="en-US" err="1"/>
              <a:t>bwvp.ecolinc.vic.edu.au</a:t>
            </a:r>
            <a:r>
              <a:rPr lang="en-US"/>
              <a:t>/sites/default/files/</a:t>
            </a:r>
            <a:r>
              <a:rPr lang="en-US" err="1"/>
              <a:t>tempImages</a:t>
            </a:r>
            <a:r>
              <a:rPr lang="en-US"/>
              <a:t>/</a:t>
            </a:r>
            <a:r>
              <a:rPr lang="en-US" err="1"/>
              <a:t>ECOLINCQUADRATSAMPLINGOVERVIEW.pdf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907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Image: http://</a:t>
            </a:r>
            <a:r>
              <a:rPr lang="en-US" err="1"/>
              <a:t>www.countrysideinfo.co.uk</a:t>
            </a:r>
            <a:r>
              <a:rPr lang="en-US"/>
              <a:t>/wet_wood_survey_2001/</a:t>
            </a:r>
            <a:r>
              <a:rPr lang="en-US" err="1"/>
              <a:t>randoms.htm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48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524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steemit.com</a:t>
            </a:r>
            <a:r>
              <a:rPr lang="en-US" dirty="0"/>
              <a:t>/life/@</a:t>
            </a:r>
            <a:r>
              <a:rPr lang="en-US" dirty="0" err="1"/>
              <a:t>arbitrarykitten</a:t>
            </a:r>
            <a:r>
              <a:rPr lang="en-US" dirty="0"/>
              <a:t>/fun-with-physics--the-observer-effect-1502007270-4300065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363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Image: https://</a:t>
            </a:r>
            <a:r>
              <a:rPr lang="en-US" err="1"/>
              <a:t>www.investopedia.com</a:t>
            </a:r>
            <a:r>
              <a:rPr lang="en-US"/>
              <a:t>/terms/h/</a:t>
            </a:r>
            <a:r>
              <a:rPr lang="en-US" err="1"/>
              <a:t>hawthorne-effect.asp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661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Image: https://</a:t>
            </a:r>
            <a:r>
              <a:rPr lang="en-US" err="1"/>
              <a:t>eshop.oceanpark.com.hk</a:t>
            </a:r>
            <a:r>
              <a:rPr lang="en-US"/>
              <a:t>/</a:t>
            </a:r>
            <a:r>
              <a:rPr lang="en-US" err="1"/>
              <a:t>en</a:t>
            </a:r>
            <a:r>
              <a:rPr lang="en-US"/>
              <a:t>/products/manta-ray-animal-robot-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963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805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150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Info: https://</a:t>
            </a:r>
            <a:r>
              <a:rPr lang="en-US" dirty="0" err="1"/>
              <a:t>www.codecademy.com</a:t>
            </a:r>
            <a:r>
              <a:rPr lang="en-US" dirty="0"/>
              <a:t>/article/bias-in-data-analysis</a:t>
            </a:r>
          </a:p>
          <a:p>
            <a:r>
              <a:rPr lang="en-US" dirty="0"/>
              <a:t>Image: https://</a:t>
            </a:r>
            <a:r>
              <a:rPr lang="en-US" dirty="0" err="1"/>
              <a:t>nigeldessau.substack.com</a:t>
            </a:r>
            <a:r>
              <a:rPr lang="en-US" dirty="0"/>
              <a:t>/p/your-confirmation-bias-is-killing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831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Image: https://</a:t>
            </a:r>
            <a:r>
              <a:rPr lang="en-US" err="1"/>
              <a:t>mquinn.com</a:t>
            </a:r>
            <a:r>
              <a:rPr lang="en-US"/>
              <a:t>/2012/09/mental-shortcuts-even-millionaires-unintentionally-take/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13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377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http://www.ereader1.net/2018/11/can-you-read-</a:t>
            </a:r>
            <a:r>
              <a:rPr lang="en-US" dirty="0" err="1"/>
              <a:t>this.html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353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www.javatpoint.com</a:t>
            </a:r>
            <a:r>
              <a:rPr lang="en-US" dirty="0"/>
              <a:t>/heuristic-techniques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60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(belt): </a:t>
            </a:r>
            <a:r>
              <a:rPr lang="en-US" dirty="0" err="1"/>
              <a:t>Villela</a:t>
            </a:r>
            <a:r>
              <a:rPr lang="en-US" dirty="0"/>
              <a:t>, P.C. &amp; Sale, Peter &amp; Gold-</a:t>
            </a:r>
            <a:r>
              <a:rPr lang="en-US" dirty="0" err="1"/>
              <a:t>Bouchot</a:t>
            </a:r>
            <a:r>
              <a:rPr lang="en-US" dirty="0"/>
              <a:t>, Gerardo &amp; </a:t>
            </a:r>
            <a:r>
              <a:rPr lang="en-US" dirty="0" err="1"/>
              <a:t>Kjerfve</a:t>
            </a:r>
            <a:r>
              <a:rPr lang="en-US" dirty="0"/>
              <a:t>, Björn. (2003). MESOAMERICAN BARRIER REEF SYSTEMS PROJECT: MANUAL OF METHODS FOR THE MBRS SYNOPTIC MONITORING PROGRAM. Selected Methods for Monitoring Physical and Biological Parameters for Use in the Mesoamerican Region.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293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www.investopedia.com</a:t>
            </a:r>
            <a:r>
              <a:rPr lang="en-US" dirty="0"/>
              <a:t>/terms/h/</a:t>
            </a:r>
            <a:r>
              <a:rPr lang="en-US" dirty="0" err="1"/>
              <a:t>heuristics.asp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902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paleofoundation.com</a:t>
            </a:r>
            <a:r>
              <a:rPr lang="en-US" dirty="0"/>
              <a:t>/heuristics-decision-friction/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981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Info: https://</a:t>
            </a:r>
            <a:r>
              <a:rPr lang="en-US" dirty="0" err="1"/>
              <a:t>medium.com</a:t>
            </a:r>
            <a:r>
              <a:rPr lang="en-US" dirty="0"/>
              <a:t>/</a:t>
            </a:r>
            <a:r>
              <a:rPr lang="en-US" dirty="0" err="1"/>
              <a:t>enrique</a:t>
            </a:r>
            <a:r>
              <a:rPr lang="en-US" dirty="0"/>
              <a:t>-dans/which-is-easier-to-correct-an-algorithms-bias-or-a-human-s-1d2fae7090e1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835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www.impactio.com</a:t>
            </a:r>
            <a:r>
              <a:rPr lang="en-US" dirty="0"/>
              <a:t>/blog/how-to-avoid-selective-reporting-bias-when-presenting-your-research-findings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916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www.codecademy.com</a:t>
            </a:r>
            <a:r>
              <a:rPr lang="en-US" dirty="0"/>
              <a:t>/article/bias-in-data-analysis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570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Info: https://</a:t>
            </a:r>
            <a:r>
              <a:rPr lang="en-US" dirty="0" err="1"/>
              <a:t>www.impactio.com</a:t>
            </a:r>
            <a:r>
              <a:rPr lang="en-US" dirty="0"/>
              <a:t>/blog/how-to-avoid-selective-reporting-bias-when-presenting-your-research-findings</a:t>
            </a:r>
          </a:p>
          <a:p>
            <a:r>
              <a:rPr lang="en-US" dirty="0"/>
              <a:t>Image (above): https://</a:t>
            </a:r>
            <a:r>
              <a:rPr lang="en-US" dirty="0" err="1"/>
              <a:t>catalogofbias.org</a:t>
            </a:r>
            <a:r>
              <a:rPr lang="en-US" dirty="0"/>
              <a:t>/biases/reporting-biases/</a:t>
            </a:r>
          </a:p>
          <a:p>
            <a:r>
              <a:rPr lang="en-US" dirty="0"/>
              <a:t>Image (below): https://</a:t>
            </a:r>
            <a:r>
              <a:rPr lang="en-US" dirty="0" err="1"/>
              <a:t>www.impactio.com</a:t>
            </a:r>
            <a:r>
              <a:rPr lang="en-US" dirty="0"/>
              <a:t>/blog/avoiding-selective-reporting-in-your-research-findings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311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banksyexplained.com</a:t>
            </a:r>
            <a:r>
              <a:rPr lang="en-US" dirty="0"/>
              <a:t>/sweep-it-under-the-carpet-2006-2/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452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discover.hubpages.com</a:t>
            </a:r>
            <a:r>
              <a:rPr lang="en-US" dirty="0"/>
              <a:t>/politics/The-Truth-about-Generalization-and-Overgeneralization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052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Image: https://</a:t>
            </a:r>
            <a:r>
              <a:rPr lang="en-US" err="1"/>
              <a:t>www.dailymail.co.uk</a:t>
            </a:r>
            <a:r>
              <a:rPr lang="en-US"/>
              <a:t>/news/article-2247690/Curious-black-bear-takes-photography-hijacking-wildlife-snappers-camera.html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672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Image: https://</a:t>
            </a:r>
            <a:r>
              <a:rPr lang="en-US" err="1"/>
              <a:t>bwvp.ecolinc.vic.edu.au</a:t>
            </a:r>
            <a:r>
              <a:rPr lang="en-US"/>
              <a:t>/sites/default/files/</a:t>
            </a:r>
            <a:r>
              <a:rPr lang="en-US" err="1"/>
              <a:t>tempImages</a:t>
            </a:r>
            <a:r>
              <a:rPr lang="en-US"/>
              <a:t>/</a:t>
            </a:r>
            <a:r>
              <a:rPr lang="en-US" err="1"/>
              <a:t>ECOLINCQUADRATSAMPLINGOVERVIEW.pdf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39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Image: https://</a:t>
            </a:r>
            <a:r>
              <a:rPr lang="en-US" err="1"/>
              <a:t>www.auseco.com.au</a:t>
            </a:r>
            <a:r>
              <a:rPr lang="en-US"/>
              <a:t>/</a:t>
            </a:r>
            <a:r>
              <a:rPr lang="en-US" err="1"/>
              <a:t>index.asp?pagename</a:t>
            </a:r>
            <a:r>
              <a:rPr lang="en-US"/>
              <a:t>=</a:t>
            </a:r>
            <a:r>
              <a:rPr lang="en-US" err="1"/>
              <a:t>Independent+Research+Project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43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www.diplomacy.edu</a:t>
            </a:r>
            <a:r>
              <a:rPr lang="en-US" dirty="0"/>
              <a:t>/blog/what-is-the-true-meaning-of-compromise/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5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www.harvardmagazine.com</a:t>
            </a:r>
            <a:r>
              <a:rPr lang="en-US" dirty="0"/>
              <a:t>/2012/06/the-case-for-compromise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27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Image: https://</a:t>
            </a:r>
            <a:r>
              <a:rPr lang="en-US" err="1"/>
              <a:t>mindthegraph.com</a:t>
            </a:r>
            <a:r>
              <a:rPr lang="en-US"/>
              <a:t>/blog/reliability-vs-validity-in-research/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46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Image: https://</a:t>
            </a:r>
            <a:r>
              <a:rPr lang="en-US" err="1"/>
              <a:t>lucklab.ucdavis.edu</a:t>
            </a:r>
            <a:r>
              <a:rPr lang="en-US"/>
              <a:t>/blog/2019/2/19/reliability-and-precision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28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CCB00-3681-D81C-E8D3-23FBC34A6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10184-31F4-4834-D108-16605C76A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30A5D-9E6A-43DE-9877-5F9959C5C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8F991-04E9-FE0A-0A28-DBBA7BE9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5ECFD-8BAA-B144-FE73-33006A839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AF7ED-48F8-857F-0151-19BF6EC0C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AD5A0A-EBD1-EC68-E0A4-1FECD4C2F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FC02C-56C0-926D-DC2D-C2C50BF3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347DB-0E7A-D877-62EF-707C95F7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F5E8B-73D5-58B5-82B2-5B404F61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9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B4E0C5-6AFD-2A44-D15C-92DDD3DA8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F76A50-7649-C56E-DE10-F0D67D922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EE7A8-AFC9-4334-3D72-B605140D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9FED6-C283-1B3C-E3E5-EE63AD44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EECF5-E24C-2B96-3421-65EB3A69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0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F7B04-3FDF-8531-8033-50BE4656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2B373-1A53-B65F-801C-7B2214DF0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3F12D-D2DA-7CD0-4D47-FD2EF99CC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E31C4-A141-A5BC-D3CF-28B2FC09A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6664F-AFAF-A4D8-FB34-798404AE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4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7EA64-F975-4C24-0C58-BF88B7137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9D21D-59A1-FB87-B364-3EA5583DD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A666C-29EA-3DD2-580E-9A1194AD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317A1-CFCD-7D3F-EA0D-781DCD22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EAB1D-98B7-88AE-9AF3-4308F170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1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8058B-A77D-C907-AB48-0DD92FC27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9A4D-48C0-A7EB-524A-DCD87B922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4C157-6826-EFD8-9449-88F97E681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173CB-3CD3-3215-A4C6-65FABEBB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7CE9A-537A-2ED1-CF77-4C05AEEEE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44D78-85FE-F049-D0B5-C67AC30E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6D8DD-8F3C-A43C-00A3-753D849C3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0639B-95F7-F180-EAAB-23FAD6A9B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35258-5285-2B03-0835-9605CA8AC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837F36-5CE6-2ACD-2E52-207871933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0FF160-1983-EEFF-25FE-AE9ABF04C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87847-084F-7291-A9D0-A0BE887CA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15634E-8060-88E6-7043-2C7F3EAD5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1FA7C5-A7A0-D382-465B-95684513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6C3C-1D3C-1FBB-5477-4A72C4B50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A7C2D-C6FE-50C3-BB20-5C12080D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80CA2-F867-3229-6314-A25F0215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E4A6FA-C283-5540-0BFD-DF42E444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0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4C7A72-5C7F-CF5E-07F5-34EEEAD0A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50DAB-D692-AB90-38BC-A385F71A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42F97-3157-3D76-6268-9419F8F7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4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49E7-BD2B-EEC3-2A7F-9C99A4C55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BD6EF-F883-C5DD-B20F-E13E951C2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7BF00-AB59-5474-3AD6-7E5DDB0FF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3674D-BF8C-0434-A75E-74C4A6326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79AA8-431F-02AD-DD9F-42667657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0049C-D5AB-3D65-B357-1EE328AD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62FCC-528A-8A4C-793C-566BE7D1D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EFF084-5A7F-3B79-1504-98B8B22EE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9B21F-6907-332B-771E-0BDAE9821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04F51-03DE-1F5F-C855-44800EF84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ECA8D-0954-E5F4-132B-B83909BC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80B50-74BB-1FA7-4725-9AE5EEE9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4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D41128-A5F0-6476-58DC-41F0FA5E5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783F3-C75E-C1DE-9C35-A37B410C1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D37F9-4F1E-1510-51D2-F6AD9B167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ABD11-53AB-54F2-CDAE-BFE4173E2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D9F28-8083-EAC6-E9DD-72D078BA5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3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www.diplomacy.edu%2Fblog%2Fwhat-is-the-true-meaning-of-compromise%2F&amp;psig=AOvVaw0C0j5-J-TP84xresEiImsj&amp;ust=1714943389398000&amp;source=images&amp;cd=vfe&amp;opi=89978449&amp;ved=0CBAQjRxqFwoTCLiwzZX09IUDFQAAAAAdAAAAABA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158688-00BA-A6FA-515F-3BC79FF1D64D}"/>
              </a:ext>
            </a:extLst>
          </p:cNvPr>
          <p:cNvSpPr txBox="1"/>
          <p:nvPr/>
        </p:nvSpPr>
        <p:spPr>
          <a:xfrm>
            <a:off x="7398059" y="1536174"/>
            <a:ext cx="37825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Assess the limitations of a chosen field technique, e.g. quadrat, transect.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Complete Marine Education worksheet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‘Science in the courtroom’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2050" name="Picture 2" descr="Curious black bear takes up photography after hijacking wildlife snapper's  camera | Daily Mail Online">
            <a:extLst>
              <a:ext uri="{FF2B5EF4-FFF2-40B4-BE49-F238E27FC236}">
                <a16:creationId xmlns:a16="http://schemas.microsoft.com/office/drawing/2014/main" id="{88E86AE2-1E14-E55F-E42B-CA3D44040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89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86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36260A-E79A-2C06-E67F-F1777582B54B}"/>
              </a:ext>
            </a:extLst>
          </p:cNvPr>
          <p:cNvSpPr txBox="1"/>
          <p:nvPr/>
        </p:nvSpPr>
        <p:spPr>
          <a:xfrm>
            <a:off x="493058" y="1268355"/>
            <a:ext cx="433002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Reliability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You can test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(and often improve) </a:t>
            </a:r>
            <a:r>
              <a:rPr lang="en-US" sz="3200" dirty="0">
                <a:solidFill>
                  <a:schemeClr val="bg1"/>
                </a:solidFill>
              </a:rPr>
              <a:t>reliability through repetition.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Suggest more </a:t>
            </a:r>
            <a:r>
              <a:rPr lang="en-US" sz="4000" dirty="0">
                <a:solidFill>
                  <a:schemeClr val="bg1"/>
                </a:solidFill>
              </a:rPr>
              <a:t>repeats!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5CE7B1-AA3E-9195-11B8-09A0BC81C3DC}"/>
              </a:ext>
            </a:extLst>
          </p:cNvPr>
          <p:cNvSpPr/>
          <p:nvPr/>
        </p:nvSpPr>
        <p:spPr>
          <a:xfrm>
            <a:off x="5378823" y="0"/>
            <a:ext cx="68094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 descr="How many repeats? – Andy Connelly">
            <a:extLst>
              <a:ext uri="{FF2B5EF4-FFF2-40B4-BE49-F238E27FC236}">
                <a16:creationId xmlns:a16="http://schemas.microsoft.com/office/drawing/2014/main" id="{EFB809C4-041B-CCB5-A47E-E0C326E5D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8" y="1446236"/>
            <a:ext cx="5830794" cy="396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839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85B623-82CF-4574-FA24-3284342474C2}"/>
              </a:ext>
            </a:extLst>
          </p:cNvPr>
          <p:cNvSpPr txBox="1"/>
          <p:nvPr/>
        </p:nvSpPr>
        <p:spPr>
          <a:xfrm>
            <a:off x="1557477" y="302016"/>
            <a:ext cx="9651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Validity: meaning (how close it is to the truth) 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4" name="Picture 3" descr="A red and white target with black balls on it&#10;&#10;Description automatically generated">
            <a:extLst>
              <a:ext uri="{FF2B5EF4-FFF2-40B4-BE49-F238E27FC236}">
                <a16:creationId xmlns:a16="http://schemas.microsoft.com/office/drawing/2014/main" id="{AC445DD5-48CA-24A8-9C6A-9ED59BF817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811"/>
          <a:stretch/>
        </p:blipFill>
        <p:spPr>
          <a:xfrm>
            <a:off x="7206639" y="1832862"/>
            <a:ext cx="3839313" cy="4477605"/>
          </a:xfrm>
          <a:prstGeom prst="rect">
            <a:avLst/>
          </a:prstGeom>
        </p:spPr>
      </p:pic>
      <p:pic>
        <p:nvPicPr>
          <p:cNvPr id="5" name="Picture 4" descr="A red and white target with black balls on it&#10;&#10;Description automatically generated">
            <a:extLst>
              <a:ext uri="{FF2B5EF4-FFF2-40B4-BE49-F238E27FC236}">
                <a16:creationId xmlns:a16="http://schemas.microsoft.com/office/drawing/2014/main" id="{CAE65A05-9834-F31B-9212-446774349F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689" r="2121"/>
          <a:stretch/>
        </p:blipFill>
        <p:spPr>
          <a:xfrm>
            <a:off x="1557477" y="1832862"/>
            <a:ext cx="3839313" cy="44776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B5F586-5678-1EBA-1E94-CA052693D553}"/>
              </a:ext>
            </a:extLst>
          </p:cNvPr>
          <p:cNvSpPr txBox="1"/>
          <p:nvPr/>
        </p:nvSpPr>
        <p:spPr>
          <a:xfrm rot="19231183">
            <a:off x="1068423" y="1994075"/>
            <a:ext cx="1966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highlight>
                  <a:srgbClr val="FFFF00"/>
                </a:highlight>
              </a:rPr>
              <a:t>Invalid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CDE8FC-38EB-0A39-B6A8-BF546CDAE690}"/>
              </a:ext>
            </a:extLst>
          </p:cNvPr>
          <p:cNvSpPr txBox="1"/>
          <p:nvPr/>
        </p:nvSpPr>
        <p:spPr>
          <a:xfrm rot="19231183">
            <a:off x="6712354" y="1979488"/>
            <a:ext cx="201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highlight>
                  <a:srgbClr val="FFFF00"/>
                </a:highlight>
              </a:rPr>
              <a:t>VALID</a:t>
            </a:r>
          </a:p>
        </p:txBody>
      </p:sp>
    </p:spTree>
    <p:extLst>
      <p:ext uri="{BB962C8B-B14F-4D97-AF65-F5344CB8AC3E}">
        <p14:creationId xmlns:p14="http://schemas.microsoft.com/office/powerpoint/2010/main" val="2305416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36260A-E79A-2C06-E67F-F1777582B54B}"/>
              </a:ext>
            </a:extLst>
          </p:cNvPr>
          <p:cNvSpPr txBox="1"/>
          <p:nvPr/>
        </p:nvSpPr>
        <p:spPr>
          <a:xfrm>
            <a:off x="589429" y="912563"/>
            <a:ext cx="1101314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Validity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Follow the scientific method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Remove </a:t>
            </a:r>
            <a:r>
              <a:rPr lang="en-US" sz="2800" i="1" dirty="0">
                <a:solidFill>
                  <a:schemeClr val="bg1"/>
                </a:solidFill>
              </a:rPr>
              <a:t>systematic error </a:t>
            </a:r>
            <a:r>
              <a:rPr lang="en-US" sz="2800" dirty="0">
                <a:solidFill>
                  <a:schemeClr val="bg1"/>
                </a:solidFill>
              </a:rPr>
              <a:t>(see slides to follow)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Only change one thing (the independent variable) and keep everything else the same (controlled variables)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If you can’t control a variable, measure it instead (measured variable)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Do not make assumptions (</a:t>
            </a:r>
            <a:r>
              <a:rPr lang="en-US" sz="2800" i="1" dirty="0">
                <a:solidFill>
                  <a:schemeClr val="bg1"/>
                </a:solidFill>
              </a:rPr>
              <a:t>measure</a:t>
            </a:r>
            <a:r>
              <a:rPr lang="en-US" sz="2800" dirty="0">
                <a:solidFill>
                  <a:schemeClr val="bg1"/>
                </a:solidFill>
              </a:rPr>
              <a:t> what you don’t know)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Remove any </a:t>
            </a:r>
            <a:r>
              <a:rPr lang="en-US" sz="2800" i="1" dirty="0">
                <a:solidFill>
                  <a:schemeClr val="bg1"/>
                </a:solidFill>
              </a:rPr>
              <a:t>bias</a:t>
            </a:r>
            <a:r>
              <a:rPr lang="en-US" sz="2800" dirty="0">
                <a:solidFill>
                  <a:schemeClr val="bg1"/>
                </a:solidFill>
              </a:rPr>
              <a:t> (see slides to follow)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600" dirty="0">
                <a:solidFill>
                  <a:schemeClr val="bg1"/>
                </a:solidFill>
              </a:rPr>
              <a:t>Cross-check your results with other reputable sources</a:t>
            </a:r>
          </a:p>
        </p:txBody>
      </p:sp>
    </p:spTree>
    <p:extLst>
      <p:ext uri="{BB962C8B-B14F-4D97-AF65-F5344CB8AC3E}">
        <p14:creationId xmlns:p14="http://schemas.microsoft.com/office/powerpoint/2010/main" val="1262689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08DED3-125D-649C-C511-A34ABC523A6E}"/>
              </a:ext>
            </a:extLst>
          </p:cNvPr>
          <p:cNvSpPr txBox="1"/>
          <p:nvPr/>
        </p:nvSpPr>
        <p:spPr>
          <a:xfrm>
            <a:off x="73959" y="397401"/>
            <a:ext cx="1204408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Systemic Error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occurs when an observed or calculated value deviates from the true value in a </a:t>
            </a:r>
            <a:r>
              <a:rPr lang="en-US" sz="3200" i="1" dirty="0">
                <a:solidFill>
                  <a:schemeClr val="bg1"/>
                </a:solidFill>
              </a:rPr>
              <a:t>consistent </a:t>
            </a:r>
            <a:r>
              <a:rPr lang="en-US" sz="3200" dirty="0">
                <a:solidFill>
                  <a:schemeClr val="bg1"/>
                </a:solidFill>
              </a:rPr>
              <a:t>way (affecting validity)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For example: calibration error, parallax error, limits of measurement and bias. </a:t>
            </a:r>
          </a:p>
        </p:txBody>
      </p:sp>
      <p:pic>
        <p:nvPicPr>
          <p:cNvPr id="1028" name="Picture 4" descr="1. Random and systematic errors. Using the bull's-eye analogy, the... |  Download Scientific Diagram">
            <a:extLst>
              <a:ext uri="{FF2B5EF4-FFF2-40B4-BE49-F238E27FC236}">
                <a16:creationId xmlns:a16="http://schemas.microsoft.com/office/drawing/2014/main" id="{BB711600-72FC-5127-8929-281FF8D66B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6"/>
          <a:stretch/>
        </p:blipFill>
        <p:spPr bwMode="auto">
          <a:xfrm>
            <a:off x="5075903" y="3002476"/>
            <a:ext cx="2190467" cy="261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7ABEFD-EE02-00D9-B9A4-337A6766131E}"/>
              </a:ext>
            </a:extLst>
          </p:cNvPr>
          <p:cNvSpPr txBox="1"/>
          <p:nvPr/>
        </p:nvSpPr>
        <p:spPr>
          <a:xfrm rot="897102">
            <a:off x="7866528" y="3895370"/>
            <a:ext cx="2205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highlight>
                  <a:srgbClr val="FFFF00"/>
                </a:highlight>
              </a:rPr>
              <a:t>It’s consistently wrong!</a:t>
            </a:r>
          </a:p>
        </p:txBody>
      </p:sp>
    </p:spTree>
    <p:extLst>
      <p:ext uri="{BB962C8B-B14F-4D97-AF65-F5344CB8AC3E}">
        <p14:creationId xmlns:p14="http://schemas.microsoft.com/office/powerpoint/2010/main" val="2033134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5A708C-80A8-7022-3180-EFF71E5DABF6}"/>
              </a:ext>
            </a:extLst>
          </p:cNvPr>
          <p:cNvSpPr txBox="1"/>
          <p:nvPr/>
        </p:nvSpPr>
        <p:spPr>
          <a:xfrm>
            <a:off x="370126" y="2890391"/>
            <a:ext cx="24537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Calibration error</a:t>
            </a:r>
            <a:endParaRPr lang="en-US" sz="3200" i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How to Calibrate and Use a pH Meter: 12 Steps (with Pictures)">
            <a:extLst>
              <a:ext uri="{FF2B5EF4-FFF2-40B4-BE49-F238E27FC236}">
                <a16:creationId xmlns:a16="http://schemas.microsoft.com/office/drawing/2014/main" id="{212548CB-5C7A-64C9-5F7D-8D0BDFF68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708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5A708C-80A8-7022-3180-EFF71E5DABF6}"/>
              </a:ext>
            </a:extLst>
          </p:cNvPr>
          <p:cNvSpPr txBox="1"/>
          <p:nvPr/>
        </p:nvSpPr>
        <p:spPr>
          <a:xfrm>
            <a:off x="760091" y="2780436"/>
            <a:ext cx="3005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Parallax error</a:t>
            </a:r>
            <a:endParaRPr lang="en-US" sz="3200" i="1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7D2435-FDFE-A2CB-DC54-1407DE0B9C30}"/>
              </a:ext>
            </a:extLst>
          </p:cNvPr>
          <p:cNvSpPr/>
          <p:nvPr/>
        </p:nvSpPr>
        <p:spPr>
          <a:xfrm>
            <a:off x="4491318" y="0"/>
            <a:ext cx="77006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ow to use set squares to remove parallax error in measuring the  displacement of pendulum - Quora">
            <a:extLst>
              <a:ext uri="{FF2B5EF4-FFF2-40B4-BE49-F238E27FC236}">
                <a16:creationId xmlns:a16="http://schemas.microsoft.com/office/drawing/2014/main" id="{F16B3B81-853B-2DB1-F029-3220D3592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412" y="658975"/>
            <a:ext cx="6732494" cy="575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089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5A708C-80A8-7022-3180-EFF71E5DABF6}"/>
              </a:ext>
            </a:extLst>
          </p:cNvPr>
          <p:cNvSpPr txBox="1"/>
          <p:nvPr/>
        </p:nvSpPr>
        <p:spPr>
          <a:xfrm>
            <a:off x="813878" y="2844225"/>
            <a:ext cx="4820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Limits of measurement</a:t>
            </a:r>
          </a:p>
        </p:txBody>
      </p:sp>
      <p:pic>
        <p:nvPicPr>
          <p:cNvPr id="4098" name="Picture 2" descr="Measurement Uncertainty, Accuracy, And Precision Chemistry">
            <a:extLst>
              <a:ext uri="{FF2B5EF4-FFF2-40B4-BE49-F238E27FC236}">
                <a16:creationId xmlns:a16="http://schemas.microsoft.com/office/drawing/2014/main" id="{4C14FC28-86B9-87B7-84C7-C58F29F60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561" y="551329"/>
            <a:ext cx="4204596" cy="575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7609B5-6FFF-E19C-6A11-95706A0F848C}"/>
              </a:ext>
            </a:extLst>
          </p:cNvPr>
          <p:cNvSpPr txBox="1"/>
          <p:nvPr/>
        </p:nvSpPr>
        <p:spPr>
          <a:xfrm>
            <a:off x="7127502" y="6306670"/>
            <a:ext cx="1962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More error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5EB1DA-8F8E-99BF-C48B-58725617E9AC}"/>
              </a:ext>
            </a:extLst>
          </p:cNvPr>
          <p:cNvSpPr txBox="1"/>
          <p:nvPr/>
        </p:nvSpPr>
        <p:spPr>
          <a:xfrm>
            <a:off x="9942420" y="6306669"/>
            <a:ext cx="1962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Less error</a:t>
            </a:r>
          </a:p>
        </p:txBody>
      </p:sp>
    </p:spTree>
    <p:extLst>
      <p:ext uri="{BB962C8B-B14F-4D97-AF65-F5344CB8AC3E}">
        <p14:creationId xmlns:p14="http://schemas.microsoft.com/office/powerpoint/2010/main" val="2578422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10 Bias Patterns That Impact Your Life and Learning">
            <a:extLst>
              <a:ext uri="{FF2B5EF4-FFF2-40B4-BE49-F238E27FC236}">
                <a16:creationId xmlns:a16="http://schemas.microsoft.com/office/drawing/2014/main" id="{6529763B-8992-3DBC-E7AA-D549035E2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0"/>
            <a:ext cx="9698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684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4A62C3-A4B7-FACC-3D5D-2454EC73B46C}"/>
              </a:ext>
            </a:extLst>
          </p:cNvPr>
          <p:cNvSpPr txBox="1"/>
          <p:nvPr/>
        </p:nvSpPr>
        <p:spPr>
          <a:xfrm>
            <a:off x="123464" y="487557"/>
            <a:ext cx="1194507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Bias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affects </a:t>
            </a:r>
            <a:r>
              <a:rPr lang="en-US" sz="6000" dirty="0">
                <a:solidFill>
                  <a:schemeClr val="bg1"/>
                </a:solidFill>
              </a:rPr>
              <a:t>validity</a:t>
            </a:r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Bias can occur during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the </a:t>
            </a:r>
            <a:r>
              <a:rPr lang="en-US" sz="3200" i="1" dirty="0">
                <a:solidFill>
                  <a:schemeClr val="bg1"/>
                </a:solidFill>
              </a:rPr>
              <a:t>experimental design </a:t>
            </a:r>
            <a:r>
              <a:rPr lang="en-US" sz="3200" dirty="0">
                <a:solidFill>
                  <a:schemeClr val="bg1"/>
                </a:solidFill>
              </a:rPr>
              <a:t>phase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(e.g. design bias, selection bias, the observer effect) 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during </a:t>
            </a:r>
            <a:r>
              <a:rPr lang="en-US" sz="3200" i="1" dirty="0">
                <a:solidFill>
                  <a:schemeClr val="bg1"/>
                </a:solidFill>
              </a:rPr>
              <a:t>measuring </a:t>
            </a:r>
            <a:r>
              <a:rPr lang="en-US" sz="2400" dirty="0">
                <a:solidFill>
                  <a:schemeClr val="bg1"/>
                </a:solidFill>
              </a:rPr>
              <a:t>(e.g. observer bias)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during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analysing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and </a:t>
            </a:r>
            <a:r>
              <a:rPr lang="en-US" sz="3200" i="1" dirty="0">
                <a:solidFill>
                  <a:schemeClr val="bg1"/>
                </a:solidFill>
              </a:rPr>
              <a:t>interpreting</a:t>
            </a:r>
            <a:r>
              <a:rPr lang="en-US" sz="3200" dirty="0">
                <a:solidFill>
                  <a:schemeClr val="bg1"/>
                </a:solidFill>
              </a:rPr>
              <a:t> the results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(e.g. heuristics &amp; algorithmic bias)</a:t>
            </a:r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and/or during </a:t>
            </a:r>
            <a:r>
              <a:rPr lang="en-US" sz="3200" i="1" dirty="0">
                <a:solidFill>
                  <a:schemeClr val="bg1"/>
                </a:solidFill>
              </a:rPr>
              <a:t>reporting </a:t>
            </a:r>
            <a:r>
              <a:rPr lang="en-US" sz="3200" dirty="0">
                <a:solidFill>
                  <a:schemeClr val="bg1"/>
                </a:solidFill>
              </a:rPr>
              <a:t>the results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(e.g. reporting bias, overgeneralization bias and confirmation bias)…..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" name="Picture 1" descr="A red and white target with black balls on it&#10;&#10;Description automatically generated">
            <a:extLst>
              <a:ext uri="{FF2B5EF4-FFF2-40B4-BE49-F238E27FC236}">
                <a16:creationId xmlns:a16="http://schemas.microsoft.com/office/drawing/2014/main" id="{61E8661F-1242-8579-6049-087918671F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689" r="2121"/>
          <a:stretch/>
        </p:blipFill>
        <p:spPr>
          <a:xfrm>
            <a:off x="10483210" y="141276"/>
            <a:ext cx="1585326" cy="184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64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A Level Psychology – Experimental Designs">
            <a:extLst>
              <a:ext uri="{FF2B5EF4-FFF2-40B4-BE49-F238E27FC236}">
                <a16:creationId xmlns:a16="http://schemas.microsoft.com/office/drawing/2014/main" id="{487B1CF1-898D-7876-881D-9E1F0B75D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016327-04D4-56AF-FD84-BC69CAC58F01}"/>
              </a:ext>
            </a:extLst>
          </p:cNvPr>
          <p:cNvSpPr txBox="1"/>
          <p:nvPr/>
        </p:nvSpPr>
        <p:spPr>
          <a:xfrm>
            <a:off x="2985964" y="1507537"/>
            <a:ext cx="5378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Bias in the</a:t>
            </a:r>
          </a:p>
        </p:txBody>
      </p:sp>
    </p:spTree>
    <p:extLst>
      <p:ext uri="{BB962C8B-B14F-4D97-AF65-F5344CB8AC3E}">
        <p14:creationId xmlns:p14="http://schemas.microsoft.com/office/powerpoint/2010/main" val="136116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DE28618-E5B3-A949-299B-E666A05106BF}"/>
              </a:ext>
            </a:extLst>
          </p:cNvPr>
          <p:cNvSpPr/>
          <p:nvPr/>
        </p:nvSpPr>
        <p:spPr>
          <a:xfrm>
            <a:off x="3643" y="1406768"/>
            <a:ext cx="12192000" cy="5451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measuring tape with a yellow handle&#10;&#10;Description automatically generated">
            <a:extLst>
              <a:ext uri="{FF2B5EF4-FFF2-40B4-BE49-F238E27FC236}">
                <a16:creationId xmlns:a16="http://schemas.microsoft.com/office/drawing/2014/main" id="{80B22039-FB12-96A2-B743-B6C675E16D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87"/>
          <a:stretch/>
        </p:blipFill>
        <p:spPr>
          <a:xfrm>
            <a:off x="193734" y="1638822"/>
            <a:ext cx="7437480" cy="49871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218677-EB3A-F2F5-DE3A-098B0D7CCEFD}"/>
              </a:ext>
            </a:extLst>
          </p:cNvPr>
          <p:cNvSpPr txBox="1"/>
          <p:nvPr/>
        </p:nvSpPr>
        <p:spPr>
          <a:xfrm>
            <a:off x="551543" y="382551"/>
            <a:ext cx="11088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Line TRANSECT Limitations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7E9103-64A5-6BB0-D698-A6183EAE4BAE}"/>
              </a:ext>
            </a:extLst>
          </p:cNvPr>
          <p:cNvSpPr txBox="1"/>
          <p:nvPr/>
        </p:nvSpPr>
        <p:spPr>
          <a:xfrm>
            <a:off x="7631214" y="1685559"/>
            <a:ext cx="409352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Limitations: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Not suitable where organisms are widely spaced.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Not ideal for patchy reefs (transect replicates require continuous terrain for accuracy)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Provide limited information on the </a:t>
            </a:r>
            <a:r>
              <a:rPr lang="en-US" sz="2400" dirty="0" err="1"/>
              <a:t>behaviour</a:t>
            </a:r>
            <a:r>
              <a:rPr lang="en-US" sz="2400" dirty="0"/>
              <a:t> and interactions of organisms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4CB8F5-EAF5-7CE2-23A6-3B761111D024}"/>
              </a:ext>
            </a:extLst>
          </p:cNvPr>
          <p:cNvSpPr txBox="1"/>
          <p:nvPr/>
        </p:nvSpPr>
        <p:spPr>
          <a:xfrm>
            <a:off x="1304364" y="6290783"/>
            <a:ext cx="6225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When you record what is under the line</a:t>
            </a:r>
          </a:p>
        </p:txBody>
      </p:sp>
    </p:spTree>
    <p:extLst>
      <p:ext uri="{BB962C8B-B14F-4D97-AF65-F5344CB8AC3E}">
        <p14:creationId xmlns:p14="http://schemas.microsoft.com/office/powerpoint/2010/main" val="2171381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9A87F1-DCE2-C8DE-663B-126634D2776A}"/>
              </a:ext>
            </a:extLst>
          </p:cNvPr>
          <p:cNvSpPr txBox="1"/>
          <p:nvPr/>
        </p:nvSpPr>
        <p:spPr>
          <a:xfrm>
            <a:off x="7162801" y="674400"/>
            <a:ext cx="46706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Design bias 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begins as the research team creates the process in which the experiment will be performed.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Design bias is when the experiment has been designed in such a way to obtain an assumed or desired result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(e.g. thus, missing something that could potentially matter)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218" name="Picture 2" descr="Types of research study design bias - YouTube">
            <a:extLst>
              <a:ext uri="{FF2B5EF4-FFF2-40B4-BE49-F238E27FC236}">
                <a16:creationId xmlns:a16="http://schemas.microsoft.com/office/drawing/2014/main" id="{A4A22BAF-1A72-92FA-F1A8-9A3FBDB2F1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8" r="14927"/>
          <a:stretch/>
        </p:blipFill>
        <p:spPr bwMode="auto">
          <a:xfrm>
            <a:off x="0" y="0"/>
            <a:ext cx="67907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545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E5CC8E-0892-2ACC-C329-9089D9F56538}"/>
              </a:ext>
            </a:extLst>
          </p:cNvPr>
          <p:cNvSpPr txBox="1"/>
          <p:nvPr/>
        </p:nvSpPr>
        <p:spPr>
          <a:xfrm>
            <a:off x="744048" y="481783"/>
            <a:ext cx="11088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Ways to avoid Design bias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65138B-A1D6-7059-58DA-B1F7CDEB9A31}"/>
              </a:ext>
            </a:extLst>
          </p:cNvPr>
          <p:cNvSpPr/>
          <p:nvPr/>
        </p:nvSpPr>
        <p:spPr>
          <a:xfrm>
            <a:off x="0" y="1443789"/>
            <a:ext cx="12192000" cy="5414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D02ECF-48A4-4116-F38B-E6B7385EBD5C}"/>
              </a:ext>
            </a:extLst>
          </p:cNvPr>
          <p:cNvSpPr txBox="1"/>
          <p:nvPr/>
        </p:nvSpPr>
        <p:spPr>
          <a:xfrm>
            <a:off x="359834" y="1704069"/>
            <a:ext cx="37210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Challenge your assumptions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Do a thorough literature review first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Apply inclusive design principles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Standardise</a:t>
            </a:r>
            <a:r>
              <a:rPr lang="en-US" sz="2400" dirty="0"/>
              <a:t> methods to previous peer-reviewed studies (do the same as them)</a:t>
            </a:r>
          </a:p>
        </p:txBody>
      </p:sp>
      <p:pic>
        <p:nvPicPr>
          <p:cNvPr id="11268" name="Picture 4" descr="Cognitive Biases: Three Common Types Illustrated, 56% OFF">
            <a:extLst>
              <a:ext uri="{FF2B5EF4-FFF2-40B4-BE49-F238E27FC236}">
                <a16:creationId xmlns:a16="http://schemas.microsoft.com/office/drawing/2014/main" id="{A3232081-5BDA-0BAD-1F00-753A802F4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692" y="1443788"/>
            <a:ext cx="7751308" cy="541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872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xample of photoquadrat used as a sampling unit, mid shore of North... |  Download Scientific Diagram">
            <a:extLst>
              <a:ext uri="{FF2B5EF4-FFF2-40B4-BE49-F238E27FC236}">
                <a16:creationId xmlns:a16="http://schemas.microsoft.com/office/drawing/2014/main" id="{8FE642F6-1E99-FE91-1414-B5CAB9FE39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0" r="12577" b="3200"/>
          <a:stretch/>
        </p:blipFill>
        <p:spPr bwMode="auto">
          <a:xfrm>
            <a:off x="-1" y="0"/>
            <a:ext cx="86339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C7AF2F-1892-9A95-55AE-C4EDEC0EE323}"/>
              </a:ext>
            </a:extLst>
          </p:cNvPr>
          <p:cNvSpPr txBox="1"/>
          <p:nvPr/>
        </p:nvSpPr>
        <p:spPr>
          <a:xfrm>
            <a:off x="8972766" y="525900"/>
            <a:ext cx="28143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Selection bias 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E.g. wanting to find more animals to count, therefore placing the quadrat in the most densely populated spot </a:t>
            </a:r>
            <a:r>
              <a:rPr lang="en-US" sz="2000" dirty="0">
                <a:solidFill>
                  <a:schemeClr val="bg1"/>
                </a:solidFill>
              </a:rPr>
              <a:t>(resulting in an overestimation of the population)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262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E5CC8E-0892-2ACC-C329-9089D9F56538}"/>
              </a:ext>
            </a:extLst>
          </p:cNvPr>
          <p:cNvSpPr txBox="1"/>
          <p:nvPr/>
        </p:nvSpPr>
        <p:spPr>
          <a:xfrm>
            <a:off x="744048" y="481783"/>
            <a:ext cx="11088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Ways to avoid selection bias (e.g. bias placement of quadrats)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65138B-A1D6-7059-58DA-B1F7CDEB9A31}"/>
              </a:ext>
            </a:extLst>
          </p:cNvPr>
          <p:cNvSpPr/>
          <p:nvPr/>
        </p:nvSpPr>
        <p:spPr>
          <a:xfrm>
            <a:off x="0" y="1443789"/>
            <a:ext cx="12192000" cy="5414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D02ECF-48A4-4116-F38B-E6B7385EBD5C}"/>
              </a:ext>
            </a:extLst>
          </p:cNvPr>
          <p:cNvSpPr txBox="1"/>
          <p:nvPr/>
        </p:nvSpPr>
        <p:spPr>
          <a:xfrm>
            <a:off x="1940837" y="2316543"/>
            <a:ext cx="9084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Use a </a:t>
            </a:r>
            <a:r>
              <a:rPr lang="en-US" sz="3200"/>
              <a:t>transect</a:t>
            </a:r>
            <a:r>
              <a:rPr lang="en-US" sz="2400"/>
              <a:t> (and measure at regular intervals along transect)</a:t>
            </a:r>
          </a:p>
          <a:p>
            <a:endParaRPr lang="en-US" sz="2400"/>
          </a:p>
        </p:txBody>
      </p:sp>
      <p:pic>
        <p:nvPicPr>
          <p:cNvPr id="5" name="Picture 4" descr="A line of squares with numbers&#10;&#10;Description automatically generated">
            <a:extLst>
              <a:ext uri="{FF2B5EF4-FFF2-40B4-BE49-F238E27FC236}">
                <a16:creationId xmlns:a16="http://schemas.microsoft.com/office/drawing/2014/main" id="{BD3C6679-D4AA-6E9B-B367-E1FD19C5D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283" y="4150894"/>
            <a:ext cx="9311780" cy="16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87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E5CC8E-0892-2ACC-C329-9089D9F56538}"/>
              </a:ext>
            </a:extLst>
          </p:cNvPr>
          <p:cNvSpPr txBox="1"/>
          <p:nvPr/>
        </p:nvSpPr>
        <p:spPr>
          <a:xfrm>
            <a:off x="744048" y="481783"/>
            <a:ext cx="11088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Ways to avoid selection bias (e.g. bias placement of quadrats)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65138B-A1D6-7059-58DA-B1F7CDEB9A31}"/>
              </a:ext>
            </a:extLst>
          </p:cNvPr>
          <p:cNvSpPr/>
          <p:nvPr/>
        </p:nvSpPr>
        <p:spPr>
          <a:xfrm>
            <a:off x="0" y="1443789"/>
            <a:ext cx="12192000" cy="5414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D02ECF-48A4-4116-F38B-E6B7385EBD5C}"/>
              </a:ext>
            </a:extLst>
          </p:cNvPr>
          <p:cNvSpPr txBox="1"/>
          <p:nvPr/>
        </p:nvSpPr>
        <p:spPr>
          <a:xfrm>
            <a:off x="412281" y="1255530"/>
            <a:ext cx="657539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Random</a:t>
            </a:r>
            <a:r>
              <a:rPr lang="en-US" sz="2400" dirty="0"/>
              <a:t> placement of quadrats:</a:t>
            </a:r>
          </a:p>
          <a:p>
            <a:r>
              <a:rPr lang="en-US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throw a coin over the sample area, with eyes closed (or with your back turned), and where the coin lands is where the quadrat is placed.</a:t>
            </a:r>
          </a:p>
          <a:p>
            <a:pPr algn="ctr"/>
            <a:r>
              <a:rPr lang="en-US" sz="2400" dirty="0"/>
              <a:t>OR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Place two measuring tapes across an area like two axes of a graph. Consider every point along each tape as a point in a pair of cartesian co-ordinates (x, y). Then use a random number generator (or roll a dice) to make random (x, y) coordinates that will determine where to place the quadrat.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4934E21-8FA9-351B-3216-A569011C6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912" y="2030740"/>
            <a:ext cx="4413545" cy="402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607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320D8E-2272-9CED-CE3D-1F99FB8E7EB3}"/>
              </a:ext>
            </a:extLst>
          </p:cNvPr>
          <p:cNvSpPr txBox="1"/>
          <p:nvPr/>
        </p:nvSpPr>
        <p:spPr>
          <a:xfrm>
            <a:off x="908008" y="2162796"/>
            <a:ext cx="395982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The observer effect </a:t>
            </a:r>
            <a:r>
              <a:rPr lang="en-US" sz="3200" dirty="0">
                <a:solidFill>
                  <a:schemeClr val="bg1"/>
                </a:solidFill>
              </a:rPr>
              <a:t>is when </a:t>
            </a:r>
            <a:r>
              <a:rPr lang="en-US" sz="3200" i="1" dirty="0">
                <a:solidFill>
                  <a:schemeClr val="bg1"/>
                </a:solidFill>
              </a:rPr>
              <a:t>the </a:t>
            </a:r>
            <a:r>
              <a:rPr lang="en-US" sz="4000" i="1" dirty="0">
                <a:solidFill>
                  <a:schemeClr val="bg1"/>
                </a:solidFill>
              </a:rPr>
              <a:t>act of </a:t>
            </a:r>
            <a:r>
              <a:rPr lang="en-US" sz="3200" i="1" dirty="0">
                <a:solidFill>
                  <a:schemeClr val="bg1"/>
                </a:solidFill>
              </a:rPr>
              <a:t>observation changes the </a:t>
            </a:r>
            <a:r>
              <a:rPr lang="en-US" sz="3200" i="1" dirty="0" err="1">
                <a:solidFill>
                  <a:schemeClr val="bg1"/>
                </a:solidFill>
              </a:rPr>
              <a:t>behaviour</a:t>
            </a:r>
            <a:r>
              <a:rPr lang="en-US" sz="3200" i="1" dirty="0">
                <a:solidFill>
                  <a:schemeClr val="bg1"/>
                </a:solidFill>
              </a:rPr>
              <a:t> of the subject being observed</a:t>
            </a:r>
          </a:p>
        </p:txBody>
      </p:sp>
      <p:pic>
        <p:nvPicPr>
          <p:cNvPr id="7170" name="Picture 2" descr="Fun with Physics- The Observer Effect — Steemit">
            <a:extLst>
              <a:ext uri="{FF2B5EF4-FFF2-40B4-BE49-F238E27FC236}">
                <a16:creationId xmlns:a16="http://schemas.microsoft.com/office/drawing/2014/main" id="{7BBF8CF0-B977-3BEE-C6AF-63AEB5E22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270" y="1711782"/>
            <a:ext cx="5674659" cy="364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277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awthorne Effect Definition: How It Works and Is It Real">
            <a:extLst>
              <a:ext uri="{FF2B5EF4-FFF2-40B4-BE49-F238E27FC236}">
                <a16:creationId xmlns:a16="http://schemas.microsoft.com/office/drawing/2014/main" id="{6536D2FE-0500-E458-C122-96F97FE438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71" b="8772"/>
          <a:stretch/>
        </p:blipFill>
        <p:spPr bwMode="auto">
          <a:xfrm>
            <a:off x="0" y="0"/>
            <a:ext cx="5807242" cy="686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awthorne Effect Definition: How It Works and Is It Real">
            <a:extLst>
              <a:ext uri="{FF2B5EF4-FFF2-40B4-BE49-F238E27FC236}">
                <a16:creationId xmlns:a16="http://schemas.microsoft.com/office/drawing/2014/main" id="{6FC4F73C-EAFF-C022-BFA6-E8535F16BD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8" t="43626" r="4978" b="8421"/>
          <a:stretch/>
        </p:blipFill>
        <p:spPr bwMode="auto">
          <a:xfrm>
            <a:off x="6866020" y="1640305"/>
            <a:ext cx="4395537" cy="32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853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plications of Hawthorne effect on users behavioral psychology | by  Sourabh Purwar | UX Planet">
            <a:extLst>
              <a:ext uri="{FF2B5EF4-FFF2-40B4-BE49-F238E27FC236}">
                <a16:creationId xmlns:a16="http://schemas.microsoft.com/office/drawing/2014/main" id="{36FB3046-175F-4BD9-03FA-F4DC317E7E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17500" y="529665"/>
            <a:ext cx="5778500" cy="32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plications of Hawthorne effect on users behavioral psychology | by  Sourabh Purwar | UX Planet">
            <a:extLst>
              <a:ext uri="{FF2B5EF4-FFF2-40B4-BE49-F238E27FC236}">
                <a16:creationId xmlns:a16="http://schemas.microsoft.com/office/drawing/2014/main" id="{BD603A6A-DAE3-9776-34F4-B45B453246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0" t="50000"/>
          <a:stretch/>
        </p:blipFill>
        <p:spPr bwMode="auto">
          <a:xfrm>
            <a:off x="6533404" y="2667746"/>
            <a:ext cx="5341096" cy="328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859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320D8E-2272-9CED-CE3D-1F99FB8E7EB3}"/>
              </a:ext>
            </a:extLst>
          </p:cNvPr>
          <p:cNvSpPr txBox="1"/>
          <p:nvPr/>
        </p:nvSpPr>
        <p:spPr>
          <a:xfrm>
            <a:off x="744048" y="481783"/>
            <a:ext cx="11088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Ways to avoid the observer effect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162A4F-A212-3A8E-221A-150FC4F6BCCB}"/>
              </a:ext>
            </a:extLst>
          </p:cNvPr>
          <p:cNvSpPr/>
          <p:nvPr/>
        </p:nvSpPr>
        <p:spPr>
          <a:xfrm>
            <a:off x="0" y="1443789"/>
            <a:ext cx="12192000" cy="5414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F35D4A-4FCC-C825-0A62-A57E9166EFBB}"/>
              </a:ext>
            </a:extLst>
          </p:cNvPr>
          <p:cNvSpPr txBox="1"/>
          <p:nvPr/>
        </p:nvSpPr>
        <p:spPr>
          <a:xfrm>
            <a:off x="744048" y="1851902"/>
            <a:ext cx="57209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Find a way to sample without disturbing those being observed. For example: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Monitor remotely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Using nature cameras that start</a:t>
            </a:r>
            <a:br>
              <a:rPr lang="en-US" sz="2400" dirty="0"/>
            </a:br>
            <a:r>
              <a:rPr lang="en-US" sz="2400" dirty="0"/>
              <a:t> recording when they sense movement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Be aware the observer effect exists in the first place and do something to avoid it (and/or mention it in your discussion). </a:t>
            </a:r>
          </a:p>
        </p:txBody>
      </p:sp>
      <p:pic>
        <p:nvPicPr>
          <p:cNvPr id="8194" name="Picture 2" descr="Manta Ray - Animal Robot">
            <a:extLst>
              <a:ext uri="{FF2B5EF4-FFF2-40B4-BE49-F238E27FC236}">
                <a16:creationId xmlns:a16="http://schemas.microsoft.com/office/drawing/2014/main" id="{E33672D6-5F36-653A-86D1-0785072F8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3" b="21052"/>
          <a:stretch/>
        </p:blipFill>
        <p:spPr bwMode="auto">
          <a:xfrm>
            <a:off x="6725767" y="2383994"/>
            <a:ext cx="5466233" cy="333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316DDD-343F-8930-B9B8-2C66455BEA2A}"/>
              </a:ext>
            </a:extLst>
          </p:cNvPr>
          <p:cNvSpPr txBox="1"/>
          <p:nvPr/>
        </p:nvSpPr>
        <p:spPr>
          <a:xfrm>
            <a:off x="8424168" y="5414211"/>
            <a:ext cx="2598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Robot manta ray</a:t>
            </a:r>
          </a:p>
        </p:txBody>
      </p:sp>
      <p:pic>
        <p:nvPicPr>
          <p:cNvPr id="1026" name="Picture 2" descr="1080P - Hunting Trail Camera | at Mighty Ape Australia">
            <a:extLst>
              <a:ext uri="{FF2B5EF4-FFF2-40B4-BE49-F238E27FC236}">
                <a16:creationId xmlns:a16="http://schemas.microsoft.com/office/drawing/2014/main" id="{189DAD53-9AFE-5831-E18A-830981BA3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696" y="2621746"/>
            <a:ext cx="1536671" cy="153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380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mall lizard with big eyes&#10;&#10;Description automatically generated">
            <a:extLst>
              <a:ext uri="{FF2B5EF4-FFF2-40B4-BE49-F238E27FC236}">
                <a16:creationId xmlns:a16="http://schemas.microsoft.com/office/drawing/2014/main" id="{94C0C4A3-92CD-BBFD-3FCD-9CC9F861C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365" y="426554"/>
            <a:ext cx="7772400" cy="54552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E4F499-C960-81EB-B8A4-787084DF074B}"/>
              </a:ext>
            </a:extLst>
          </p:cNvPr>
          <p:cNvSpPr txBox="1"/>
          <p:nvPr/>
        </p:nvSpPr>
        <p:spPr>
          <a:xfrm>
            <a:off x="3816626" y="606211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https://</a:t>
            </a:r>
            <a:r>
              <a:rPr lang="en-US" err="1">
                <a:solidFill>
                  <a:schemeClr val="bg1"/>
                </a:solidFill>
              </a:rPr>
              <a:t>www.youtube.com</a:t>
            </a:r>
            <a:r>
              <a:rPr lang="en-US">
                <a:solidFill>
                  <a:schemeClr val="bg1"/>
                </a:solidFill>
              </a:rPr>
              <a:t>/</a:t>
            </a:r>
            <a:r>
              <a:rPr lang="en-US" err="1">
                <a:solidFill>
                  <a:schemeClr val="bg1"/>
                </a:solidFill>
              </a:rPr>
              <a:t>watch?v</a:t>
            </a:r>
            <a:r>
              <a:rPr lang="en-US">
                <a:solidFill>
                  <a:schemeClr val="bg1"/>
                </a:solidFill>
              </a:rPr>
              <a:t>=_bVZeOt7bCw</a:t>
            </a:r>
          </a:p>
        </p:txBody>
      </p:sp>
    </p:spTree>
    <p:extLst>
      <p:ext uri="{BB962C8B-B14F-4D97-AF65-F5344CB8AC3E}">
        <p14:creationId xmlns:p14="http://schemas.microsoft.com/office/powerpoint/2010/main" val="4084594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5E1626-7B5B-CA64-F9B4-E40F6407FA90}"/>
              </a:ext>
            </a:extLst>
          </p:cNvPr>
          <p:cNvSpPr/>
          <p:nvPr/>
        </p:nvSpPr>
        <p:spPr>
          <a:xfrm>
            <a:off x="0" y="1406768"/>
            <a:ext cx="12195643" cy="5451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D402D4-0B6A-81DC-D37B-692D67693901}"/>
              </a:ext>
            </a:extLst>
          </p:cNvPr>
          <p:cNvSpPr txBox="1"/>
          <p:nvPr/>
        </p:nvSpPr>
        <p:spPr>
          <a:xfrm>
            <a:off x="551543" y="382551"/>
            <a:ext cx="11088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Belt TRANSECT Limitations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620242-A65F-5E0F-2682-340EB208B4B4}"/>
              </a:ext>
            </a:extLst>
          </p:cNvPr>
          <p:cNvSpPr txBox="1"/>
          <p:nvPr/>
        </p:nvSpPr>
        <p:spPr>
          <a:xfrm>
            <a:off x="7460819" y="1766468"/>
            <a:ext cx="45938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Limitations: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Time consuming – particularly if you need to collect data from more than one belt transect </a:t>
            </a:r>
            <a:br>
              <a:rPr lang="en-US" sz="2400" dirty="0"/>
            </a:br>
            <a:r>
              <a:rPr lang="en-US" sz="2400" dirty="0"/>
              <a:t>(i.e. you need repeats).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Potential for </a:t>
            </a:r>
            <a:r>
              <a:rPr lang="en-US" sz="2400" i="1" dirty="0"/>
              <a:t>selection bias </a:t>
            </a:r>
            <a:br>
              <a:rPr lang="en-US" sz="2400" dirty="0"/>
            </a:br>
            <a:r>
              <a:rPr lang="en-US" sz="2400" dirty="0"/>
              <a:t>(see following slides)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Not suitable for densely populated areas (takes too long).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D16F3D-71BD-C9F6-7B70-C3E8C568FE4F}"/>
              </a:ext>
            </a:extLst>
          </p:cNvPr>
          <p:cNvSpPr txBox="1"/>
          <p:nvPr/>
        </p:nvSpPr>
        <p:spPr>
          <a:xfrm>
            <a:off x="1506071" y="6059004"/>
            <a:ext cx="4894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When you record what is either side of the line</a:t>
            </a:r>
          </a:p>
        </p:txBody>
      </p:sp>
      <p:pic>
        <p:nvPicPr>
          <p:cNvPr id="1026" name="Picture 2" descr="1 Diagrammatic representation of a diver conducting a belt transect... |  Download Scientific Diagram">
            <a:extLst>
              <a:ext uri="{FF2B5EF4-FFF2-40B4-BE49-F238E27FC236}">
                <a16:creationId xmlns:a16="http://schemas.microsoft.com/office/drawing/2014/main" id="{951AB5B6-5926-FD18-B35D-9B8209BE1B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40"/>
          <a:stretch/>
        </p:blipFill>
        <p:spPr bwMode="auto">
          <a:xfrm>
            <a:off x="412746" y="2440101"/>
            <a:ext cx="6483296" cy="301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5330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B911D8-C203-0891-1A5F-E55741F62C24}"/>
              </a:ext>
            </a:extLst>
          </p:cNvPr>
          <p:cNvSpPr txBox="1"/>
          <p:nvPr/>
        </p:nvSpPr>
        <p:spPr>
          <a:xfrm>
            <a:off x="7787211" y="2479067"/>
            <a:ext cx="40193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</a:rPr>
              <a:t>Bias when </a:t>
            </a:r>
            <a:r>
              <a:rPr lang="en-US" sz="4000" b="1" i="1">
                <a:solidFill>
                  <a:schemeClr val="bg1"/>
                </a:solidFill>
              </a:rPr>
              <a:t>measuring</a:t>
            </a:r>
          </a:p>
        </p:txBody>
      </p:sp>
      <p:pic>
        <p:nvPicPr>
          <p:cNvPr id="5" name="Picture 2" descr="Actor-Observer Bias: 5 Ways It Affects Your Mental Health">
            <a:extLst>
              <a:ext uri="{FF2B5EF4-FFF2-40B4-BE49-F238E27FC236}">
                <a16:creationId xmlns:a16="http://schemas.microsoft.com/office/drawing/2014/main" id="{BE859F69-C052-BB13-1C8F-1D32867EE9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8" r="51739" b="3884"/>
          <a:stretch/>
        </p:blipFill>
        <p:spPr bwMode="auto">
          <a:xfrm>
            <a:off x="-1" y="-22431"/>
            <a:ext cx="6952129" cy="688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2D1F0F-CB7B-2445-9CAD-2D00963E0541}"/>
              </a:ext>
            </a:extLst>
          </p:cNvPr>
          <p:cNvSpPr txBox="1"/>
          <p:nvPr/>
        </p:nvSpPr>
        <p:spPr>
          <a:xfrm>
            <a:off x="3146611" y="6488668"/>
            <a:ext cx="3805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/>
              <a:t>Observer bias</a:t>
            </a:r>
          </a:p>
        </p:txBody>
      </p:sp>
    </p:spTree>
    <p:extLst>
      <p:ext uri="{BB962C8B-B14F-4D97-AF65-F5344CB8AC3E}">
        <p14:creationId xmlns:p14="http://schemas.microsoft.com/office/powerpoint/2010/main" val="39342888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4A62C3-A4B7-FACC-3D5D-2454EC73B46C}"/>
              </a:ext>
            </a:extLst>
          </p:cNvPr>
          <p:cNvSpPr txBox="1"/>
          <p:nvPr/>
        </p:nvSpPr>
        <p:spPr>
          <a:xfrm>
            <a:off x="738857" y="1765386"/>
            <a:ext cx="43844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Observer bias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is when the observer’s opinion or perspective influences what is observed and recorded as being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(what they think is)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true.</a:t>
            </a:r>
          </a:p>
        </p:txBody>
      </p:sp>
      <p:pic>
        <p:nvPicPr>
          <p:cNvPr id="2" name="Picture 1" descr="Actor–observer bias">
            <a:extLst>
              <a:ext uri="{FF2B5EF4-FFF2-40B4-BE49-F238E27FC236}">
                <a16:creationId xmlns:a16="http://schemas.microsoft.com/office/drawing/2014/main" id="{D07DC22E-7FFE-3641-5ED8-8482CBF91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5689"/>
            <a:ext cx="5716180" cy="327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ebunked: Is the “Placebo Effect” Just a Myth?">
            <a:extLst>
              <a:ext uri="{FF2B5EF4-FFF2-40B4-BE49-F238E27FC236}">
                <a16:creationId xmlns:a16="http://schemas.microsoft.com/office/drawing/2014/main" id="{80E08B7B-DECA-9039-F49F-6C84C45586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62" b="11606"/>
          <a:stretch/>
        </p:blipFill>
        <p:spPr bwMode="auto">
          <a:xfrm>
            <a:off x="6096001" y="3772899"/>
            <a:ext cx="5716179" cy="268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CCF0EA-C68D-0960-39DA-C93A187F2942}"/>
              </a:ext>
            </a:extLst>
          </p:cNvPr>
          <p:cNvSpPr txBox="1"/>
          <p:nvPr/>
        </p:nvSpPr>
        <p:spPr>
          <a:xfrm>
            <a:off x="10448365" y="3772899"/>
            <a:ext cx="1743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placebo</a:t>
            </a:r>
          </a:p>
        </p:txBody>
      </p:sp>
    </p:spTree>
    <p:extLst>
      <p:ext uri="{BB962C8B-B14F-4D97-AF65-F5344CB8AC3E}">
        <p14:creationId xmlns:p14="http://schemas.microsoft.com/office/powerpoint/2010/main" val="37754723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320D8E-2272-9CED-CE3D-1F99FB8E7EB3}"/>
              </a:ext>
            </a:extLst>
          </p:cNvPr>
          <p:cNvSpPr txBox="1"/>
          <p:nvPr/>
        </p:nvSpPr>
        <p:spPr>
          <a:xfrm>
            <a:off x="744048" y="481783"/>
            <a:ext cx="11088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Ways to avoid observation bias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162A4F-A212-3A8E-221A-150FC4F6BCCB}"/>
              </a:ext>
            </a:extLst>
          </p:cNvPr>
          <p:cNvSpPr/>
          <p:nvPr/>
        </p:nvSpPr>
        <p:spPr>
          <a:xfrm>
            <a:off x="0" y="1443789"/>
            <a:ext cx="12192000" cy="5414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F35D4A-4FCC-C825-0A62-A57E9166EFBB}"/>
              </a:ext>
            </a:extLst>
          </p:cNvPr>
          <p:cNvSpPr txBox="1"/>
          <p:nvPr/>
        </p:nvSpPr>
        <p:spPr>
          <a:xfrm>
            <a:off x="834832" y="1997891"/>
            <a:ext cx="105223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Repeatability - check it can be repeated (by a different observer) and obtain the same result.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Use multiple observers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Blinding (hiding the purpose of the study from all observers – e.g. tell them the study is about one thing when its really about another; or add a placebo).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Train observers to be aware of, and how to control, their observation bias.</a:t>
            </a:r>
          </a:p>
        </p:txBody>
      </p:sp>
    </p:spTree>
    <p:extLst>
      <p:ext uri="{BB962C8B-B14F-4D97-AF65-F5344CB8AC3E}">
        <p14:creationId xmlns:p14="http://schemas.microsoft.com/office/powerpoint/2010/main" val="20134987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320D8E-2272-9CED-CE3D-1F99FB8E7EB3}"/>
              </a:ext>
            </a:extLst>
          </p:cNvPr>
          <p:cNvSpPr txBox="1"/>
          <p:nvPr/>
        </p:nvSpPr>
        <p:spPr>
          <a:xfrm>
            <a:off x="414358" y="1382287"/>
            <a:ext cx="49638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Confirmation bias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is our tendency to seek out information that supports our views.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E.g. we interpret results in a way that supports our original hypothesis.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81BBE2-C6A5-7C77-F0F9-731C733D6B41}"/>
              </a:ext>
            </a:extLst>
          </p:cNvPr>
          <p:cNvSpPr/>
          <p:nvPr/>
        </p:nvSpPr>
        <p:spPr>
          <a:xfrm>
            <a:off x="5698321" y="0"/>
            <a:ext cx="6477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 descr="Your confirmation bias is killing your ability to grow">
            <a:extLst>
              <a:ext uri="{FF2B5EF4-FFF2-40B4-BE49-F238E27FC236}">
                <a16:creationId xmlns:a16="http://schemas.microsoft.com/office/drawing/2014/main" id="{8C4355FA-B653-B686-800E-80ED074D4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82286"/>
            <a:ext cx="5681642" cy="409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7439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320D8E-2272-9CED-CE3D-1F99FB8E7EB3}"/>
              </a:ext>
            </a:extLst>
          </p:cNvPr>
          <p:cNvSpPr txBox="1"/>
          <p:nvPr/>
        </p:nvSpPr>
        <p:spPr>
          <a:xfrm>
            <a:off x="744048" y="481783"/>
            <a:ext cx="11088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Ways to avoid confirmation bias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162A4F-A212-3A8E-221A-150FC4F6BCCB}"/>
              </a:ext>
            </a:extLst>
          </p:cNvPr>
          <p:cNvSpPr/>
          <p:nvPr/>
        </p:nvSpPr>
        <p:spPr>
          <a:xfrm>
            <a:off x="0" y="1443789"/>
            <a:ext cx="12192000" cy="5414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F35D4A-4FCC-C825-0A62-A57E9166EFBB}"/>
              </a:ext>
            </a:extLst>
          </p:cNvPr>
          <p:cNvSpPr txBox="1"/>
          <p:nvPr/>
        </p:nvSpPr>
        <p:spPr>
          <a:xfrm>
            <a:off x="532426" y="2656466"/>
            <a:ext cx="1151215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Measure</a:t>
            </a:r>
            <a:r>
              <a:rPr lang="en-US" sz="3200" dirty="0"/>
              <a:t> </a:t>
            </a:r>
            <a:r>
              <a:rPr lang="en-US" sz="3200" i="1" dirty="0"/>
              <a:t>all </a:t>
            </a:r>
            <a:r>
              <a:rPr lang="en-US" sz="2400" dirty="0"/>
              <a:t>results (e.g. to avoid the bias of wanting to find a significant difference)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evaluating a claim, check the reliability and validity of all </a:t>
            </a:r>
            <a:r>
              <a:rPr lang="en-US" sz="2400" i="1" dirty="0"/>
              <a:t>sources</a:t>
            </a:r>
            <a:r>
              <a:rPr lang="en-US" sz="2400" dirty="0"/>
              <a:t> of information - is your selection of references/in-text citations bias towards your preferred thinking?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48824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Mental Shortcuts Even Millionaires Unintentionally Take - Q's Views">
            <a:extLst>
              <a:ext uri="{FF2B5EF4-FFF2-40B4-BE49-F238E27FC236}">
                <a16:creationId xmlns:a16="http://schemas.microsoft.com/office/drawing/2014/main" id="{E153DAAA-3BEE-08AB-5A2E-F271323E7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6308035" cy="686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B911D8-C203-0891-1A5F-E55741F62C24}"/>
              </a:ext>
            </a:extLst>
          </p:cNvPr>
          <p:cNvSpPr txBox="1"/>
          <p:nvPr/>
        </p:nvSpPr>
        <p:spPr>
          <a:xfrm>
            <a:off x="7235880" y="2050321"/>
            <a:ext cx="444961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Bias when </a:t>
            </a:r>
            <a:r>
              <a:rPr lang="en-US" sz="4000" b="1" i="1" dirty="0" err="1">
                <a:solidFill>
                  <a:schemeClr val="bg1"/>
                </a:solidFill>
              </a:rPr>
              <a:t>analysing</a:t>
            </a:r>
            <a:r>
              <a:rPr lang="en-US" sz="4000" b="1" dirty="0">
                <a:solidFill>
                  <a:schemeClr val="bg1"/>
                </a:solidFill>
              </a:rPr>
              <a:t> and </a:t>
            </a:r>
            <a:r>
              <a:rPr lang="en-US" sz="4000" b="1" i="1" dirty="0">
                <a:solidFill>
                  <a:schemeClr val="bg1"/>
                </a:solidFill>
              </a:rPr>
              <a:t>interpreting</a:t>
            </a:r>
            <a:r>
              <a:rPr lang="en-US" sz="4000" b="1" dirty="0">
                <a:solidFill>
                  <a:schemeClr val="bg1"/>
                </a:solidFill>
              </a:rPr>
              <a:t> the 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0BF054-8149-9CA6-6863-2A47C63C0778}"/>
              </a:ext>
            </a:extLst>
          </p:cNvPr>
          <p:cNvSpPr txBox="1"/>
          <p:nvPr/>
        </p:nvSpPr>
        <p:spPr>
          <a:xfrm>
            <a:off x="2502516" y="6488668"/>
            <a:ext cx="3805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</a:rPr>
              <a:t>Heuristics</a:t>
            </a:r>
          </a:p>
        </p:txBody>
      </p:sp>
    </p:spTree>
    <p:extLst>
      <p:ext uri="{BB962C8B-B14F-4D97-AF65-F5344CB8AC3E}">
        <p14:creationId xmlns:p14="http://schemas.microsoft.com/office/powerpoint/2010/main" val="10369381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176F51-8DC6-6A3E-8C7F-EF568A997460}"/>
              </a:ext>
            </a:extLst>
          </p:cNvPr>
          <p:cNvSpPr txBox="1"/>
          <p:nvPr/>
        </p:nvSpPr>
        <p:spPr>
          <a:xfrm>
            <a:off x="259974" y="424329"/>
            <a:ext cx="1193202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Heuristic Bias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Heuristics are mental SHORT CUTS that make processing times much FASTER.</a:t>
            </a: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Heuristics are helpful when your time, brain capacity or </a:t>
            </a:r>
            <a:r>
              <a:rPr lang="en-US" sz="3200" dirty="0">
                <a:solidFill>
                  <a:schemeClr val="bg1"/>
                </a:solidFill>
              </a:rPr>
              <a:t>motivation </a:t>
            </a:r>
            <a:r>
              <a:rPr lang="en-US" sz="2400" dirty="0">
                <a:solidFill>
                  <a:schemeClr val="bg1"/>
                </a:solidFill>
              </a:rPr>
              <a:t>is lacking.</a:t>
            </a:r>
          </a:p>
        </p:txBody>
      </p:sp>
      <p:pic>
        <p:nvPicPr>
          <p:cNvPr id="9222" name="Picture 6" descr="plotting - How to Listplot data from huge DataSet? - Mathematica Stack  Exchange">
            <a:extLst>
              <a:ext uri="{FF2B5EF4-FFF2-40B4-BE49-F238E27FC236}">
                <a16:creationId xmlns:a16="http://schemas.microsoft.com/office/drawing/2014/main" id="{FA3A61A1-C5B1-ADE1-92DF-9DDE3864D8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41"/>
          <a:stretch/>
        </p:blipFill>
        <p:spPr bwMode="auto">
          <a:xfrm>
            <a:off x="510196" y="2703980"/>
            <a:ext cx="11171607" cy="372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AEADDB-A46A-369E-FCFA-563075F10326}"/>
              </a:ext>
            </a:extLst>
          </p:cNvPr>
          <p:cNvSpPr txBox="1"/>
          <p:nvPr/>
        </p:nvSpPr>
        <p:spPr>
          <a:xfrm>
            <a:off x="5795682" y="6404998"/>
            <a:ext cx="6396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E.g. finding patterns to make sense of large amounts of data</a:t>
            </a:r>
          </a:p>
        </p:txBody>
      </p:sp>
    </p:spTree>
    <p:extLst>
      <p:ext uri="{BB962C8B-B14F-4D97-AF65-F5344CB8AC3E}">
        <p14:creationId xmlns:p14="http://schemas.microsoft.com/office/powerpoint/2010/main" val="31348191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Reader1: Can you read this?">
            <a:extLst>
              <a:ext uri="{FF2B5EF4-FFF2-40B4-BE49-F238E27FC236}">
                <a16:creationId xmlns:a16="http://schemas.microsoft.com/office/drawing/2014/main" id="{1F48BC4B-B256-203D-AE00-3FD1F0147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541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4097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euristic techniques - Javatpoint">
            <a:extLst>
              <a:ext uri="{FF2B5EF4-FFF2-40B4-BE49-F238E27FC236}">
                <a16:creationId xmlns:a16="http://schemas.microsoft.com/office/drawing/2014/main" id="{2BF22C65-A785-AAC9-6C54-3096D31121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4" t="23008" r="53485" b="9956"/>
          <a:stretch/>
        </p:blipFill>
        <p:spPr bwMode="auto">
          <a:xfrm>
            <a:off x="2447366" y="2765862"/>
            <a:ext cx="2756647" cy="331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755F8F-067D-B75B-C202-483A3225E21F}"/>
              </a:ext>
            </a:extLst>
          </p:cNvPr>
          <p:cNvSpPr txBox="1"/>
          <p:nvPr/>
        </p:nvSpPr>
        <p:spPr>
          <a:xfrm>
            <a:off x="259974" y="424329"/>
            <a:ext cx="119320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Good for making quick decisions fast </a:t>
            </a:r>
            <a:r>
              <a:rPr lang="en-US" sz="3200" dirty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Bad for conducting an in-depth analysis – subject to error </a:t>
            </a:r>
            <a:r>
              <a:rPr lang="en-US" sz="3200" dirty="0">
                <a:solidFill>
                  <a:schemeClr val="bg1"/>
                </a:solidFill>
                <a:sym typeface="Wingdings" pitchFamily="2" charset="2"/>
              </a:rPr>
              <a:t>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37D39C-2497-82A8-428C-C19381C54CB7}"/>
              </a:ext>
            </a:extLst>
          </p:cNvPr>
          <p:cNvSpPr txBox="1"/>
          <p:nvPr/>
        </p:nvSpPr>
        <p:spPr>
          <a:xfrm>
            <a:off x="5728447" y="4163345"/>
            <a:ext cx="1264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vs.</a:t>
            </a:r>
          </a:p>
        </p:txBody>
      </p:sp>
      <p:pic>
        <p:nvPicPr>
          <p:cNvPr id="11266" name="Picture 2" descr="How to execute strategy, conduct in-depth analysis, apply models and  achieve your organisation's strategic objectives">
            <a:extLst>
              <a:ext uri="{FF2B5EF4-FFF2-40B4-BE49-F238E27FC236}">
                <a16:creationId xmlns:a16="http://schemas.microsoft.com/office/drawing/2014/main" id="{AAA15403-D2C7-7112-72FB-9464D414CF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8" r="21216"/>
          <a:stretch/>
        </p:blipFill>
        <p:spPr bwMode="auto">
          <a:xfrm>
            <a:off x="7516906" y="2755507"/>
            <a:ext cx="3294532" cy="331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0565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euristics Definition">
            <a:extLst>
              <a:ext uri="{FF2B5EF4-FFF2-40B4-BE49-F238E27FC236}">
                <a16:creationId xmlns:a16="http://schemas.microsoft.com/office/drawing/2014/main" id="{78906EE0-55B6-CBC4-CE03-DB40B15B21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6" t="27054" r="5493" b="28502"/>
          <a:stretch/>
        </p:blipFill>
        <p:spPr bwMode="auto">
          <a:xfrm>
            <a:off x="895292" y="1443039"/>
            <a:ext cx="6093471" cy="431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0085B7-F58D-3149-72BB-C534E5436BE9}"/>
              </a:ext>
            </a:extLst>
          </p:cNvPr>
          <p:cNvSpPr txBox="1"/>
          <p:nvPr/>
        </p:nvSpPr>
        <p:spPr>
          <a:xfrm>
            <a:off x="7846948" y="2748152"/>
            <a:ext cx="3449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While heuristics are indeed useful, they can at times lead to the wrong conclusions being drawn.  </a:t>
            </a:r>
          </a:p>
        </p:txBody>
      </p:sp>
    </p:spTree>
    <p:extLst>
      <p:ext uri="{BB962C8B-B14F-4D97-AF65-F5344CB8AC3E}">
        <p14:creationId xmlns:p14="http://schemas.microsoft.com/office/powerpoint/2010/main" val="3552759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D6822AB-C322-2D4C-C22B-FC2CB71E5309}"/>
              </a:ext>
            </a:extLst>
          </p:cNvPr>
          <p:cNvSpPr/>
          <p:nvPr/>
        </p:nvSpPr>
        <p:spPr>
          <a:xfrm>
            <a:off x="0" y="1557868"/>
            <a:ext cx="12195643" cy="5300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41EC69-8249-066E-DA3F-45F680120593}"/>
              </a:ext>
            </a:extLst>
          </p:cNvPr>
          <p:cNvSpPr txBox="1"/>
          <p:nvPr/>
        </p:nvSpPr>
        <p:spPr>
          <a:xfrm>
            <a:off x="551543" y="382551"/>
            <a:ext cx="11088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Quadrat/TRANSECT Limitations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1A4774-2F20-97C2-71C2-77E599B21ABE}"/>
              </a:ext>
            </a:extLst>
          </p:cNvPr>
          <p:cNvSpPr txBox="1"/>
          <p:nvPr/>
        </p:nvSpPr>
        <p:spPr>
          <a:xfrm>
            <a:off x="1093409" y="1824834"/>
            <a:ext cx="107260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Limitations: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Variations in the data may be missed in the gaps between quadrats 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Not ideal for patchy reefs (replicates require continuous terrain for accuracy)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AF43F5-3990-3216-5125-4E5CD98B3036}"/>
              </a:ext>
            </a:extLst>
          </p:cNvPr>
          <p:cNvSpPr txBox="1"/>
          <p:nvPr/>
        </p:nvSpPr>
        <p:spPr>
          <a:xfrm>
            <a:off x="2356008" y="6201098"/>
            <a:ext cx="82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When you record what is inside a quadrat, that has been placed beside a transect</a:t>
            </a:r>
          </a:p>
        </p:txBody>
      </p:sp>
      <p:pic>
        <p:nvPicPr>
          <p:cNvPr id="10" name="Picture 9" descr="A line of squares with numbers&#10;&#10;Description automatically generated">
            <a:extLst>
              <a:ext uri="{FF2B5EF4-FFF2-40B4-BE49-F238E27FC236}">
                <a16:creationId xmlns:a16="http://schemas.microsoft.com/office/drawing/2014/main" id="{6CF084CC-D8B7-B806-8D93-11B02C151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590" y="4592905"/>
            <a:ext cx="9311780" cy="16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680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320D8E-2272-9CED-CE3D-1F99FB8E7EB3}"/>
              </a:ext>
            </a:extLst>
          </p:cNvPr>
          <p:cNvSpPr txBox="1"/>
          <p:nvPr/>
        </p:nvSpPr>
        <p:spPr>
          <a:xfrm>
            <a:off x="744048" y="481783"/>
            <a:ext cx="11088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Ways to avoid heuristic bias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162A4F-A212-3A8E-221A-150FC4F6BCCB}"/>
              </a:ext>
            </a:extLst>
          </p:cNvPr>
          <p:cNvSpPr/>
          <p:nvPr/>
        </p:nvSpPr>
        <p:spPr>
          <a:xfrm>
            <a:off x="0" y="1443789"/>
            <a:ext cx="12192000" cy="5414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F35D4A-4FCC-C825-0A62-A57E9166EFBB}"/>
              </a:ext>
            </a:extLst>
          </p:cNvPr>
          <p:cNvSpPr txBox="1"/>
          <p:nvPr/>
        </p:nvSpPr>
        <p:spPr>
          <a:xfrm>
            <a:off x="422627" y="2076071"/>
            <a:ext cx="36665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Be aware of it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Consider the limitations of heuristics (and not just the benefits)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Use a computer program to </a:t>
            </a:r>
            <a:r>
              <a:rPr lang="en-US" sz="2400" dirty="0" err="1"/>
              <a:t>analyse</a:t>
            </a:r>
            <a:r>
              <a:rPr lang="en-US" sz="2400" dirty="0"/>
              <a:t> the data instead.</a:t>
            </a:r>
          </a:p>
        </p:txBody>
      </p:sp>
      <p:pic>
        <p:nvPicPr>
          <p:cNvPr id="3074" name="Picture 2" descr="Heuristics: Reducing Consumer Decision Friction">
            <a:extLst>
              <a:ext uri="{FF2B5EF4-FFF2-40B4-BE49-F238E27FC236}">
                <a16:creationId xmlns:a16="http://schemas.microsoft.com/office/drawing/2014/main" id="{56F112B6-20AB-5A1E-8D01-D91C7FA46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41" y="1443789"/>
            <a:ext cx="7680159" cy="541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5240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0A7C6F-0E9E-B1CC-780C-39FFAA6F1A4D}"/>
              </a:ext>
            </a:extLst>
          </p:cNvPr>
          <p:cNvSpPr txBox="1"/>
          <p:nvPr/>
        </p:nvSpPr>
        <p:spPr>
          <a:xfrm>
            <a:off x="6665787" y="2197167"/>
            <a:ext cx="47911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Algorithmic bias 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arises when an algorithm produces systematic and repeatable errors that lead to unfair outcomes.</a:t>
            </a:r>
          </a:p>
        </p:txBody>
      </p:sp>
      <p:pic>
        <p:nvPicPr>
          <p:cNvPr id="4098" name="Picture 2" descr="Which is easier to correct, an algorithm's bias or a human's? | by Enrique  Dans | Enrique Dans | Medium">
            <a:extLst>
              <a:ext uri="{FF2B5EF4-FFF2-40B4-BE49-F238E27FC236}">
                <a16:creationId xmlns:a16="http://schemas.microsoft.com/office/drawing/2014/main" id="{AB551378-9FB2-F19E-1EA9-C7EE1085C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02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7677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320D8E-2272-9CED-CE3D-1F99FB8E7EB3}"/>
              </a:ext>
            </a:extLst>
          </p:cNvPr>
          <p:cNvSpPr txBox="1"/>
          <p:nvPr/>
        </p:nvSpPr>
        <p:spPr>
          <a:xfrm>
            <a:off x="744048" y="481783"/>
            <a:ext cx="11088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Ways to avoid algorithmic bias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162A4F-A212-3A8E-221A-150FC4F6BCCB}"/>
              </a:ext>
            </a:extLst>
          </p:cNvPr>
          <p:cNvSpPr/>
          <p:nvPr/>
        </p:nvSpPr>
        <p:spPr>
          <a:xfrm>
            <a:off x="0" y="1443789"/>
            <a:ext cx="12192000" cy="5414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F35D4A-4FCC-C825-0A62-A57E9166EFBB}"/>
              </a:ext>
            </a:extLst>
          </p:cNvPr>
          <p:cNvSpPr txBox="1"/>
          <p:nvPr/>
        </p:nvSpPr>
        <p:spPr>
          <a:xfrm>
            <a:off x="958864" y="2232752"/>
            <a:ext cx="106592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Collect and use high-quality, representative, and relevant data, as well as apply appropriate methods and techniques to process, analyze, and interpret the data.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Carry out a </a:t>
            </a:r>
            <a:r>
              <a:rPr lang="en-US" sz="2400" i="1" dirty="0"/>
              <a:t>method validation </a:t>
            </a:r>
            <a:r>
              <a:rPr lang="en-US" sz="2400" dirty="0"/>
              <a:t>(e.g. conduct the analysis the time-consuming way, and then compare the results to the computers. Address any errors </a:t>
            </a:r>
            <a:r>
              <a:rPr lang="en-US" sz="2400" i="1" dirty="0"/>
              <a:t>before </a:t>
            </a:r>
            <a:r>
              <a:rPr lang="en-US" sz="2400" dirty="0"/>
              <a:t>getting the computer to calculate the rest).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Use the best program for the job (e.g. excel for graph-making)</a:t>
            </a:r>
          </a:p>
        </p:txBody>
      </p:sp>
    </p:spTree>
    <p:extLst>
      <p:ext uri="{BB962C8B-B14F-4D97-AF65-F5344CB8AC3E}">
        <p14:creationId xmlns:p14="http://schemas.microsoft.com/office/powerpoint/2010/main" val="34619007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B911D8-C203-0891-1A5F-E55741F62C24}"/>
              </a:ext>
            </a:extLst>
          </p:cNvPr>
          <p:cNvSpPr txBox="1"/>
          <p:nvPr/>
        </p:nvSpPr>
        <p:spPr>
          <a:xfrm>
            <a:off x="3871193" y="167733"/>
            <a:ext cx="44496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</a:rPr>
              <a:t>Bias reporting</a:t>
            </a:r>
          </a:p>
        </p:txBody>
      </p:sp>
      <p:pic>
        <p:nvPicPr>
          <p:cNvPr id="6146" name="Picture 2" descr="How to Avoid Selective Reporting Bias When Presenting Your Research Findings">
            <a:extLst>
              <a:ext uri="{FF2B5EF4-FFF2-40B4-BE49-F238E27FC236}">
                <a16:creationId xmlns:a16="http://schemas.microsoft.com/office/drawing/2014/main" id="{1372600D-2385-C6AA-054F-6950CDF24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12192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7592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9A87F1-DCE2-C8DE-663B-126634D2776A}"/>
              </a:ext>
            </a:extLst>
          </p:cNvPr>
          <p:cNvSpPr txBox="1"/>
          <p:nvPr/>
        </p:nvSpPr>
        <p:spPr>
          <a:xfrm>
            <a:off x="909918" y="2151727"/>
            <a:ext cx="407841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Reporting bias 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is the human tendency to only report or share results that affirm our beliefs or hypotheses.</a:t>
            </a:r>
          </a:p>
        </p:txBody>
      </p:sp>
      <p:pic>
        <p:nvPicPr>
          <p:cNvPr id="13314" name="Picture 2" descr="How to tell if someone is biased">
            <a:extLst>
              <a:ext uri="{FF2B5EF4-FFF2-40B4-BE49-F238E27FC236}">
                <a16:creationId xmlns:a16="http://schemas.microsoft.com/office/drawing/2014/main" id="{A438EF04-448A-1EB1-0F69-547C30620D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5" r="24448"/>
          <a:stretch/>
        </p:blipFill>
        <p:spPr bwMode="auto">
          <a:xfrm flipH="1">
            <a:off x="5966012" y="0"/>
            <a:ext cx="62259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5621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9A87F1-DCE2-C8DE-663B-126634D2776A}"/>
              </a:ext>
            </a:extLst>
          </p:cNvPr>
          <p:cNvSpPr txBox="1"/>
          <p:nvPr/>
        </p:nvSpPr>
        <p:spPr>
          <a:xfrm>
            <a:off x="950259" y="1628507"/>
            <a:ext cx="407841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Citation bias 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is the decision to cite or not cite someone’s work because you agree or disagree with the findings, the journal, or the author</a:t>
            </a:r>
          </a:p>
        </p:txBody>
      </p:sp>
      <p:pic>
        <p:nvPicPr>
          <p:cNvPr id="8194" name="Picture 2" descr="Reporting biases - Catalog of Bias">
            <a:extLst>
              <a:ext uri="{FF2B5EF4-FFF2-40B4-BE49-F238E27FC236}">
                <a16:creationId xmlns:a16="http://schemas.microsoft.com/office/drawing/2014/main" id="{0CD2A9D3-DB43-FAE1-3CF6-27B83C1BC4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3"/>
          <a:stretch/>
        </p:blipFill>
        <p:spPr bwMode="auto">
          <a:xfrm>
            <a:off x="5972805" y="0"/>
            <a:ext cx="6219196" cy="396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silhouettes of people facing each other&#10;&#10;Description automatically generated">
            <a:extLst>
              <a:ext uri="{FF2B5EF4-FFF2-40B4-BE49-F238E27FC236}">
                <a16:creationId xmlns:a16="http://schemas.microsoft.com/office/drawing/2014/main" id="{F7D812D5-94A2-4517-7002-C5F926E0D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804" y="3966882"/>
            <a:ext cx="6219196" cy="289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368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9A87F1-DCE2-C8DE-663B-126634D2776A}"/>
              </a:ext>
            </a:extLst>
          </p:cNvPr>
          <p:cNvSpPr txBox="1"/>
          <p:nvPr/>
        </p:nvSpPr>
        <p:spPr>
          <a:xfrm>
            <a:off x="587188" y="1997839"/>
            <a:ext cx="51860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Outcome reporting bias 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is choosing to report some outcomes and not others </a:t>
            </a:r>
          </a:p>
          <a:p>
            <a:pPr algn="ctr"/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(to purposely skew the solution in </a:t>
            </a:r>
            <a:r>
              <a:rPr lang="en-US" sz="2400" dirty="0" err="1">
                <a:solidFill>
                  <a:schemeClr val="bg1"/>
                </a:solidFill>
              </a:rPr>
              <a:t>favour</a:t>
            </a:r>
            <a:r>
              <a:rPr lang="en-US" sz="2400" dirty="0">
                <a:solidFill>
                  <a:schemeClr val="bg1"/>
                </a:solidFill>
              </a:rPr>
              <a:t> of the preferred results)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20268F-8245-84EB-C937-0BE80C75DD3F}"/>
              </a:ext>
            </a:extLst>
          </p:cNvPr>
          <p:cNvSpPr/>
          <p:nvPr/>
        </p:nvSpPr>
        <p:spPr>
          <a:xfrm>
            <a:off x="6436659" y="0"/>
            <a:ext cx="5755341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Sweep It Under The Carpet, 2006 - Banksy Explained">
            <a:extLst>
              <a:ext uri="{FF2B5EF4-FFF2-40B4-BE49-F238E27FC236}">
                <a16:creationId xmlns:a16="http://schemas.microsoft.com/office/drawing/2014/main" id="{F16F061D-7066-AF3A-B088-3F83ED231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063" y="1351430"/>
            <a:ext cx="5282531" cy="396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22625D-53C4-26C2-50FA-2BE567503270}"/>
              </a:ext>
            </a:extLst>
          </p:cNvPr>
          <p:cNvSpPr txBox="1"/>
          <p:nvPr/>
        </p:nvSpPr>
        <p:spPr>
          <a:xfrm>
            <a:off x="7826189" y="5520248"/>
            <a:ext cx="3778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Sweep it under the carpet, 2006</a:t>
            </a:r>
          </a:p>
        </p:txBody>
      </p:sp>
    </p:spTree>
    <p:extLst>
      <p:ext uri="{BB962C8B-B14F-4D97-AF65-F5344CB8AC3E}">
        <p14:creationId xmlns:p14="http://schemas.microsoft.com/office/powerpoint/2010/main" val="10755517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320D8E-2272-9CED-CE3D-1F99FB8E7EB3}"/>
              </a:ext>
            </a:extLst>
          </p:cNvPr>
          <p:cNvSpPr txBox="1"/>
          <p:nvPr/>
        </p:nvSpPr>
        <p:spPr>
          <a:xfrm>
            <a:off x="744048" y="481783"/>
            <a:ext cx="11088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Ways to avoid reporting bias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162A4F-A212-3A8E-221A-150FC4F6BCCB}"/>
              </a:ext>
            </a:extLst>
          </p:cNvPr>
          <p:cNvSpPr/>
          <p:nvPr/>
        </p:nvSpPr>
        <p:spPr>
          <a:xfrm>
            <a:off x="0" y="1443789"/>
            <a:ext cx="12192000" cy="5414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F35D4A-4FCC-C825-0A62-A57E9166EFBB}"/>
              </a:ext>
            </a:extLst>
          </p:cNvPr>
          <p:cNvSpPr txBox="1"/>
          <p:nvPr/>
        </p:nvSpPr>
        <p:spPr>
          <a:xfrm>
            <a:off x="4276152" y="2307339"/>
            <a:ext cx="53116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Report ALL findings!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Use checklists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Have your paper peer-reviewed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15863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3F3D1E-6AD1-9298-77B6-5E7DB5501751}"/>
              </a:ext>
            </a:extLst>
          </p:cNvPr>
          <p:cNvSpPr txBox="1"/>
          <p:nvPr/>
        </p:nvSpPr>
        <p:spPr>
          <a:xfrm>
            <a:off x="372036" y="1022174"/>
            <a:ext cx="413272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Overgeneralization bias 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is inappropriately extending observations made with one dataset to other datasets, leading to overinterpreting results and unjustified extrapolation. 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170" name="Picture 2" descr="The Truth about Overgeneralization - HubPages">
            <a:extLst>
              <a:ext uri="{FF2B5EF4-FFF2-40B4-BE49-F238E27FC236}">
                <a16:creationId xmlns:a16="http://schemas.microsoft.com/office/drawing/2014/main" id="{2E73C78E-737B-376D-39A2-C2CC177292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r="28292"/>
          <a:stretch/>
        </p:blipFill>
        <p:spPr bwMode="auto">
          <a:xfrm>
            <a:off x="5015752" y="0"/>
            <a:ext cx="71762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9209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320D8E-2272-9CED-CE3D-1F99FB8E7EB3}"/>
              </a:ext>
            </a:extLst>
          </p:cNvPr>
          <p:cNvSpPr txBox="1"/>
          <p:nvPr/>
        </p:nvSpPr>
        <p:spPr>
          <a:xfrm>
            <a:off x="744048" y="481783"/>
            <a:ext cx="11088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Ways to avoid overgeneralization bias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162A4F-A212-3A8E-221A-150FC4F6BCCB}"/>
              </a:ext>
            </a:extLst>
          </p:cNvPr>
          <p:cNvSpPr/>
          <p:nvPr/>
        </p:nvSpPr>
        <p:spPr>
          <a:xfrm>
            <a:off x="0" y="1443789"/>
            <a:ext cx="12192000" cy="5414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F35D4A-4FCC-C825-0A62-A57E9166EFBB}"/>
              </a:ext>
            </a:extLst>
          </p:cNvPr>
          <p:cNvSpPr txBox="1"/>
          <p:nvPr/>
        </p:nvSpPr>
        <p:spPr>
          <a:xfrm>
            <a:off x="1304353" y="1851902"/>
            <a:ext cx="1032735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Report all limitations of your study</a:t>
            </a:r>
            <a:br>
              <a:rPr lang="en-US" sz="2400" dirty="0"/>
            </a:br>
            <a:r>
              <a:rPr lang="en-US" sz="2400" dirty="0"/>
              <a:t>e.g. sub-title: </a:t>
            </a:r>
            <a:r>
              <a:rPr lang="en-US" sz="2400" i="1" dirty="0"/>
              <a:t>Limitations of evidence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Take into consideration the margins of error and report the probability a generalization will be incorrect.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Increase the scale of your study (to avoid having to </a:t>
            </a:r>
            <a:r>
              <a:rPr lang="en-US" sz="2400" dirty="0" err="1"/>
              <a:t>generalise</a:t>
            </a:r>
            <a:r>
              <a:rPr lang="en-US" sz="2400" dirty="0"/>
              <a:t> in the first place)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Compare your results with other peer-reviewed studies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8321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910B90-8370-F7B6-9A2F-8FA56244E2A6}"/>
              </a:ext>
            </a:extLst>
          </p:cNvPr>
          <p:cNvSpPr/>
          <p:nvPr/>
        </p:nvSpPr>
        <p:spPr>
          <a:xfrm>
            <a:off x="0" y="1233714"/>
            <a:ext cx="12192000" cy="5624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Quadrats - Labster">
            <a:extLst>
              <a:ext uri="{FF2B5EF4-FFF2-40B4-BE49-F238E27FC236}">
                <a16:creationId xmlns:a16="http://schemas.microsoft.com/office/drawing/2014/main" id="{64529FE3-7043-45B2-4578-B266C8EE7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42" y="1703335"/>
            <a:ext cx="4410529" cy="468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249DB6-AFB4-A6B9-180F-448DE72E567E}"/>
              </a:ext>
            </a:extLst>
          </p:cNvPr>
          <p:cNvSpPr txBox="1"/>
          <p:nvPr/>
        </p:nvSpPr>
        <p:spPr>
          <a:xfrm>
            <a:off x="551542" y="302393"/>
            <a:ext cx="11088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QUADRAT Limitations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572562-E508-2345-ADC5-9E5A6045F9AF}"/>
              </a:ext>
            </a:extLst>
          </p:cNvPr>
          <p:cNvSpPr txBox="1"/>
          <p:nvPr/>
        </p:nvSpPr>
        <p:spPr>
          <a:xfrm>
            <a:off x="6266350" y="1414366"/>
            <a:ext cx="552459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Limitations: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Not suitable when organisms move </a:t>
            </a:r>
            <a:br>
              <a:rPr lang="en-US" sz="2400" dirty="0"/>
            </a:br>
            <a:r>
              <a:rPr lang="en-US" sz="2400" dirty="0"/>
              <a:t>(in and out of quadrat).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Time consuming.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There is often bias to where the quadrat is placed (affecting validity).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Quadrat size may be too small to be representative of the population.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Difficult to see things hiding (2D not 3D)</a:t>
            </a:r>
          </a:p>
        </p:txBody>
      </p:sp>
    </p:spTree>
    <p:extLst>
      <p:ext uri="{BB962C8B-B14F-4D97-AF65-F5344CB8AC3E}">
        <p14:creationId xmlns:p14="http://schemas.microsoft.com/office/powerpoint/2010/main" val="36953869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158688-00BA-A6FA-515F-3BC79FF1D64D}"/>
              </a:ext>
            </a:extLst>
          </p:cNvPr>
          <p:cNvSpPr txBox="1"/>
          <p:nvPr/>
        </p:nvSpPr>
        <p:spPr>
          <a:xfrm>
            <a:off x="7398059" y="1536174"/>
            <a:ext cx="37825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Assess the limitations of a chosen field technique, e.g. quadrat, transect.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Complete Marine Education worksheet 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‘Science in the courtroom’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2050" name="Picture 2" descr="Curious black bear takes up photography after hijacking wildlife snapper's  camera | Daily Mail Online">
            <a:extLst>
              <a:ext uri="{FF2B5EF4-FFF2-40B4-BE49-F238E27FC236}">
                <a16:creationId xmlns:a16="http://schemas.microsoft.com/office/drawing/2014/main" id="{88E86AE2-1E14-E55F-E42B-CA3D44040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89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lose-up of a document&#10;&#10;Description automatically generated">
            <a:extLst>
              <a:ext uri="{FF2B5EF4-FFF2-40B4-BE49-F238E27FC236}">
                <a16:creationId xmlns:a16="http://schemas.microsoft.com/office/drawing/2014/main" id="{B71EB86E-4A93-B307-E502-D57494FCD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223" y="537882"/>
            <a:ext cx="4299277" cy="578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22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the true meaning of compromise? - Diplo">
            <a:hlinkClick r:id="rId3"/>
            <a:extLst>
              <a:ext uri="{FF2B5EF4-FFF2-40B4-BE49-F238E27FC236}">
                <a16:creationId xmlns:a16="http://schemas.microsoft.com/office/drawing/2014/main" id="{20B71E5D-FCF1-E03C-E7D8-BB8C98DDE4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5" r="5630"/>
          <a:stretch/>
        </p:blipFill>
        <p:spPr bwMode="auto">
          <a:xfrm>
            <a:off x="1" y="0"/>
            <a:ext cx="812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2A6568-0683-DFDD-750A-3D71179BFEEB}"/>
              </a:ext>
            </a:extLst>
          </p:cNvPr>
          <p:cNvSpPr txBox="1"/>
          <p:nvPr/>
        </p:nvSpPr>
        <p:spPr>
          <a:xfrm>
            <a:off x="8263467" y="859065"/>
            <a:ext cx="37084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Every sampling method has limitations. 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Plus, what you choose is often a compromise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(it will never be perfect). 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i="1" dirty="0">
                <a:solidFill>
                  <a:schemeClr val="bg1"/>
                </a:solidFill>
              </a:rPr>
              <a:t>How much </a:t>
            </a:r>
            <a:r>
              <a:rPr lang="en-US" sz="2800" dirty="0">
                <a:solidFill>
                  <a:schemeClr val="bg1"/>
                </a:solidFill>
              </a:rPr>
              <a:t>you compromise is often determined by how much $ or time there is to spend time sampling.</a:t>
            </a:r>
          </a:p>
        </p:txBody>
      </p:sp>
    </p:spTree>
    <p:extLst>
      <p:ext uri="{BB962C8B-B14F-4D97-AF65-F5344CB8AC3E}">
        <p14:creationId xmlns:p14="http://schemas.microsoft.com/office/powerpoint/2010/main" val="2623457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my Gutmann and Dennis Thompson urge compromise in U.S. politics | Harvard  Magazine">
            <a:extLst>
              <a:ext uri="{FF2B5EF4-FFF2-40B4-BE49-F238E27FC236}">
                <a16:creationId xmlns:a16="http://schemas.microsoft.com/office/drawing/2014/main" id="{8C6EEFEF-75A4-8411-8276-1C995DD8B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D9E522-DC47-7AB8-6161-60F7FDBB8288}"/>
              </a:ext>
            </a:extLst>
          </p:cNvPr>
          <p:cNvSpPr txBox="1"/>
          <p:nvPr/>
        </p:nvSpPr>
        <p:spPr>
          <a:xfrm>
            <a:off x="748801" y="152120"/>
            <a:ext cx="10694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more you compromise,</a:t>
            </a:r>
          </a:p>
          <a:p>
            <a:pPr algn="ctr"/>
            <a:r>
              <a:rPr lang="en-US" sz="1600" dirty="0"/>
              <a:t>(e.g. the less sampling you do) </a:t>
            </a:r>
          </a:p>
          <a:p>
            <a:pPr algn="ctr"/>
            <a:r>
              <a:rPr lang="en-US" sz="2800" dirty="0"/>
              <a:t>the lower your reliability (precision) and validity (accuracy).</a:t>
            </a:r>
          </a:p>
        </p:txBody>
      </p:sp>
    </p:spTree>
    <p:extLst>
      <p:ext uri="{BB962C8B-B14F-4D97-AF65-F5344CB8AC3E}">
        <p14:creationId xmlns:p14="http://schemas.microsoft.com/office/powerpoint/2010/main" val="595328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13A1B1-5667-0834-9FB5-8C663E172A7A}"/>
              </a:ext>
            </a:extLst>
          </p:cNvPr>
          <p:cNvSpPr txBox="1"/>
          <p:nvPr/>
        </p:nvSpPr>
        <p:spPr>
          <a:xfrm>
            <a:off x="618778" y="479354"/>
            <a:ext cx="11088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Reliability and Validity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9FC101-0FBA-15D4-C344-936B79D56646}"/>
              </a:ext>
            </a:extLst>
          </p:cNvPr>
          <p:cNvSpPr/>
          <p:nvPr/>
        </p:nvSpPr>
        <p:spPr>
          <a:xfrm>
            <a:off x="0" y="1801906"/>
            <a:ext cx="12192000" cy="50560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Reliability vs Validity in Research: Measuring What Matters - Mind the  Graph Blog">
            <a:extLst>
              <a:ext uri="{FF2B5EF4-FFF2-40B4-BE49-F238E27FC236}">
                <a16:creationId xmlns:a16="http://schemas.microsoft.com/office/drawing/2014/main" id="{ED38E46B-5CF9-D40C-D249-34943B46A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35" y="2323353"/>
            <a:ext cx="10160000" cy="40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43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4B73AF-65C9-28E5-1E93-81E2DEE9540E}"/>
              </a:ext>
            </a:extLst>
          </p:cNvPr>
          <p:cNvSpPr txBox="1"/>
          <p:nvPr/>
        </p:nvSpPr>
        <p:spPr>
          <a:xfrm>
            <a:off x="938912" y="379546"/>
            <a:ext cx="1051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Reliability: consistency (is it the same result each time?)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5124" name="Picture 4" descr="Why experimentalists should ignore reliability and focus on precision —  Luck Lab">
            <a:extLst>
              <a:ext uri="{FF2B5EF4-FFF2-40B4-BE49-F238E27FC236}">
                <a16:creationId xmlns:a16="http://schemas.microsoft.com/office/drawing/2014/main" id="{599D0275-8BCF-B858-DCE9-A837EB3F58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7" t="10500"/>
          <a:stretch/>
        </p:blipFill>
        <p:spPr bwMode="auto">
          <a:xfrm>
            <a:off x="6696636" y="1497106"/>
            <a:ext cx="4920876" cy="495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Why experimentalists should ignore reliability and focus on precision —  Luck Lab">
            <a:extLst>
              <a:ext uri="{FF2B5EF4-FFF2-40B4-BE49-F238E27FC236}">
                <a16:creationId xmlns:a16="http://schemas.microsoft.com/office/drawing/2014/main" id="{570B6A38-02E7-FA68-D33E-99B672ABD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r="55754"/>
          <a:stretch/>
        </p:blipFill>
        <p:spPr bwMode="auto">
          <a:xfrm>
            <a:off x="726888" y="1497106"/>
            <a:ext cx="5136029" cy="495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45E1D6-9231-5E90-4A5F-618C6FAD2946}"/>
              </a:ext>
            </a:extLst>
          </p:cNvPr>
          <p:cNvSpPr txBox="1"/>
          <p:nvPr/>
        </p:nvSpPr>
        <p:spPr>
          <a:xfrm rot="19231183">
            <a:off x="547849" y="1828968"/>
            <a:ext cx="152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highlight>
                  <a:srgbClr val="FFFF00"/>
                </a:highlight>
              </a:rPr>
              <a:t>Reliable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6FE659-F0F2-03E6-FEB6-9394B5B42855}"/>
              </a:ext>
            </a:extLst>
          </p:cNvPr>
          <p:cNvSpPr txBox="1"/>
          <p:nvPr/>
        </p:nvSpPr>
        <p:spPr>
          <a:xfrm rot="19231183">
            <a:off x="6549719" y="1828967"/>
            <a:ext cx="152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highlight>
                  <a:srgbClr val="FFFF00"/>
                </a:highlight>
              </a:rPr>
              <a:t>Unreliable</a:t>
            </a:r>
          </a:p>
        </p:txBody>
      </p:sp>
    </p:spTree>
    <p:extLst>
      <p:ext uri="{BB962C8B-B14F-4D97-AF65-F5344CB8AC3E}">
        <p14:creationId xmlns:p14="http://schemas.microsoft.com/office/powerpoint/2010/main" val="181231563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4291</TotalTime>
  <Words>2194</Words>
  <Application>Microsoft Macintosh PowerPoint</Application>
  <PresentationFormat>Widescreen</PresentationFormat>
  <Paragraphs>308</Paragraphs>
  <Slides>50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Arial Narrow</vt:lpstr>
      <vt:lpstr>Calibri</vt:lpstr>
      <vt:lpstr>Calibri Light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Riches</dc:creator>
  <cp:lastModifiedBy>Gail Riches</cp:lastModifiedBy>
  <cp:revision>704</cp:revision>
  <dcterms:created xsi:type="dcterms:W3CDTF">2023-09-23T08:38:28Z</dcterms:created>
  <dcterms:modified xsi:type="dcterms:W3CDTF">2024-07-02T03:52:09Z</dcterms:modified>
</cp:coreProperties>
</file>