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449" r:id="rId2"/>
    <p:sldId id="738" r:id="rId3"/>
    <p:sldId id="713" r:id="rId4"/>
    <p:sldId id="739" r:id="rId5"/>
    <p:sldId id="368" r:id="rId6"/>
    <p:sldId id="500" r:id="rId7"/>
    <p:sldId id="413" r:id="rId8"/>
    <p:sldId id="715" r:id="rId9"/>
    <p:sldId id="864" r:id="rId10"/>
    <p:sldId id="740" r:id="rId11"/>
    <p:sldId id="865" r:id="rId12"/>
    <p:sldId id="458" r:id="rId13"/>
    <p:sldId id="866" r:id="rId14"/>
    <p:sldId id="463" r:id="rId15"/>
    <p:sldId id="867" r:id="rId16"/>
    <p:sldId id="462" r:id="rId17"/>
    <p:sldId id="868" r:id="rId18"/>
    <p:sldId id="698" r:id="rId19"/>
    <p:sldId id="869" r:id="rId20"/>
    <p:sldId id="464" r:id="rId21"/>
    <p:sldId id="870" r:id="rId22"/>
    <p:sldId id="465" r:id="rId23"/>
    <p:sldId id="871" r:id="rId24"/>
    <p:sldId id="466" r:id="rId25"/>
    <p:sldId id="872" r:id="rId26"/>
    <p:sldId id="467" r:id="rId27"/>
    <p:sldId id="873" r:id="rId28"/>
    <p:sldId id="716" r:id="rId29"/>
    <p:sldId id="874" r:id="rId30"/>
    <p:sldId id="623" r:id="rId31"/>
    <p:sldId id="875" r:id="rId32"/>
    <p:sldId id="471" r:id="rId33"/>
    <p:sldId id="876" r:id="rId34"/>
    <p:sldId id="472" r:id="rId35"/>
    <p:sldId id="877" r:id="rId36"/>
    <p:sldId id="474" r:id="rId37"/>
    <p:sldId id="878" r:id="rId38"/>
    <p:sldId id="502" r:id="rId39"/>
    <p:sldId id="879" r:id="rId40"/>
    <p:sldId id="475" r:id="rId41"/>
    <p:sldId id="880" r:id="rId42"/>
    <p:sldId id="476" r:id="rId43"/>
    <p:sldId id="881" r:id="rId44"/>
    <p:sldId id="512" r:id="rId45"/>
    <p:sldId id="882" r:id="rId46"/>
    <p:sldId id="514" r:id="rId47"/>
    <p:sldId id="883" r:id="rId48"/>
    <p:sldId id="515" r:id="rId49"/>
    <p:sldId id="884" r:id="rId50"/>
    <p:sldId id="516" r:id="rId51"/>
    <p:sldId id="885" r:id="rId52"/>
    <p:sldId id="517" r:id="rId53"/>
    <p:sldId id="886" r:id="rId54"/>
    <p:sldId id="518" r:id="rId55"/>
    <p:sldId id="887" r:id="rId56"/>
    <p:sldId id="736" r:id="rId57"/>
    <p:sldId id="888" r:id="rId58"/>
    <p:sldId id="522" r:id="rId59"/>
    <p:sldId id="889" r:id="rId60"/>
    <p:sldId id="523" r:id="rId61"/>
    <p:sldId id="890" r:id="rId62"/>
    <p:sldId id="543" r:id="rId63"/>
    <p:sldId id="891" r:id="rId64"/>
    <p:sldId id="542" r:id="rId65"/>
    <p:sldId id="892" r:id="rId66"/>
    <p:sldId id="741" r:id="rId67"/>
    <p:sldId id="893" r:id="rId68"/>
    <p:sldId id="742" r:id="rId69"/>
    <p:sldId id="743" r:id="rId70"/>
    <p:sldId id="744" r:id="rId71"/>
    <p:sldId id="745" r:id="rId72"/>
    <p:sldId id="746" r:id="rId73"/>
    <p:sldId id="747" r:id="rId74"/>
    <p:sldId id="748" r:id="rId75"/>
    <p:sldId id="749" r:id="rId76"/>
    <p:sldId id="520" r:id="rId77"/>
  </p:sldIdLst>
  <p:sldSz cx="6858000" cy="9144000" type="screen4x3"/>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il Riches" initials="G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82" autoAdjust="0"/>
    <p:restoredTop sz="95645" autoAdjust="0"/>
  </p:normalViewPr>
  <p:slideViewPr>
    <p:cSldViewPr>
      <p:cViewPr>
        <p:scale>
          <a:sx n="140" d="100"/>
          <a:sy n="140" d="100"/>
        </p:scale>
        <p:origin x="1064" y="280"/>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5406" cy="501257"/>
          </a:xfrm>
          <a:prstGeom prst="rect">
            <a:avLst/>
          </a:prstGeom>
        </p:spPr>
        <p:txBody>
          <a:bodyPr vert="horz" lIns="91420" tIns="45710" rIns="91420" bIns="45710" rtlCol="0"/>
          <a:lstStyle>
            <a:lvl1pPr algn="l">
              <a:defRPr sz="1200"/>
            </a:lvl1pPr>
          </a:lstStyle>
          <a:p>
            <a:endParaRPr lang="en-AU" dirty="0"/>
          </a:p>
        </p:txBody>
      </p:sp>
      <p:sp>
        <p:nvSpPr>
          <p:cNvPr id="3" name="Date Placeholder 2"/>
          <p:cNvSpPr>
            <a:spLocks noGrp="1"/>
          </p:cNvSpPr>
          <p:nvPr>
            <p:ph type="dt" idx="1"/>
          </p:nvPr>
        </p:nvSpPr>
        <p:spPr>
          <a:xfrm>
            <a:off x="3901148" y="0"/>
            <a:ext cx="2985406" cy="501257"/>
          </a:xfrm>
          <a:prstGeom prst="rect">
            <a:avLst/>
          </a:prstGeom>
        </p:spPr>
        <p:txBody>
          <a:bodyPr vert="horz" lIns="91420" tIns="45710" rIns="91420" bIns="45710" rtlCol="0"/>
          <a:lstStyle>
            <a:lvl1pPr algn="r">
              <a:defRPr sz="1200"/>
            </a:lvl1pPr>
          </a:lstStyle>
          <a:p>
            <a:fld id="{B311833B-65A7-4B04-9E13-7DEB37ED3333}" type="datetimeFigureOut">
              <a:rPr lang="en-AU" smtClean="0"/>
              <a:pPr/>
              <a:t>8/2/2025</a:t>
            </a:fld>
            <a:endParaRPr lang="en-AU" dirty="0"/>
          </a:p>
        </p:txBody>
      </p:sp>
      <p:sp>
        <p:nvSpPr>
          <p:cNvPr id="4" name="Slide Image Placeholder 3"/>
          <p:cNvSpPr>
            <a:spLocks noGrp="1" noRot="1" noChangeAspect="1"/>
          </p:cNvSpPr>
          <p:nvPr>
            <p:ph type="sldImg" idx="2"/>
          </p:nvPr>
        </p:nvSpPr>
        <p:spPr>
          <a:xfrm>
            <a:off x="2033588" y="749300"/>
            <a:ext cx="2820987" cy="3759200"/>
          </a:xfrm>
          <a:prstGeom prst="rect">
            <a:avLst/>
          </a:prstGeom>
          <a:noFill/>
          <a:ln w="12700">
            <a:solidFill>
              <a:prstClr val="black"/>
            </a:solidFill>
          </a:ln>
        </p:spPr>
        <p:txBody>
          <a:bodyPr vert="horz" lIns="91420" tIns="45710" rIns="91420" bIns="45710" rtlCol="0" anchor="ctr"/>
          <a:lstStyle/>
          <a:p>
            <a:endParaRPr lang="en-AU" dirty="0"/>
          </a:p>
        </p:txBody>
      </p:sp>
      <p:sp>
        <p:nvSpPr>
          <p:cNvPr id="5" name="Notes Placeholder 4"/>
          <p:cNvSpPr>
            <a:spLocks noGrp="1"/>
          </p:cNvSpPr>
          <p:nvPr>
            <p:ph type="body" sz="quarter" idx="3"/>
          </p:nvPr>
        </p:nvSpPr>
        <p:spPr>
          <a:xfrm>
            <a:off x="688817" y="4759532"/>
            <a:ext cx="5510530" cy="4508101"/>
          </a:xfrm>
          <a:prstGeom prst="rect">
            <a:avLst/>
          </a:prstGeom>
        </p:spPr>
        <p:txBody>
          <a:bodyPr vert="horz" lIns="91420" tIns="45710" rIns="91420" bIns="4571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515854"/>
            <a:ext cx="2985406" cy="501257"/>
          </a:xfrm>
          <a:prstGeom prst="rect">
            <a:avLst/>
          </a:prstGeom>
        </p:spPr>
        <p:txBody>
          <a:bodyPr vert="horz" lIns="91420" tIns="45710" rIns="91420" bIns="4571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901148" y="9515854"/>
            <a:ext cx="2985406" cy="501257"/>
          </a:xfrm>
          <a:prstGeom prst="rect">
            <a:avLst/>
          </a:prstGeom>
        </p:spPr>
        <p:txBody>
          <a:bodyPr vert="horz" lIns="91420" tIns="45710" rIns="91420" bIns="45710" rtlCol="0" anchor="b"/>
          <a:lstStyle>
            <a:lvl1pPr algn="r">
              <a:defRPr sz="1200"/>
            </a:lvl1pPr>
          </a:lstStyle>
          <a:p>
            <a:fld id="{E17E4790-4B88-4B3E-89CD-9E8426F404CC}" type="slidenum">
              <a:rPr lang="en-AU" smtClean="0"/>
              <a:pPr/>
              <a:t>‹#›</a:t>
            </a:fld>
            <a:endParaRPr lang="en-AU" dirty="0"/>
          </a:p>
        </p:txBody>
      </p:sp>
    </p:spTree>
    <p:extLst>
      <p:ext uri="{BB962C8B-B14F-4D97-AF65-F5344CB8AC3E}">
        <p14:creationId xmlns:p14="http://schemas.microsoft.com/office/powerpoint/2010/main" val="2321764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8</a:t>
            </a:fld>
            <a:endParaRPr lang="en-AU"/>
          </a:p>
        </p:txBody>
      </p:sp>
    </p:spTree>
    <p:extLst>
      <p:ext uri="{BB962C8B-B14F-4D97-AF65-F5344CB8AC3E}">
        <p14:creationId xmlns:p14="http://schemas.microsoft.com/office/powerpoint/2010/main" val="4190877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B33FE-7D90-20D8-F87A-1499C0FE67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B98445-BF10-51F0-878F-5D6C34F319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5CDEF-FB27-EBE9-3626-89F0D793F94D}"/>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77C0D435-D98D-2D8D-1847-4BA30510368A}"/>
              </a:ext>
            </a:extLst>
          </p:cNvPr>
          <p:cNvSpPr>
            <a:spLocks noGrp="1"/>
          </p:cNvSpPr>
          <p:nvPr>
            <p:ph type="sldNum" sz="quarter" idx="10"/>
          </p:nvPr>
        </p:nvSpPr>
        <p:spPr/>
        <p:txBody>
          <a:bodyPr/>
          <a:lstStyle/>
          <a:p>
            <a:fld id="{E17E4790-4B88-4B3E-89CD-9E8426F404CC}" type="slidenum">
              <a:rPr lang="en-AU" smtClean="0"/>
              <a:pPr/>
              <a:t>17</a:t>
            </a:fld>
            <a:endParaRPr lang="en-AU"/>
          </a:p>
        </p:txBody>
      </p:sp>
    </p:spTree>
    <p:extLst>
      <p:ext uri="{BB962C8B-B14F-4D97-AF65-F5344CB8AC3E}">
        <p14:creationId xmlns:p14="http://schemas.microsoft.com/office/powerpoint/2010/main" val="2951506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18</a:t>
            </a:fld>
            <a:endParaRPr lang="en-AU"/>
          </a:p>
        </p:txBody>
      </p:sp>
    </p:spTree>
    <p:extLst>
      <p:ext uri="{BB962C8B-B14F-4D97-AF65-F5344CB8AC3E}">
        <p14:creationId xmlns:p14="http://schemas.microsoft.com/office/powerpoint/2010/main" val="1846033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9F19C-DAA0-E524-1B1D-7B402B4A8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FDA7FA-BBA7-B544-3193-5C6CCBB773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FA3CE6-7841-5E22-6FCE-1AC337005093}"/>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228BB54D-3F10-0DD6-1257-7154B3F3C101}"/>
              </a:ext>
            </a:extLst>
          </p:cNvPr>
          <p:cNvSpPr>
            <a:spLocks noGrp="1"/>
          </p:cNvSpPr>
          <p:nvPr>
            <p:ph type="sldNum" sz="quarter" idx="10"/>
          </p:nvPr>
        </p:nvSpPr>
        <p:spPr/>
        <p:txBody>
          <a:bodyPr/>
          <a:lstStyle/>
          <a:p>
            <a:fld id="{E17E4790-4B88-4B3E-89CD-9E8426F404CC}" type="slidenum">
              <a:rPr lang="en-AU" smtClean="0"/>
              <a:pPr/>
              <a:t>19</a:t>
            </a:fld>
            <a:endParaRPr lang="en-AU"/>
          </a:p>
        </p:txBody>
      </p:sp>
    </p:spTree>
    <p:extLst>
      <p:ext uri="{BB962C8B-B14F-4D97-AF65-F5344CB8AC3E}">
        <p14:creationId xmlns:p14="http://schemas.microsoft.com/office/powerpoint/2010/main" val="2862685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20</a:t>
            </a:fld>
            <a:endParaRPr lang="en-AU"/>
          </a:p>
        </p:txBody>
      </p:sp>
    </p:spTree>
    <p:extLst>
      <p:ext uri="{BB962C8B-B14F-4D97-AF65-F5344CB8AC3E}">
        <p14:creationId xmlns:p14="http://schemas.microsoft.com/office/powerpoint/2010/main" val="1381083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F9264-865C-8E84-56EE-6A437AB17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A80FD-3C17-3670-2B07-90A7D469D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49ABF-35D1-8AF5-1194-F3DD259DF1D5}"/>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C2533E93-A1F2-7FA2-DAA1-6C215B156993}"/>
              </a:ext>
            </a:extLst>
          </p:cNvPr>
          <p:cNvSpPr>
            <a:spLocks noGrp="1"/>
          </p:cNvSpPr>
          <p:nvPr>
            <p:ph type="sldNum" sz="quarter" idx="10"/>
          </p:nvPr>
        </p:nvSpPr>
        <p:spPr/>
        <p:txBody>
          <a:bodyPr/>
          <a:lstStyle/>
          <a:p>
            <a:fld id="{E17E4790-4B88-4B3E-89CD-9E8426F404CC}" type="slidenum">
              <a:rPr lang="en-AU" smtClean="0"/>
              <a:pPr/>
              <a:t>21</a:t>
            </a:fld>
            <a:endParaRPr lang="en-AU"/>
          </a:p>
        </p:txBody>
      </p:sp>
    </p:spTree>
    <p:extLst>
      <p:ext uri="{BB962C8B-B14F-4D97-AF65-F5344CB8AC3E}">
        <p14:creationId xmlns:p14="http://schemas.microsoft.com/office/powerpoint/2010/main" val="3440374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22</a:t>
            </a:fld>
            <a:endParaRPr lang="en-AU"/>
          </a:p>
        </p:txBody>
      </p:sp>
    </p:spTree>
    <p:extLst>
      <p:ext uri="{BB962C8B-B14F-4D97-AF65-F5344CB8AC3E}">
        <p14:creationId xmlns:p14="http://schemas.microsoft.com/office/powerpoint/2010/main" val="2867893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676AE-DB7E-5726-DB74-67E7EFC862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A11595-53F1-8FB2-30CE-A7EFEC510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36A160-F2E2-2B3D-60F4-159E292F1439}"/>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CFD7E945-33F5-A44D-B3D5-0A9F5EEB5F75}"/>
              </a:ext>
            </a:extLst>
          </p:cNvPr>
          <p:cNvSpPr>
            <a:spLocks noGrp="1"/>
          </p:cNvSpPr>
          <p:nvPr>
            <p:ph type="sldNum" sz="quarter" idx="10"/>
          </p:nvPr>
        </p:nvSpPr>
        <p:spPr/>
        <p:txBody>
          <a:bodyPr/>
          <a:lstStyle/>
          <a:p>
            <a:fld id="{E17E4790-4B88-4B3E-89CD-9E8426F404CC}" type="slidenum">
              <a:rPr lang="en-AU" smtClean="0"/>
              <a:pPr/>
              <a:t>23</a:t>
            </a:fld>
            <a:endParaRPr lang="en-AU"/>
          </a:p>
        </p:txBody>
      </p:sp>
    </p:spTree>
    <p:extLst>
      <p:ext uri="{BB962C8B-B14F-4D97-AF65-F5344CB8AC3E}">
        <p14:creationId xmlns:p14="http://schemas.microsoft.com/office/powerpoint/2010/main" val="3072695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24</a:t>
            </a:fld>
            <a:endParaRPr lang="en-AU"/>
          </a:p>
        </p:txBody>
      </p:sp>
    </p:spTree>
    <p:extLst>
      <p:ext uri="{BB962C8B-B14F-4D97-AF65-F5344CB8AC3E}">
        <p14:creationId xmlns:p14="http://schemas.microsoft.com/office/powerpoint/2010/main" val="1206700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6F220-4C86-2B1F-34E6-271EE3B7DF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55A0B2-FDE3-AAE2-9656-CFE5CC858A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0348E1-9FD0-6FFC-2BC2-5A318096DCF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6E09764C-BE43-DA4A-C4ED-2D22D1A4B8BC}"/>
              </a:ext>
            </a:extLst>
          </p:cNvPr>
          <p:cNvSpPr>
            <a:spLocks noGrp="1"/>
          </p:cNvSpPr>
          <p:nvPr>
            <p:ph type="sldNum" sz="quarter" idx="10"/>
          </p:nvPr>
        </p:nvSpPr>
        <p:spPr/>
        <p:txBody>
          <a:bodyPr/>
          <a:lstStyle/>
          <a:p>
            <a:fld id="{E17E4790-4B88-4B3E-89CD-9E8426F404CC}" type="slidenum">
              <a:rPr lang="en-AU" smtClean="0"/>
              <a:pPr/>
              <a:t>25</a:t>
            </a:fld>
            <a:endParaRPr lang="en-AU"/>
          </a:p>
        </p:txBody>
      </p:sp>
    </p:spTree>
    <p:extLst>
      <p:ext uri="{BB962C8B-B14F-4D97-AF65-F5344CB8AC3E}">
        <p14:creationId xmlns:p14="http://schemas.microsoft.com/office/powerpoint/2010/main" val="3766673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26</a:t>
            </a:fld>
            <a:endParaRPr lang="en-AU"/>
          </a:p>
        </p:txBody>
      </p:sp>
    </p:spTree>
    <p:extLst>
      <p:ext uri="{BB962C8B-B14F-4D97-AF65-F5344CB8AC3E}">
        <p14:creationId xmlns:p14="http://schemas.microsoft.com/office/powerpoint/2010/main" val="2556950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9</a:t>
            </a:fld>
            <a:endParaRPr lang="en-AU"/>
          </a:p>
        </p:txBody>
      </p:sp>
    </p:spTree>
    <p:extLst>
      <p:ext uri="{BB962C8B-B14F-4D97-AF65-F5344CB8AC3E}">
        <p14:creationId xmlns:p14="http://schemas.microsoft.com/office/powerpoint/2010/main" val="977783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B2C84-5518-EA05-7F82-F791066A7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97440-BFD5-E6EE-AAAE-8C27CC2990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333E75-6B28-DDB5-59CC-74F1D3C37E8A}"/>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726EAED3-FFDE-5821-77D4-04549D3E430C}"/>
              </a:ext>
            </a:extLst>
          </p:cNvPr>
          <p:cNvSpPr>
            <a:spLocks noGrp="1"/>
          </p:cNvSpPr>
          <p:nvPr>
            <p:ph type="sldNum" sz="quarter" idx="10"/>
          </p:nvPr>
        </p:nvSpPr>
        <p:spPr/>
        <p:txBody>
          <a:bodyPr/>
          <a:lstStyle/>
          <a:p>
            <a:fld id="{E17E4790-4B88-4B3E-89CD-9E8426F404CC}" type="slidenum">
              <a:rPr lang="en-AU" smtClean="0"/>
              <a:pPr/>
              <a:t>27</a:t>
            </a:fld>
            <a:endParaRPr lang="en-AU"/>
          </a:p>
        </p:txBody>
      </p:sp>
    </p:spTree>
    <p:extLst>
      <p:ext uri="{BB962C8B-B14F-4D97-AF65-F5344CB8AC3E}">
        <p14:creationId xmlns:p14="http://schemas.microsoft.com/office/powerpoint/2010/main" val="2393932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28</a:t>
            </a:fld>
            <a:endParaRPr lang="en-AU"/>
          </a:p>
        </p:txBody>
      </p:sp>
    </p:spTree>
    <p:extLst>
      <p:ext uri="{BB962C8B-B14F-4D97-AF65-F5344CB8AC3E}">
        <p14:creationId xmlns:p14="http://schemas.microsoft.com/office/powerpoint/2010/main" val="64563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A91F2-0AF0-41BA-703C-48E18DD364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81ADB-129F-F254-B9E5-7A2547112A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30701E-2470-C86A-5F86-9B5E34DB52B6}"/>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CA8C79B3-1E76-2A49-E701-C8A18EB9A643}"/>
              </a:ext>
            </a:extLst>
          </p:cNvPr>
          <p:cNvSpPr>
            <a:spLocks noGrp="1"/>
          </p:cNvSpPr>
          <p:nvPr>
            <p:ph type="sldNum" sz="quarter" idx="10"/>
          </p:nvPr>
        </p:nvSpPr>
        <p:spPr/>
        <p:txBody>
          <a:bodyPr/>
          <a:lstStyle/>
          <a:p>
            <a:fld id="{E17E4790-4B88-4B3E-89CD-9E8426F404CC}" type="slidenum">
              <a:rPr lang="en-AU" smtClean="0"/>
              <a:pPr/>
              <a:t>29</a:t>
            </a:fld>
            <a:endParaRPr lang="en-AU"/>
          </a:p>
        </p:txBody>
      </p:sp>
    </p:spTree>
    <p:extLst>
      <p:ext uri="{BB962C8B-B14F-4D97-AF65-F5344CB8AC3E}">
        <p14:creationId xmlns:p14="http://schemas.microsoft.com/office/powerpoint/2010/main" val="2231863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30</a:t>
            </a:fld>
            <a:endParaRPr lang="en-AU"/>
          </a:p>
        </p:txBody>
      </p:sp>
    </p:spTree>
    <p:extLst>
      <p:ext uri="{BB962C8B-B14F-4D97-AF65-F5344CB8AC3E}">
        <p14:creationId xmlns:p14="http://schemas.microsoft.com/office/powerpoint/2010/main" val="1596405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F75B9-C435-9CCE-FDEF-A92EC799B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315998-FE5F-7769-7691-30BF129B09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3FD12A-4B53-5872-A2F7-A5788805CF05}"/>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32C61FEF-4BBB-DA3B-08D6-AFACA4112DBD}"/>
              </a:ext>
            </a:extLst>
          </p:cNvPr>
          <p:cNvSpPr>
            <a:spLocks noGrp="1"/>
          </p:cNvSpPr>
          <p:nvPr>
            <p:ph type="sldNum" sz="quarter" idx="10"/>
          </p:nvPr>
        </p:nvSpPr>
        <p:spPr/>
        <p:txBody>
          <a:bodyPr/>
          <a:lstStyle/>
          <a:p>
            <a:fld id="{E17E4790-4B88-4B3E-89CD-9E8426F404CC}" type="slidenum">
              <a:rPr lang="en-AU" smtClean="0"/>
              <a:pPr/>
              <a:t>31</a:t>
            </a:fld>
            <a:endParaRPr lang="en-AU"/>
          </a:p>
        </p:txBody>
      </p:sp>
    </p:spTree>
    <p:extLst>
      <p:ext uri="{BB962C8B-B14F-4D97-AF65-F5344CB8AC3E}">
        <p14:creationId xmlns:p14="http://schemas.microsoft.com/office/powerpoint/2010/main" val="153136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32</a:t>
            </a:fld>
            <a:endParaRPr lang="en-AU"/>
          </a:p>
        </p:txBody>
      </p:sp>
    </p:spTree>
    <p:extLst>
      <p:ext uri="{BB962C8B-B14F-4D97-AF65-F5344CB8AC3E}">
        <p14:creationId xmlns:p14="http://schemas.microsoft.com/office/powerpoint/2010/main" val="3772734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A9D7D-B58D-3CDD-20BA-77BDDEB2C0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62632-A531-0C77-FAFD-3543316A99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B77A58-09B6-3A39-7596-4CA32119A0D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D8333009-3370-90DE-8110-EBD50176B6E3}"/>
              </a:ext>
            </a:extLst>
          </p:cNvPr>
          <p:cNvSpPr>
            <a:spLocks noGrp="1"/>
          </p:cNvSpPr>
          <p:nvPr>
            <p:ph type="sldNum" sz="quarter" idx="10"/>
          </p:nvPr>
        </p:nvSpPr>
        <p:spPr/>
        <p:txBody>
          <a:bodyPr/>
          <a:lstStyle/>
          <a:p>
            <a:fld id="{E17E4790-4B88-4B3E-89CD-9E8426F404CC}" type="slidenum">
              <a:rPr lang="en-AU" smtClean="0"/>
              <a:pPr/>
              <a:t>33</a:t>
            </a:fld>
            <a:endParaRPr lang="en-AU"/>
          </a:p>
        </p:txBody>
      </p:sp>
    </p:spTree>
    <p:extLst>
      <p:ext uri="{BB962C8B-B14F-4D97-AF65-F5344CB8AC3E}">
        <p14:creationId xmlns:p14="http://schemas.microsoft.com/office/powerpoint/2010/main" val="926191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34</a:t>
            </a:fld>
            <a:endParaRPr lang="en-AU"/>
          </a:p>
        </p:txBody>
      </p:sp>
    </p:spTree>
    <p:extLst>
      <p:ext uri="{BB962C8B-B14F-4D97-AF65-F5344CB8AC3E}">
        <p14:creationId xmlns:p14="http://schemas.microsoft.com/office/powerpoint/2010/main" val="1299092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B00B1-E386-59DA-E394-40F35EA4DC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698FA-9552-B919-75FB-DF0C98D91E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F7D88B-ADBD-07CB-B388-12B54BEA4C59}"/>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EFFE27A-440B-9D08-A3FF-7A8157375CAF}"/>
              </a:ext>
            </a:extLst>
          </p:cNvPr>
          <p:cNvSpPr>
            <a:spLocks noGrp="1"/>
          </p:cNvSpPr>
          <p:nvPr>
            <p:ph type="sldNum" sz="quarter" idx="10"/>
          </p:nvPr>
        </p:nvSpPr>
        <p:spPr/>
        <p:txBody>
          <a:bodyPr/>
          <a:lstStyle/>
          <a:p>
            <a:fld id="{E17E4790-4B88-4B3E-89CD-9E8426F404CC}" type="slidenum">
              <a:rPr lang="en-AU" smtClean="0"/>
              <a:pPr/>
              <a:t>35</a:t>
            </a:fld>
            <a:endParaRPr lang="en-AU"/>
          </a:p>
        </p:txBody>
      </p:sp>
    </p:spTree>
    <p:extLst>
      <p:ext uri="{BB962C8B-B14F-4D97-AF65-F5344CB8AC3E}">
        <p14:creationId xmlns:p14="http://schemas.microsoft.com/office/powerpoint/2010/main" val="2248654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36</a:t>
            </a:fld>
            <a:endParaRPr lang="en-AU"/>
          </a:p>
        </p:txBody>
      </p:sp>
    </p:spTree>
    <p:extLst>
      <p:ext uri="{BB962C8B-B14F-4D97-AF65-F5344CB8AC3E}">
        <p14:creationId xmlns:p14="http://schemas.microsoft.com/office/powerpoint/2010/main" val="2633325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2F439-9611-01FE-982B-9C6FE4BACD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E03DF-C2AA-431D-72C6-671CD803C8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150CE6-E89F-8A57-EE30-9541B4A4C4FE}"/>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6D63F463-850B-A571-0C52-6096B343AF08}"/>
              </a:ext>
            </a:extLst>
          </p:cNvPr>
          <p:cNvSpPr>
            <a:spLocks noGrp="1"/>
          </p:cNvSpPr>
          <p:nvPr>
            <p:ph type="sldNum" sz="quarter" idx="10"/>
          </p:nvPr>
        </p:nvSpPr>
        <p:spPr/>
        <p:txBody>
          <a:bodyPr/>
          <a:lstStyle/>
          <a:p>
            <a:fld id="{E17E4790-4B88-4B3E-89CD-9E8426F404CC}" type="slidenum">
              <a:rPr lang="en-AU" smtClean="0"/>
              <a:pPr/>
              <a:t>10</a:t>
            </a:fld>
            <a:endParaRPr lang="en-AU"/>
          </a:p>
        </p:txBody>
      </p:sp>
    </p:spTree>
    <p:extLst>
      <p:ext uri="{BB962C8B-B14F-4D97-AF65-F5344CB8AC3E}">
        <p14:creationId xmlns:p14="http://schemas.microsoft.com/office/powerpoint/2010/main" val="3341772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477CC-D006-2ACE-252C-42992D219D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86D90-FB3F-B2D6-0DE3-AEFE9CBE0A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5C1C99-E95F-F9A2-4DFA-EE3357B5596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1EC3A4BC-2561-9805-68E5-3F30181FB3D8}"/>
              </a:ext>
            </a:extLst>
          </p:cNvPr>
          <p:cNvSpPr>
            <a:spLocks noGrp="1"/>
          </p:cNvSpPr>
          <p:nvPr>
            <p:ph type="sldNum" sz="quarter" idx="10"/>
          </p:nvPr>
        </p:nvSpPr>
        <p:spPr/>
        <p:txBody>
          <a:bodyPr/>
          <a:lstStyle/>
          <a:p>
            <a:fld id="{E17E4790-4B88-4B3E-89CD-9E8426F404CC}" type="slidenum">
              <a:rPr lang="en-AU" smtClean="0"/>
              <a:pPr/>
              <a:t>37</a:t>
            </a:fld>
            <a:endParaRPr lang="en-AU"/>
          </a:p>
        </p:txBody>
      </p:sp>
    </p:spTree>
    <p:extLst>
      <p:ext uri="{BB962C8B-B14F-4D97-AF65-F5344CB8AC3E}">
        <p14:creationId xmlns:p14="http://schemas.microsoft.com/office/powerpoint/2010/main" val="1670956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38</a:t>
            </a:fld>
            <a:endParaRPr lang="en-AU"/>
          </a:p>
        </p:txBody>
      </p:sp>
    </p:spTree>
    <p:extLst>
      <p:ext uri="{BB962C8B-B14F-4D97-AF65-F5344CB8AC3E}">
        <p14:creationId xmlns:p14="http://schemas.microsoft.com/office/powerpoint/2010/main" val="446541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94B08-233C-9CBC-4790-6598788784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86D57-3014-5F3E-1384-ED4B305419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6A15D7-F291-9356-E2AB-88945C6BF334}"/>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5438873-21FB-5EE5-064A-079B631CE103}"/>
              </a:ext>
            </a:extLst>
          </p:cNvPr>
          <p:cNvSpPr>
            <a:spLocks noGrp="1"/>
          </p:cNvSpPr>
          <p:nvPr>
            <p:ph type="sldNum" sz="quarter" idx="10"/>
          </p:nvPr>
        </p:nvSpPr>
        <p:spPr/>
        <p:txBody>
          <a:bodyPr/>
          <a:lstStyle/>
          <a:p>
            <a:fld id="{E17E4790-4B88-4B3E-89CD-9E8426F404CC}" type="slidenum">
              <a:rPr lang="en-AU" smtClean="0"/>
              <a:pPr/>
              <a:t>39</a:t>
            </a:fld>
            <a:endParaRPr lang="en-AU"/>
          </a:p>
        </p:txBody>
      </p:sp>
    </p:spTree>
    <p:extLst>
      <p:ext uri="{BB962C8B-B14F-4D97-AF65-F5344CB8AC3E}">
        <p14:creationId xmlns:p14="http://schemas.microsoft.com/office/powerpoint/2010/main" val="4048835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40</a:t>
            </a:fld>
            <a:endParaRPr lang="en-AU"/>
          </a:p>
        </p:txBody>
      </p:sp>
    </p:spTree>
    <p:extLst>
      <p:ext uri="{BB962C8B-B14F-4D97-AF65-F5344CB8AC3E}">
        <p14:creationId xmlns:p14="http://schemas.microsoft.com/office/powerpoint/2010/main" val="3800921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B2F5D-6755-A50B-0A8C-0FA437D737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AB208-8410-CBB2-4A27-A148509AE5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3D8D66-9F54-2D38-25C0-68B9E84B489B}"/>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0D2AA0EB-C18F-31AB-F36A-0052ED182C79}"/>
              </a:ext>
            </a:extLst>
          </p:cNvPr>
          <p:cNvSpPr>
            <a:spLocks noGrp="1"/>
          </p:cNvSpPr>
          <p:nvPr>
            <p:ph type="sldNum" sz="quarter" idx="10"/>
          </p:nvPr>
        </p:nvSpPr>
        <p:spPr/>
        <p:txBody>
          <a:bodyPr/>
          <a:lstStyle/>
          <a:p>
            <a:fld id="{E17E4790-4B88-4B3E-89CD-9E8426F404CC}" type="slidenum">
              <a:rPr lang="en-AU" smtClean="0"/>
              <a:pPr/>
              <a:t>41</a:t>
            </a:fld>
            <a:endParaRPr lang="en-AU"/>
          </a:p>
        </p:txBody>
      </p:sp>
    </p:spTree>
    <p:extLst>
      <p:ext uri="{BB962C8B-B14F-4D97-AF65-F5344CB8AC3E}">
        <p14:creationId xmlns:p14="http://schemas.microsoft.com/office/powerpoint/2010/main" val="1446422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42</a:t>
            </a:fld>
            <a:endParaRPr lang="en-AU"/>
          </a:p>
        </p:txBody>
      </p:sp>
    </p:spTree>
    <p:extLst>
      <p:ext uri="{BB962C8B-B14F-4D97-AF65-F5344CB8AC3E}">
        <p14:creationId xmlns:p14="http://schemas.microsoft.com/office/powerpoint/2010/main" val="1919649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9B0E7-45B3-79F9-E722-EDF8AC145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4A4348-C313-5670-93A4-C6EAFD648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0C5EE-9D58-DD98-C40A-4AD754CD2EF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ECD7C1F0-AF67-F184-8AC4-34A56EF83E62}"/>
              </a:ext>
            </a:extLst>
          </p:cNvPr>
          <p:cNvSpPr>
            <a:spLocks noGrp="1"/>
          </p:cNvSpPr>
          <p:nvPr>
            <p:ph type="sldNum" sz="quarter" idx="10"/>
          </p:nvPr>
        </p:nvSpPr>
        <p:spPr/>
        <p:txBody>
          <a:bodyPr/>
          <a:lstStyle/>
          <a:p>
            <a:fld id="{E17E4790-4B88-4B3E-89CD-9E8426F404CC}" type="slidenum">
              <a:rPr lang="en-AU" smtClean="0"/>
              <a:pPr/>
              <a:t>43</a:t>
            </a:fld>
            <a:endParaRPr lang="en-AU"/>
          </a:p>
        </p:txBody>
      </p:sp>
    </p:spTree>
    <p:extLst>
      <p:ext uri="{BB962C8B-B14F-4D97-AF65-F5344CB8AC3E}">
        <p14:creationId xmlns:p14="http://schemas.microsoft.com/office/powerpoint/2010/main" val="3141279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44</a:t>
            </a:fld>
            <a:endParaRPr lang="en-AU"/>
          </a:p>
        </p:txBody>
      </p:sp>
    </p:spTree>
    <p:extLst>
      <p:ext uri="{BB962C8B-B14F-4D97-AF65-F5344CB8AC3E}">
        <p14:creationId xmlns:p14="http://schemas.microsoft.com/office/powerpoint/2010/main" val="12880941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0A76D-BC8E-5DF2-FC15-A5C0EA705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33F6EE-0EE2-CC46-AAA7-8074DAFB7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31A1C-50A1-3107-BE26-69F0479FA1CC}"/>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C87C2EBD-3C90-5FCF-1C4C-64F481BCB02A}"/>
              </a:ext>
            </a:extLst>
          </p:cNvPr>
          <p:cNvSpPr>
            <a:spLocks noGrp="1"/>
          </p:cNvSpPr>
          <p:nvPr>
            <p:ph type="sldNum" sz="quarter" idx="10"/>
          </p:nvPr>
        </p:nvSpPr>
        <p:spPr/>
        <p:txBody>
          <a:bodyPr/>
          <a:lstStyle/>
          <a:p>
            <a:fld id="{E17E4790-4B88-4B3E-89CD-9E8426F404CC}" type="slidenum">
              <a:rPr lang="en-AU" smtClean="0"/>
              <a:pPr/>
              <a:t>45</a:t>
            </a:fld>
            <a:endParaRPr lang="en-AU"/>
          </a:p>
        </p:txBody>
      </p:sp>
    </p:spTree>
    <p:extLst>
      <p:ext uri="{BB962C8B-B14F-4D97-AF65-F5344CB8AC3E}">
        <p14:creationId xmlns:p14="http://schemas.microsoft.com/office/powerpoint/2010/main" val="24890030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46</a:t>
            </a:fld>
            <a:endParaRPr lang="en-AU"/>
          </a:p>
        </p:txBody>
      </p:sp>
    </p:spTree>
    <p:extLst>
      <p:ext uri="{BB962C8B-B14F-4D97-AF65-F5344CB8AC3E}">
        <p14:creationId xmlns:p14="http://schemas.microsoft.com/office/powerpoint/2010/main" val="2675412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26C54-778D-A607-667E-7260BB644A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DF60C-26DE-8CE2-113E-24CD98C924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80EF0B-BE18-3FD5-927C-315E0329DFB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B0B05C9D-EA34-BF3C-B875-DDD27EE6F475}"/>
              </a:ext>
            </a:extLst>
          </p:cNvPr>
          <p:cNvSpPr>
            <a:spLocks noGrp="1"/>
          </p:cNvSpPr>
          <p:nvPr>
            <p:ph type="sldNum" sz="quarter" idx="10"/>
          </p:nvPr>
        </p:nvSpPr>
        <p:spPr/>
        <p:txBody>
          <a:bodyPr/>
          <a:lstStyle/>
          <a:p>
            <a:fld id="{E17E4790-4B88-4B3E-89CD-9E8426F404CC}" type="slidenum">
              <a:rPr lang="en-AU" smtClean="0"/>
              <a:pPr/>
              <a:t>11</a:t>
            </a:fld>
            <a:endParaRPr lang="en-AU"/>
          </a:p>
        </p:txBody>
      </p:sp>
    </p:spTree>
    <p:extLst>
      <p:ext uri="{BB962C8B-B14F-4D97-AF65-F5344CB8AC3E}">
        <p14:creationId xmlns:p14="http://schemas.microsoft.com/office/powerpoint/2010/main" val="33913206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E0B7B-9374-9F1D-092C-21874F3D3C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7BE1E-9753-A3AF-535E-E76F081599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F5173-4695-F237-E12F-6A9854782805}"/>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B3C358D9-029D-CEDF-7EAB-553F354B1090}"/>
              </a:ext>
            </a:extLst>
          </p:cNvPr>
          <p:cNvSpPr>
            <a:spLocks noGrp="1"/>
          </p:cNvSpPr>
          <p:nvPr>
            <p:ph type="sldNum" sz="quarter" idx="10"/>
          </p:nvPr>
        </p:nvSpPr>
        <p:spPr/>
        <p:txBody>
          <a:bodyPr/>
          <a:lstStyle/>
          <a:p>
            <a:fld id="{E17E4790-4B88-4B3E-89CD-9E8426F404CC}" type="slidenum">
              <a:rPr lang="en-AU" smtClean="0"/>
              <a:pPr/>
              <a:t>47</a:t>
            </a:fld>
            <a:endParaRPr lang="en-AU"/>
          </a:p>
        </p:txBody>
      </p:sp>
    </p:spTree>
    <p:extLst>
      <p:ext uri="{BB962C8B-B14F-4D97-AF65-F5344CB8AC3E}">
        <p14:creationId xmlns:p14="http://schemas.microsoft.com/office/powerpoint/2010/main" val="24495950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48</a:t>
            </a:fld>
            <a:endParaRPr lang="en-AU"/>
          </a:p>
        </p:txBody>
      </p:sp>
    </p:spTree>
    <p:extLst>
      <p:ext uri="{BB962C8B-B14F-4D97-AF65-F5344CB8AC3E}">
        <p14:creationId xmlns:p14="http://schemas.microsoft.com/office/powerpoint/2010/main" val="20741980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3B782-64EB-4DFA-5EB4-EFC3C0B180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78689-F10C-E044-CF4B-38C1741A2D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E3A1A0-432A-0191-7E40-D41F36C77DE3}"/>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8CAB8189-D75C-7B65-F060-25731600F1E4}"/>
              </a:ext>
            </a:extLst>
          </p:cNvPr>
          <p:cNvSpPr>
            <a:spLocks noGrp="1"/>
          </p:cNvSpPr>
          <p:nvPr>
            <p:ph type="sldNum" sz="quarter" idx="10"/>
          </p:nvPr>
        </p:nvSpPr>
        <p:spPr/>
        <p:txBody>
          <a:bodyPr/>
          <a:lstStyle/>
          <a:p>
            <a:fld id="{E17E4790-4B88-4B3E-89CD-9E8426F404CC}" type="slidenum">
              <a:rPr lang="en-AU" smtClean="0"/>
              <a:pPr/>
              <a:t>49</a:t>
            </a:fld>
            <a:endParaRPr lang="en-AU"/>
          </a:p>
        </p:txBody>
      </p:sp>
    </p:spTree>
    <p:extLst>
      <p:ext uri="{BB962C8B-B14F-4D97-AF65-F5344CB8AC3E}">
        <p14:creationId xmlns:p14="http://schemas.microsoft.com/office/powerpoint/2010/main" val="11552639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50</a:t>
            </a:fld>
            <a:endParaRPr lang="en-AU"/>
          </a:p>
        </p:txBody>
      </p:sp>
    </p:spTree>
    <p:extLst>
      <p:ext uri="{BB962C8B-B14F-4D97-AF65-F5344CB8AC3E}">
        <p14:creationId xmlns:p14="http://schemas.microsoft.com/office/powerpoint/2010/main" val="1744279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9B319-B559-A86D-88E2-B99BBC1D2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F8B3FC-58C3-0CE2-A746-009375619D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549A94-0D17-4AFF-4FC9-B361283FBAC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2CAB392-2466-6E5F-01E0-346C9A1332DB}"/>
              </a:ext>
            </a:extLst>
          </p:cNvPr>
          <p:cNvSpPr>
            <a:spLocks noGrp="1"/>
          </p:cNvSpPr>
          <p:nvPr>
            <p:ph type="sldNum" sz="quarter" idx="10"/>
          </p:nvPr>
        </p:nvSpPr>
        <p:spPr/>
        <p:txBody>
          <a:bodyPr/>
          <a:lstStyle/>
          <a:p>
            <a:fld id="{E17E4790-4B88-4B3E-89CD-9E8426F404CC}" type="slidenum">
              <a:rPr lang="en-AU" smtClean="0"/>
              <a:pPr/>
              <a:t>51</a:t>
            </a:fld>
            <a:endParaRPr lang="en-AU"/>
          </a:p>
        </p:txBody>
      </p:sp>
    </p:spTree>
    <p:extLst>
      <p:ext uri="{BB962C8B-B14F-4D97-AF65-F5344CB8AC3E}">
        <p14:creationId xmlns:p14="http://schemas.microsoft.com/office/powerpoint/2010/main" val="1993145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52</a:t>
            </a:fld>
            <a:endParaRPr lang="en-AU"/>
          </a:p>
        </p:txBody>
      </p:sp>
    </p:spTree>
    <p:extLst>
      <p:ext uri="{BB962C8B-B14F-4D97-AF65-F5344CB8AC3E}">
        <p14:creationId xmlns:p14="http://schemas.microsoft.com/office/powerpoint/2010/main" val="4789116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B967F-C856-B135-C136-7CC45C567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B060ED-D008-2EFC-CF0C-DE871BDD3F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53DC26-F72C-7314-DCAB-6BA36ED081A2}"/>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AE4DABB-4407-2188-0A55-A25EC3D2A9B9}"/>
              </a:ext>
            </a:extLst>
          </p:cNvPr>
          <p:cNvSpPr>
            <a:spLocks noGrp="1"/>
          </p:cNvSpPr>
          <p:nvPr>
            <p:ph type="sldNum" sz="quarter" idx="10"/>
          </p:nvPr>
        </p:nvSpPr>
        <p:spPr/>
        <p:txBody>
          <a:bodyPr/>
          <a:lstStyle/>
          <a:p>
            <a:fld id="{E17E4790-4B88-4B3E-89CD-9E8426F404CC}" type="slidenum">
              <a:rPr lang="en-AU" smtClean="0"/>
              <a:pPr/>
              <a:t>53</a:t>
            </a:fld>
            <a:endParaRPr lang="en-AU"/>
          </a:p>
        </p:txBody>
      </p:sp>
    </p:spTree>
    <p:extLst>
      <p:ext uri="{BB962C8B-B14F-4D97-AF65-F5344CB8AC3E}">
        <p14:creationId xmlns:p14="http://schemas.microsoft.com/office/powerpoint/2010/main" val="11286414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54</a:t>
            </a:fld>
            <a:endParaRPr lang="en-AU"/>
          </a:p>
        </p:txBody>
      </p:sp>
    </p:spTree>
    <p:extLst>
      <p:ext uri="{BB962C8B-B14F-4D97-AF65-F5344CB8AC3E}">
        <p14:creationId xmlns:p14="http://schemas.microsoft.com/office/powerpoint/2010/main" val="7984429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68993-163E-B937-22D2-A6379C0FE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CF0C9-EEC5-B557-E77A-0CEDC7D97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CFCB6-4054-062F-86CA-F4FC563F051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80D7450D-CAFF-671D-951D-D513D9C20167}"/>
              </a:ext>
            </a:extLst>
          </p:cNvPr>
          <p:cNvSpPr>
            <a:spLocks noGrp="1"/>
          </p:cNvSpPr>
          <p:nvPr>
            <p:ph type="sldNum" sz="quarter" idx="10"/>
          </p:nvPr>
        </p:nvSpPr>
        <p:spPr/>
        <p:txBody>
          <a:bodyPr/>
          <a:lstStyle/>
          <a:p>
            <a:fld id="{E17E4790-4B88-4B3E-89CD-9E8426F404CC}" type="slidenum">
              <a:rPr lang="en-AU" smtClean="0"/>
              <a:pPr/>
              <a:t>55</a:t>
            </a:fld>
            <a:endParaRPr lang="en-AU"/>
          </a:p>
        </p:txBody>
      </p:sp>
    </p:spTree>
    <p:extLst>
      <p:ext uri="{BB962C8B-B14F-4D97-AF65-F5344CB8AC3E}">
        <p14:creationId xmlns:p14="http://schemas.microsoft.com/office/powerpoint/2010/main" val="22546032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56</a:t>
            </a:fld>
            <a:endParaRPr lang="en-AU"/>
          </a:p>
        </p:txBody>
      </p:sp>
    </p:spTree>
    <p:extLst>
      <p:ext uri="{BB962C8B-B14F-4D97-AF65-F5344CB8AC3E}">
        <p14:creationId xmlns:p14="http://schemas.microsoft.com/office/powerpoint/2010/main" val="3582182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12</a:t>
            </a:fld>
            <a:endParaRPr lang="en-AU"/>
          </a:p>
        </p:txBody>
      </p:sp>
    </p:spTree>
    <p:extLst>
      <p:ext uri="{BB962C8B-B14F-4D97-AF65-F5344CB8AC3E}">
        <p14:creationId xmlns:p14="http://schemas.microsoft.com/office/powerpoint/2010/main" val="40956815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6A5EB-CE09-BD94-9DC8-8039BD77DB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D9886-CD2A-9D57-6DDE-70192BCAC4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29570-8372-E1D9-9527-D5BC5F48B8C5}"/>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1D571258-CD8C-13AC-BC16-F547EC96C57A}"/>
              </a:ext>
            </a:extLst>
          </p:cNvPr>
          <p:cNvSpPr>
            <a:spLocks noGrp="1"/>
          </p:cNvSpPr>
          <p:nvPr>
            <p:ph type="sldNum" sz="quarter" idx="10"/>
          </p:nvPr>
        </p:nvSpPr>
        <p:spPr/>
        <p:txBody>
          <a:bodyPr/>
          <a:lstStyle/>
          <a:p>
            <a:fld id="{E17E4790-4B88-4B3E-89CD-9E8426F404CC}" type="slidenum">
              <a:rPr lang="en-AU" smtClean="0"/>
              <a:pPr/>
              <a:t>57</a:t>
            </a:fld>
            <a:endParaRPr lang="en-AU"/>
          </a:p>
        </p:txBody>
      </p:sp>
    </p:spTree>
    <p:extLst>
      <p:ext uri="{BB962C8B-B14F-4D97-AF65-F5344CB8AC3E}">
        <p14:creationId xmlns:p14="http://schemas.microsoft.com/office/powerpoint/2010/main" val="36184802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58</a:t>
            </a:fld>
            <a:endParaRPr lang="en-AU"/>
          </a:p>
        </p:txBody>
      </p:sp>
    </p:spTree>
    <p:extLst>
      <p:ext uri="{BB962C8B-B14F-4D97-AF65-F5344CB8AC3E}">
        <p14:creationId xmlns:p14="http://schemas.microsoft.com/office/powerpoint/2010/main" val="29708058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78CC2-1C9F-639D-E103-959E0CBBA0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B389B-DF0D-1BC3-0E84-23E9263897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24681B-2812-7069-91FC-DDAE3B91435A}"/>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25EE8845-8CB1-4F60-2F03-6164420FD4CC}"/>
              </a:ext>
            </a:extLst>
          </p:cNvPr>
          <p:cNvSpPr>
            <a:spLocks noGrp="1"/>
          </p:cNvSpPr>
          <p:nvPr>
            <p:ph type="sldNum" sz="quarter" idx="10"/>
          </p:nvPr>
        </p:nvSpPr>
        <p:spPr/>
        <p:txBody>
          <a:bodyPr/>
          <a:lstStyle/>
          <a:p>
            <a:fld id="{E17E4790-4B88-4B3E-89CD-9E8426F404CC}" type="slidenum">
              <a:rPr lang="en-AU" smtClean="0"/>
              <a:pPr/>
              <a:t>59</a:t>
            </a:fld>
            <a:endParaRPr lang="en-AU"/>
          </a:p>
        </p:txBody>
      </p:sp>
    </p:spTree>
    <p:extLst>
      <p:ext uri="{BB962C8B-B14F-4D97-AF65-F5344CB8AC3E}">
        <p14:creationId xmlns:p14="http://schemas.microsoft.com/office/powerpoint/2010/main" val="34516143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60</a:t>
            </a:fld>
            <a:endParaRPr lang="en-AU"/>
          </a:p>
        </p:txBody>
      </p:sp>
    </p:spTree>
    <p:extLst>
      <p:ext uri="{BB962C8B-B14F-4D97-AF65-F5344CB8AC3E}">
        <p14:creationId xmlns:p14="http://schemas.microsoft.com/office/powerpoint/2010/main" val="1760362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D8EF0-701E-27A4-4EEF-199F77364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DF47D-D7FA-1175-95EE-4F69A92476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7CA4E-AA0F-589A-21FD-5F332A55151C}"/>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9D0452F-FFC7-05DF-C50C-E3465039EE6A}"/>
              </a:ext>
            </a:extLst>
          </p:cNvPr>
          <p:cNvSpPr>
            <a:spLocks noGrp="1"/>
          </p:cNvSpPr>
          <p:nvPr>
            <p:ph type="sldNum" sz="quarter" idx="10"/>
          </p:nvPr>
        </p:nvSpPr>
        <p:spPr/>
        <p:txBody>
          <a:bodyPr/>
          <a:lstStyle/>
          <a:p>
            <a:fld id="{E17E4790-4B88-4B3E-89CD-9E8426F404CC}" type="slidenum">
              <a:rPr lang="en-AU" smtClean="0"/>
              <a:pPr/>
              <a:t>61</a:t>
            </a:fld>
            <a:endParaRPr lang="en-AU"/>
          </a:p>
        </p:txBody>
      </p:sp>
    </p:spTree>
    <p:extLst>
      <p:ext uri="{BB962C8B-B14F-4D97-AF65-F5344CB8AC3E}">
        <p14:creationId xmlns:p14="http://schemas.microsoft.com/office/powerpoint/2010/main" val="38810122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62</a:t>
            </a:fld>
            <a:endParaRPr lang="en-AU"/>
          </a:p>
        </p:txBody>
      </p:sp>
    </p:spTree>
    <p:extLst>
      <p:ext uri="{BB962C8B-B14F-4D97-AF65-F5344CB8AC3E}">
        <p14:creationId xmlns:p14="http://schemas.microsoft.com/office/powerpoint/2010/main" val="28384323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7DFCC-971A-C030-AAEC-9367F14073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8B4A6F-6FF5-5C00-7858-2820373FAA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BFAF7-A2F9-A7EB-F5F8-834FC3FF874D}"/>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8161FD7F-40AB-8F57-B38A-83B1C6A8C256}"/>
              </a:ext>
            </a:extLst>
          </p:cNvPr>
          <p:cNvSpPr>
            <a:spLocks noGrp="1"/>
          </p:cNvSpPr>
          <p:nvPr>
            <p:ph type="sldNum" sz="quarter" idx="10"/>
          </p:nvPr>
        </p:nvSpPr>
        <p:spPr/>
        <p:txBody>
          <a:bodyPr/>
          <a:lstStyle/>
          <a:p>
            <a:fld id="{E17E4790-4B88-4B3E-89CD-9E8426F404CC}" type="slidenum">
              <a:rPr lang="en-AU" smtClean="0"/>
              <a:pPr/>
              <a:t>63</a:t>
            </a:fld>
            <a:endParaRPr lang="en-AU"/>
          </a:p>
        </p:txBody>
      </p:sp>
    </p:spTree>
    <p:extLst>
      <p:ext uri="{BB962C8B-B14F-4D97-AF65-F5344CB8AC3E}">
        <p14:creationId xmlns:p14="http://schemas.microsoft.com/office/powerpoint/2010/main" val="19493042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64</a:t>
            </a:fld>
            <a:endParaRPr lang="en-AU"/>
          </a:p>
        </p:txBody>
      </p:sp>
    </p:spTree>
    <p:extLst>
      <p:ext uri="{BB962C8B-B14F-4D97-AF65-F5344CB8AC3E}">
        <p14:creationId xmlns:p14="http://schemas.microsoft.com/office/powerpoint/2010/main" val="28392755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F7828-1DD0-F378-9001-523B14B00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0D6423-0BFC-329F-4FA6-D07404771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39CDA2-1788-B168-350F-E8910DB35681}"/>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E0AE4DF6-F6CA-B8C3-8DB6-07538ACCBF7E}"/>
              </a:ext>
            </a:extLst>
          </p:cNvPr>
          <p:cNvSpPr>
            <a:spLocks noGrp="1"/>
          </p:cNvSpPr>
          <p:nvPr>
            <p:ph type="sldNum" sz="quarter" idx="10"/>
          </p:nvPr>
        </p:nvSpPr>
        <p:spPr/>
        <p:txBody>
          <a:bodyPr/>
          <a:lstStyle/>
          <a:p>
            <a:fld id="{E17E4790-4B88-4B3E-89CD-9E8426F404CC}" type="slidenum">
              <a:rPr lang="en-AU" smtClean="0"/>
              <a:pPr/>
              <a:t>65</a:t>
            </a:fld>
            <a:endParaRPr lang="en-AU"/>
          </a:p>
        </p:txBody>
      </p:sp>
    </p:spTree>
    <p:extLst>
      <p:ext uri="{BB962C8B-B14F-4D97-AF65-F5344CB8AC3E}">
        <p14:creationId xmlns:p14="http://schemas.microsoft.com/office/powerpoint/2010/main" val="34790466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CE81D-9366-11BB-4482-1027165AF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9641D8-81DB-70CB-9FB7-61D7F1F4FD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028420-F847-F374-8C1D-C4E5AFD8F25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357DC02C-C825-8E07-A3E6-59302873447A}"/>
              </a:ext>
            </a:extLst>
          </p:cNvPr>
          <p:cNvSpPr>
            <a:spLocks noGrp="1"/>
          </p:cNvSpPr>
          <p:nvPr>
            <p:ph type="sldNum" sz="quarter" idx="10"/>
          </p:nvPr>
        </p:nvSpPr>
        <p:spPr/>
        <p:txBody>
          <a:bodyPr/>
          <a:lstStyle/>
          <a:p>
            <a:fld id="{E17E4790-4B88-4B3E-89CD-9E8426F404CC}" type="slidenum">
              <a:rPr lang="en-AU" smtClean="0"/>
              <a:pPr/>
              <a:t>66</a:t>
            </a:fld>
            <a:endParaRPr lang="en-AU"/>
          </a:p>
        </p:txBody>
      </p:sp>
    </p:spTree>
    <p:extLst>
      <p:ext uri="{BB962C8B-B14F-4D97-AF65-F5344CB8AC3E}">
        <p14:creationId xmlns:p14="http://schemas.microsoft.com/office/powerpoint/2010/main" val="3788186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E3B0B-6C97-7E58-EBB7-FB5760B4F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FD54C8-6B4A-3BDD-1D00-C5BC6C9F36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CCA76-5C2C-80BD-A678-1DB1ADAC2BC8}"/>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3EB17ECD-4A32-36D0-5309-C82173ADB52E}"/>
              </a:ext>
            </a:extLst>
          </p:cNvPr>
          <p:cNvSpPr>
            <a:spLocks noGrp="1"/>
          </p:cNvSpPr>
          <p:nvPr>
            <p:ph type="sldNum" sz="quarter" idx="10"/>
          </p:nvPr>
        </p:nvSpPr>
        <p:spPr/>
        <p:txBody>
          <a:bodyPr/>
          <a:lstStyle/>
          <a:p>
            <a:fld id="{E17E4790-4B88-4B3E-89CD-9E8426F404CC}" type="slidenum">
              <a:rPr lang="en-AU" smtClean="0"/>
              <a:pPr/>
              <a:t>13</a:t>
            </a:fld>
            <a:endParaRPr lang="en-AU"/>
          </a:p>
        </p:txBody>
      </p:sp>
    </p:spTree>
    <p:extLst>
      <p:ext uri="{BB962C8B-B14F-4D97-AF65-F5344CB8AC3E}">
        <p14:creationId xmlns:p14="http://schemas.microsoft.com/office/powerpoint/2010/main" val="13474733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E185C-0A19-0193-E85A-475386606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B2A2D-469F-B0CB-31BA-24A865542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FC6A43-A077-1C0C-BF1D-D11BA8FFEFA9}"/>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9694FCFE-08C8-A963-B915-5B464CDA8B21}"/>
              </a:ext>
            </a:extLst>
          </p:cNvPr>
          <p:cNvSpPr>
            <a:spLocks noGrp="1"/>
          </p:cNvSpPr>
          <p:nvPr>
            <p:ph type="sldNum" sz="quarter" idx="10"/>
          </p:nvPr>
        </p:nvSpPr>
        <p:spPr/>
        <p:txBody>
          <a:bodyPr/>
          <a:lstStyle/>
          <a:p>
            <a:fld id="{E17E4790-4B88-4B3E-89CD-9E8426F404CC}" type="slidenum">
              <a:rPr lang="en-AU" smtClean="0"/>
              <a:pPr/>
              <a:t>67</a:t>
            </a:fld>
            <a:endParaRPr lang="en-AU"/>
          </a:p>
        </p:txBody>
      </p:sp>
    </p:spTree>
    <p:extLst>
      <p:ext uri="{BB962C8B-B14F-4D97-AF65-F5344CB8AC3E}">
        <p14:creationId xmlns:p14="http://schemas.microsoft.com/office/powerpoint/2010/main" val="6366004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A180E-DD73-6F9F-6291-9F297C0B9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900CC-206C-FB3E-BBC1-551F589DE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49871C-A9B2-E28A-E17B-3293B1884ADD}"/>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E2695A74-9C75-28CE-6280-E18C87518E05}"/>
              </a:ext>
            </a:extLst>
          </p:cNvPr>
          <p:cNvSpPr>
            <a:spLocks noGrp="1"/>
          </p:cNvSpPr>
          <p:nvPr>
            <p:ph type="sldNum" sz="quarter" idx="10"/>
          </p:nvPr>
        </p:nvSpPr>
        <p:spPr/>
        <p:txBody>
          <a:bodyPr/>
          <a:lstStyle/>
          <a:p>
            <a:fld id="{E17E4790-4B88-4B3E-89CD-9E8426F404CC}" type="slidenum">
              <a:rPr lang="en-AU" smtClean="0"/>
              <a:pPr/>
              <a:t>68</a:t>
            </a:fld>
            <a:endParaRPr lang="en-AU"/>
          </a:p>
        </p:txBody>
      </p:sp>
    </p:spTree>
    <p:extLst>
      <p:ext uri="{BB962C8B-B14F-4D97-AF65-F5344CB8AC3E}">
        <p14:creationId xmlns:p14="http://schemas.microsoft.com/office/powerpoint/2010/main" val="34823175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2AF38-34D6-B623-AB8D-7F2B68B5DF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74D15-F72E-F76F-A45D-6A9E719E62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77BFE4-C12A-EE63-2009-C99B0CC581F1}"/>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9F4EE476-D766-CEC3-C2A9-7EA4169AA023}"/>
              </a:ext>
            </a:extLst>
          </p:cNvPr>
          <p:cNvSpPr>
            <a:spLocks noGrp="1"/>
          </p:cNvSpPr>
          <p:nvPr>
            <p:ph type="sldNum" sz="quarter" idx="10"/>
          </p:nvPr>
        </p:nvSpPr>
        <p:spPr/>
        <p:txBody>
          <a:bodyPr/>
          <a:lstStyle/>
          <a:p>
            <a:fld id="{E17E4790-4B88-4B3E-89CD-9E8426F404CC}" type="slidenum">
              <a:rPr lang="en-AU" smtClean="0"/>
              <a:pPr/>
              <a:t>69</a:t>
            </a:fld>
            <a:endParaRPr lang="en-AU"/>
          </a:p>
        </p:txBody>
      </p:sp>
    </p:spTree>
    <p:extLst>
      <p:ext uri="{BB962C8B-B14F-4D97-AF65-F5344CB8AC3E}">
        <p14:creationId xmlns:p14="http://schemas.microsoft.com/office/powerpoint/2010/main" val="23780086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1288E-57F9-A0C0-3807-544B3F3A7B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28FC08-A9B4-E64F-AA7E-B3B93FC96B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B3F94F-0908-8CAE-6151-3CC717E794D2}"/>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140104A9-ED35-AF2D-4E9E-AA92F797E837}"/>
              </a:ext>
            </a:extLst>
          </p:cNvPr>
          <p:cNvSpPr>
            <a:spLocks noGrp="1"/>
          </p:cNvSpPr>
          <p:nvPr>
            <p:ph type="sldNum" sz="quarter" idx="10"/>
          </p:nvPr>
        </p:nvSpPr>
        <p:spPr/>
        <p:txBody>
          <a:bodyPr/>
          <a:lstStyle/>
          <a:p>
            <a:fld id="{E17E4790-4B88-4B3E-89CD-9E8426F404CC}" type="slidenum">
              <a:rPr lang="en-AU" smtClean="0"/>
              <a:pPr/>
              <a:t>70</a:t>
            </a:fld>
            <a:endParaRPr lang="en-AU"/>
          </a:p>
        </p:txBody>
      </p:sp>
    </p:spTree>
    <p:extLst>
      <p:ext uri="{BB962C8B-B14F-4D97-AF65-F5344CB8AC3E}">
        <p14:creationId xmlns:p14="http://schemas.microsoft.com/office/powerpoint/2010/main" val="3175505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9A9DB-8A51-D13E-CA1E-7E14B382B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75CB21-60C6-B915-9E32-F61D7F403C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C46E3-5D10-EA12-16C4-A757795B32B9}"/>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75456AA1-657C-006B-163F-AD8C747DF960}"/>
              </a:ext>
            </a:extLst>
          </p:cNvPr>
          <p:cNvSpPr>
            <a:spLocks noGrp="1"/>
          </p:cNvSpPr>
          <p:nvPr>
            <p:ph type="sldNum" sz="quarter" idx="10"/>
          </p:nvPr>
        </p:nvSpPr>
        <p:spPr/>
        <p:txBody>
          <a:bodyPr/>
          <a:lstStyle/>
          <a:p>
            <a:fld id="{E17E4790-4B88-4B3E-89CD-9E8426F404CC}" type="slidenum">
              <a:rPr lang="en-AU" smtClean="0"/>
              <a:pPr/>
              <a:t>71</a:t>
            </a:fld>
            <a:endParaRPr lang="en-AU"/>
          </a:p>
        </p:txBody>
      </p:sp>
    </p:spTree>
    <p:extLst>
      <p:ext uri="{BB962C8B-B14F-4D97-AF65-F5344CB8AC3E}">
        <p14:creationId xmlns:p14="http://schemas.microsoft.com/office/powerpoint/2010/main" val="29041210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18984-165C-1BAA-E147-F9B8CFB85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2FA32-0582-704C-F3F1-9D190C6D08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D85A34-CCDE-AEB2-8D51-1CB31C75D566}"/>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7510E903-9EC3-6CE4-E7B0-7641F799E35B}"/>
              </a:ext>
            </a:extLst>
          </p:cNvPr>
          <p:cNvSpPr>
            <a:spLocks noGrp="1"/>
          </p:cNvSpPr>
          <p:nvPr>
            <p:ph type="sldNum" sz="quarter" idx="10"/>
          </p:nvPr>
        </p:nvSpPr>
        <p:spPr/>
        <p:txBody>
          <a:bodyPr/>
          <a:lstStyle/>
          <a:p>
            <a:fld id="{E17E4790-4B88-4B3E-89CD-9E8426F404CC}" type="slidenum">
              <a:rPr lang="en-AU" smtClean="0"/>
              <a:pPr/>
              <a:t>72</a:t>
            </a:fld>
            <a:endParaRPr lang="en-AU"/>
          </a:p>
        </p:txBody>
      </p:sp>
    </p:spTree>
    <p:extLst>
      <p:ext uri="{BB962C8B-B14F-4D97-AF65-F5344CB8AC3E}">
        <p14:creationId xmlns:p14="http://schemas.microsoft.com/office/powerpoint/2010/main" val="35527443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CDEE7-5F0C-A108-1211-41B747C52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13EC9-3938-AAB3-C4A3-AC4FDDF33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601F7-93E5-CE44-3AD2-B479E4829E5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656200E-7C9D-D0CA-FB47-C6351C1B3B43}"/>
              </a:ext>
            </a:extLst>
          </p:cNvPr>
          <p:cNvSpPr>
            <a:spLocks noGrp="1"/>
          </p:cNvSpPr>
          <p:nvPr>
            <p:ph type="sldNum" sz="quarter" idx="10"/>
          </p:nvPr>
        </p:nvSpPr>
        <p:spPr/>
        <p:txBody>
          <a:bodyPr/>
          <a:lstStyle/>
          <a:p>
            <a:fld id="{E17E4790-4B88-4B3E-89CD-9E8426F404CC}" type="slidenum">
              <a:rPr lang="en-AU" smtClean="0"/>
              <a:pPr/>
              <a:t>73</a:t>
            </a:fld>
            <a:endParaRPr lang="en-AU"/>
          </a:p>
        </p:txBody>
      </p:sp>
    </p:spTree>
    <p:extLst>
      <p:ext uri="{BB962C8B-B14F-4D97-AF65-F5344CB8AC3E}">
        <p14:creationId xmlns:p14="http://schemas.microsoft.com/office/powerpoint/2010/main" val="28294715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2BAC6-4990-E457-5FBF-C2B6A0276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3E0D3-B78B-6837-761F-FD171494C2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B34F0-9188-5445-86FF-8DEDCA4A52C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5809C541-684E-B5BD-BE81-B7689D849FEE}"/>
              </a:ext>
            </a:extLst>
          </p:cNvPr>
          <p:cNvSpPr>
            <a:spLocks noGrp="1"/>
          </p:cNvSpPr>
          <p:nvPr>
            <p:ph type="sldNum" sz="quarter" idx="10"/>
          </p:nvPr>
        </p:nvSpPr>
        <p:spPr/>
        <p:txBody>
          <a:bodyPr/>
          <a:lstStyle/>
          <a:p>
            <a:fld id="{E17E4790-4B88-4B3E-89CD-9E8426F404CC}" type="slidenum">
              <a:rPr lang="en-AU" smtClean="0"/>
              <a:pPr/>
              <a:t>74</a:t>
            </a:fld>
            <a:endParaRPr lang="en-AU"/>
          </a:p>
        </p:txBody>
      </p:sp>
    </p:spTree>
    <p:extLst>
      <p:ext uri="{BB962C8B-B14F-4D97-AF65-F5344CB8AC3E}">
        <p14:creationId xmlns:p14="http://schemas.microsoft.com/office/powerpoint/2010/main" val="27933737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20A31-0EF9-3B98-167D-F744EC5AB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83751-9DF4-41B6-F33C-BB6C16F9E1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088F28-55F9-7D11-A281-DB362EECA246}"/>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8317A594-F6E7-F20E-DE3A-0B6AF5B72C77}"/>
              </a:ext>
            </a:extLst>
          </p:cNvPr>
          <p:cNvSpPr>
            <a:spLocks noGrp="1"/>
          </p:cNvSpPr>
          <p:nvPr>
            <p:ph type="sldNum" sz="quarter" idx="10"/>
          </p:nvPr>
        </p:nvSpPr>
        <p:spPr/>
        <p:txBody>
          <a:bodyPr/>
          <a:lstStyle/>
          <a:p>
            <a:fld id="{E17E4790-4B88-4B3E-89CD-9E8426F404CC}" type="slidenum">
              <a:rPr lang="en-AU" smtClean="0"/>
              <a:pPr/>
              <a:t>75</a:t>
            </a:fld>
            <a:endParaRPr lang="en-AU"/>
          </a:p>
        </p:txBody>
      </p:sp>
    </p:spTree>
    <p:extLst>
      <p:ext uri="{BB962C8B-B14F-4D97-AF65-F5344CB8AC3E}">
        <p14:creationId xmlns:p14="http://schemas.microsoft.com/office/powerpoint/2010/main" val="39035601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76</a:t>
            </a:fld>
            <a:endParaRPr lang="en-AU"/>
          </a:p>
        </p:txBody>
      </p:sp>
    </p:spTree>
    <p:extLst>
      <p:ext uri="{BB962C8B-B14F-4D97-AF65-F5344CB8AC3E}">
        <p14:creationId xmlns:p14="http://schemas.microsoft.com/office/powerpoint/2010/main" val="1999780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14</a:t>
            </a:fld>
            <a:endParaRPr lang="en-AU"/>
          </a:p>
        </p:txBody>
      </p:sp>
    </p:spTree>
    <p:extLst>
      <p:ext uri="{BB962C8B-B14F-4D97-AF65-F5344CB8AC3E}">
        <p14:creationId xmlns:p14="http://schemas.microsoft.com/office/powerpoint/2010/main" val="4065462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3E8A0-D115-674F-FA64-402DDED9E9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88DEAC-4A35-A2FE-F41D-847EF8B960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AA8BF-5264-F24B-62B2-F3D635500AC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D53B05C8-E5B2-D1A2-53E2-80ABCEF7E4C0}"/>
              </a:ext>
            </a:extLst>
          </p:cNvPr>
          <p:cNvSpPr>
            <a:spLocks noGrp="1"/>
          </p:cNvSpPr>
          <p:nvPr>
            <p:ph type="sldNum" sz="quarter" idx="10"/>
          </p:nvPr>
        </p:nvSpPr>
        <p:spPr/>
        <p:txBody>
          <a:bodyPr/>
          <a:lstStyle/>
          <a:p>
            <a:fld id="{E17E4790-4B88-4B3E-89CD-9E8426F404CC}" type="slidenum">
              <a:rPr lang="en-AU" smtClean="0"/>
              <a:pPr/>
              <a:t>15</a:t>
            </a:fld>
            <a:endParaRPr lang="en-AU"/>
          </a:p>
        </p:txBody>
      </p:sp>
    </p:spTree>
    <p:extLst>
      <p:ext uri="{BB962C8B-B14F-4D97-AF65-F5344CB8AC3E}">
        <p14:creationId xmlns:p14="http://schemas.microsoft.com/office/powerpoint/2010/main" val="1541519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16</a:t>
            </a:fld>
            <a:endParaRPr lang="en-AU"/>
          </a:p>
        </p:txBody>
      </p:sp>
    </p:spTree>
    <p:extLst>
      <p:ext uri="{BB962C8B-B14F-4D97-AF65-F5344CB8AC3E}">
        <p14:creationId xmlns:p14="http://schemas.microsoft.com/office/powerpoint/2010/main" val="4067509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AU"/>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CB1BBCE7-22BB-4C35-B64C-521946A1A25E}" type="datetimeFigureOut">
              <a:rPr lang="en-AU" smtClean="0"/>
              <a:pPr/>
              <a:t>8/2/2025</a:t>
            </a:fld>
            <a:endParaRPr lang="en-AU" dirty="0"/>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00F11533-C339-4AC9-9FBB-5D0E827ECBD5}" type="slidenum">
              <a:rPr lang="en-AU" smtClean="0"/>
              <a:pPr/>
              <a:t>‹#›</a:t>
            </a:fld>
            <a:endParaRPr lang="en-A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marineeducation.com.au/"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s://www.qcaa.qld.edu.au/downloads/senior-qce/syllabuses/snr_marine_science_25_syll.pdf"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6.wdp"/><Relationship Id="rId3" Type="http://schemas.openxmlformats.org/officeDocument/2006/relationships/image" Target="../media/image20.png"/><Relationship Id="rId7" Type="http://schemas.microsoft.com/office/2007/relationships/hdphoto" Target="../media/hdphoto3.wdp"/><Relationship Id="rId12"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3.png"/><Relationship Id="rId11" Type="http://schemas.microsoft.com/office/2007/relationships/hdphoto" Target="../media/hdphoto5.wdp"/><Relationship Id="rId5" Type="http://schemas.openxmlformats.org/officeDocument/2006/relationships/image" Target="../media/image22.png"/><Relationship Id="rId15" Type="http://schemas.microsoft.com/office/2007/relationships/hdphoto" Target="../media/hdphoto7.wdp"/><Relationship Id="rId10" Type="http://schemas.openxmlformats.org/officeDocument/2006/relationships/image" Target="../media/image25.png"/><Relationship Id="rId4" Type="http://schemas.openxmlformats.org/officeDocument/2006/relationships/image" Target="../media/image21.jpeg"/><Relationship Id="rId9" Type="http://schemas.microsoft.com/office/2007/relationships/hdphoto" Target="../media/hdphoto4.wdp"/><Relationship Id="rId1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30.pn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eg"/><Relationship Id="rId4" Type="http://schemas.microsoft.com/office/2007/relationships/hdphoto" Target="../media/hdphoto10.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microsoft.com/office/2007/relationships/hdphoto" Target="../media/hdphoto11.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40.pn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4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44.png"/><Relationship Id="rId4" Type="http://schemas.microsoft.com/office/2007/relationships/hdphoto" Target="../media/hdphoto16.wd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45.png"/><Relationship Id="rId4" Type="http://schemas.microsoft.com/office/2007/relationships/hdphoto" Target="../media/hdphoto17.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microsoft.com/office/2007/relationships/hdphoto" Target="../media/hdphoto19.wdp"/></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48.png"/><Relationship Id="rId10" Type="http://schemas.microsoft.com/office/2007/relationships/hdphoto" Target="../media/hdphoto23.wdp"/><Relationship Id="rId4" Type="http://schemas.microsoft.com/office/2007/relationships/hdphoto" Target="../media/hdphoto20.wdp"/><Relationship Id="rId9" Type="http://schemas.openxmlformats.org/officeDocument/2006/relationships/image" Target="../media/image5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1388811" y="87042"/>
            <a:ext cx="4191130" cy="830997"/>
          </a:xfrm>
          <a:prstGeom prst="rect">
            <a:avLst/>
          </a:prstGeom>
          <a:noFill/>
        </p:spPr>
        <p:txBody>
          <a:bodyPr wrap="square" rtlCol="0">
            <a:spAutoFit/>
          </a:bodyPr>
          <a:lstStyle/>
          <a:p>
            <a:pPr algn="ctr"/>
            <a:r>
              <a:rPr lang="en-US" sz="2800" b="1" dirty="0">
                <a:latin typeface="Arial Narrow" pitchFamily="34" charset="0"/>
              </a:rPr>
              <a:t>Year 12 Marine Science</a:t>
            </a:r>
          </a:p>
          <a:p>
            <a:pPr algn="ctr"/>
            <a:r>
              <a:rPr lang="en-US" sz="2000" dirty="0">
                <a:latin typeface="Arial Narrow" pitchFamily="34" charset="0"/>
              </a:rPr>
              <a:t>ANSWER BOOK</a:t>
            </a:r>
          </a:p>
        </p:txBody>
      </p:sp>
      <p:sp>
        <p:nvSpPr>
          <p:cNvPr id="32" name="TextBox 31"/>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3" name="TextBox 17"/>
          <p:cNvSpPr txBox="1"/>
          <p:nvPr/>
        </p:nvSpPr>
        <p:spPr>
          <a:xfrm>
            <a:off x="5445224" y="214200"/>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21" name="Straight Connector 20"/>
          <p:cNvCxnSpPr/>
          <p:nvPr/>
        </p:nvCxnSpPr>
        <p:spPr>
          <a:xfrm flipH="1">
            <a:off x="535030"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43623" y="1034904"/>
            <a:ext cx="5844292" cy="76415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14" name="TextBox 13"/>
          <p:cNvSpPr txBox="1"/>
          <p:nvPr/>
        </p:nvSpPr>
        <p:spPr>
          <a:xfrm>
            <a:off x="172005" y="1331640"/>
            <a:ext cx="6569361" cy="923330"/>
          </a:xfrm>
          <a:prstGeom prst="rect">
            <a:avLst/>
          </a:prstGeom>
          <a:noFill/>
        </p:spPr>
        <p:txBody>
          <a:bodyPr wrap="square" rtlCol="0">
            <a:spAutoFit/>
          </a:bodyPr>
          <a:lstStyle/>
          <a:p>
            <a:pPr lvl="0" algn="ctr"/>
            <a:r>
              <a:rPr lang="en-AU" sz="2400" b="1" dirty="0">
                <a:solidFill>
                  <a:schemeClr val="bg1"/>
                </a:solidFill>
                <a:latin typeface="Arial Narrow" panose="020B0606020202030204" pitchFamily="34" charset="0"/>
              </a:rPr>
              <a:t>Marine Systems - Connections and Change </a:t>
            </a:r>
            <a:endParaRPr lang="en-AU" sz="800" b="1" dirty="0">
              <a:solidFill>
                <a:schemeClr val="bg1"/>
              </a:solidFill>
              <a:latin typeface="Arial Narrow" panose="020B0606020202030204" pitchFamily="34" charset="0"/>
            </a:endParaRPr>
          </a:p>
          <a:p>
            <a:pPr lvl="0" algn="ctr"/>
            <a:r>
              <a:rPr lang="en-AU" sz="1200" dirty="0">
                <a:solidFill>
                  <a:schemeClr val="bg1"/>
                </a:solidFill>
                <a:latin typeface="Arial Narrow" panose="020B0606020202030204" pitchFamily="34" charset="0"/>
              </a:rPr>
              <a:t>The Reef and Beyond     Changes on the Reef</a:t>
            </a:r>
          </a:p>
          <a:p>
            <a:endParaRPr lang="en-AU" dirty="0">
              <a:solidFill>
                <a:schemeClr val="bg1"/>
              </a:solidFill>
            </a:endParaRP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1858" t="1843" r="2289" b="3730"/>
          <a:stretch/>
        </p:blipFill>
        <p:spPr>
          <a:xfrm rot="10800000">
            <a:off x="543623" y="3127956"/>
            <a:ext cx="5850918" cy="3846620"/>
          </a:xfrm>
          <a:prstGeom prst="rect">
            <a:avLst/>
          </a:prstGeom>
        </p:spPr>
      </p:pic>
      <p:sp>
        <p:nvSpPr>
          <p:cNvPr id="20" name="TextBox 19"/>
          <p:cNvSpPr txBox="1"/>
          <p:nvPr/>
        </p:nvSpPr>
        <p:spPr>
          <a:xfrm>
            <a:off x="2361301" y="7951144"/>
            <a:ext cx="2808312" cy="800219"/>
          </a:xfrm>
          <a:prstGeom prst="rect">
            <a:avLst/>
          </a:prstGeom>
          <a:noFill/>
        </p:spPr>
        <p:txBody>
          <a:bodyPr wrap="square" rtlCol="0">
            <a:spAutoFit/>
          </a:bodyPr>
          <a:lstStyle/>
          <a:p>
            <a:pPr lvl="0"/>
            <a:r>
              <a:rPr lang="en-AU" sz="2800" b="1" dirty="0">
                <a:solidFill>
                  <a:schemeClr val="bg1"/>
                </a:solidFill>
                <a:latin typeface="Arial Narrow" panose="020B0606020202030204" pitchFamily="34" charset="0"/>
              </a:rPr>
              <a:t>By Gail Riches</a:t>
            </a:r>
          </a:p>
          <a:p>
            <a:endParaRPr lang="en-AU" dirty="0"/>
          </a:p>
        </p:txBody>
      </p:sp>
      <p:sp>
        <p:nvSpPr>
          <p:cNvPr id="24" name="TextBox 23"/>
          <p:cNvSpPr txBox="1"/>
          <p:nvPr/>
        </p:nvSpPr>
        <p:spPr>
          <a:xfrm>
            <a:off x="233264" y="2063829"/>
            <a:ext cx="6382816" cy="923330"/>
          </a:xfrm>
          <a:prstGeom prst="rect">
            <a:avLst/>
          </a:prstGeom>
          <a:noFill/>
        </p:spPr>
        <p:txBody>
          <a:bodyPr wrap="square" rtlCol="0">
            <a:spAutoFit/>
          </a:bodyPr>
          <a:lstStyle/>
          <a:p>
            <a:pPr lvl="0" algn="ctr"/>
            <a:r>
              <a:rPr lang="en-AU" sz="2400" b="1" dirty="0">
                <a:solidFill>
                  <a:schemeClr val="bg1"/>
                </a:solidFill>
                <a:latin typeface="Arial Narrow" panose="020B0606020202030204" pitchFamily="34" charset="0"/>
              </a:rPr>
              <a:t>Ocean Issues and Resource Management</a:t>
            </a:r>
            <a:endParaRPr lang="en-AU" sz="800" b="1" dirty="0">
              <a:solidFill>
                <a:schemeClr val="bg1"/>
              </a:solidFill>
              <a:latin typeface="Arial Narrow" panose="020B0606020202030204" pitchFamily="34" charset="0"/>
            </a:endParaRPr>
          </a:p>
          <a:p>
            <a:pPr lvl="0" algn="ctr"/>
            <a:r>
              <a:rPr lang="en-AU" sz="1200" dirty="0">
                <a:solidFill>
                  <a:schemeClr val="bg1"/>
                </a:solidFill>
                <a:latin typeface="Arial Narrow" panose="020B0606020202030204" pitchFamily="34" charset="0"/>
              </a:rPr>
              <a:t>Oceans of the Future      Managing Fisheries</a:t>
            </a:r>
          </a:p>
          <a:p>
            <a:endParaRPr lang="en-AU" dirty="0">
              <a:solidFill>
                <a:schemeClr val="bg1"/>
              </a:solidFill>
            </a:endParaRPr>
          </a:p>
        </p:txBody>
      </p:sp>
      <p:sp>
        <p:nvSpPr>
          <p:cNvPr id="15" name="TextBox 14">
            <a:extLst>
              <a:ext uri="{FF2B5EF4-FFF2-40B4-BE49-F238E27FC236}">
                <a16:creationId xmlns:a16="http://schemas.microsoft.com/office/drawing/2014/main" id="{8A7E36BF-A660-48D0-A89A-10A5B893AF4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
            <a:extLst>
              <a:ext uri="{FF2B5EF4-FFF2-40B4-BE49-F238E27FC236}">
                <a16:creationId xmlns:a16="http://schemas.microsoft.com/office/drawing/2014/main" id="{DB30AFC2-20F4-354F-010C-2203A1397A31}"/>
              </a:ext>
            </a:extLst>
          </p:cNvPr>
          <p:cNvSpPr txBox="1"/>
          <p:nvPr/>
        </p:nvSpPr>
        <p:spPr>
          <a:xfrm>
            <a:off x="627152" y="7257885"/>
            <a:ext cx="5749590" cy="646331"/>
          </a:xfrm>
          <a:prstGeom prst="rect">
            <a:avLst/>
          </a:prstGeom>
          <a:noFill/>
        </p:spPr>
        <p:txBody>
          <a:bodyPr wrap="square" rtlCol="0">
            <a:spAutoFit/>
          </a:bodyPr>
          <a:lstStyle/>
          <a:p>
            <a:pPr algn="ctr"/>
            <a:r>
              <a:rPr lang="en-AU" dirty="0">
                <a:solidFill>
                  <a:schemeClr val="bg1"/>
                </a:solidFill>
                <a:latin typeface="Arial Narrow" panose="020B0604020202020204" pitchFamily="34" charset="0"/>
                <a:cs typeface="Arial Narrow" panose="020B0604020202020204" pitchFamily="34" charset="0"/>
              </a:rPr>
              <a:t>Content from Marine Science Syllabus </a:t>
            </a:r>
          </a:p>
          <a:p>
            <a:pPr algn="ctr"/>
            <a:r>
              <a:rPr lang="en-AU" dirty="0">
                <a:solidFill>
                  <a:schemeClr val="bg1"/>
                </a:solidFill>
                <a:latin typeface="Arial Narrow" panose="020B0604020202020204" pitchFamily="34" charset="0"/>
                <a:cs typeface="Arial Narrow" panose="020B0604020202020204" pitchFamily="34" charset="0"/>
              </a:rPr>
              <a:t>State of Queensland (QCAA) 2025 v1.2</a:t>
            </a:r>
          </a:p>
        </p:txBody>
      </p:sp>
      <p:cxnSp>
        <p:nvCxnSpPr>
          <p:cNvPr id="5" name="Straight Connector 4">
            <a:extLst>
              <a:ext uri="{FF2B5EF4-FFF2-40B4-BE49-F238E27FC236}">
                <a16:creationId xmlns:a16="http://schemas.microsoft.com/office/drawing/2014/main" id="{652FC6EF-E89E-951A-40B8-DC44347577A0}"/>
              </a:ext>
            </a:extLst>
          </p:cNvPr>
          <p:cNvCxnSpPr/>
          <p:nvPr/>
        </p:nvCxnSpPr>
        <p:spPr>
          <a:xfrm flipH="1">
            <a:off x="539217" y="8731640"/>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B9830427-FC34-C3C6-EF10-4A341AE0D596}"/>
              </a:ext>
            </a:extLst>
          </p:cNvPr>
          <p:cNvSpPr txBox="1"/>
          <p:nvPr/>
        </p:nvSpPr>
        <p:spPr>
          <a:xfrm>
            <a:off x="476672" y="8702878"/>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314654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9809B-667E-AED6-1BFD-12D1176D136D}"/>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C1C91EF7-86A6-BD26-4C0D-A9E568C42328}"/>
              </a:ext>
            </a:extLst>
          </p:cNvPr>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0D2C4BE5-3404-060C-7477-D29FD91C283B}"/>
              </a:ext>
            </a:extLst>
          </p:cNvPr>
          <p:cNvSpPr txBox="1"/>
          <p:nvPr/>
        </p:nvSpPr>
        <p:spPr>
          <a:xfrm>
            <a:off x="1422030" y="157508"/>
            <a:ext cx="4209688" cy="738664"/>
          </a:xfrm>
          <a:prstGeom prst="rect">
            <a:avLst/>
          </a:prstGeom>
          <a:noFill/>
        </p:spPr>
        <p:txBody>
          <a:bodyPr wrap="square" rtlCol="0">
            <a:spAutoFit/>
          </a:bodyPr>
          <a:lstStyle/>
          <a:p>
            <a:r>
              <a:rPr lang="en-US" b="1" dirty="0">
                <a:latin typeface="Arial Narrow" pitchFamily="34" charset="0"/>
              </a:rPr>
              <a:t>2. Title – </a:t>
            </a:r>
            <a:r>
              <a:rPr lang="en-US" sz="1200" dirty="0">
                <a:latin typeface="Arial Narrow" pitchFamily="34" charset="0"/>
              </a:rPr>
              <a:t>Describe the distribution patterns of reefs, including changes moving down latitudinal gradients and across, from inshore to outer shelf reefs.</a:t>
            </a:r>
            <a:endParaRPr lang="en-US" sz="1100" i="1" dirty="0">
              <a:latin typeface="Arial Narrow" pitchFamily="34" charset="0"/>
            </a:endParaRPr>
          </a:p>
        </p:txBody>
      </p:sp>
      <p:sp>
        <p:nvSpPr>
          <p:cNvPr id="16" name="TextBox 17">
            <a:extLst>
              <a:ext uri="{FF2B5EF4-FFF2-40B4-BE49-F238E27FC236}">
                <a16:creationId xmlns:a16="http://schemas.microsoft.com/office/drawing/2014/main" id="{65A23F98-3214-D497-00F2-E82DACABD66C}"/>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50898091-45F6-F38A-2192-CB4878E904FC}"/>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63" name="TextBox 62">
            <a:extLst>
              <a:ext uri="{FF2B5EF4-FFF2-40B4-BE49-F238E27FC236}">
                <a16:creationId xmlns:a16="http://schemas.microsoft.com/office/drawing/2014/main" id="{1260B545-A742-6920-11DE-1CE7B0754C4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3" name="Straight Connector 12">
            <a:extLst>
              <a:ext uri="{FF2B5EF4-FFF2-40B4-BE49-F238E27FC236}">
                <a16:creationId xmlns:a16="http://schemas.microsoft.com/office/drawing/2014/main" id="{5C0B000C-F33E-11C3-9E12-D5AA010E4AE1}"/>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36">
            <a:extLst>
              <a:ext uri="{FF2B5EF4-FFF2-40B4-BE49-F238E27FC236}">
                <a16:creationId xmlns:a16="http://schemas.microsoft.com/office/drawing/2014/main" id="{73618CC7-BC1F-685B-EE52-06F9805FE1D6}"/>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36">
            <a:extLst>
              <a:ext uri="{FF2B5EF4-FFF2-40B4-BE49-F238E27FC236}">
                <a16:creationId xmlns:a16="http://schemas.microsoft.com/office/drawing/2014/main" id="{B700EA5B-B847-4C8A-216C-29D284B4D51A}"/>
              </a:ext>
            </a:extLst>
          </p:cNvPr>
          <p:cNvSpPr txBox="1"/>
          <p:nvPr/>
        </p:nvSpPr>
        <p:spPr>
          <a:xfrm>
            <a:off x="2985152" y="8774886"/>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3A649E72-8FEF-67A9-1FE3-BF34E16F7C7F}"/>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Tree>
    <p:extLst>
      <p:ext uri="{BB962C8B-B14F-4D97-AF65-F5344CB8AC3E}">
        <p14:creationId xmlns:p14="http://schemas.microsoft.com/office/powerpoint/2010/main" val="1152054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A9B09-CE0D-7C8B-FC95-A4AB49D29BA0}"/>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A6B990AA-E31E-44B9-5BDF-7997E40CF845}"/>
              </a:ext>
            </a:extLst>
          </p:cNvPr>
          <p:cNvSpPr txBox="1"/>
          <p:nvPr/>
        </p:nvSpPr>
        <p:spPr>
          <a:xfrm>
            <a:off x="1411267" y="148355"/>
            <a:ext cx="4078241" cy="769441"/>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the distribution patterns of reefs, including changes moving down latitudinal gradients and across, from inshore to outer shelf reefs.</a:t>
            </a:r>
            <a:endParaRPr lang="en-US" sz="1200" b="1" dirty="0">
              <a:latin typeface="Arial Narrow" pitchFamily="34" charset="0"/>
            </a:endParaRPr>
          </a:p>
        </p:txBody>
      </p:sp>
      <p:sp>
        <p:nvSpPr>
          <p:cNvPr id="31" name="TextBox 30">
            <a:extLst>
              <a:ext uri="{FF2B5EF4-FFF2-40B4-BE49-F238E27FC236}">
                <a16:creationId xmlns:a16="http://schemas.microsoft.com/office/drawing/2014/main" id="{608F9986-085D-5393-87F0-BDD940537B35}"/>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FA96FCA5-A3DD-F38E-15CC-D76F6012B62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BEA87297-C3D4-0845-0E86-0A2C8C404E1A}"/>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5BC7DE7-8896-5644-4BC8-594526FCC2B4}"/>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66922270-698E-305C-BDEA-516CBD84FA3B}"/>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05354FDC-8C88-DB82-5D76-898D77DAA5A2}"/>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395132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397120" y="10752"/>
            <a:ext cx="4191130" cy="923330"/>
          </a:xfrm>
          <a:prstGeom prst="rect">
            <a:avLst/>
          </a:prstGeom>
          <a:noFill/>
        </p:spPr>
        <p:txBody>
          <a:bodyPr wrap="square" rtlCol="0">
            <a:spAutoFit/>
          </a:bodyPr>
          <a:lstStyle/>
          <a:p>
            <a:r>
              <a:rPr lang="en-US" b="1" dirty="0">
                <a:latin typeface="Arial Narrow" pitchFamily="34" charset="0"/>
              </a:rPr>
              <a:t>3. Paleo-perspectives – </a:t>
            </a:r>
            <a:r>
              <a:rPr lang="en-US" sz="1200" dirty="0">
                <a:latin typeface="Arial Narrow" pitchFamily="34" charset="0"/>
              </a:rPr>
              <a:t>Explain how abiotic factors have affected the geographic distribution of corals over geological</a:t>
            </a:r>
          </a:p>
          <a:p>
            <a:r>
              <a:rPr lang="en-US" sz="1200" dirty="0">
                <a:latin typeface="Arial Narrow" pitchFamily="34" charset="0"/>
              </a:rPr>
              <a:t>time, including dissolved oxygen, light availability, salinity, temperature, substrate, aragonite and low levels of nitrates and phosphates.</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0" name="TextBox 9"/>
          <p:cNvSpPr txBox="1"/>
          <p:nvPr/>
        </p:nvSpPr>
        <p:spPr>
          <a:xfrm>
            <a:off x="423616" y="8379342"/>
            <a:ext cx="6007979" cy="461665"/>
          </a:xfrm>
          <a:prstGeom prst="rect">
            <a:avLst/>
          </a:prstGeom>
          <a:noFill/>
        </p:spPr>
        <p:txBody>
          <a:bodyPr wrap="square" rtlCol="0">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Adapted from Laurie, Dr J. (Editor), </a:t>
            </a:r>
            <a:r>
              <a:rPr lang="en-AU" sz="600" i="1" dirty="0">
                <a:latin typeface="Arial Narrow" panose="020B0606020202030204" pitchFamily="34" charset="0"/>
              </a:rPr>
              <a:t>et al.,</a:t>
            </a:r>
            <a:r>
              <a:rPr lang="en-AU" sz="600" dirty="0">
                <a:latin typeface="Arial Narrow" panose="020B0606020202030204" pitchFamily="34" charset="0"/>
              </a:rPr>
              <a:t> (2013). </a:t>
            </a:r>
            <a:r>
              <a:rPr lang="en-AU" sz="600" i="1" dirty="0">
                <a:latin typeface="Arial Narrow" panose="020B0606020202030204" pitchFamily="34" charset="0"/>
              </a:rPr>
              <a:t>Geological </a:t>
            </a:r>
            <a:r>
              <a:rPr lang="en-AU" sz="600" i="1" dirty="0" err="1">
                <a:latin typeface="Arial Narrow" panose="020B0606020202030204" pitchFamily="34" charset="0"/>
              </a:rPr>
              <a:t>Timewalk</a:t>
            </a:r>
            <a:r>
              <a:rPr lang="en-AU" sz="600" i="1" dirty="0">
                <a:latin typeface="Arial Narrow" panose="020B0606020202030204" pitchFamily="34" charset="0"/>
              </a:rPr>
              <a:t>. </a:t>
            </a:r>
            <a:r>
              <a:rPr lang="en-AU" sz="600" dirty="0">
                <a:latin typeface="Arial Narrow" panose="020B0606020202030204" pitchFamily="34" charset="0"/>
              </a:rPr>
              <a:t>Geoscience Australia, Canberra. Accessed 22.11.18 from: https://d28rz98at9flks.cloudfront.net/69795/69795_Timewalk_WCAG.pdf</a:t>
            </a:r>
          </a:p>
          <a:p>
            <a:r>
              <a:rPr lang="en-AU" sz="600" baseline="30000" dirty="0">
                <a:latin typeface="Arial Narrow" panose="020B0606020202030204" pitchFamily="34" charset="0"/>
              </a:rPr>
              <a:t>[2] </a:t>
            </a:r>
            <a:r>
              <a:rPr lang="en-AU" sz="600" dirty="0">
                <a:latin typeface="Arial Narrow" panose="020B0606020202030204" pitchFamily="34" charset="0"/>
              </a:rPr>
              <a:t>Adapted from </a:t>
            </a:r>
            <a:r>
              <a:rPr lang="en-AU" sz="600" dirty="0" err="1">
                <a:latin typeface="Arial Narrow" panose="020B0606020202030204" pitchFamily="34" charset="0"/>
              </a:rPr>
              <a:t>Veron</a:t>
            </a:r>
            <a:r>
              <a:rPr lang="en-AU" sz="600" dirty="0">
                <a:latin typeface="Arial Narrow" panose="020B0606020202030204" pitchFamily="34" charset="0"/>
              </a:rPr>
              <a:t>, J. E. N. (2008).  Mass extinctions and ocean acidification: biological constraints on geological dilemmas.</a:t>
            </a:r>
            <a:r>
              <a:rPr lang="en-AU" sz="600" i="1" dirty="0">
                <a:latin typeface="Arial Narrow" panose="020B0606020202030204" pitchFamily="34" charset="0"/>
              </a:rPr>
              <a:t> Coral Reefs. 27:459–472. DOI 10.1007/s00338-008-0381-8</a:t>
            </a:r>
          </a:p>
          <a:p>
            <a:r>
              <a:rPr lang="en-US" sz="600" baseline="30000" dirty="0">
                <a:latin typeface="Arial Narrow" panose="020B0606020202030204" pitchFamily="34" charset="0"/>
              </a:rPr>
              <a:t>{3] </a:t>
            </a:r>
            <a:r>
              <a:rPr lang="en-US" sz="600" dirty="0">
                <a:latin typeface="Arial Narrow" panose="020B0606020202030204" pitchFamily="34" charset="0"/>
              </a:rPr>
              <a:t>Adapted from: Brannen, P. (2017). </a:t>
            </a:r>
            <a:r>
              <a:rPr lang="en-US" sz="600" i="1" dirty="0">
                <a:latin typeface="Arial Narrow" panose="020B0606020202030204" pitchFamily="34" charset="0"/>
              </a:rPr>
              <a:t>The Ends of the World</a:t>
            </a:r>
            <a:r>
              <a:rPr lang="en-US" sz="600" dirty="0">
                <a:latin typeface="Arial Narrow" panose="020B0606020202030204" pitchFamily="34" charset="0"/>
              </a:rPr>
              <a:t>. </a:t>
            </a:r>
            <a:r>
              <a:rPr lang="en-US" sz="600" dirty="0" err="1">
                <a:latin typeface="Arial Narrow" panose="020B0606020202030204" pitchFamily="34" charset="0"/>
              </a:rPr>
              <a:t>Oneworld</a:t>
            </a:r>
            <a:r>
              <a:rPr lang="en-US" sz="600" dirty="0">
                <a:latin typeface="Arial Narrow" panose="020B0606020202030204" pitchFamily="34" charset="0"/>
              </a:rPr>
              <a:t> Publications. London. England. Page 5. </a:t>
            </a:r>
            <a:endParaRPr lang="en-AU" sz="600" dirty="0">
              <a:latin typeface="Arial Narrow" panose="020B0606020202030204" pitchFamily="34" charset="0"/>
            </a:endParaRPr>
          </a:p>
          <a:p>
            <a:r>
              <a:rPr lang="en-AU" sz="600" baseline="30000" dirty="0">
                <a:latin typeface="Arial Narrow" panose="020B0606020202030204" pitchFamily="34" charset="0"/>
              </a:rPr>
              <a:t>[4] </a:t>
            </a:r>
            <a:r>
              <a:rPr lang="en-AU" sz="600" dirty="0">
                <a:latin typeface="Arial Narrow" panose="020B0606020202030204" pitchFamily="34" charset="0"/>
              </a:rPr>
              <a:t>Traced from screenshots of video from: </a:t>
            </a:r>
            <a:r>
              <a:rPr lang="en-AU" sz="600" dirty="0" err="1">
                <a:latin typeface="Arial Narrow" panose="020B0606020202030204" pitchFamily="34" charset="0"/>
              </a:rPr>
              <a:t>TheBentastic</a:t>
            </a:r>
            <a:r>
              <a:rPr lang="en-AU" sz="600" dirty="0">
                <a:latin typeface="Arial Narrow" panose="020B0606020202030204" pitchFamily="34" charset="0"/>
              </a:rPr>
              <a:t> (2009). </a:t>
            </a:r>
            <a:r>
              <a:rPr lang="en-AU" sz="600" i="1" dirty="0">
                <a:latin typeface="Arial Narrow" panose="020B0606020202030204" pitchFamily="34" charset="0"/>
              </a:rPr>
              <a:t>Earth’s history in the last 600 million years. </a:t>
            </a:r>
            <a:r>
              <a:rPr lang="en-AU" sz="600" dirty="0" err="1">
                <a:latin typeface="Arial Narrow" panose="020B0606020202030204" pitchFamily="34" charset="0"/>
              </a:rPr>
              <a:t>Youtube</a:t>
            </a:r>
            <a:r>
              <a:rPr lang="en-AU" sz="600" dirty="0">
                <a:latin typeface="Arial Narrow" panose="020B0606020202030204" pitchFamily="34" charset="0"/>
              </a:rPr>
              <a:t>. Accessed 22.11.18 from www.youtube.com/watch?v=cQVoSyVu9rk</a:t>
            </a:r>
            <a:endParaRPr lang="en-AU" sz="600" i="1" dirty="0">
              <a:latin typeface="Arial Narrow" panose="020B0606020202030204" pitchFamily="34" charset="0"/>
            </a:endParaRPr>
          </a:p>
        </p:txBody>
      </p:sp>
      <p:sp>
        <p:nvSpPr>
          <p:cNvPr id="32" name="Rectangle 31"/>
          <p:cNvSpPr/>
          <p:nvPr/>
        </p:nvSpPr>
        <p:spPr>
          <a:xfrm>
            <a:off x="3737355" y="4503885"/>
            <a:ext cx="2612313" cy="275573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36" name="TextBox 35"/>
          <p:cNvSpPr txBox="1"/>
          <p:nvPr/>
        </p:nvSpPr>
        <p:spPr>
          <a:xfrm>
            <a:off x="3684165" y="2678751"/>
            <a:ext cx="2939727" cy="1815882"/>
          </a:xfrm>
          <a:prstGeom prst="rect">
            <a:avLst/>
          </a:prstGeom>
          <a:noFill/>
        </p:spPr>
        <p:txBody>
          <a:bodyPr wrap="square" rtlCol="0">
            <a:spAutoFit/>
          </a:bodyPr>
          <a:lstStyle/>
          <a:p>
            <a:r>
              <a:rPr lang="en-US" sz="1600" b="1" dirty="0">
                <a:latin typeface="Arial Narrow" pitchFamily="34" charset="0"/>
              </a:rPr>
              <a:t>Tethys Sea corals on Mt. Everest!</a:t>
            </a:r>
          </a:p>
          <a:p>
            <a:r>
              <a:rPr lang="en-US" sz="1200" dirty="0">
                <a:latin typeface="Arial Narrow" pitchFamily="34" charset="0"/>
              </a:rPr>
              <a:t>Many coral fossils have been found where the </a:t>
            </a:r>
            <a:r>
              <a:rPr lang="en-US" sz="1200" b="1" dirty="0">
                <a:latin typeface="Arial Narrow" pitchFamily="34" charset="0"/>
              </a:rPr>
              <a:t>Tethys Sea </a:t>
            </a:r>
            <a:r>
              <a:rPr lang="en-US" sz="1200" dirty="0">
                <a:latin typeface="Arial Narrow" pitchFamily="34" charset="0"/>
              </a:rPr>
              <a:t>used to be. The Tethys Sea was </a:t>
            </a:r>
            <a:br>
              <a:rPr lang="en-US" sz="1200" dirty="0">
                <a:latin typeface="Arial Narrow" pitchFamily="34" charset="0"/>
              </a:rPr>
            </a:br>
            <a:r>
              <a:rPr lang="en-US" sz="1200" dirty="0">
                <a:latin typeface="Arial Narrow" pitchFamily="34" charset="0"/>
              </a:rPr>
              <a:t>an ancient ocean that existed from 250mya to 50mya. At one time it separated into Gondwana and Laurasia. Fossils from the Tethys Sea are now scattered from the depths of the Caspian Sea to the highest Himalayan peaks. Imagine hiking Mt Everest and finding a coral fossil!</a:t>
            </a:r>
          </a:p>
        </p:txBody>
      </p:sp>
      <p:sp>
        <p:nvSpPr>
          <p:cNvPr id="13" name="Rectangle 12"/>
          <p:cNvSpPr/>
          <p:nvPr/>
        </p:nvSpPr>
        <p:spPr>
          <a:xfrm>
            <a:off x="3805731" y="5344278"/>
            <a:ext cx="2467033" cy="183835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Lots of dissolved oxygen</a:t>
            </a:r>
            <a:endParaRPr lang="en-AU" sz="300" dirty="0">
              <a:solidFill>
                <a:schemeClr val="tx1">
                  <a:lumMod val="50000"/>
                  <a:lumOff val="50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Lots of calcium and carbonate ions </a:t>
            </a:r>
            <a:br>
              <a:rPr lang="en-AU" sz="1200" dirty="0">
                <a:solidFill>
                  <a:schemeClr val="tx1">
                    <a:lumMod val="50000"/>
                    <a:lumOff val="50000"/>
                  </a:schemeClr>
                </a:solidFill>
                <a:latin typeface="Comic Sans MS" panose="030F0702030302020204" pitchFamily="66" charset="0"/>
              </a:rPr>
            </a:br>
            <a:r>
              <a:rPr lang="en-AU" sz="800" dirty="0">
                <a:solidFill>
                  <a:schemeClr val="tx1">
                    <a:lumMod val="50000"/>
                    <a:lumOff val="50000"/>
                  </a:schemeClr>
                </a:solidFill>
                <a:latin typeface="Comic Sans MS" panose="030F0702030302020204" pitchFamily="66" charset="0"/>
              </a:rPr>
              <a:t>(</a:t>
            </a:r>
            <a:r>
              <a:rPr lang="el-GR" sz="800" dirty="0">
                <a:solidFill>
                  <a:schemeClr val="tx1">
                    <a:lumMod val="50000"/>
                    <a:lumOff val="50000"/>
                  </a:schemeClr>
                </a:solidFill>
                <a:latin typeface="Comic Sans MS" panose="030F0702030302020204" pitchFamily="66" charset="0"/>
              </a:rPr>
              <a:t>Ω</a:t>
            </a:r>
            <a:r>
              <a:rPr lang="en-AU" sz="800" dirty="0" err="1">
                <a:solidFill>
                  <a:schemeClr val="tx1">
                    <a:lumMod val="50000"/>
                    <a:lumOff val="50000"/>
                  </a:schemeClr>
                </a:solidFill>
                <a:latin typeface="Comic Sans MS" panose="030F0702030302020204" pitchFamily="66" charset="0"/>
              </a:rPr>
              <a:t>ara</a:t>
            </a:r>
            <a:r>
              <a:rPr lang="en-AU" sz="800" dirty="0">
                <a:solidFill>
                  <a:schemeClr val="tx1">
                    <a:lumMod val="50000"/>
                    <a:lumOff val="50000"/>
                  </a:schemeClr>
                </a:solidFill>
                <a:latin typeface="Comic Sans MS" panose="030F0702030302020204" pitchFamily="66" charset="0"/>
              </a:rPr>
              <a:t>&gt;3.3 – see next page)</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Warm temperatures</a:t>
            </a:r>
            <a:endParaRPr lang="en-AU" sz="300" dirty="0">
              <a:solidFill>
                <a:schemeClr val="tx1">
                  <a:lumMod val="50000"/>
                  <a:lumOff val="50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Shallow, clear, sunlit water</a:t>
            </a:r>
            <a:endParaRPr lang="en-AU" sz="300" dirty="0">
              <a:solidFill>
                <a:schemeClr val="tx1">
                  <a:lumMod val="50000"/>
                  <a:lumOff val="50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Salty water </a:t>
            </a:r>
            <a:r>
              <a:rPr lang="en-AU" sz="800" dirty="0">
                <a:solidFill>
                  <a:schemeClr val="tx1">
                    <a:lumMod val="50000"/>
                    <a:lumOff val="50000"/>
                  </a:schemeClr>
                </a:solidFill>
                <a:latin typeface="Comic Sans MS" panose="030F0702030302020204" pitchFamily="66" charset="0"/>
              </a:rPr>
              <a:t>(fresh water kills coral)</a:t>
            </a:r>
            <a:endParaRPr lang="en-AU" sz="300" dirty="0">
              <a:solidFill>
                <a:schemeClr val="tx1">
                  <a:lumMod val="50000"/>
                  <a:lumOff val="50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Low levels of nitrates and phosphates </a:t>
            </a:r>
            <a:r>
              <a:rPr lang="en-AU" sz="800" dirty="0">
                <a:solidFill>
                  <a:schemeClr val="tx1">
                    <a:lumMod val="50000"/>
                    <a:lumOff val="50000"/>
                  </a:schemeClr>
                </a:solidFill>
                <a:latin typeface="Comic Sans MS" panose="030F0702030302020204" pitchFamily="66" charset="0"/>
              </a:rPr>
              <a:t>(excess nutrients kill coral)</a:t>
            </a:r>
            <a:br>
              <a:rPr lang="en-AU" sz="1200" dirty="0">
                <a:solidFill>
                  <a:schemeClr val="tx1">
                    <a:lumMod val="50000"/>
                    <a:lumOff val="50000"/>
                  </a:schemeClr>
                </a:solidFill>
                <a:latin typeface="Comic Sans MS" panose="030F0702030302020204" pitchFamily="66" charset="0"/>
              </a:rPr>
            </a:br>
            <a:endParaRPr lang="en-AU" sz="1200" dirty="0">
              <a:solidFill>
                <a:schemeClr val="tx1">
                  <a:lumMod val="50000"/>
                  <a:lumOff val="50000"/>
                </a:schemeClr>
              </a:solidFill>
              <a:latin typeface="Comic Sans MS" panose="030F0702030302020204" pitchFamily="66" charset="0"/>
            </a:endParaRPr>
          </a:p>
        </p:txBody>
      </p:sp>
      <p:sp>
        <p:nvSpPr>
          <p:cNvPr id="40" name="Rectangle 39"/>
          <p:cNvSpPr/>
          <p:nvPr/>
        </p:nvSpPr>
        <p:spPr>
          <a:xfrm>
            <a:off x="3731150" y="7318348"/>
            <a:ext cx="2612882" cy="104808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Why does the Tethys Sea </a:t>
            </a:r>
            <a:r>
              <a:rPr lang="en-AU" sz="1200" b="1" i="1" dirty="0">
                <a:solidFill>
                  <a:schemeClr val="tx1"/>
                </a:solidFill>
                <a:latin typeface="Arial Narrow" panose="020B0606020202030204" pitchFamily="34" charset="0"/>
              </a:rPr>
              <a:t>not</a:t>
            </a:r>
            <a:r>
              <a:rPr lang="en-AU" sz="1200" b="1" dirty="0">
                <a:solidFill>
                  <a:schemeClr val="tx1"/>
                </a:solidFill>
                <a:latin typeface="Arial Narrow" panose="020B0606020202030204" pitchFamily="34" charset="0"/>
              </a:rPr>
              <a:t> exist anymore? Ans.</a:t>
            </a:r>
            <a:endParaRPr lang="en-AU" sz="1200" dirty="0">
              <a:solidFill>
                <a:schemeClr val="tx1"/>
              </a:solidFill>
              <a:latin typeface="Arial Narrow" panose="020B0606020202030204" pitchFamily="34" charset="0"/>
            </a:endParaRPr>
          </a:p>
        </p:txBody>
      </p:sp>
      <p:sp>
        <p:nvSpPr>
          <p:cNvPr id="42" name="Rectangle 41"/>
          <p:cNvSpPr/>
          <p:nvPr/>
        </p:nvSpPr>
        <p:spPr>
          <a:xfrm>
            <a:off x="3819010" y="7795361"/>
            <a:ext cx="2467033" cy="50699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9" name="Rectangle 8"/>
          <p:cNvSpPr/>
          <p:nvPr/>
        </p:nvSpPr>
        <p:spPr>
          <a:xfrm>
            <a:off x="3819010" y="7799432"/>
            <a:ext cx="2160240" cy="461665"/>
          </a:xfrm>
          <a:prstGeom prst="rect">
            <a:avLst/>
          </a:prstGeom>
        </p:spPr>
        <p:txBody>
          <a:bodyPr wrap="square">
            <a:spAutoFit/>
          </a:bodyPr>
          <a:lstStyle/>
          <a:p>
            <a:r>
              <a:rPr lang="en-AU" sz="1200" dirty="0">
                <a:solidFill>
                  <a:schemeClr val="tx1">
                    <a:lumMod val="50000"/>
                    <a:lumOff val="50000"/>
                  </a:schemeClr>
                </a:solidFill>
                <a:latin typeface="Comic Sans MS" panose="030F0702030302020204" pitchFamily="66" charset="0"/>
              </a:rPr>
              <a:t>Tectonic plate movement and continental drift</a:t>
            </a:r>
          </a:p>
        </p:txBody>
      </p:sp>
      <p:sp>
        <p:nvSpPr>
          <p:cNvPr id="18" name="Rectangle 17"/>
          <p:cNvSpPr/>
          <p:nvPr/>
        </p:nvSpPr>
        <p:spPr>
          <a:xfrm>
            <a:off x="3753789" y="4497768"/>
            <a:ext cx="2595879" cy="830997"/>
          </a:xfrm>
          <a:prstGeom prst="rect">
            <a:avLst/>
          </a:prstGeom>
        </p:spPr>
        <p:txBody>
          <a:bodyPr wrap="square">
            <a:spAutoFit/>
          </a:bodyPr>
          <a:lstStyle/>
          <a:p>
            <a:r>
              <a:rPr lang="en-AU" sz="1200" b="1" dirty="0">
                <a:latin typeface="Arial Narrow" panose="020B0606020202030204" pitchFamily="34" charset="0"/>
              </a:rPr>
              <a:t>Imagine you are holding a coral fossil in your hand from the Tethys Sea 120mya. </a:t>
            </a:r>
            <a:br>
              <a:rPr lang="en-AU" sz="1200" b="1" dirty="0">
                <a:latin typeface="Arial Narrow" panose="020B0606020202030204" pitchFamily="34" charset="0"/>
              </a:rPr>
            </a:br>
            <a:r>
              <a:rPr lang="en-AU" sz="1200" b="1" dirty="0">
                <a:latin typeface="Arial Narrow" panose="020B0606020202030204" pitchFamily="34" charset="0"/>
              </a:rPr>
              <a:t>Q. What conditions were necessary for that coral to form? </a:t>
            </a:r>
            <a:r>
              <a:rPr lang="en-AU" sz="1200" dirty="0">
                <a:latin typeface="Arial Narrow" panose="020B0606020202030204" pitchFamily="34" charset="0"/>
              </a:rPr>
              <a:t>(</a:t>
            </a:r>
            <a:r>
              <a:rPr lang="en-AU" sz="1200" i="1" dirty="0">
                <a:latin typeface="Arial Narrow" panose="020B0606020202030204" pitchFamily="34" charset="0"/>
              </a:rPr>
              <a:t>hint: </a:t>
            </a:r>
            <a:r>
              <a:rPr lang="en-AU" sz="1200" dirty="0">
                <a:latin typeface="Arial Narrow" panose="020B0606020202030204" pitchFamily="34" charset="0"/>
              </a:rPr>
              <a:t>title) </a:t>
            </a:r>
            <a:r>
              <a:rPr lang="en-AU" sz="1200" b="1" dirty="0">
                <a:latin typeface="Arial Narrow" panose="020B0606020202030204" pitchFamily="34" charset="0"/>
              </a:rPr>
              <a:t>Ans.</a:t>
            </a:r>
          </a:p>
        </p:txBody>
      </p:sp>
      <p:graphicFrame>
        <p:nvGraphicFramePr>
          <p:cNvPr id="60" name="Table 59"/>
          <p:cNvGraphicFramePr>
            <a:graphicFrameLocks noGrp="1"/>
          </p:cNvGraphicFramePr>
          <p:nvPr>
            <p:extLst>
              <p:ext uri="{D42A27DB-BD31-4B8C-83A1-F6EECF244321}">
                <p14:modId xmlns:p14="http://schemas.microsoft.com/office/powerpoint/2010/main" val="3317735882"/>
              </p:ext>
            </p:extLst>
          </p:nvPr>
        </p:nvGraphicFramePr>
        <p:xfrm>
          <a:off x="533141" y="3209644"/>
          <a:ext cx="1509760" cy="5036791"/>
        </p:xfrm>
        <a:graphic>
          <a:graphicData uri="http://schemas.openxmlformats.org/drawingml/2006/table">
            <a:tbl>
              <a:tblPr firstRow="1" bandRow="1">
                <a:tableStyleId>{5940675A-B579-460E-94D1-54222C63F5DA}</a:tableStyleId>
              </a:tblPr>
              <a:tblGrid>
                <a:gridCol w="258471">
                  <a:extLst>
                    <a:ext uri="{9D8B030D-6E8A-4147-A177-3AD203B41FA5}">
                      <a16:colId xmlns:a16="http://schemas.microsoft.com/office/drawing/2014/main" val="20000"/>
                    </a:ext>
                  </a:extLst>
                </a:gridCol>
                <a:gridCol w="1251289">
                  <a:extLst>
                    <a:ext uri="{9D8B030D-6E8A-4147-A177-3AD203B41FA5}">
                      <a16:colId xmlns:a16="http://schemas.microsoft.com/office/drawing/2014/main" val="20001"/>
                    </a:ext>
                  </a:extLst>
                </a:gridCol>
              </a:tblGrid>
              <a:tr h="195428">
                <a:tc rowSpan="2">
                  <a:txBody>
                    <a:bodyPr/>
                    <a:lstStyle/>
                    <a:p>
                      <a:pPr algn="ctr"/>
                      <a:endParaRPr lang="en-AU" sz="1200" b="1" dirty="0">
                        <a:latin typeface="Arial Narrow" panose="020B0606020202030204" pitchFamily="34" charset="0"/>
                      </a:endParaRPr>
                    </a:p>
                  </a:txBody>
                  <a:tcPr vert="vert270">
                    <a:solidFill>
                      <a:schemeClr val="bg1"/>
                    </a:solidFill>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16918">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1"/>
                  </a:ext>
                </a:extLst>
              </a:tr>
              <a:tr h="288128">
                <a:tc gridSpan="2">
                  <a:txBody>
                    <a:bodyPr/>
                    <a:lstStyle/>
                    <a:p>
                      <a:pPr algn="ctr"/>
                      <a:endParaRPr lang="en-AU" sz="1200" b="1" dirty="0">
                        <a:solidFill>
                          <a:schemeClr val="bg1"/>
                        </a:solidFill>
                        <a:latin typeface="Arial Narrow" panose="020B0606020202030204" pitchFamily="34" charset="0"/>
                      </a:endParaRPr>
                    </a:p>
                  </a:txBody>
                  <a:tcPr>
                    <a:solidFill>
                      <a:schemeClr val="tx1"/>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2"/>
                  </a:ext>
                </a:extLst>
              </a:tr>
              <a:tr h="336668">
                <a:tc rowSpan="4">
                  <a:txBody>
                    <a:bodyPr/>
                    <a:lstStyle/>
                    <a:p>
                      <a:pPr algn="ctr"/>
                      <a:endParaRPr lang="en-AU" sz="1200" b="1" dirty="0">
                        <a:latin typeface="Arial Narrow" panose="020B0606020202030204" pitchFamily="34" charset="0"/>
                      </a:endParaRPr>
                    </a:p>
                  </a:txBody>
                  <a:tcPr vert="vert270">
                    <a:solidFill>
                      <a:schemeClr val="bg1"/>
                    </a:solidFill>
                  </a:tcPr>
                </a:tc>
                <a:tc>
                  <a:txBody>
                    <a:bodyPr/>
                    <a:lstStyle/>
                    <a:p>
                      <a:pPr algn="r"/>
                      <a:endParaRPr lang="en-AU" sz="800" b="1" dirty="0">
                        <a:latin typeface="Arial Narrow" panose="020B0606020202030204" pitchFamily="34" charset="0"/>
                      </a:endParaRPr>
                    </a:p>
                    <a:p>
                      <a:pPr algn="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3"/>
                  </a:ext>
                </a:extLst>
              </a:tr>
              <a:tr h="368127">
                <a:tc vMerge="1">
                  <a:txBody>
                    <a:bodyPr/>
                    <a:lstStyle/>
                    <a:p>
                      <a:endParaRPr lang="en-AU"/>
                    </a:p>
                  </a:txBody>
                  <a:tcPr/>
                </a:tc>
                <a:tc>
                  <a:txBody>
                    <a:bodyPr/>
                    <a:lstStyle/>
                    <a:p>
                      <a:pPr algn="r"/>
                      <a:endParaRPr lang="en-AU" sz="12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4"/>
                  </a:ext>
                </a:extLst>
              </a:tr>
              <a:tr h="288128">
                <a:tc vMerge="1">
                  <a:txBody>
                    <a:bodyPr/>
                    <a:lstStyle/>
                    <a:p>
                      <a:endParaRPr lang="en-AU" sz="1200" dirty="0">
                        <a:latin typeface="Arial Narrow" panose="020B0606020202030204" pitchFamily="34" charset="0"/>
                      </a:endParaRPr>
                    </a:p>
                  </a:txBody>
                  <a:tcPr/>
                </a:tc>
                <a:tc>
                  <a:txBody>
                    <a:bodyPr/>
                    <a:lstStyle/>
                    <a:p>
                      <a:pPr algn="ctr"/>
                      <a:r>
                        <a:rPr lang="en-AU" sz="1200" b="1" baseline="0" dirty="0">
                          <a:solidFill>
                            <a:schemeClr val="bg1"/>
                          </a:solidFill>
                          <a:latin typeface="Arial Narrow" panose="020B0606020202030204" pitchFamily="34" charset="0"/>
                        </a:rPr>
                        <a:t>  </a:t>
                      </a:r>
                      <a:endParaRPr lang="en-AU" sz="1200" b="1"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0005"/>
                  </a:ext>
                </a:extLst>
              </a:tr>
              <a:tr h="244363">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6"/>
                  </a:ext>
                </a:extLst>
              </a:tr>
              <a:tr h="288128">
                <a:tc gridSpan="2">
                  <a:txBody>
                    <a:bodyPr/>
                    <a:lstStyle/>
                    <a:p>
                      <a:pPr algn="ctr"/>
                      <a:endParaRPr lang="en-AU" sz="1200" b="1" dirty="0">
                        <a:solidFill>
                          <a:schemeClr val="bg1"/>
                        </a:solidFill>
                        <a:latin typeface="Arial Narrow" panose="020B0606020202030204" pitchFamily="34" charset="0"/>
                      </a:endParaRPr>
                    </a:p>
                  </a:txBody>
                  <a:tcPr>
                    <a:solidFill>
                      <a:schemeClr val="tx1"/>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7"/>
                  </a:ext>
                </a:extLst>
              </a:tr>
              <a:tr h="275456">
                <a:tc rowSpan="9">
                  <a:txBody>
                    <a:bodyPr/>
                    <a:lstStyle/>
                    <a:p>
                      <a:pPr algn="ctr"/>
                      <a:endParaRPr lang="en-AU" sz="1200" b="1" dirty="0">
                        <a:latin typeface="Arial Narrow" panose="020B0606020202030204" pitchFamily="34" charset="0"/>
                      </a:endParaRPr>
                    </a:p>
                  </a:txBody>
                  <a:tcPr vert="vert270">
                    <a:solidFill>
                      <a:schemeClr val="bg1"/>
                    </a:solidFill>
                  </a:tcPr>
                </a:tc>
                <a:tc>
                  <a:txBody>
                    <a:bodyPr/>
                    <a:lstStyle/>
                    <a:p>
                      <a:pPr algn="r"/>
                      <a:endParaRPr lang="en-AU" sz="12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8"/>
                  </a:ext>
                </a:extLst>
              </a:tr>
              <a:tr h="335430">
                <a:tc vMerge="1">
                  <a:txBody>
                    <a:bodyPr/>
                    <a:lstStyle/>
                    <a:p>
                      <a:endParaRPr lang="en-AU"/>
                    </a:p>
                  </a:txBody>
                  <a:tcPr/>
                </a:tc>
                <a:tc>
                  <a:txBody>
                    <a:bodyPr/>
                    <a:lstStyle/>
                    <a:p>
                      <a:pPr algn="r"/>
                      <a:endParaRPr lang="en-AU" sz="12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9"/>
                  </a:ext>
                </a:extLst>
              </a:tr>
              <a:tr h="369679">
                <a:tc vMerge="1">
                  <a:txBody>
                    <a:bodyPr/>
                    <a:lstStyle/>
                    <a:p>
                      <a:endParaRPr lang="en-AU" sz="1200" dirty="0">
                        <a:latin typeface="Arial Narrow" panose="020B0606020202030204" pitchFamily="34" charset="0"/>
                      </a:endParaRPr>
                    </a:p>
                  </a:txBody>
                  <a:tcPr/>
                </a:tc>
                <a:tc>
                  <a:txBody>
                    <a:bodyPr/>
                    <a:lstStyle/>
                    <a:p>
                      <a:pPr algn="ctr"/>
                      <a:endParaRPr lang="en-AU" sz="1200" b="1"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0010"/>
                  </a:ext>
                </a:extLst>
              </a:tr>
              <a:tr h="289224">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11"/>
                  </a:ext>
                </a:extLst>
              </a:tr>
              <a:tr h="153031">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12"/>
                  </a:ext>
                </a:extLst>
              </a:tr>
              <a:tr h="288128">
                <a:tc vMerge="1">
                  <a:txBody>
                    <a:bodyPr/>
                    <a:lstStyle/>
                    <a:p>
                      <a:endParaRPr lang="en-AU" sz="1200" dirty="0">
                        <a:latin typeface="Arial Narrow" panose="020B0606020202030204" pitchFamily="34" charset="0"/>
                      </a:endParaRPr>
                    </a:p>
                  </a:txBody>
                  <a:tcPr/>
                </a:tc>
                <a:tc>
                  <a:txBody>
                    <a:bodyPr/>
                    <a:lstStyle/>
                    <a:p>
                      <a:pPr algn="ctr"/>
                      <a:endParaRPr lang="en-AU" sz="1200" b="1"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0013"/>
                  </a:ext>
                </a:extLst>
              </a:tr>
              <a:tr h="244849">
                <a:tc vMerge="1">
                  <a:txBody>
                    <a:bodyPr/>
                    <a:lstStyle/>
                    <a:p>
                      <a:endParaRPr lang="en-AU"/>
                    </a:p>
                  </a:txBody>
                  <a:tcPr/>
                </a:tc>
                <a:tc>
                  <a:txBody>
                    <a:bodyPr/>
                    <a:lstStyle/>
                    <a:p>
                      <a:pPr algn="r"/>
                      <a:endParaRPr lang="en-AU" sz="10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14"/>
                  </a:ext>
                </a:extLst>
              </a:tr>
              <a:tr h="122490">
                <a:tc vMerge="1">
                  <a:txBody>
                    <a:bodyPr/>
                    <a:lstStyle/>
                    <a:p>
                      <a:endParaRPr lang="en-AU" sz="1200" dirty="0">
                        <a:latin typeface="Arial Narrow" panose="020B0606020202030204" pitchFamily="34" charset="0"/>
                      </a:endParaRPr>
                    </a:p>
                  </a:txBody>
                  <a:tcPr/>
                </a:tc>
                <a:tc>
                  <a:txBody>
                    <a:bodyPr/>
                    <a:lstStyle/>
                    <a:p>
                      <a:pPr algn="ctr"/>
                      <a:endParaRPr lang="en-AU" sz="1000" b="1"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0015"/>
                  </a:ext>
                </a:extLst>
              </a:tr>
              <a:tr h="323138">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16"/>
                  </a:ext>
                </a:extLst>
              </a:tr>
              <a:tr h="288128">
                <a:tc gridSpan="2">
                  <a:txBody>
                    <a:bodyPr/>
                    <a:lstStyle/>
                    <a:p>
                      <a:pPr algn="l"/>
                      <a:r>
                        <a:rPr lang="en-AU" sz="800" b="1" dirty="0">
                          <a:latin typeface="Arial Narrow" panose="020B0606020202030204" pitchFamily="34" charset="0"/>
                        </a:rPr>
                        <a:t>Precambrian</a:t>
                      </a:r>
                    </a:p>
                  </a:txBody>
                  <a:tcPr>
                    <a:solidFill>
                      <a:schemeClr val="bg1"/>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17"/>
                  </a:ext>
                </a:extLst>
              </a:tr>
            </a:tbl>
          </a:graphicData>
        </a:graphic>
      </p:graphicFrame>
      <p:sp>
        <p:nvSpPr>
          <p:cNvPr id="65" name="Rectangle 64"/>
          <p:cNvSpPr/>
          <p:nvPr/>
        </p:nvSpPr>
        <p:spPr>
          <a:xfrm>
            <a:off x="526441" y="2746804"/>
            <a:ext cx="146139" cy="8848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TextBox 66"/>
          <p:cNvSpPr txBox="1"/>
          <p:nvPr/>
        </p:nvSpPr>
        <p:spPr>
          <a:xfrm>
            <a:off x="704206" y="2677502"/>
            <a:ext cx="1339208" cy="215444"/>
          </a:xfrm>
          <a:prstGeom prst="rect">
            <a:avLst/>
          </a:prstGeom>
          <a:noFill/>
        </p:spPr>
        <p:txBody>
          <a:bodyPr wrap="square" rtlCol="0">
            <a:spAutoFit/>
          </a:bodyPr>
          <a:lstStyle/>
          <a:p>
            <a:r>
              <a:rPr lang="en-AU" sz="800" dirty="0">
                <a:latin typeface="Arial Narrow" panose="020B0606020202030204" pitchFamily="34" charset="0"/>
              </a:rPr>
              <a:t>Extensive reef development </a:t>
            </a:r>
          </a:p>
        </p:txBody>
      </p:sp>
      <p:sp>
        <p:nvSpPr>
          <p:cNvPr id="68" name="TextBox 67"/>
          <p:cNvSpPr txBox="1"/>
          <p:nvPr/>
        </p:nvSpPr>
        <p:spPr>
          <a:xfrm>
            <a:off x="704206" y="2817872"/>
            <a:ext cx="1291703" cy="215444"/>
          </a:xfrm>
          <a:prstGeom prst="rect">
            <a:avLst/>
          </a:prstGeom>
          <a:noFill/>
        </p:spPr>
        <p:txBody>
          <a:bodyPr wrap="square" rtlCol="0">
            <a:spAutoFit/>
          </a:bodyPr>
          <a:lstStyle/>
          <a:p>
            <a:r>
              <a:rPr lang="en-AU" sz="800" dirty="0">
                <a:latin typeface="Arial Narrow" panose="020B0606020202030204" pitchFamily="34" charset="0"/>
              </a:rPr>
              <a:t>Limited reef development</a:t>
            </a:r>
          </a:p>
        </p:txBody>
      </p:sp>
      <p:sp>
        <p:nvSpPr>
          <p:cNvPr id="69" name="TextBox 68"/>
          <p:cNvSpPr txBox="1"/>
          <p:nvPr/>
        </p:nvSpPr>
        <p:spPr>
          <a:xfrm>
            <a:off x="704185" y="2960976"/>
            <a:ext cx="1556412" cy="215444"/>
          </a:xfrm>
          <a:prstGeom prst="rect">
            <a:avLst/>
          </a:prstGeom>
          <a:noFill/>
        </p:spPr>
        <p:txBody>
          <a:bodyPr wrap="square" rtlCol="0">
            <a:spAutoFit/>
          </a:bodyPr>
          <a:lstStyle/>
          <a:p>
            <a:r>
              <a:rPr lang="en-AU" sz="800" dirty="0">
                <a:latin typeface="Arial Narrow" panose="020B0606020202030204" pitchFamily="34" charset="0"/>
              </a:rPr>
              <a:t>No reef development (not to scale)  </a:t>
            </a:r>
          </a:p>
        </p:txBody>
      </p:sp>
      <p:sp>
        <p:nvSpPr>
          <p:cNvPr id="70" name="Rectangle 69"/>
          <p:cNvSpPr/>
          <p:nvPr/>
        </p:nvSpPr>
        <p:spPr>
          <a:xfrm>
            <a:off x="526441" y="2899750"/>
            <a:ext cx="146139" cy="9038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p:cNvSpPr/>
          <p:nvPr/>
        </p:nvSpPr>
        <p:spPr>
          <a:xfrm>
            <a:off x="529059" y="3057841"/>
            <a:ext cx="138500" cy="748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Rectangle 71"/>
          <p:cNvSpPr/>
          <p:nvPr/>
        </p:nvSpPr>
        <p:spPr>
          <a:xfrm>
            <a:off x="787502" y="3209036"/>
            <a:ext cx="1263462" cy="417790"/>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TextBox 72"/>
          <p:cNvSpPr txBox="1"/>
          <p:nvPr/>
        </p:nvSpPr>
        <p:spPr>
          <a:xfrm>
            <a:off x="1052575" y="3143822"/>
            <a:ext cx="972189" cy="276999"/>
          </a:xfrm>
          <a:prstGeom prst="rect">
            <a:avLst/>
          </a:prstGeom>
          <a:noFill/>
        </p:spPr>
        <p:txBody>
          <a:bodyPr wrap="square" rtlCol="0">
            <a:spAutoFit/>
          </a:bodyPr>
          <a:lstStyle/>
          <a:p>
            <a:r>
              <a:rPr lang="en-AU" sz="1200" b="1" dirty="0">
                <a:latin typeface="Arial Narrow" panose="020B0606020202030204" pitchFamily="34" charset="0"/>
              </a:rPr>
              <a:t>Quaternary</a:t>
            </a:r>
          </a:p>
        </p:txBody>
      </p:sp>
      <p:sp>
        <p:nvSpPr>
          <p:cNvPr id="74" name="TextBox 73"/>
          <p:cNvSpPr txBox="1"/>
          <p:nvPr/>
        </p:nvSpPr>
        <p:spPr>
          <a:xfrm>
            <a:off x="1143085" y="3345190"/>
            <a:ext cx="945314" cy="276999"/>
          </a:xfrm>
          <a:prstGeom prst="rect">
            <a:avLst/>
          </a:prstGeom>
          <a:noFill/>
        </p:spPr>
        <p:txBody>
          <a:bodyPr wrap="square" rtlCol="0">
            <a:spAutoFit/>
          </a:bodyPr>
          <a:lstStyle/>
          <a:p>
            <a:r>
              <a:rPr lang="en-AU" sz="1200" b="1" dirty="0">
                <a:latin typeface="Arial Narrow" panose="020B0606020202030204" pitchFamily="34" charset="0"/>
              </a:rPr>
              <a:t>Tertiary</a:t>
            </a:r>
          </a:p>
        </p:txBody>
      </p:sp>
      <p:sp>
        <p:nvSpPr>
          <p:cNvPr id="75" name="Rectangle 74"/>
          <p:cNvSpPr/>
          <p:nvPr/>
        </p:nvSpPr>
        <p:spPr>
          <a:xfrm>
            <a:off x="793911" y="3910367"/>
            <a:ext cx="1248818" cy="699794"/>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Rectangle 75"/>
          <p:cNvSpPr/>
          <p:nvPr/>
        </p:nvSpPr>
        <p:spPr>
          <a:xfrm>
            <a:off x="796642" y="4498529"/>
            <a:ext cx="1248991" cy="118442"/>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TextBox 76"/>
          <p:cNvSpPr txBox="1"/>
          <p:nvPr/>
        </p:nvSpPr>
        <p:spPr>
          <a:xfrm>
            <a:off x="1012815" y="3945246"/>
            <a:ext cx="982409" cy="276999"/>
          </a:xfrm>
          <a:prstGeom prst="rect">
            <a:avLst/>
          </a:prstGeom>
          <a:noFill/>
        </p:spPr>
        <p:txBody>
          <a:bodyPr wrap="square" rtlCol="0">
            <a:spAutoFit/>
          </a:bodyPr>
          <a:lstStyle/>
          <a:p>
            <a:r>
              <a:rPr lang="en-AU" sz="1200" b="1" dirty="0">
                <a:latin typeface="Arial Narrow" panose="020B0606020202030204" pitchFamily="34" charset="0"/>
              </a:rPr>
              <a:t>Cretaceous</a:t>
            </a:r>
          </a:p>
        </p:txBody>
      </p:sp>
      <p:sp>
        <p:nvSpPr>
          <p:cNvPr id="78" name="TextBox 77"/>
          <p:cNvSpPr txBox="1"/>
          <p:nvPr/>
        </p:nvSpPr>
        <p:spPr>
          <a:xfrm>
            <a:off x="1090454" y="4292524"/>
            <a:ext cx="725829" cy="276999"/>
          </a:xfrm>
          <a:prstGeom prst="rect">
            <a:avLst/>
          </a:prstGeom>
          <a:noFill/>
        </p:spPr>
        <p:txBody>
          <a:bodyPr wrap="square" rtlCol="0">
            <a:spAutoFit/>
          </a:bodyPr>
          <a:lstStyle/>
          <a:p>
            <a:r>
              <a:rPr lang="en-AU" sz="1200" b="1" dirty="0">
                <a:latin typeface="Arial Narrow" panose="020B0606020202030204" pitchFamily="34" charset="0"/>
              </a:rPr>
              <a:t>Jurassic</a:t>
            </a:r>
          </a:p>
        </p:txBody>
      </p:sp>
      <p:sp>
        <p:nvSpPr>
          <p:cNvPr id="79" name="Rectangle 78"/>
          <p:cNvSpPr/>
          <p:nvPr/>
        </p:nvSpPr>
        <p:spPr>
          <a:xfrm>
            <a:off x="796643" y="4903228"/>
            <a:ext cx="1252837" cy="229690"/>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Rectangle 79"/>
          <p:cNvSpPr/>
          <p:nvPr/>
        </p:nvSpPr>
        <p:spPr>
          <a:xfrm>
            <a:off x="793911" y="5029323"/>
            <a:ext cx="1248991" cy="121173"/>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TextBox 80"/>
          <p:cNvSpPr txBox="1"/>
          <p:nvPr/>
        </p:nvSpPr>
        <p:spPr>
          <a:xfrm>
            <a:off x="1134719" y="4872731"/>
            <a:ext cx="725829" cy="276999"/>
          </a:xfrm>
          <a:prstGeom prst="rect">
            <a:avLst/>
          </a:prstGeom>
          <a:noFill/>
        </p:spPr>
        <p:txBody>
          <a:bodyPr wrap="square" rtlCol="0">
            <a:spAutoFit/>
          </a:bodyPr>
          <a:lstStyle/>
          <a:p>
            <a:r>
              <a:rPr lang="en-AU" sz="1200" b="1" dirty="0">
                <a:latin typeface="Arial Narrow" panose="020B0606020202030204" pitchFamily="34" charset="0"/>
              </a:rPr>
              <a:t>Triassic</a:t>
            </a:r>
          </a:p>
        </p:txBody>
      </p:sp>
      <p:sp>
        <p:nvSpPr>
          <p:cNvPr id="82" name="Rectangle 81"/>
          <p:cNvSpPr/>
          <p:nvPr/>
        </p:nvSpPr>
        <p:spPr>
          <a:xfrm>
            <a:off x="797895" y="5434061"/>
            <a:ext cx="1248638" cy="611353"/>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Rectangle 82"/>
          <p:cNvSpPr/>
          <p:nvPr/>
        </p:nvSpPr>
        <p:spPr>
          <a:xfrm>
            <a:off x="787501" y="5643698"/>
            <a:ext cx="1256398" cy="434639"/>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TextBox 83"/>
          <p:cNvSpPr txBox="1"/>
          <p:nvPr/>
        </p:nvSpPr>
        <p:spPr>
          <a:xfrm>
            <a:off x="1108690" y="5420717"/>
            <a:ext cx="725829" cy="276999"/>
          </a:xfrm>
          <a:prstGeom prst="rect">
            <a:avLst/>
          </a:prstGeom>
          <a:noFill/>
        </p:spPr>
        <p:txBody>
          <a:bodyPr wrap="square" rtlCol="0">
            <a:spAutoFit/>
          </a:bodyPr>
          <a:lstStyle/>
          <a:p>
            <a:r>
              <a:rPr lang="en-AU" sz="1200" b="1" dirty="0">
                <a:latin typeface="Arial Narrow" panose="020B0606020202030204" pitchFamily="34" charset="0"/>
              </a:rPr>
              <a:t>Permian</a:t>
            </a:r>
          </a:p>
        </p:txBody>
      </p:sp>
      <p:sp>
        <p:nvSpPr>
          <p:cNvPr id="85" name="TextBox 84"/>
          <p:cNvSpPr txBox="1"/>
          <p:nvPr/>
        </p:nvSpPr>
        <p:spPr>
          <a:xfrm>
            <a:off x="950825" y="5756724"/>
            <a:ext cx="1164570" cy="276999"/>
          </a:xfrm>
          <a:prstGeom prst="rect">
            <a:avLst/>
          </a:prstGeom>
          <a:noFill/>
        </p:spPr>
        <p:txBody>
          <a:bodyPr wrap="square" rtlCol="0">
            <a:spAutoFit/>
          </a:bodyPr>
          <a:lstStyle/>
          <a:p>
            <a:r>
              <a:rPr lang="en-AU" sz="1200" b="1" dirty="0">
                <a:latin typeface="Arial Narrow" panose="020B0606020202030204" pitchFamily="34" charset="0"/>
              </a:rPr>
              <a:t>Carboniferous</a:t>
            </a:r>
          </a:p>
        </p:txBody>
      </p:sp>
      <p:sp>
        <p:nvSpPr>
          <p:cNvPr id="86" name="Rectangle 85"/>
          <p:cNvSpPr/>
          <p:nvPr/>
        </p:nvSpPr>
        <p:spPr>
          <a:xfrm>
            <a:off x="789874" y="6409286"/>
            <a:ext cx="1252855" cy="444453"/>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Rectangle 86"/>
          <p:cNvSpPr/>
          <p:nvPr/>
        </p:nvSpPr>
        <p:spPr>
          <a:xfrm>
            <a:off x="796642" y="6763686"/>
            <a:ext cx="1246087" cy="96558"/>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TextBox 87"/>
          <p:cNvSpPr txBox="1"/>
          <p:nvPr/>
        </p:nvSpPr>
        <p:spPr>
          <a:xfrm>
            <a:off x="1079660" y="6433862"/>
            <a:ext cx="1047066" cy="276999"/>
          </a:xfrm>
          <a:prstGeom prst="rect">
            <a:avLst/>
          </a:prstGeom>
          <a:noFill/>
        </p:spPr>
        <p:txBody>
          <a:bodyPr wrap="square" rtlCol="0">
            <a:spAutoFit/>
          </a:bodyPr>
          <a:lstStyle/>
          <a:p>
            <a:r>
              <a:rPr lang="en-AU" sz="1200" b="1" dirty="0">
                <a:latin typeface="Arial Narrow" panose="020B0606020202030204" pitchFamily="34" charset="0"/>
              </a:rPr>
              <a:t>Devonian</a:t>
            </a:r>
          </a:p>
        </p:txBody>
      </p:sp>
      <p:sp>
        <p:nvSpPr>
          <p:cNvPr id="89" name="TextBox 88"/>
          <p:cNvSpPr txBox="1"/>
          <p:nvPr/>
        </p:nvSpPr>
        <p:spPr>
          <a:xfrm>
            <a:off x="1143085" y="6613924"/>
            <a:ext cx="794078" cy="276999"/>
          </a:xfrm>
          <a:prstGeom prst="rect">
            <a:avLst/>
          </a:prstGeom>
          <a:noFill/>
        </p:spPr>
        <p:txBody>
          <a:bodyPr wrap="square" rtlCol="0">
            <a:spAutoFit/>
          </a:bodyPr>
          <a:lstStyle/>
          <a:p>
            <a:r>
              <a:rPr lang="en-AU" sz="1200" b="1" dirty="0">
                <a:latin typeface="Arial Narrow" panose="020B0606020202030204" pitchFamily="34" charset="0"/>
              </a:rPr>
              <a:t>Silurian</a:t>
            </a:r>
          </a:p>
        </p:txBody>
      </p:sp>
      <p:sp>
        <p:nvSpPr>
          <p:cNvPr id="90" name="Rectangle 89"/>
          <p:cNvSpPr/>
          <p:nvPr/>
        </p:nvSpPr>
        <p:spPr>
          <a:xfrm>
            <a:off x="783109" y="7148359"/>
            <a:ext cx="1264831" cy="231761"/>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Rectangle 90"/>
          <p:cNvSpPr/>
          <p:nvPr/>
        </p:nvSpPr>
        <p:spPr>
          <a:xfrm>
            <a:off x="795561" y="7312139"/>
            <a:ext cx="1252855" cy="11424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TextBox 91"/>
          <p:cNvSpPr txBox="1"/>
          <p:nvPr/>
        </p:nvSpPr>
        <p:spPr>
          <a:xfrm>
            <a:off x="1032569" y="7091761"/>
            <a:ext cx="1049567" cy="276999"/>
          </a:xfrm>
          <a:prstGeom prst="rect">
            <a:avLst/>
          </a:prstGeom>
          <a:noFill/>
        </p:spPr>
        <p:txBody>
          <a:bodyPr wrap="square" rtlCol="0">
            <a:spAutoFit/>
          </a:bodyPr>
          <a:lstStyle/>
          <a:p>
            <a:r>
              <a:rPr lang="en-AU" sz="1200" b="1" dirty="0">
                <a:latin typeface="Arial Narrow" panose="020B0606020202030204" pitchFamily="34" charset="0"/>
              </a:rPr>
              <a:t>Ordovician</a:t>
            </a:r>
          </a:p>
        </p:txBody>
      </p:sp>
      <p:sp>
        <p:nvSpPr>
          <p:cNvPr id="93" name="Rectangle 92"/>
          <p:cNvSpPr/>
          <p:nvPr/>
        </p:nvSpPr>
        <p:spPr>
          <a:xfrm>
            <a:off x="789874" y="7638303"/>
            <a:ext cx="1261979" cy="312557"/>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Rectangle 93"/>
          <p:cNvSpPr/>
          <p:nvPr/>
        </p:nvSpPr>
        <p:spPr>
          <a:xfrm>
            <a:off x="801459" y="7640018"/>
            <a:ext cx="1248990" cy="155344"/>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TextBox 94"/>
          <p:cNvSpPr txBox="1"/>
          <p:nvPr/>
        </p:nvSpPr>
        <p:spPr>
          <a:xfrm>
            <a:off x="1066470" y="7682778"/>
            <a:ext cx="794078" cy="276999"/>
          </a:xfrm>
          <a:prstGeom prst="rect">
            <a:avLst/>
          </a:prstGeom>
          <a:noFill/>
        </p:spPr>
        <p:txBody>
          <a:bodyPr wrap="square" rtlCol="0">
            <a:spAutoFit/>
          </a:bodyPr>
          <a:lstStyle/>
          <a:p>
            <a:r>
              <a:rPr lang="en-AU" sz="1200" b="1" dirty="0">
                <a:latin typeface="Arial Narrow" panose="020B0606020202030204" pitchFamily="34" charset="0"/>
              </a:rPr>
              <a:t>Cambrian</a:t>
            </a:r>
          </a:p>
        </p:txBody>
      </p:sp>
      <p:sp>
        <p:nvSpPr>
          <p:cNvPr id="96" name="TextBox 95"/>
          <p:cNvSpPr txBox="1"/>
          <p:nvPr/>
        </p:nvSpPr>
        <p:spPr>
          <a:xfrm rot="16200000">
            <a:off x="252779" y="4439022"/>
            <a:ext cx="816126" cy="215444"/>
          </a:xfrm>
          <a:prstGeom prst="rect">
            <a:avLst/>
          </a:prstGeom>
          <a:noFill/>
        </p:spPr>
        <p:txBody>
          <a:bodyPr wrap="square" rtlCol="0">
            <a:spAutoFit/>
          </a:bodyPr>
          <a:lstStyle/>
          <a:p>
            <a:pPr algn="ctr"/>
            <a:r>
              <a:rPr lang="en-AU" sz="800" b="1" dirty="0">
                <a:latin typeface="Arial Narrow" panose="020B0606020202030204" pitchFamily="34" charset="0"/>
              </a:rPr>
              <a:t>Mesozoic</a:t>
            </a:r>
          </a:p>
        </p:txBody>
      </p:sp>
      <p:sp>
        <p:nvSpPr>
          <p:cNvPr id="97" name="Rectangle 96"/>
          <p:cNvSpPr/>
          <p:nvPr/>
        </p:nvSpPr>
        <p:spPr>
          <a:xfrm>
            <a:off x="800489" y="3551627"/>
            <a:ext cx="1248991" cy="76060"/>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TextBox 97"/>
          <p:cNvSpPr txBox="1"/>
          <p:nvPr/>
        </p:nvSpPr>
        <p:spPr>
          <a:xfrm>
            <a:off x="454987" y="8225984"/>
            <a:ext cx="1628847" cy="215444"/>
          </a:xfrm>
          <a:prstGeom prst="rect">
            <a:avLst/>
          </a:prstGeom>
          <a:noFill/>
        </p:spPr>
        <p:txBody>
          <a:bodyPr wrap="square" rtlCol="0">
            <a:spAutoFit/>
          </a:bodyPr>
          <a:lstStyle/>
          <a:p>
            <a:r>
              <a:rPr lang="en-AU" sz="800" b="1" dirty="0">
                <a:latin typeface="Arial Narrow" panose="020B0606020202030204" pitchFamily="34" charset="0"/>
              </a:rPr>
              <a:t>Figure 1: Reefs over time</a:t>
            </a:r>
            <a:r>
              <a:rPr lang="en-AU" sz="1100" b="1" baseline="30000" dirty="0">
                <a:latin typeface="Arial Narrow" panose="020B0606020202030204" pitchFamily="34" charset="0"/>
              </a:rPr>
              <a:t>[1][2][3]</a:t>
            </a:r>
            <a:endParaRPr lang="en-AU" sz="1100" baseline="30000" dirty="0">
              <a:latin typeface="Arial Narrow" panose="020B0606020202030204" pitchFamily="34" charset="0"/>
            </a:endParaRPr>
          </a:p>
        </p:txBody>
      </p:sp>
      <p:sp>
        <p:nvSpPr>
          <p:cNvPr id="99" name="TextBox 98"/>
          <p:cNvSpPr txBox="1"/>
          <p:nvPr/>
        </p:nvSpPr>
        <p:spPr>
          <a:xfrm rot="16200000">
            <a:off x="10451" y="6484930"/>
            <a:ext cx="1301715" cy="215444"/>
          </a:xfrm>
          <a:prstGeom prst="rect">
            <a:avLst/>
          </a:prstGeom>
          <a:noFill/>
        </p:spPr>
        <p:txBody>
          <a:bodyPr wrap="square" rtlCol="0">
            <a:spAutoFit/>
          </a:bodyPr>
          <a:lstStyle/>
          <a:p>
            <a:pPr algn="ctr"/>
            <a:r>
              <a:rPr lang="en-AU" sz="800" b="1" dirty="0">
                <a:latin typeface="Arial Narrow" panose="020B0606020202030204" pitchFamily="34" charset="0"/>
              </a:rPr>
              <a:t>Palaeozoic</a:t>
            </a:r>
          </a:p>
        </p:txBody>
      </p:sp>
      <p:sp>
        <p:nvSpPr>
          <p:cNvPr id="17" name="TextBox 16"/>
          <p:cNvSpPr txBox="1"/>
          <p:nvPr/>
        </p:nvSpPr>
        <p:spPr>
          <a:xfrm>
            <a:off x="599384" y="3611489"/>
            <a:ext cx="1462076"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K-T Extinction event</a:t>
            </a:r>
            <a:r>
              <a:rPr lang="en-AU" sz="1200" b="1" dirty="0">
                <a:solidFill>
                  <a:schemeClr val="bg1"/>
                </a:solidFill>
                <a:latin typeface="Arial Narrow" panose="020B0606020202030204" pitchFamily="34" charset="0"/>
              </a:rPr>
              <a: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65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109" name="TextBox 108"/>
          <p:cNvSpPr txBox="1"/>
          <p:nvPr/>
        </p:nvSpPr>
        <p:spPr>
          <a:xfrm>
            <a:off x="705156" y="4596447"/>
            <a:ext cx="1441595"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  Extinction event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205</a:t>
            </a:r>
            <a:r>
              <a:rPr lang="en-AU" sz="800" b="1" dirty="0">
                <a:solidFill>
                  <a:schemeClr val="bg1"/>
                </a:solidFill>
                <a:latin typeface="Arial Narrow" panose="020B0606020202030204" pitchFamily="34" charset="0"/>
              </a:rPr>
              <a:t>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110" name="TextBox 109"/>
          <p:cNvSpPr txBox="1"/>
          <p:nvPr/>
        </p:nvSpPr>
        <p:spPr>
          <a:xfrm>
            <a:off x="560046" y="5119331"/>
            <a:ext cx="1638991"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P-T Extinction event</a:t>
            </a:r>
            <a:r>
              <a:rPr lang="en-AU" sz="1200" b="1" dirty="0">
                <a:solidFill>
                  <a:schemeClr val="bg1"/>
                </a:solidFill>
                <a:latin typeface="Arial Narrow" panose="020B0606020202030204" pitchFamily="34" charset="0"/>
              </a:rPr>
              <a: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251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111" name="TextBox 110"/>
          <p:cNvSpPr txBox="1"/>
          <p:nvPr/>
        </p:nvSpPr>
        <p:spPr>
          <a:xfrm>
            <a:off x="708264" y="6060245"/>
            <a:ext cx="1410675"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  Extinction event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360</a:t>
            </a:r>
            <a:r>
              <a:rPr lang="en-AU" sz="800" b="1" dirty="0">
                <a:solidFill>
                  <a:schemeClr val="bg1"/>
                </a:solidFill>
                <a:latin typeface="Arial Narrow" panose="020B0606020202030204" pitchFamily="34" charset="0"/>
              </a:rPr>
              <a:t>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112" name="TextBox 111"/>
          <p:cNvSpPr txBox="1"/>
          <p:nvPr/>
        </p:nvSpPr>
        <p:spPr>
          <a:xfrm>
            <a:off x="703396" y="6841904"/>
            <a:ext cx="1407881"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  Extinction event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434</a:t>
            </a:r>
            <a:r>
              <a:rPr lang="en-AU" sz="800" b="1" dirty="0">
                <a:solidFill>
                  <a:schemeClr val="bg1"/>
                </a:solidFill>
                <a:latin typeface="Arial Narrow" panose="020B0606020202030204" pitchFamily="34" charset="0"/>
              </a:rPr>
              <a:t>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22" name="Rectangle 21"/>
          <p:cNvSpPr/>
          <p:nvPr/>
        </p:nvSpPr>
        <p:spPr>
          <a:xfrm>
            <a:off x="2123017" y="2735701"/>
            <a:ext cx="1509880" cy="55029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108" name="Picture 107"/>
          <p:cNvPicPr>
            <a:picLocks noChangeAspect="1"/>
          </p:cNvPicPr>
          <p:nvPr/>
        </p:nvPicPr>
        <p:blipFill rotWithShape="1">
          <a:blip r:embed="rId3" cstate="print">
            <a:extLst>
              <a:ext uri="{28A0092B-C50C-407E-A947-70E740481C1C}">
                <a14:useLocalDpi xmlns:a14="http://schemas.microsoft.com/office/drawing/2010/main" val="0"/>
              </a:ext>
            </a:extLst>
          </a:blip>
          <a:srcRect l="4766" t="919" r="11145" b="2401"/>
          <a:stretch/>
        </p:blipFill>
        <p:spPr>
          <a:xfrm rot="5586185">
            <a:off x="2514682" y="2414886"/>
            <a:ext cx="620133" cy="1333015"/>
          </a:xfrm>
          <a:prstGeom prst="rect">
            <a:avLst/>
          </a:prstGeom>
        </p:spPr>
      </p:pic>
      <p:pic>
        <p:nvPicPr>
          <p:cNvPr id="114" name="Picture 113"/>
          <p:cNvPicPr>
            <a:picLocks noChangeAspect="1"/>
          </p:cNvPicPr>
          <p:nvPr/>
        </p:nvPicPr>
        <p:blipFill rotWithShape="1">
          <a:blip r:embed="rId4" cstate="print">
            <a:extLst>
              <a:ext uri="{28A0092B-C50C-407E-A947-70E740481C1C}">
                <a14:useLocalDpi xmlns:a14="http://schemas.microsoft.com/office/drawing/2010/main" val="0"/>
              </a:ext>
            </a:extLst>
          </a:blip>
          <a:srcRect l="5534" t="5139" r="9055" b="4150"/>
          <a:stretch/>
        </p:blipFill>
        <p:spPr>
          <a:xfrm rot="5400000">
            <a:off x="2523374" y="3117586"/>
            <a:ext cx="647156" cy="1260461"/>
          </a:xfrm>
          <a:prstGeom prst="rect">
            <a:avLst/>
          </a:prstGeom>
        </p:spPr>
      </p:pic>
      <p:pic>
        <p:nvPicPr>
          <p:cNvPr id="115" name="Picture 114"/>
          <p:cNvPicPr>
            <a:picLocks noChangeAspect="1"/>
          </p:cNvPicPr>
          <p:nvPr/>
        </p:nvPicPr>
        <p:blipFill rotWithShape="1">
          <a:blip r:embed="rId5" cstate="print">
            <a:extLst>
              <a:ext uri="{28A0092B-C50C-407E-A947-70E740481C1C}">
                <a14:useLocalDpi xmlns:a14="http://schemas.microsoft.com/office/drawing/2010/main" val="0"/>
              </a:ext>
            </a:extLst>
          </a:blip>
          <a:srcRect l="8103" t="5405" r="8523" b="5287"/>
          <a:stretch/>
        </p:blipFill>
        <p:spPr>
          <a:xfrm rot="5400000">
            <a:off x="2503609" y="3769440"/>
            <a:ext cx="683643" cy="1310085"/>
          </a:xfrm>
          <a:prstGeom prst="rect">
            <a:avLst/>
          </a:prstGeom>
        </p:spPr>
      </p:pic>
      <p:pic>
        <p:nvPicPr>
          <p:cNvPr id="116" name="Picture 115"/>
          <p:cNvPicPr>
            <a:picLocks noChangeAspect="1"/>
          </p:cNvPicPr>
          <p:nvPr/>
        </p:nvPicPr>
        <p:blipFill rotWithShape="1">
          <a:blip r:embed="rId6" cstate="print">
            <a:extLst>
              <a:ext uri="{28A0092B-C50C-407E-A947-70E740481C1C}">
                <a14:useLocalDpi xmlns:a14="http://schemas.microsoft.com/office/drawing/2010/main" val="0"/>
              </a:ext>
            </a:extLst>
          </a:blip>
          <a:srcRect r="8969" b="4624"/>
          <a:stretch/>
        </p:blipFill>
        <p:spPr>
          <a:xfrm rot="5400000">
            <a:off x="2474788" y="4474783"/>
            <a:ext cx="717977" cy="1329206"/>
          </a:xfrm>
          <a:prstGeom prst="rect">
            <a:avLst/>
          </a:prstGeom>
        </p:spPr>
      </p:pic>
      <p:pic>
        <p:nvPicPr>
          <p:cNvPr id="117" name="Picture 116"/>
          <p:cNvPicPr>
            <a:picLocks noChangeAspect="1"/>
          </p:cNvPicPr>
          <p:nvPr/>
        </p:nvPicPr>
        <p:blipFill rotWithShape="1">
          <a:blip r:embed="rId7" cstate="print">
            <a:extLst>
              <a:ext uri="{28A0092B-C50C-407E-A947-70E740481C1C}">
                <a14:useLocalDpi xmlns:a14="http://schemas.microsoft.com/office/drawing/2010/main" val="0"/>
              </a:ext>
            </a:extLst>
          </a:blip>
          <a:srcRect l="7370" r="9030" b="1361"/>
          <a:stretch/>
        </p:blipFill>
        <p:spPr>
          <a:xfrm rot="5400000">
            <a:off x="2510776" y="5173545"/>
            <a:ext cx="681578" cy="1329206"/>
          </a:xfrm>
          <a:prstGeom prst="rect">
            <a:avLst/>
          </a:prstGeom>
        </p:spPr>
      </p:pic>
      <p:pic>
        <p:nvPicPr>
          <p:cNvPr id="118" name="Picture 117"/>
          <p:cNvPicPr>
            <a:picLocks noChangeAspect="1"/>
          </p:cNvPicPr>
          <p:nvPr/>
        </p:nvPicPr>
        <p:blipFill rotWithShape="1">
          <a:blip r:embed="rId8" cstate="print">
            <a:extLst>
              <a:ext uri="{28A0092B-C50C-407E-A947-70E740481C1C}">
                <a14:useLocalDpi xmlns:a14="http://schemas.microsoft.com/office/drawing/2010/main" val="0"/>
              </a:ext>
            </a:extLst>
          </a:blip>
          <a:srcRect l="3106" t="1296" r="7735" b="1298"/>
          <a:stretch/>
        </p:blipFill>
        <p:spPr>
          <a:xfrm rot="5400000">
            <a:off x="2475475" y="5820813"/>
            <a:ext cx="751160" cy="1377127"/>
          </a:xfrm>
          <a:prstGeom prst="rect">
            <a:avLst/>
          </a:prstGeom>
        </p:spPr>
      </p:pic>
      <p:pic>
        <p:nvPicPr>
          <p:cNvPr id="119" name="Picture 118"/>
          <p:cNvPicPr>
            <a:picLocks noChangeAspect="1"/>
          </p:cNvPicPr>
          <p:nvPr/>
        </p:nvPicPr>
        <p:blipFill rotWithShape="1">
          <a:blip r:embed="rId9" cstate="print">
            <a:extLst>
              <a:ext uri="{28A0092B-C50C-407E-A947-70E740481C1C}">
                <a14:useLocalDpi xmlns:a14="http://schemas.microsoft.com/office/drawing/2010/main" val="0"/>
              </a:ext>
            </a:extLst>
          </a:blip>
          <a:srcRect l="9297" r="11287" b="1123"/>
          <a:stretch/>
        </p:blipFill>
        <p:spPr>
          <a:xfrm rot="5400000">
            <a:off x="2536027" y="6537257"/>
            <a:ext cx="685946" cy="1336391"/>
          </a:xfrm>
          <a:prstGeom prst="rect">
            <a:avLst/>
          </a:prstGeom>
        </p:spPr>
      </p:pic>
      <p:pic>
        <p:nvPicPr>
          <p:cNvPr id="120" name="Picture 119"/>
          <p:cNvPicPr>
            <a:picLocks noChangeAspect="1"/>
          </p:cNvPicPr>
          <p:nvPr/>
        </p:nvPicPr>
        <p:blipFill rotWithShape="1">
          <a:blip r:embed="rId10" cstate="print">
            <a:extLst>
              <a:ext uri="{28A0092B-C50C-407E-A947-70E740481C1C}">
                <a14:useLocalDpi xmlns:a14="http://schemas.microsoft.com/office/drawing/2010/main" val="0"/>
              </a:ext>
            </a:extLst>
          </a:blip>
          <a:srcRect l="5702" r="12808"/>
          <a:stretch/>
        </p:blipFill>
        <p:spPr>
          <a:xfrm rot="5400000">
            <a:off x="2543748" y="7199614"/>
            <a:ext cx="680337" cy="1318748"/>
          </a:xfrm>
          <a:prstGeom prst="rect">
            <a:avLst/>
          </a:prstGeom>
        </p:spPr>
      </p:pic>
      <p:sp>
        <p:nvSpPr>
          <p:cNvPr id="121" name="TextBox 120"/>
          <p:cNvSpPr txBox="1"/>
          <p:nvPr/>
        </p:nvSpPr>
        <p:spPr>
          <a:xfrm rot="16200000">
            <a:off x="358255" y="3291003"/>
            <a:ext cx="583397" cy="215444"/>
          </a:xfrm>
          <a:prstGeom prst="rect">
            <a:avLst/>
          </a:prstGeom>
          <a:noFill/>
        </p:spPr>
        <p:txBody>
          <a:bodyPr wrap="square" rtlCol="0">
            <a:spAutoFit/>
          </a:bodyPr>
          <a:lstStyle/>
          <a:p>
            <a:r>
              <a:rPr lang="en-AU" sz="800" b="1" dirty="0" err="1">
                <a:latin typeface="Arial Narrow" panose="020B0606020202030204" pitchFamily="34" charset="0"/>
              </a:rPr>
              <a:t>Cenozoic</a:t>
            </a:r>
            <a:endParaRPr lang="en-AU" sz="800" b="1" dirty="0">
              <a:latin typeface="Arial Narrow" panose="020B0606020202030204" pitchFamily="34" charset="0"/>
            </a:endParaRPr>
          </a:p>
        </p:txBody>
      </p:sp>
      <p:sp>
        <p:nvSpPr>
          <p:cNvPr id="23" name="TextBox 22"/>
          <p:cNvSpPr txBox="1"/>
          <p:nvPr/>
        </p:nvSpPr>
        <p:spPr>
          <a:xfrm>
            <a:off x="3208822" y="2690368"/>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20mya</a:t>
            </a:r>
          </a:p>
        </p:txBody>
      </p:sp>
      <p:sp>
        <p:nvSpPr>
          <p:cNvPr id="122" name="TextBox 121"/>
          <p:cNvSpPr txBox="1"/>
          <p:nvPr/>
        </p:nvSpPr>
        <p:spPr>
          <a:xfrm>
            <a:off x="3215158" y="3384968"/>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65mya</a:t>
            </a:r>
          </a:p>
        </p:txBody>
      </p:sp>
      <p:sp>
        <p:nvSpPr>
          <p:cNvPr id="123" name="TextBox 122"/>
          <p:cNvSpPr txBox="1"/>
          <p:nvPr/>
        </p:nvSpPr>
        <p:spPr>
          <a:xfrm>
            <a:off x="3172317" y="4038799"/>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120mya</a:t>
            </a:r>
          </a:p>
        </p:txBody>
      </p:sp>
      <p:sp>
        <p:nvSpPr>
          <p:cNvPr id="124" name="TextBox 123"/>
          <p:cNvSpPr txBox="1"/>
          <p:nvPr/>
        </p:nvSpPr>
        <p:spPr>
          <a:xfrm>
            <a:off x="3158480" y="4785089"/>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200mya</a:t>
            </a:r>
          </a:p>
        </p:txBody>
      </p:sp>
      <p:sp>
        <p:nvSpPr>
          <p:cNvPr id="125" name="TextBox 124"/>
          <p:cNvSpPr txBox="1"/>
          <p:nvPr/>
        </p:nvSpPr>
        <p:spPr>
          <a:xfrm rot="1963285">
            <a:off x="2785635" y="5074721"/>
            <a:ext cx="648072" cy="200055"/>
          </a:xfrm>
          <a:prstGeom prst="rect">
            <a:avLst/>
          </a:prstGeom>
          <a:noFill/>
        </p:spPr>
        <p:txBody>
          <a:bodyPr wrap="square" rtlCol="0">
            <a:spAutoFit/>
          </a:bodyPr>
          <a:lstStyle/>
          <a:p>
            <a:r>
              <a:rPr lang="en-AU" sz="700" b="1" dirty="0">
                <a:latin typeface="Comic Sans MS" panose="030F0702030302020204" pitchFamily="66" charset="0"/>
              </a:rPr>
              <a:t>Tethys</a:t>
            </a:r>
          </a:p>
        </p:txBody>
      </p:sp>
      <p:sp>
        <p:nvSpPr>
          <p:cNvPr id="126" name="TextBox 125"/>
          <p:cNvSpPr txBox="1"/>
          <p:nvPr/>
        </p:nvSpPr>
        <p:spPr>
          <a:xfrm>
            <a:off x="3168649" y="5423619"/>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260mya</a:t>
            </a:r>
          </a:p>
        </p:txBody>
      </p:sp>
      <p:sp>
        <p:nvSpPr>
          <p:cNvPr id="130" name="TextBox 129"/>
          <p:cNvSpPr txBox="1"/>
          <p:nvPr/>
        </p:nvSpPr>
        <p:spPr>
          <a:xfrm>
            <a:off x="3158905" y="6104665"/>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300mya</a:t>
            </a:r>
          </a:p>
        </p:txBody>
      </p:sp>
      <p:sp>
        <p:nvSpPr>
          <p:cNvPr id="131" name="TextBox 130"/>
          <p:cNvSpPr txBox="1"/>
          <p:nvPr/>
        </p:nvSpPr>
        <p:spPr>
          <a:xfrm>
            <a:off x="3164100" y="6789305"/>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370mya</a:t>
            </a:r>
          </a:p>
        </p:txBody>
      </p:sp>
      <p:sp>
        <p:nvSpPr>
          <p:cNvPr id="132" name="TextBox 131"/>
          <p:cNvSpPr txBox="1"/>
          <p:nvPr/>
        </p:nvSpPr>
        <p:spPr>
          <a:xfrm>
            <a:off x="3160131" y="7485808"/>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470mya</a:t>
            </a:r>
          </a:p>
        </p:txBody>
      </p:sp>
      <p:sp>
        <p:nvSpPr>
          <p:cNvPr id="100" name="TextBox 99"/>
          <p:cNvSpPr txBox="1"/>
          <p:nvPr/>
        </p:nvSpPr>
        <p:spPr>
          <a:xfrm rot="1963285">
            <a:off x="2805474" y="4367775"/>
            <a:ext cx="648072" cy="200055"/>
          </a:xfrm>
          <a:prstGeom prst="rect">
            <a:avLst/>
          </a:prstGeom>
          <a:noFill/>
        </p:spPr>
        <p:txBody>
          <a:bodyPr wrap="square" rtlCol="0">
            <a:spAutoFit/>
          </a:bodyPr>
          <a:lstStyle/>
          <a:p>
            <a:r>
              <a:rPr lang="en-AU" sz="700" b="1" dirty="0">
                <a:latin typeface="Comic Sans MS" panose="030F0702030302020204" pitchFamily="66" charset="0"/>
              </a:rPr>
              <a:t>Tethys</a:t>
            </a:r>
          </a:p>
        </p:txBody>
      </p:sp>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69161" y="1414612"/>
            <a:ext cx="281084" cy="221091"/>
          </a:xfrm>
          <a:prstGeom prst="rect">
            <a:avLst/>
          </a:prstGeom>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69970" y="1627214"/>
            <a:ext cx="313541" cy="240505"/>
          </a:xfrm>
          <a:prstGeom prst="rect">
            <a:avLst/>
          </a:prstGeom>
        </p:spPr>
      </p:pic>
      <p:cxnSp>
        <p:nvCxnSpPr>
          <p:cNvPr id="101" name="Straight Connector 100"/>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508863" y="2054737"/>
            <a:ext cx="5863484" cy="60820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104" name="Rectangle 103"/>
          <p:cNvSpPr/>
          <p:nvPr/>
        </p:nvSpPr>
        <p:spPr>
          <a:xfrm>
            <a:off x="560046" y="2340451"/>
            <a:ext cx="5735121" cy="27384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000" dirty="0">
              <a:solidFill>
                <a:schemeClr val="tx1">
                  <a:lumMod val="65000"/>
                  <a:lumOff val="35000"/>
                </a:schemeClr>
              </a:solidFill>
              <a:latin typeface="Comic Sans MS" panose="030F0702030302020204" pitchFamily="66" charset="0"/>
            </a:endParaRPr>
          </a:p>
        </p:txBody>
      </p:sp>
      <p:sp>
        <p:nvSpPr>
          <p:cNvPr id="105" name="Rectangle 104"/>
          <p:cNvSpPr/>
          <p:nvPr/>
        </p:nvSpPr>
        <p:spPr>
          <a:xfrm>
            <a:off x="495950" y="2063690"/>
            <a:ext cx="6027138" cy="276999"/>
          </a:xfrm>
          <a:prstGeom prst="rect">
            <a:avLst/>
          </a:prstGeom>
        </p:spPr>
        <p:txBody>
          <a:bodyPr wrap="square">
            <a:spAutoFit/>
          </a:bodyPr>
          <a:lstStyle/>
          <a:p>
            <a:r>
              <a:rPr lang="en-AU" sz="1200" b="1" dirty="0">
                <a:latin typeface="Arial Narrow" panose="020B0606020202030204" pitchFamily="34" charset="0"/>
              </a:rPr>
              <a:t>Activity: Describe the abiotic conditions that killed all corals </a:t>
            </a:r>
            <a:r>
              <a:rPr lang="en-AU" sz="1200" dirty="0">
                <a:latin typeface="Arial Narrow" panose="020B0606020202030204" pitchFamily="34" charset="0"/>
              </a:rPr>
              <a:t>(and </a:t>
            </a:r>
            <a:r>
              <a:rPr lang="en-AU" sz="1200" dirty="0">
                <a:latin typeface="Comic Sans MS" panose="030F0702030302020204" pitchFamily="66" charset="0"/>
              </a:rPr>
              <a:t>~</a:t>
            </a:r>
            <a:r>
              <a:rPr lang="en-AU" sz="1200" dirty="0">
                <a:latin typeface="Arial Narrow" panose="020B0606020202030204" pitchFamily="34" charset="0"/>
              </a:rPr>
              <a:t>90% of marine life) </a:t>
            </a:r>
            <a:r>
              <a:rPr lang="en-AU" sz="1200" b="1" dirty="0">
                <a:latin typeface="Arial Narrow" panose="020B0606020202030204" pitchFamily="34" charset="0"/>
              </a:rPr>
              <a:t>~251mya</a:t>
            </a:r>
            <a:endParaRPr lang="en-AU" sz="1200" dirty="0">
              <a:latin typeface="Arial Narrow" panose="020B0606020202030204" pitchFamily="34" charset="0"/>
            </a:endParaRPr>
          </a:p>
        </p:txBody>
      </p:sp>
      <p:sp>
        <p:nvSpPr>
          <p:cNvPr id="106" name="TextBox 105"/>
          <p:cNvSpPr txBox="1"/>
          <p:nvPr/>
        </p:nvSpPr>
        <p:spPr>
          <a:xfrm>
            <a:off x="2065200" y="8215866"/>
            <a:ext cx="1765289" cy="215444"/>
          </a:xfrm>
          <a:prstGeom prst="rect">
            <a:avLst/>
          </a:prstGeom>
          <a:noFill/>
        </p:spPr>
        <p:txBody>
          <a:bodyPr wrap="square" rtlCol="0">
            <a:spAutoFit/>
          </a:bodyPr>
          <a:lstStyle/>
          <a:p>
            <a:r>
              <a:rPr lang="en-AU" sz="800" b="1" dirty="0">
                <a:latin typeface="Arial Narrow" panose="020B0606020202030204" pitchFamily="34" charset="0"/>
              </a:rPr>
              <a:t>Figure 2: World maps over time</a:t>
            </a:r>
            <a:r>
              <a:rPr lang="en-AU" sz="1000" b="1" baseline="30000" dirty="0">
                <a:latin typeface="Arial Narrow" panose="020B0606020202030204" pitchFamily="34" charset="0"/>
              </a:rPr>
              <a:t>[4]</a:t>
            </a:r>
          </a:p>
        </p:txBody>
      </p:sp>
      <p:pic>
        <p:nvPicPr>
          <p:cNvPr id="107" name="Picture 10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30534" y="1009179"/>
            <a:ext cx="281084" cy="221091"/>
          </a:xfrm>
          <a:prstGeom prst="rect">
            <a:avLst/>
          </a:prstGeom>
        </p:spPr>
      </p:pic>
      <p:pic>
        <p:nvPicPr>
          <p:cNvPr id="127" name="Picture 1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56165" y="1042097"/>
            <a:ext cx="313541" cy="240505"/>
          </a:xfrm>
          <a:prstGeom prst="rect">
            <a:avLst/>
          </a:prstGeom>
        </p:spPr>
      </p:pic>
      <p:sp>
        <p:nvSpPr>
          <p:cNvPr id="6" name="Rectangle 5"/>
          <p:cNvSpPr/>
          <p:nvPr/>
        </p:nvSpPr>
        <p:spPr>
          <a:xfrm>
            <a:off x="508863" y="2329049"/>
            <a:ext cx="5942653" cy="276999"/>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35-40°C water, that was too acidic, and oxygen deficient </a:t>
            </a:r>
            <a:r>
              <a:rPr lang="en-AU" sz="1000" dirty="0">
                <a:solidFill>
                  <a:schemeClr val="tx1">
                    <a:lumMod val="65000"/>
                    <a:lumOff val="35000"/>
                  </a:schemeClr>
                </a:solidFill>
                <a:latin typeface="Comic Sans MS" panose="030F0702030302020204" pitchFamily="66" charset="0"/>
              </a:rPr>
              <a:t>(from lots of CO</a:t>
            </a:r>
            <a:r>
              <a:rPr lang="en-AU" sz="800" dirty="0">
                <a:solidFill>
                  <a:schemeClr val="tx1">
                    <a:lumMod val="65000"/>
                    <a:lumOff val="35000"/>
                  </a:schemeClr>
                </a:solidFill>
                <a:latin typeface="Comic Sans MS" panose="030F0702030302020204" pitchFamily="66" charset="0"/>
              </a:rPr>
              <a:t>2</a:t>
            </a:r>
            <a:r>
              <a:rPr lang="en-AU" sz="1000" dirty="0">
                <a:solidFill>
                  <a:schemeClr val="tx1">
                    <a:lumMod val="65000"/>
                    <a:lumOff val="35000"/>
                  </a:schemeClr>
                </a:solidFill>
                <a:latin typeface="Comic Sans MS" panose="030F0702030302020204" pitchFamily="66" charset="0"/>
              </a:rPr>
              <a:t>). </a:t>
            </a:r>
          </a:p>
        </p:txBody>
      </p:sp>
      <p:sp>
        <p:nvSpPr>
          <p:cNvPr id="128" name="TextBox 127"/>
          <p:cNvSpPr txBox="1"/>
          <p:nvPr/>
        </p:nvSpPr>
        <p:spPr>
          <a:xfrm>
            <a:off x="416032" y="963922"/>
            <a:ext cx="6207860" cy="1077218"/>
          </a:xfrm>
          <a:prstGeom prst="rect">
            <a:avLst/>
          </a:prstGeom>
          <a:noFill/>
        </p:spPr>
        <p:txBody>
          <a:bodyPr wrap="square" rtlCol="0">
            <a:spAutoFit/>
          </a:bodyPr>
          <a:lstStyle/>
          <a:p>
            <a:r>
              <a:rPr lang="en-US" sz="1600" b="1" dirty="0">
                <a:latin typeface="Arial Narrow" pitchFamily="34" charset="0"/>
              </a:rPr>
              <a:t>Corals likes      and dislikes</a:t>
            </a:r>
          </a:p>
          <a:p>
            <a:r>
              <a:rPr lang="en-US" sz="1200" dirty="0">
                <a:latin typeface="Arial Narrow" pitchFamily="34" charset="0"/>
              </a:rPr>
              <a:t>Imagine you are holding a coral fossil in your hand that is 120 million years old. Imagine the conditions at that place and time (for it to be alive). Corals</a:t>
            </a:r>
            <a:r>
              <a:rPr lang="en-US" sz="1200" i="1" dirty="0">
                <a:latin typeface="Arial Narrow" pitchFamily="34" charset="0"/>
              </a:rPr>
              <a:t> like </a:t>
            </a:r>
            <a:r>
              <a:rPr lang="en-US" sz="1200" dirty="0">
                <a:latin typeface="Arial Narrow" pitchFamily="34" charset="0"/>
              </a:rPr>
              <a:t>certain conditions. Corals like          warm, salty water </a:t>
            </a:r>
            <a:br>
              <a:rPr lang="en-US" sz="1200" dirty="0">
                <a:latin typeface="Arial Narrow" pitchFamily="34" charset="0"/>
              </a:rPr>
            </a:br>
            <a:r>
              <a:rPr lang="en-US" sz="1200" dirty="0">
                <a:latin typeface="Arial Narrow" pitchFamily="34" charset="0"/>
              </a:rPr>
              <a:t>with lots of oxygen, light, aragonite and low levels of nitrates and phosphates. Corals </a:t>
            </a:r>
            <a:r>
              <a:rPr lang="en-US" sz="1200" i="1" dirty="0">
                <a:latin typeface="Arial Narrow" pitchFamily="34" charset="0"/>
              </a:rPr>
              <a:t>dislike         </a:t>
            </a:r>
            <a:r>
              <a:rPr lang="en-US" sz="1200" dirty="0">
                <a:latin typeface="Arial Narrow" pitchFamily="34" charset="0"/>
              </a:rPr>
              <a:t>water that is too warm, too acidic and</a:t>
            </a:r>
            <a:r>
              <a:rPr lang="en-US" sz="800" dirty="0">
                <a:latin typeface="Arial Narrow" pitchFamily="34" charset="0"/>
              </a:rPr>
              <a:t> </a:t>
            </a:r>
            <a:r>
              <a:rPr lang="en-US" sz="1200" dirty="0">
                <a:latin typeface="Arial Narrow" pitchFamily="34" charset="0"/>
              </a:rPr>
              <a:t>oxygen deficient (e.g. conditions during the P-T mass extinction event ~251mya).</a:t>
            </a:r>
          </a:p>
        </p:txBody>
      </p:sp>
      <p:sp>
        <p:nvSpPr>
          <p:cNvPr id="102" name="Rectangle 101">
            <a:extLst>
              <a:ext uri="{FF2B5EF4-FFF2-40B4-BE49-F238E27FC236}">
                <a16:creationId xmlns:a16="http://schemas.microsoft.com/office/drawing/2014/main" id="{00355FE3-0DF9-4942-AF5F-B66FA498AC17}"/>
              </a:ext>
            </a:extLst>
          </p:cNvPr>
          <p:cNvSpPr/>
          <p:nvPr/>
        </p:nvSpPr>
        <p:spPr>
          <a:xfrm>
            <a:off x="789874" y="3990529"/>
            <a:ext cx="1248991" cy="179358"/>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9" name="TextBox 128">
            <a:extLst>
              <a:ext uri="{FF2B5EF4-FFF2-40B4-BE49-F238E27FC236}">
                <a16:creationId xmlns:a16="http://schemas.microsoft.com/office/drawing/2014/main" id="{4F44C278-23BE-41F0-AF4B-0CE5C274169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2" name="Straight Connector 1">
            <a:extLst>
              <a:ext uri="{FF2B5EF4-FFF2-40B4-BE49-F238E27FC236}">
                <a16:creationId xmlns:a16="http://schemas.microsoft.com/office/drawing/2014/main" id="{C4008120-3018-42D4-7A1D-DE0C2160F348}"/>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75E1F390-24C2-BD29-63A9-0EA2F2024F6C}"/>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
        <p:nvSpPr>
          <p:cNvPr id="8" name="TextBox 36">
            <a:extLst>
              <a:ext uri="{FF2B5EF4-FFF2-40B4-BE49-F238E27FC236}">
                <a16:creationId xmlns:a16="http://schemas.microsoft.com/office/drawing/2014/main" id="{F721B5FD-1A54-BCBE-CB3A-2EBC3B919D76}"/>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600592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B75CC-0CA9-566A-A18F-38C204A94722}"/>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1BEA60F6-0819-93D2-6A1F-D796628B8FFD}"/>
              </a:ext>
            </a:extLst>
          </p:cNvPr>
          <p:cNvSpPr txBox="1"/>
          <p:nvPr/>
        </p:nvSpPr>
        <p:spPr>
          <a:xfrm>
            <a:off x="1416258" y="132965"/>
            <a:ext cx="4246873" cy="923330"/>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US" sz="1100" dirty="0">
                <a:latin typeface="Arial Narrow" pitchFamily="34" charset="0"/>
              </a:rPr>
              <a:t>how abiotic factors have affected the geographic distribution of corals over geological time, including dissolved oxygen, light availability, salinity, temperature, substrate, aragonite and low levels of nitrates and phosphates.</a:t>
            </a:r>
            <a:endParaRPr lang="en-US" sz="1050" i="1" dirty="0">
              <a:latin typeface="Arial Narrow"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27402978-AEEF-7738-85B6-2AF88B01178A}"/>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83C4D70E-9295-71D1-CD06-AC4BF1A1221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9B92BBDC-6A6D-6F6F-D2D5-96F861EF65A0}"/>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3813374F-E63A-6EFB-DDFC-32215F9B37D3}"/>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9B50CA87-F1C8-ED42-83A5-E78026A4D04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FD8AA86E-A441-E50A-6527-0E40FCE47A16}"/>
              </a:ext>
            </a:extLst>
          </p:cNvPr>
          <p:cNvSpPr txBox="1"/>
          <p:nvPr/>
        </p:nvSpPr>
        <p:spPr>
          <a:xfrm>
            <a:off x="5708314" y="271465"/>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878354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89356" y="105077"/>
            <a:ext cx="4191130" cy="861774"/>
          </a:xfrm>
          <a:prstGeom prst="rect">
            <a:avLst/>
          </a:prstGeom>
          <a:noFill/>
        </p:spPr>
        <p:txBody>
          <a:bodyPr wrap="square" rtlCol="0" anchor="ctr">
            <a:spAutoFit/>
          </a:bodyPr>
          <a:lstStyle/>
          <a:p>
            <a:pPr algn="ctr"/>
            <a:endParaRPr lang="en-AU" sz="1600" b="1" dirty="0">
              <a:latin typeface="Arial Narrow" pitchFamily="34" charset="0"/>
            </a:endParaRPr>
          </a:p>
          <a:p>
            <a:pPr algn="ctr"/>
            <a:r>
              <a:rPr lang="en-AU" sz="1600" b="1" dirty="0">
                <a:latin typeface="Arial Narrow" pitchFamily="34" charset="0"/>
              </a:rPr>
              <a:t>4. WHAT IS ARAGONITE? </a:t>
            </a:r>
            <a:endParaRPr lang="en-AU" sz="1600" dirty="0">
              <a:latin typeface="Arial Narrow" pitchFamily="34" charset="0"/>
            </a:endParaRPr>
          </a:p>
          <a:p>
            <a:r>
              <a:rPr lang="en-US" b="1" dirty="0">
                <a:latin typeface="Arial Narrow" pitchFamily="34" charset="0"/>
              </a:rPr>
              <a:t> </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1" name="Rectangle 20"/>
          <p:cNvSpPr/>
          <p:nvPr/>
        </p:nvSpPr>
        <p:spPr>
          <a:xfrm>
            <a:off x="505494" y="3172281"/>
            <a:ext cx="5863484" cy="58770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AU" b="1" dirty="0">
                <a:solidFill>
                  <a:schemeClr val="tx1"/>
                </a:solidFill>
                <a:latin typeface="Arial Narrow" panose="020B0606020202030204" pitchFamily="34" charset="0"/>
              </a:rPr>
              <a:t>   Ca                  CO</a:t>
            </a:r>
            <a:r>
              <a:rPr lang="en-AU" sz="1200" b="1" dirty="0">
                <a:solidFill>
                  <a:schemeClr val="tx1"/>
                </a:solidFill>
                <a:latin typeface="Arial Narrow" panose="020B0606020202030204" pitchFamily="34" charset="0"/>
              </a:rPr>
              <a:t>3</a:t>
            </a:r>
            <a:r>
              <a:rPr lang="en-AU" b="1" dirty="0">
                <a:solidFill>
                  <a:schemeClr val="tx1"/>
                </a:solidFill>
                <a:latin typeface="Arial Narrow" panose="020B0606020202030204" pitchFamily="34" charset="0"/>
              </a:rPr>
              <a:t>             </a:t>
            </a:r>
            <a:r>
              <a:rPr lang="en-AU" b="1" dirty="0">
                <a:solidFill>
                  <a:schemeClr val="tx1"/>
                </a:solidFill>
                <a:latin typeface="Arial Narrow" panose="020B0606020202030204" pitchFamily="34" charset="0"/>
                <a:sym typeface="Wingdings" panose="05000000000000000000" pitchFamily="2" charset="2"/>
              </a:rPr>
              <a:t>                                      CaCO</a:t>
            </a:r>
            <a:r>
              <a:rPr lang="en-AU" sz="1200" b="1" dirty="0">
                <a:solidFill>
                  <a:schemeClr val="tx1"/>
                </a:solidFill>
                <a:latin typeface="Arial Narrow" panose="020B0606020202030204" pitchFamily="34" charset="0"/>
                <a:sym typeface="Wingdings" panose="05000000000000000000" pitchFamily="2" charset="2"/>
              </a:rPr>
              <a:t>3</a:t>
            </a:r>
            <a:endParaRPr lang="en-AU" sz="1200" b="1" dirty="0">
              <a:solidFill>
                <a:schemeClr val="bg1">
                  <a:lumMod val="50000"/>
                </a:schemeClr>
              </a:solidFill>
              <a:latin typeface="Arial Narrow" panose="020B0606020202030204" pitchFamily="34" charset="0"/>
            </a:endParaRPr>
          </a:p>
        </p:txBody>
      </p:sp>
      <p:sp>
        <p:nvSpPr>
          <p:cNvPr id="31" name="Left-Right Arrow 30"/>
          <p:cNvSpPr/>
          <p:nvPr/>
        </p:nvSpPr>
        <p:spPr>
          <a:xfrm>
            <a:off x="2834137" y="3312346"/>
            <a:ext cx="1629043" cy="299633"/>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 name="Rectangle 36"/>
          <p:cNvSpPr/>
          <p:nvPr/>
        </p:nvSpPr>
        <p:spPr>
          <a:xfrm>
            <a:off x="505494" y="4571816"/>
            <a:ext cx="5863484" cy="60567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determines the direction of the arrow in the reaction above? Ans. </a:t>
            </a:r>
          </a:p>
        </p:txBody>
      </p:sp>
      <p:sp>
        <p:nvSpPr>
          <p:cNvPr id="38" name="Rectangle 37"/>
          <p:cNvSpPr/>
          <p:nvPr/>
        </p:nvSpPr>
        <p:spPr>
          <a:xfrm>
            <a:off x="546322" y="4815150"/>
            <a:ext cx="5763152" cy="306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The concentration of ions in seawater (the saturation of the solution)  </a:t>
            </a:r>
            <a:endParaRPr lang="en-AU" sz="800" dirty="0">
              <a:solidFill>
                <a:schemeClr val="tx1">
                  <a:lumMod val="65000"/>
                  <a:lumOff val="35000"/>
                </a:schemeClr>
              </a:solidFill>
              <a:latin typeface="Comic Sans MS" panose="030F0702030302020204" pitchFamily="66" charset="0"/>
            </a:endParaRPr>
          </a:p>
        </p:txBody>
      </p:sp>
      <p:sp>
        <p:nvSpPr>
          <p:cNvPr id="40" name="Rectangle 39"/>
          <p:cNvSpPr/>
          <p:nvPr/>
        </p:nvSpPr>
        <p:spPr>
          <a:xfrm>
            <a:off x="507758" y="7091236"/>
            <a:ext cx="5821908" cy="58047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tx1"/>
              </a:solidFill>
              <a:latin typeface="Arial Narrow" panose="020B0606020202030204" pitchFamily="34" charset="0"/>
            </a:endParaRPr>
          </a:p>
        </p:txBody>
      </p:sp>
      <p:sp>
        <p:nvSpPr>
          <p:cNvPr id="7" name="TextBox 6"/>
          <p:cNvSpPr txBox="1"/>
          <p:nvPr/>
        </p:nvSpPr>
        <p:spPr>
          <a:xfrm>
            <a:off x="421537" y="974395"/>
            <a:ext cx="6096317" cy="892552"/>
          </a:xfrm>
          <a:prstGeom prst="rect">
            <a:avLst/>
          </a:prstGeom>
          <a:noFill/>
        </p:spPr>
        <p:txBody>
          <a:bodyPr wrap="square" rtlCol="0">
            <a:spAutoFit/>
          </a:bodyPr>
          <a:lstStyle/>
          <a:p>
            <a:r>
              <a:rPr lang="en-AU" sz="1600" b="1" dirty="0">
                <a:latin typeface="Arial Narrow" panose="020B0606020202030204" pitchFamily="34" charset="0"/>
              </a:rPr>
              <a:t>Aragonite</a:t>
            </a:r>
            <a:r>
              <a:rPr lang="en-AU" sz="1600" b="1" i="1" dirty="0">
                <a:latin typeface="Arial Narrow" panose="020B0606020202030204" pitchFamily="34" charset="0"/>
              </a:rPr>
              <a:t> </a:t>
            </a:r>
            <a:r>
              <a:rPr lang="en-AU" sz="1600" b="1" dirty="0">
                <a:latin typeface="Arial Narrow" panose="020B0606020202030204" pitchFamily="34" charset="0"/>
              </a:rPr>
              <a:t>is Calcium Carbonate (what coral skeletons are made of)</a:t>
            </a:r>
          </a:p>
          <a:p>
            <a:r>
              <a:rPr lang="en-AU" sz="1200" dirty="0">
                <a:latin typeface="Arial Narrow" panose="020B0606020202030204" pitchFamily="34" charset="0"/>
              </a:rPr>
              <a:t>Coral skeletons are made of calcium carbonate. The chemical formula for calcium carbonate is CaCO</a:t>
            </a:r>
            <a:r>
              <a:rPr lang="en-AU" sz="800" b="1" dirty="0">
                <a:latin typeface="Arial Narrow" panose="020B0606020202030204" pitchFamily="34" charset="0"/>
              </a:rPr>
              <a:t>3</a:t>
            </a:r>
            <a:r>
              <a:rPr lang="en-AU" sz="1200" dirty="0">
                <a:latin typeface="Arial Narrow" panose="020B0606020202030204" pitchFamily="34" charset="0"/>
              </a:rPr>
              <a:t>. However, there are 3 different types of calcium carbonate (with that same formula) – aragonite, calcite </a:t>
            </a:r>
            <a:r>
              <a:rPr lang="en-AU" sz="1200" i="1" dirty="0">
                <a:latin typeface="Arial Narrow" panose="020B0606020202030204" pitchFamily="34" charset="0"/>
              </a:rPr>
              <a:t>and</a:t>
            </a:r>
            <a:r>
              <a:rPr lang="en-AU" sz="1200" dirty="0">
                <a:latin typeface="Arial Narrow" panose="020B0606020202030204" pitchFamily="34" charset="0"/>
              </a:rPr>
              <a:t> </a:t>
            </a:r>
            <a:r>
              <a:rPr lang="en-AU" sz="1200" dirty="0" err="1">
                <a:latin typeface="Arial Narrow" panose="020B0606020202030204" pitchFamily="34" charset="0"/>
              </a:rPr>
              <a:t>vaterite</a:t>
            </a:r>
            <a:r>
              <a:rPr lang="en-AU" sz="1200" dirty="0">
                <a:latin typeface="Arial Narrow" panose="020B0606020202030204" pitchFamily="34" charset="0"/>
              </a:rPr>
              <a:t>! </a:t>
            </a:r>
            <a:r>
              <a:rPr lang="en-AU" sz="1200" dirty="0" err="1">
                <a:latin typeface="Arial Narrow" panose="020B0606020202030204" pitchFamily="34" charset="0"/>
              </a:rPr>
              <a:t>Scleractinian</a:t>
            </a:r>
            <a:r>
              <a:rPr lang="en-AU" sz="1200" dirty="0">
                <a:latin typeface="Arial Narrow" panose="020B0606020202030204" pitchFamily="34" charset="0"/>
              </a:rPr>
              <a:t> corals are made from the ‘aragonite version’ of calcium carbonate. Hence the name.</a:t>
            </a:r>
            <a:endParaRPr lang="en-AU" dirty="0"/>
          </a:p>
        </p:txBody>
      </p:sp>
      <p:sp>
        <p:nvSpPr>
          <p:cNvPr id="8" name="Rectangle 7"/>
          <p:cNvSpPr/>
          <p:nvPr/>
        </p:nvSpPr>
        <p:spPr>
          <a:xfrm>
            <a:off x="445982" y="2154543"/>
            <a:ext cx="5984382" cy="461665"/>
          </a:xfrm>
          <a:prstGeom prst="rect">
            <a:avLst/>
          </a:prstGeom>
        </p:spPr>
        <p:txBody>
          <a:bodyPr wrap="square">
            <a:spAutoFit/>
          </a:bodyPr>
          <a:lstStyle/>
          <a:p>
            <a:r>
              <a:rPr lang="en-AU" sz="1200" dirty="0">
                <a:latin typeface="Arial Narrow" panose="020B0606020202030204" pitchFamily="34" charset="0"/>
              </a:rPr>
              <a:t>Now take a closer look at the formula and you will see that it is made of two parts put together. Calcium ions (Ca   ) and carbonate ions (CO</a:t>
            </a:r>
            <a:r>
              <a:rPr lang="en-AU" sz="800" dirty="0">
                <a:latin typeface="Arial Narrow" panose="020B0606020202030204" pitchFamily="34" charset="0"/>
              </a:rPr>
              <a:t>3     </a:t>
            </a:r>
            <a:r>
              <a:rPr lang="en-AU" sz="1200" dirty="0">
                <a:latin typeface="Arial Narrow" panose="020B0606020202030204" pitchFamily="34" charset="0"/>
              </a:rPr>
              <a:t>). </a:t>
            </a:r>
            <a:r>
              <a:rPr lang="en-AU" sz="1200" i="1" dirty="0">
                <a:latin typeface="Arial Narrow" panose="020B0606020202030204" pitchFamily="34" charset="0"/>
              </a:rPr>
              <a:t>Note:</a:t>
            </a:r>
            <a:r>
              <a:rPr lang="en-AU" sz="1200" dirty="0">
                <a:latin typeface="Arial Narrow" panose="020B0606020202030204" pitchFamily="34" charset="0"/>
              </a:rPr>
              <a:t> </a:t>
            </a:r>
            <a:r>
              <a:rPr lang="en-AU" sz="1200" u="sng" dirty="0">
                <a:latin typeface="Arial Narrow" panose="020B0606020202030204" pitchFamily="34" charset="0"/>
              </a:rPr>
              <a:t>ions</a:t>
            </a:r>
            <a:r>
              <a:rPr lang="en-AU" sz="1200" dirty="0">
                <a:latin typeface="Arial Narrow" panose="020B0606020202030204" pitchFamily="34" charset="0"/>
              </a:rPr>
              <a:t> are atoms or molecules that carry a (+ or -) charge.</a:t>
            </a:r>
            <a:endParaRPr lang="en-AU" sz="1200" dirty="0"/>
          </a:p>
        </p:txBody>
      </p:sp>
      <p:sp>
        <p:nvSpPr>
          <p:cNvPr id="39" name="Rectangle 38"/>
          <p:cNvSpPr/>
          <p:nvPr/>
        </p:nvSpPr>
        <p:spPr>
          <a:xfrm>
            <a:off x="508863" y="1858518"/>
            <a:ext cx="5873465" cy="3034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is the name, and chemical formula, for aragonite? Ans. </a:t>
            </a:r>
          </a:p>
        </p:txBody>
      </p:sp>
      <p:sp>
        <p:nvSpPr>
          <p:cNvPr id="9" name="Rectangle 8"/>
          <p:cNvSpPr/>
          <p:nvPr/>
        </p:nvSpPr>
        <p:spPr>
          <a:xfrm>
            <a:off x="4450151" y="1887938"/>
            <a:ext cx="1866486" cy="23814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800" dirty="0">
              <a:solidFill>
                <a:schemeClr val="tx1">
                  <a:lumMod val="65000"/>
                  <a:lumOff val="35000"/>
                </a:schemeClr>
              </a:solidFill>
              <a:latin typeface="Comic Sans MS" panose="030F0702030302020204" pitchFamily="66" charset="0"/>
            </a:endParaRPr>
          </a:p>
        </p:txBody>
      </p:sp>
      <p:sp>
        <p:nvSpPr>
          <p:cNvPr id="42" name="Rectangle 41"/>
          <p:cNvSpPr/>
          <p:nvPr/>
        </p:nvSpPr>
        <p:spPr>
          <a:xfrm>
            <a:off x="505494" y="2604817"/>
            <a:ext cx="5873465" cy="3034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ions combine to make aragonite?</a:t>
            </a:r>
            <a:r>
              <a:rPr lang="en-AU" sz="1200" dirty="0">
                <a:solidFill>
                  <a:schemeClr val="tx1"/>
                </a:solidFill>
                <a:latin typeface="Arial Narrow" panose="020B0606020202030204" pitchFamily="34" charset="0"/>
              </a:rPr>
              <a:t> </a:t>
            </a:r>
            <a:r>
              <a:rPr lang="en-AU" sz="1200" b="1" dirty="0">
                <a:solidFill>
                  <a:schemeClr val="tx1"/>
                </a:solidFill>
                <a:latin typeface="Arial Narrow" panose="020B0606020202030204" pitchFamily="34" charset="0"/>
              </a:rPr>
              <a:t>Ans.</a:t>
            </a:r>
          </a:p>
        </p:txBody>
      </p:sp>
      <p:sp>
        <p:nvSpPr>
          <p:cNvPr id="44" name="Rectangle 43"/>
          <p:cNvSpPr/>
          <p:nvPr/>
        </p:nvSpPr>
        <p:spPr>
          <a:xfrm>
            <a:off x="3405511" y="2634429"/>
            <a:ext cx="2924155" cy="2334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800" dirty="0">
              <a:solidFill>
                <a:schemeClr val="tx1">
                  <a:lumMod val="65000"/>
                  <a:lumOff val="35000"/>
                </a:schemeClr>
              </a:solidFill>
              <a:latin typeface="Arial Narrow" panose="020B0606020202030204" pitchFamily="34" charset="0"/>
            </a:endParaRPr>
          </a:p>
        </p:txBody>
      </p:sp>
      <p:sp>
        <p:nvSpPr>
          <p:cNvPr id="47" name="Rectangle 46"/>
          <p:cNvSpPr/>
          <p:nvPr/>
        </p:nvSpPr>
        <p:spPr>
          <a:xfrm>
            <a:off x="430520" y="2900724"/>
            <a:ext cx="6303618" cy="276999"/>
          </a:xfrm>
          <a:prstGeom prst="rect">
            <a:avLst/>
          </a:prstGeom>
        </p:spPr>
        <p:txBody>
          <a:bodyPr wrap="square">
            <a:spAutoFit/>
          </a:bodyPr>
          <a:lstStyle/>
          <a:p>
            <a:r>
              <a:rPr lang="en-AU" sz="1200" dirty="0">
                <a:latin typeface="Arial Narrow" panose="020B0606020202030204" pitchFamily="34" charset="0"/>
              </a:rPr>
              <a:t>Coral is made by combining (dissolved) calcium and carbonate ions to make (solid) calcium carbonate.</a:t>
            </a:r>
            <a:endParaRPr lang="en-AU" sz="1200" dirty="0"/>
          </a:p>
        </p:txBody>
      </p:sp>
      <p:sp>
        <p:nvSpPr>
          <p:cNvPr id="49" name="Rectangle 48"/>
          <p:cNvSpPr/>
          <p:nvPr/>
        </p:nvSpPr>
        <p:spPr>
          <a:xfrm>
            <a:off x="430520" y="3760304"/>
            <a:ext cx="6132966" cy="830997"/>
          </a:xfrm>
          <a:prstGeom prst="rect">
            <a:avLst/>
          </a:prstGeom>
        </p:spPr>
        <p:txBody>
          <a:bodyPr wrap="square">
            <a:spAutoFit/>
          </a:bodyPr>
          <a:lstStyle/>
          <a:p>
            <a:r>
              <a:rPr lang="en-AU" sz="1200" b="1" dirty="0">
                <a:latin typeface="Arial Narrow" panose="020B0606020202030204" pitchFamily="34" charset="0"/>
              </a:rPr>
              <a:t>Left </a:t>
            </a:r>
            <a:r>
              <a:rPr lang="en-AU" sz="1200" dirty="0">
                <a:latin typeface="Arial Narrow" panose="020B0606020202030204" pitchFamily="34" charset="0"/>
              </a:rPr>
              <a:t>of the arrow features </a:t>
            </a:r>
            <a:r>
              <a:rPr lang="en-AU" sz="1200" u="sng" dirty="0">
                <a:latin typeface="Arial Narrow" panose="020B0606020202030204" pitchFamily="34" charset="0"/>
              </a:rPr>
              <a:t>ions</a:t>
            </a:r>
            <a:r>
              <a:rPr lang="en-AU" sz="1200" dirty="0">
                <a:latin typeface="Arial Narrow" panose="020B0606020202030204" pitchFamily="34" charset="0"/>
              </a:rPr>
              <a:t> that are </a:t>
            </a:r>
            <a:r>
              <a:rPr lang="en-AU" sz="1200" u="sng" dirty="0">
                <a:latin typeface="Arial Narrow" panose="020B0606020202030204" pitchFamily="34" charset="0"/>
              </a:rPr>
              <a:t>dissolved</a:t>
            </a:r>
            <a:r>
              <a:rPr lang="en-AU" sz="1200" dirty="0">
                <a:latin typeface="Arial Narrow" panose="020B0606020202030204" pitchFamily="34" charset="0"/>
              </a:rPr>
              <a:t> in seawater. </a:t>
            </a:r>
            <a:r>
              <a:rPr lang="en-AU" sz="1200" b="1" dirty="0">
                <a:latin typeface="Arial Narrow" panose="020B0606020202030204" pitchFamily="34" charset="0"/>
              </a:rPr>
              <a:t>Right</a:t>
            </a:r>
            <a:r>
              <a:rPr lang="en-AU" sz="1200" dirty="0">
                <a:latin typeface="Arial Narrow" panose="020B0606020202030204" pitchFamily="34" charset="0"/>
              </a:rPr>
              <a:t> of the arrow features solid calcium carbonate (i.e. coral). </a:t>
            </a:r>
            <a:r>
              <a:rPr lang="en-AU" sz="1200" i="1" dirty="0">
                <a:latin typeface="Arial Narrow" panose="020B0606020202030204" pitchFamily="34" charset="0"/>
              </a:rPr>
              <a:t>Note</a:t>
            </a:r>
            <a:r>
              <a:rPr lang="en-AU" sz="1200" dirty="0">
                <a:latin typeface="Arial Narrow" panose="020B0606020202030204" pitchFamily="34" charset="0"/>
              </a:rPr>
              <a:t>: the reaction can go both ways. Hence, the arrow points both ways. When the solution (left of arrow) is </a:t>
            </a:r>
            <a:r>
              <a:rPr lang="en-AU" sz="1200" b="1" dirty="0">
                <a:latin typeface="Arial Narrow" panose="020B0606020202030204" pitchFamily="34" charset="0"/>
              </a:rPr>
              <a:t>supersaturated</a:t>
            </a:r>
            <a:r>
              <a:rPr lang="en-AU" sz="1200" dirty="0">
                <a:latin typeface="Arial Narrow" panose="020B0606020202030204" pitchFamily="34" charset="0"/>
              </a:rPr>
              <a:t> with lots of dissolved ions, the arrow points right. When the solution (left of arrow) is </a:t>
            </a:r>
            <a:r>
              <a:rPr lang="en-AU" sz="1200" b="1" dirty="0">
                <a:latin typeface="Arial Narrow" panose="020B0606020202030204" pitchFamily="34" charset="0"/>
              </a:rPr>
              <a:t>undersaturated </a:t>
            </a:r>
            <a:r>
              <a:rPr lang="en-AU" sz="1200" dirty="0">
                <a:latin typeface="Arial Narrow" panose="020B0606020202030204" pitchFamily="34" charset="0"/>
              </a:rPr>
              <a:t>with dissolved ions, the arrow points left (CaCO</a:t>
            </a:r>
            <a:r>
              <a:rPr lang="en-AU" sz="1000" dirty="0">
                <a:latin typeface="Arial Narrow" panose="020B0606020202030204" pitchFamily="34" charset="0"/>
              </a:rPr>
              <a:t>3</a:t>
            </a:r>
            <a:r>
              <a:rPr lang="en-AU" sz="1200" dirty="0">
                <a:latin typeface="Arial Narrow" panose="020B0606020202030204" pitchFamily="34" charset="0"/>
              </a:rPr>
              <a:t> dissolves!). </a:t>
            </a:r>
            <a:endParaRPr lang="en-AU" sz="1200" dirty="0"/>
          </a:p>
        </p:txBody>
      </p:sp>
      <p:sp>
        <p:nvSpPr>
          <p:cNvPr id="50" name="Rectangle 49"/>
          <p:cNvSpPr/>
          <p:nvPr/>
        </p:nvSpPr>
        <p:spPr>
          <a:xfrm>
            <a:off x="421537" y="5176197"/>
            <a:ext cx="6141949" cy="1938992"/>
          </a:xfrm>
          <a:prstGeom prst="rect">
            <a:avLst/>
          </a:prstGeom>
        </p:spPr>
        <p:txBody>
          <a:bodyPr wrap="square">
            <a:spAutoFit/>
          </a:bodyPr>
          <a:lstStyle/>
          <a:p>
            <a:r>
              <a:rPr lang="en-AU" sz="1200" dirty="0">
                <a:latin typeface="Arial Narrow" panose="020B0606020202030204" pitchFamily="34" charset="0"/>
              </a:rPr>
              <a:t>Hence, corals need the arrow to be pointing to the right to make their skeletons, and thus coral reefs. </a:t>
            </a:r>
            <a:br>
              <a:rPr lang="en-AU" sz="1200" dirty="0">
                <a:latin typeface="Arial Narrow" panose="020B0606020202030204" pitchFamily="34" charset="0"/>
              </a:rPr>
            </a:br>
            <a:r>
              <a:rPr lang="en-AU" sz="1200" dirty="0">
                <a:latin typeface="Arial Narrow" panose="020B0606020202030204" pitchFamily="34" charset="0"/>
              </a:rPr>
              <a:t>The question remains, do they have enough ions? Well, calcium ions are always in ample supply, so no worries there. Carbonate ions, however, can be in short supply. Particularly when carbon dioxide levels in the atmosphere get too high and change the chemistry of the ocean. E.g. if there is too much CO</a:t>
            </a:r>
            <a:r>
              <a:rPr lang="en-AU" sz="800" dirty="0">
                <a:latin typeface="Arial Narrow" panose="020B0606020202030204" pitchFamily="34" charset="0"/>
              </a:rPr>
              <a:t>2</a:t>
            </a:r>
            <a:r>
              <a:rPr lang="en-AU" sz="1200" dirty="0">
                <a:latin typeface="Arial Narrow" panose="020B0606020202030204" pitchFamily="34" charset="0"/>
              </a:rPr>
              <a:t> in the atmosphere, the carbonate ion supplies in the ocean become dangerously low. In which case, corals do </a:t>
            </a:r>
            <a:br>
              <a:rPr lang="en-AU" sz="1200" dirty="0">
                <a:latin typeface="Arial Narrow" panose="020B0606020202030204" pitchFamily="34" charset="0"/>
              </a:rPr>
            </a:br>
            <a:r>
              <a:rPr lang="en-AU" sz="1200" dirty="0">
                <a:latin typeface="Arial Narrow" panose="020B0606020202030204" pitchFamily="34" charset="0"/>
              </a:rPr>
              <a:t>not have enough carbonate ions to make their skeletons strong enough, or to calcify (grow) at a rate fast enough to build reefs. Which is not good news! Scientists use the </a:t>
            </a:r>
            <a:r>
              <a:rPr lang="en-AU" sz="1200" b="1" dirty="0">
                <a:latin typeface="Arial Narrow" panose="020B0606020202030204" pitchFamily="34" charset="0"/>
              </a:rPr>
              <a:t>aragonite saturation state “</a:t>
            </a:r>
            <a:r>
              <a:rPr lang="el-GR" sz="1200" b="1" dirty="0">
                <a:latin typeface="Arial Narrow" panose="020B0606020202030204" pitchFamily="34" charset="0"/>
              </a:rPr>
              <a:t>Ω</a:t>
            </a:r>
            <a:r>
              <a:rPr lang="en-AU" sz="1200" b="1" dirty="0" err="1">
                <a:latin typeface="Arial Narrow" panose="020B0606020202030204" pitchFamily="34" charset="0"/>
              </a:rPr>
              <a:t>ara</a:t>
            </a:r>
            <a:r>
              <a:rPr lang="en-AU" sz="1200" b="1" dirty="0">
                <a:latin typeface="Arial Narrow" panose="020B0606020202030204" pitchFamily="34" charset="0"/>
              </a:rPr>
              <a:t>” </a:t>
            </a:r>
            <a:r>
              <a:rPr lang="en-AU" sz="1200" dirty="0">
                <a:latin typeface="Arial Narrow" panose="020B0606020202030204" pitchFamily="34" charset="0"/>
              </a:rPr>
              <a:t>to track the saturation of carbonate ions in seawater (and thus the potential calcification rate in corals) over time. Whereby, if the saturation of carbonate ions (CO</a:t>
            </a:r>
            <a:r>
              <a:rPr lang="en-AU" sz="800" dirty="0">
                <a:latin typeface="Arial Narrow" panose="020B0606020202030204" pitchFamily="34" charset="0"/>
              </a:rPr>
              <a:t>3</a:t>
            </a:r>
            <a:r>
              <a:rPr lang="en-AU" sz="1200" baseline="30000" dirty="0">
                <a:latin typeface="Arial Narrow" panose="020B0606020202030204" pitchFamily="34" charset="0"/>
              </a:rPr>
              <a:t>2-</a:t>
            </a:r>
            <a:r>
              <a:rPr lang="en-AU" sz="1200" dirty="0">
                <a:latin typeface="Arial Narrow" panose="020B0606020202030204" pitchFamily="34" charset="0"/>
              </a:rPr>
              <a:t>) decreases, </a:t>
            </a:r>
            <a:r>
              <a:rPr lang="en-AU" sz="1200" b="1" dirty="0">
                <a:latin typeface="Arial Narrow" panose="020B0606020202030204" pitchFamily="34" charset="0"/>
              </a:rPr>
              <a:t>Ω</a:t>
            </a:r>
            <a:r>
              <a:rPr lang="en-AU" sz="1200" b="1" dirty="0" err="1">
                <a:latin typeface="Arial Narrow" panose="020B0606020202030204" pitchFamily="34" charset="0"/>
              </a:rPr>
              <a:t>ara</a:t>
            </a:r>
            <a:r>
              <a:rPr lang="en-AU" sz="1200" b="1" dirty="0">
                <a:latin typeface="Arial Narrow" panose="020B0606020202030204" pitchFamily="34" charset="0"/>
              </a:rPr>
              <a:t> </a:t>
            </a:r>
            <a:r>
              <a:rPr lang="en-AU" sz="1200" dirty="0">
                <a:latin typeface="Arial Narrow" panose="020B0606020202030204" pitchFamily="34" charset="0"/>
              </a:rPr>
              <a:t>decreases. </a:t>
            </a:r>
            <a:r>
              <a:rPr lang="en-AU" sz="1200" b="1" dirty="0">
                <a:latin typeface="Arial Narrow" panose="020B0606020202030204" pitchFamily="34" charset="0"/>
              </a:rPr>
              <a:t>Ω</a:t>
            </a:r>
            <a:r>
              <a:rPr lang="en-AU" sz="1200" b="1" dirty="0" err="1">
                <a:latin typeface="Arial Narrow" panose="020B0606020202030204" pitchFamily="34" charset="0"/>
              </a:rPr>
              <a:t>ara</a:t>
            </a:r>
            <a:r>
              <a:rPr lang="en-AU" sz="1200" dirty="0">
                <a:latin typeface="Arial Narrow" panose="020B0606020202030204" pitchFamily="34" charset="0"/>
              </a:rPr>
              <a:t> is then used to map the distribution of coral reefs in the past, and to predict where reefs will be (or not be) in the future</a:t>
            </a:r>
            <a:r>
              <a:rPr lang="en-AU" sz="1200" baseline="30000" dirty="0">
                <a:latin typeface="Arial Narrow" panose="020B0606020202030204" pitchFamily="34" charset="0"/>
              </a:rPr>
              <a:t>[1]</a:t>
            </a:r>
            <a:r>
              <a:rPr lang="en-AU" sz="1200" dirty="0">
                <a:latin typeface="Arial Narrow" panose="020B0606020202030204" pitchFamily="34" charset="0"/>
              </a:rPr>
              <a:t>. </a:t>
            </a:r>
          </a:p>
        </p:txBody>
      </p:sp>
      <p:sp>
        <p:nvSpPr>
          <p:cNvPr id="23" name="TextBox 22"/>
          <p:cNvSpPr txBox="1"/>
          <p:nvPr/>
        </p:nvSpPr>
        <p:spPr>
          <a:xfrm>
            <a:off x="576365" y="7128007"/>
            <a:ext cx="1200174" cy="461665"/>
          </a:xfrm>
          <a:prstGeom prst="rect">
            <a:avLst/>
          </a:prstGeom>
          <a:noFill/>
        </p:spPr>
        <p:txBody>
          <a:bodyPr wrap="square" rtlCol="0">
            <a:spAutoFit/>
          </a:bodyPr>
          <a:lstStyle/>
          <a:p>
            <a:r>
              <a:rPr lang="el-GR" sz="2400" dirty="0"/>
              <a:t>Ω</a:t>
            </a:r>
            <a:r>
              <a:rPr lang="en-AU" sz="1400" b="1" dirty="0" err="1">
                <a:latin typeface="Arial Narrow" panose="020B0606020202030204" pitchFamily="34" charset="0"/>
              </a:rPr>
              <a:t>ara</a:t>
            </a:r>
            <a:r>
              <a:rPr lang="en-AU" sz="1400" b="1" dirty="0">
                <a:latin typeface="Arial Narrow" panose="020B0606020202030204" pitchFamily="34" charset="0"/>
              </a:rPr>
              <a:t> </a:t>
            </a:r>
            <a:r>
              <a:rPr lang="en-AU" sz="800" dirty="0"/>
              <a:t>     </a:t>
            </a:r>
            <a:r>
              <a:rPr lang="en-AU" sz="2400" dirty="0"/>
              <a:t>=</a:t>
            </a:r>
          </a:p>
        </p:txBody>
      </p:sp>
      <p:sp>
        <p:nvSpPr>
          <p:cNvPr id="51" name="TextBox 50"/>
          <p:cNvSpPr txBox="1"/>
          <p:nvPr/>
        </p:nvSpPr>
        <p:spPr>
          <a:xfrm>
            <a:off x="1379267" y="7065163"/>
            <a:ext cx="1619071" cy="338554"/>
          </a:xfrm>
          <a:prstGeom prst="rect">
            <a:avLst/>
          </a:prstGeom>
          <a:noFill/>
        </p:spPr>
        <p:txBody>
          <a:bodyPr wrap="square" rtlCol="0">
            <a:spAutoFit/>
          </a:bodyPr>
          <a:lstStyle/>
          <a:p>
            <a:r>
              <a:rPr lang="en-AU" sz="1600" dirty="0">
                <a:solidFill>
                  <a:schemeClr val="tx1">
                    <a:lumMod val="75000"/>
                    <a:lumOff val="25000"/>
                  </a:schemeClr>
                </a:solidFill>
                <a:latin typeface="Arial Narrow" panose="020B0606020202030204" pitchFamily="34" charset="0"/>
              </a:rPr>
              <a:t>[ Ca</a:t>
            </a:r>
            <a:r>
              <a:rPr lang="en-AU" sz="1600" baseline="30000" dirty="0">
                <a:solidFill>
                  <a:schemeClr val="tx1">
                    <a:lumMod val="75000"/>
                    <a:lumOff val="25000"/>
                  </a:schemeClr>
                </a:solidFill>
                <a:latin typeface="Arial Narrow" panose="020B0606020202030204" pitchFamily="34" charset="0"/>
              </a:rPr>
              <a:t>2+ </a:t>
            </a:r>
            <a:r>
              <a:rPr lang="en-AU" sz="1600" dirty="0">
                <a:solidFill>
                  <a:schemeClr val="tx1">
                    <a:lumMod val="75000"/>
                    <a:lumOff val="25000"/>
                  </a:schemeClr>
                </a:solidFill>
                <a:latin typeface="Arial Narrow" panose="020B0606020202030204" pitchFamily="34" charset="0"/>
              </a:rPr>
              <a:t>] </a:t>
            </a:r>
            <a:r>
              <a:rPr lang="en-AU" sz="1600" b="1" dirty="0">
                <a:latin typeface="Arial Narrow" panose="020B0606020202030204" pitchFamily="34" charset="0"/>
              </a:rPr>
              <a:t>[ CO</a:t>
            </a:r>
            <a:r>
              <a:rPr lang="en-AU" sz="1200" b="1" dirty="0">
                <a:latin typeface="Arial Narrow" panose="020B0606020202030204" pitchFamily="34" charset="0"/>
              </a:rPr>
              <a:t>3</a:t>
            </a:r>
            <a:r>
              <a:rPr lang="en-AU" sz="1600" b="1" baseline="30000" dirty="0">
                <a:latin typeface="Arial Narrow" panose="020B0606020202030204" pitchFamily="34" charset="0"/>
              </a:rPr>
              <a:t>2-</a:t>
            </a:r>
            <a:r>
              <a:rPr lang="en-AU" sz="1600" b="1" dirty="0">
                <a:latin typeface="Arial Narrow" panose="020B0606020202030204" pitchFamily="34" charset="0"/>
              </a:rPr>
              <a:t> ]</a:t>
            </a:r>
          </a:p>
        </p:txBody>
      </p:sp>
      <p:cxnSp>
        <p:nvCxnSpPr>
          <p:cNvPr id="25" name="Straight Connector 24"/>
          <p:cNvCxnSpPr/>
          <p:nvPr/>
        </p:nvCxnSpPr>
        <p:spPr>
          <a:xfrm>
            <a:off x="1461906" y="7403717"/>
            <a:ext cx="11833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735441" y="7360369"/>
            <a:ext cx="636239" cy="338554"/>
          </a:xfrm>
          <a:prstGeom prst="rect">
            <a:avLst/>
          </a:prstGeom>
          <a:noFill/>
        </p:spPr>
        <p:txBody>
          <a:bodyPr wrap="square" rtlCol="0">
            <a:spAutoFit/>
          </a:bodyPr>
          <a:lstStyle/>
          <a:p>
            <a:r>
              <a:rPr lang="en-AU" sz="1600" i="1" dirty="0">
                <a:solidFill>
                  <a:schemeClr val="tx1">
                    <a:lumMod val="75000"/>
                    <a:lumOff val="25000"/>
                  </a:schemeClr>
                </a:solidFill>
                <a:latin typeface="Arial Narrow" panose="020B0606020202030204" pitchFamily="34" charset="0"/>
              </a:rPr>
              <a:t>K</a:t>
            </a:r>
            <a:r>
              <a:rPr lang="en-AU" sz="1600" dirty="0">
                <a:solidFill>
                  <a:schemeClr val="tx1">
                    <a:lumMod val="75000"/>
                    <a:lumOff val="25000"/>
                  </a:schemeClr>
                </a:solidFill>
                <a:latin typeface="Arial Narrow" panose="020B0606020202030204" pitchFamily="34" charset="0"/>
              </a:rPr>
              <a:t> </a:t>
            </a:r>
            <a:r>
              <a:rPr lang="en-AU" sz="1200" dirty="0" err="1">
                <a:solidFill>
                  <a:schemeClr val="tx1">
                    <a:lumMod val="75000"/>
                    <a:lumOff val="25000"/>
                  </a:schemeClr>
                </a:solidFill>
                <a:latin typeface="Arial Narrow" panose="020B0606020202030204" pitchFamily="34" charset="0"/>
              </a:rPr>
              <a:t>sp</a:t>
            </a:r>
            <a:endParaRPr lang="en-AU" sz="1200" dirty="0">
              <a:solidFill>
                <a:schemeClr val="tx1">
                  <a:lumMod val="75000"/>
                  <a:lumOff val="25000"/>
                </a:schemeClr>
              </a:solidFill>
              <a:latin typeface="Arial Narrow" panose="020B0606020202030204" pitchFamily="34" charset="0"/>
            </a:endParaRPr>
          </a:p>
        </p:txBody>
      </p:sp>
      <p:sp>
        <p:nvSpPr>
          <p:cNvPr id="55" name="TextBox 54"/>
          <p:cNvSpPr txBox="1"/>
          <p:nvPr/>
        </p:nvSpPr>
        <p:spPr>
          <a:xfrm>
            <a:off x="3023093" y="7230828"/>
            <a:ext cx="2307522" cy="430887"/>
          </a:xfrm>
          <a:prstGeom prst="rect">
            <a:avLst/>
          </a:prstGeom>
          <a:noFill/>
        </p:spPr>
        <p:txBody>
          <a:bodyPr wrap="square" rtlCol="0">
            <a:spAutoFit/>
          </a:bodyPr>
          <a:lstStyle/>
          <a:p>
            <a:r>
              <a:rPr lang="en-AU" sz="1100" dirty="0">
                <a:latin typeface="Arial Narrow" panose="020B0606020202030204" pitchFamily="34" charset="0"/>
              </a:rPr>
              <a:t>When CO</a:t>
            </a:r>
            <a:r>
              <a:rPr lang="en-AU" sz="800" dirty="0">
                <a:latin typeface="Arial Narrow" panose="020B0606020202030204" pitchFamily="34" charset="0"/>
              </a:rPr>
              <a:t>3</a:t>
            </a:r>
            <a:r>
              <a:rPr lang="en-AU" sz="800" baseline="30000" dirty="0">
                <a:latin typeface="Arial Narrow" panose="020B0606020202030204" pitchFamily="34" charset="0"/>
              </a:rPr>
              <a:t>2-</a:t>
            </a:r>
            <a:r>
              <a:rPr lang="en-AU" sz="1100" dirty="0">
                <a:latin typeface="Arial Narrow" panose="020B0606020202030204" pitchFamily="34" charset="0"/>
              </a:rPr>
              <a:t>  decreases, </a:t>
            </a:r>
            <a:r>
              <a:rPr lang="el-GR" sz="1100" b="1" dirty="0">
                <a:latin typeface="Arial Narrow" panose="020B0606020202030204" pitchFamily="34" charset="0"/>
              </a:rPr>
              <a:t>Ω</a:t>
            </a:r>
            <a:r>
              <a:rPr lang="en-AU" sz="1100" b="1" dirty="0" err="1">
                <a:latin typeface="Arial Narrow" panose="020B0606020202030204" pitchFamily="34" charset="0"/>
              </a:rPr>
              <a:t>ara</a:t>
            </a:r>
            <a:r>
              <a:rPr lang="en-AU" sz="1100" b="1" dirty="0">
                <a:latin typeface="Arial Narrow" panose="020B0606020202030204" pitchFamily="34" charset="0"/>
              </a:rPr>
              <a:t> </a:t>
            </a:r>
            <a:r>
              <a:rPr lang="en-AU" sz="1100" dirty="0">
                <a:latin typeface="Arial Narrow" panose="020B0606020202030204" pitchFamily="34" charset="0"/>
              </a:rPr>
              <a:t>decreases. </a:t>
            </a:r>
          </a:p>
          <a:p>
            <a:r>
              <a:rPr lang="en-AU" sz="1100" dirty="0">
                <a:latin typeface="Arial Narrow" panose="020B0606020202030204" pitchFamily="34" charset="0"/>
              </a:rPr>
              <a:t>When CO</a:t>
            </a:r>
            <a:r>
              <a:rPr lang="en-AU" sz="800" dirty="0">
                <a:latin typeface="Arial Narrow" panose="020B0606020202030204" pitchFamily="34" charset="0"/>
              </a:rPr>
              <a:t>3</a:t>
            </a:r>
            <a:r>
              <a:rPr lang="en-AU" sz="800" baseline="30000" dirty="0">
                <a:latin typeface="Arial Narrow" panose="020B0606020202030204" pitchFamily="34" charset="0"/>
              </a:rPr>
              <a:t>2-</a:t>
            </a:r>
            <a:r>
              <a:rPr lang="en-AU" sz="1100" baseline="30000" dirty="0">
                <a:latin typeface="Arial Narrow" panose="020B0606020202030204" pitchFamily="34" charset="0"/>
              </a:rPr>
              <a:t> </a:t>
            </a:r>
            <a:r>
              <a:rPr lang="en-AU" sz="1100" dirty="0">
                <a:latin typeface="Arial Narrow" panose="020B0606020202030204" pitchFamily="34" charset="0"/>
              </a:rPr>
              <a:t> increases, </a:t>
            </a:r>
            <a:r>
              <a:rPr lang="el-GR" sz="1100" b="1" dirty="0">
                <a:latin typeface="Arial Narrow" panose="020B0606020202030204" pitchFamily="34" charset="0"/>
              </a:rPr>
              <a:t>Ω</a:t>
            </a:r>
            <a:r>
              <a:rPr lang="en-AU" sz="1100" b="1" dirty="0" err="1">
                <a:latin typeface="Arial Narrow" panose="020B0606020202030204" pitchFamily="34" charset="0"/>
              </a:rPr>
              <a:t>ara</a:t>
            </a:r>
            <a:r>
              <a:rPr lang="en-AU" sz="1100" b="1" dirty="0">
                <a:latin typeface="Arial Narrow" panose="020B0606020202030204" pitchFamily="34" charset="0"/>
              </a:rPr>
              <a:t> </a:t>
            </a:r>
            <a:r>
              <a:rPr lang="en-AU" sz="1100" dirty="0">
                <a:latin typeface="Arial Narrow" panose="020B0606020202030204" pitchFamily="34" charset="0"/>
              </a:rPr>
              <a:t>increases.  </a:t>
            </a:r>
            <a:endParaRPr lang="en-AU" sz="400" dirty="0"/>
          </a:p>
        </p:txBody>
      </p:sp>
      <p:sp>
        <p:nvSpPr>
          <p:cNvPr id="58" name="TextBox 57"/>
          <p:cNvSpPr txBox="1"/>
          <p:nvPr/>
        </p:nvSpPr>
        <p:spPr>
          <a:xfrm>
            <a:off x="445982" y="8659079"/>
            <a:ext cx="6420104" cy="173894"/>
          </a:xfrm>
          <a:prstGeom prst="rect">
            <a:avLst/>
          </a:prstGeom>
          <a:noFill/>
        </p:spPr>
        <p:txBody>
          <a:bodyPr wrap="square" rtlCol="0">
            <a:spAutoFit/>
          </a:bodyPr>
          <a:lstStyle/>
          <a:p>
            <a:r>
              <a:rPr lang="en-AU" sz="520" baseline="30000" dirty="0">
                <a:latin typeface="Arial Narrow" panose="020B0606020202030204" pitchFamily="34" charset="0"/>
              </a:rPr>
              <a:t>[1] </a:t>
            </a:r>
            <a:r>
              <a:rPr lang="en-AU" sz="520" dirty="0" err="1">
                <a:latin typeface="Arial Narrow" panose="020B0606020202030204" pitchFamily="34" charset="0"/>
              </a:rPr>
              <a:t>Kleypas</a:t>
            </a:r>
            <a:r>
              <a:rPr lang="en-AU" sz="520" dirty="0">
                <a:latin typeface="Arial Narrow" panose="020B0606020202030204" pitchFamily="34" charset="0"/>
              </a:rPr>
              <a:t>, J .A., </a:t>
            </a:r>
            <a:r>
              <a:rPr lang="en-AU" sz="520" dirty="0" err="1">
                <a:latin typeface="Arial Narrow" panose="020B0606020202030204" pitchFamily="34" charset="0"/>
              </a:rPr>
              <a:t>Buddemeier</a:t>
            </a:r>
            <a:r>
              <a:rPr lang="en-AU" sz="520" dirty="0">
                <a:latin typeface="Arial Narrow" panose="020B0606020202030204" pitchFamily="34" charset="0"/>
              </a:rPr>
              <a:t>, R.W., Archer, D., </a:t>
            </a:r>
            <a:r>
              <a:rPr lang="en-AU" sz="520" dirty="0" err="1">
                <a:latin typeface="Arial Narrow" panose="020B0606020202030204" pitchFamily="34" charset="0"/>
              </a:rPr>
              <a:t>Guttuso</a:t>
            </a:r>
            <a:r>
              <a:rPr lang="en-AU" sz="520" dirty="0">
                <a:latin typeface="Arial Narrow" panose="020B0606020202030204" pitchFamily="34" charset="0"/>
              </a:rPr>
              <a:t>, J., Langdon, C. and Opdyke, B.N. (1999). Geochemical Consequences of Increased Atmospheric Carbon Dioxide on Coral Reefs. </a:t>
            </a:r>
            <a:r>
              <a:rPr lang="en-AU" sz="520" i="1" dirty="0">
                <a:latin typeface="Arial Narrow" panose="020B0606020202030204" pitchFamily="34" charset="0"/>
              </a:rPr>
              <a:t>Science 284, 118  DOI: 10.1126/science.284.5411.118</a:t>
            </a:r>
            <a:r>
              <a:rPr lang="en-AU" sz="530" i="1" dirty="0">
                <a:latin typeface="Arial Narrow" panose="020B0606020202030204" pitchFamily="34" charset="0"/>
              </a:rPr>
              <a:t>. </a:t>
            </a:r>
          </a:p>
        </p:txBody>
      </p:sp>
      <p:sp>
        <p:nvSpPr>
          <p:cNvPr id="59" name="Rectangle 58"/>
          <p:cNvSpPr/>
          <p:nvPr/>
        </p:nvSpPr>
        <p:spPr>
          <a:xfrm>
            <a:off x="505494" y="7720908"/>
            <a:ext cx="5825729" cy="3034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tx1"/>
              </a:solidFill>
              <a:latin typeface="Arial Narrow" panose="020B0606020202030204" pitchFamily="34" charset="0"/>
            </a:endParaRPr>
          </a:p>
        </p:txBody>
      </p:sp>
      <p:sp>
        <p:nvSpPr>
          <p:cNvPr id="60" name="Rectangle 59"/>
          <p:cNvSpPr/>
          <p:nvPr/>
        </p:nvSpPr>
        <p:spPr>
          <a:xfrm>
            <a:off x="5301208" y="7753315"/>
            <a:ext cx="991293" cy="22869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True</a:t>
            </a:r>
          </a:p>
        </p:txBody>
      </p:sp>
      <p:sp>
        <p:nvSpPr>
          <p:cNvPr id="41" name="TextBox 40"/>
          <p:cNvSpPr txBox="1"/>
          <p:nvPr/>
        </p:nvSpPr>
        <p:spPr>
          <a:xfrm>
            <a:off x="924298" y="2297930"/>
            <a:ext cx="344462" cy="215444"/>
          </a:xfrm>
          <a:prstGeom prst="rect">
            <a:avLst/>
          </a:prstGeom>
          <a:noFill/>
        </p:spPr>
        <p:txBody>
          <a:bodyPr wrap="square" rtlCol="0">
            <a:spAutoFit/>
          </a:bodyPr>
          <a:lstStyle/>
          <a:p>
            <a:r>
              <a:rPr lang="en-AU" sz="800" dirty="0">
                <a:latin typeface="Arial Narrow" panose="020B0606020202030204" pitchFamily="34" charset="0"/>
              </a:rPr>
              <a:t>2+</a:t>
            </a:r>
          </a:p>
        </p:txBody>
      </p:sp>
      <p:sp>
        <p:nvSpPr>
          <p:cNvPr id="43" name="TextBox 42"/>
          <p:cNvSpPr txBox="1"/>
          <p:nvPr/>
        </p:nvSpPr>
        <p:spPr>
          <a:xfrm>
            <a:off x="2489675" y="2309827"/>
            <a:ext cx="344462" cy="215444"/>
          </a:xfrm>
          <a:prstGeom prst="rect">
            <a:avLst/>
          </a:prstGeom>
          <a:noFill/>
        </p:spPr>
        <p:txBody>
          <a:bodyPr wrap="square" rtlCol="0">
            <a:spAutoFit/>
          </a:bodyPr>
          <a:lstStyle/>
          <a:p>
            <a:r>
              <a:rPr lang="en-AU" sz="800" dirty="0">
                <a:latin typeface="Arial Narrow" panose="020B0606020202030204" pitchFamily="34" charset="0"/>
              </a:rPr>
              <a:t>2-</a:t>
            </a:r>
          </a:p>
        </p:txBody>
      </p:sp>
      <p:sp>
        <p:nvSpPr>
          <p:cNvPr id="76" name="Rectangle 75"/>
          <p:cNvSpPr/>
          <p:nvPr/>
        </p:nvSpPr>
        <p:spPr>
          <a:xfrm>
            <a:off x="445982" y="8049670"/>
            <a:ext cx="6303618" cy="276999"/>
          </a:xfrm>
          <a:prstGeom prst="rect">
            <a:avLst/>
          </a:prstGeom>
        </p:spPr>
        <p:txBody>
          <a:bodyPr wrap="square">
            <a:spAutoFit/>
          </a:bodyPr>
          <a:lstStyle/>
          <a:p>
            <a:r>
              <a:rPr lang="en-AU" sz="1200" dirty="0">
                <a:latin typeface="Arial Narrow" panose="020B0606020202030204" pitchFamily="34" charset="0"/>
              </a:rPr>
              <a:t>When </a:t>
            </a:r>
            <a:r>
              <a:rPr lang="el-GR" sz="1200" dirty="0">
                <a:latin typeface="Arial Narrow" panose="020B0606020202030204" pitchFamily="34" charset="0"/>
              </a:rPr>
              <a:t>Ω</a:t>
            </a:r>
            <a:r>
              <a:rPr lang="en-AU" sz="1200" dirty="0" err="1">
                <a:latin typeface="Arial Narrow" panose="020B0606020202030204" pitchFamily="34" charset="0"/>
              </a:rPr>
              <a:t>ara</a:t>
            </a:r>
            <a:r>
              <a:rPr lang="en-AU" sz="1200" dirty="0">
                <a:latin typeface="Arial Narrow" panose="020B0606020202030204" pitchFamily="34" charset="0"/>
              </a:rPr>
              <a:t> is &lt;3.3, corals get stressed. When </a:t>
            </a:r>
            <a:r>
              <a:rPr lang="el-GR" sz="1200" dirty="0">
                <a:latin typeface="Arial Narrow" panose="020B0606020202030204" pitchFamily="34" charset="0"/>
              </a:rPr>
              <a:t>Ω</a:t>
            </a:r>
            <a:r>
              <a:rPr lang="en-AU" sz="1200" dirty="0" err="1">
                <a:latin typeface="Arial Narrow" panose="020B0606020202030204" pitchFamily="34" charset="0"/>
              </a:rPr>
              <a:t>ara</a:t>
            </a:r>
            <a:r>
              <a:rPr lang="en-AU" sz="1200" dirty="0">
                <a:latin typeface="Arial Narrow" panose="020B0606020202030204" pitchFamily="34" charset="0"/>
              </a:rPr>
              <a:t> is &lt;1, the arrow points left and corals dissolve!</a:t>
            </a:r>
          </a:p>
        </p:txBody>
      </p:sp>
      <p:sp>
        <p:nvSpPr>
          <p:cNvPr id="77" name="Rectangle 76"/>
          <p:cNvSpPr/>
          <p:nvPr/>
        </p:nvSpPr>
        <p:spPr>
          <a:xfrm>
            <a:off x="505258" y="8347065"/>
            <a:ext cx="5825729" cy="3034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happens to coral when </a:t>
            </a:r>
            <a:r>
              <a:rPr lang="el-GR" sz="1200" b="1" dirty="0">
                <a:solidFill>
                  <a:schemeClr val="tx1"/>
                </a:solidFill>
                <a:latin typeface="Arial Narrow" panose="020B0606020202030204" pitchFamily="34" charset="0"/>
              </a:rPr>
              <a:t>Ω</a:t>
            </a:r>
            <a:r>
              <a:rPr lang="en-AU" sz="1200" b="1" dirty="0" err="1">
                <a:solidFill>
                  <a:schemeClr val="tx1"/>
                </a:solidFill>
                <a:latin typeface="Arial Narrow" panose="020B0606020202030204" pitchFamily="34" charset="0"/>
              </a:rPr>
              <a:t>ara</a:t>
            </a:r>
            <a:r>
              <a:rPr lang="en-AU" sz="1200" b="1" dirty="0">
                <a:solidFill>
                  <a:schemeClr val="tx1"/>
                </a:solidFill>
                <a:latin typeface="Arial Narrow" panose="020B0606020202030204" pitchFamily="34" charset="0"/>
              </a:rPr>
              <a:t> falls below 3.3? Ans.  </a:t>
            </a:r>
          </a:p>
        </p:txBody>
      </p:sp>
      <p:sp>
        <p:nvSpPr>
          <p:cNvPr id="78" name="Rectangle 77"/>
          <p:cNvSpPr/>
          <p:nvPr/>
        </p:nvSpPr>
        <p:spPr>
          <a:xfrm>
            <a:off x="4242601" y="8387856"/>
            <a:ext cx="2049664" cy="2154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They become stressed</a:t>
            </a:r>
          </a:p>
        </p:txBody>
      </p:sp>
      <p:sp>
        <p:nvSpPr>
          <p:cNvPr id="2" name="TextBox 1"/>
          <p:cNvSpPr txBox="1"/>
          <p:nvPr/>
        </p:nvSpPr>
        <p:spPr>
          <a:xfrm>
            <a:off x="4401912" y="1861615"/>
            <a:ext cx="2100306"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Calcium Carbonate CaCO</a:t>
            </a:r>
            <a:r>
              <a:rPr lang="en-AU" sz="800" dirty="0">
                <a:solidFill>
                  <a:schemeClr val="tx1">
                    <a:lumMod val="65000"/>
                    <a:lumOff val="35000"/>
                  </a:schemeClr>
                </a:solidFill>
                <a:latin typeface="Comic Sans MS" panose="030F0702030302020204" pitchFamily="66" charset="0"/>
              </a:rPr>
              <a:t>3</a:t>
            </a:r>
          </a:p>
        </p:txBody>
      </p:sp>
      <p:sp>
        <p:nvSpPr>
          <p:cNvPr id="4" name="Rectangle 3"/>
          <p:cNvSpPr/>
          <p:nvPr/>
        </p:nvSpPr>
        <p:spPr>
          <a:xfrm>
            <a:off x="3580191" y="2621738"/>
            <a:ext cx="2471538" cy="276999"/>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Calcium ions and Carbonate ions</a:t>
            </a:r>
          </a:p>
        </p:txBody>
      </p:sp>
      <p:sp>
        <p:nvSpPr>
          <p:cNvPr id="10" name="TextBox 9"/>
          <p:cNvSpPr txBox="1"/>
          <p:nvPr/>
        </p:nvSpPr>
        <p:spPr>
          <a:xfrm>
            <a:off x="919792" y="3387705"/>
            <a:ext cx="396044" cy="246221"/>
          </a:xfrm>
          <a:prstGeom prst="rect">
            <a:avLst/>
          </a:prstGeom>
          <a:noFill/>
        </p:spPr>
        <p:txBody>
          <a:bodyPr wrap="square" rtlCol="0">
            <a:spAutoFit/>
          </a:bodyPr>
          <a:lstStyle/>
          <a:p>
            <a:r>
              <a:rPr lang="en-AU" sz="1000" dirty="0">
                <a:latin typeface="Arial Narrow" panose="020B0606020202030204" pitchFamily="34" charset="0"/>
              </a:rPr>
              <a:t>2+</a:t>
            </a:r>
          </a:p>
        </p:txBody>
      </p:sp>
      <p:sp>
        <p:nvSpPr>
          <p:cNvPr id="62" name="TextBox 61"/>
          <p:cNvSpPr txBox="1"/>
          <p:nvPr/>
        </p:nvSpPr>
        <p:spPr>
          <a:xfrm>
            <a:off x="2197347" y="3367331"/>
            <a:ext cx="396044" cy="246221"/>
          </a:xfrm>
          <a:prstGeom prst="rect">
            <a:avLst/>
          </a:prstGeom>
          <a:noFill/>
        </p:spPr>
        <p:txBody>
          <a:bodyPr wrap="square" rtlCol="0">
            <a:spAutoFit/>
          </a:bodyPr>
          <a:lstStyle/>
          <a:p>
            <a:r>
              <a:rPr lang="en-AU" sz="1000" dirty="0">
                <a:latin typeface="Arial Narrow" panose="020B0606020202030204" pitchFamily="34" charset="0"/>
              </a:rPr>
              <a:t>2-</a:t>
            </a:r>
          </a:p>
        </p:txBody>
      </p:sp>
      <p:sp>
        <p:nvSpPr>
          <p:cNvPr id="63" name="TextBox 62"/>
          <p:cNvSpPr txBox="1"/>
          <p:nvPr/>
        </p:nvSpPr>
        <p:spPr>
          <a:xfrm>
            <a:off x="917498" y="3569194"/>
            <a:ext cx="396044" cy="215444"/>
          </a:xfrm>
          <a:prstGeom prst="rect">
            <a:avLst/>
          </a:prstGeom>
          <a:noFill/>
        </p:spPr>
        <p:txBody>
          <a:bodyPr wrap="square" rtlCol="0">
            <a:spAutoFit/>
          </a:bodyPr>
          <a:lstStyle/>
          <a:p>
            <a:r>
              <a:rPr lang="en-AU" sz="800" dirty="0">
                <a:latin typeface="Arial Narrow" panose="020B0606020202030204" pitchFamily="34" charset="0"/>
              </a:rPr>
              <a:t>(</a:t>
            </a:r>
            <a:r>
              <a:rPr lang="en-AU" sz="800" dirty="0" err="1">
                <a:latin typeface="Arial Narrow" panose="020B0606020202030204" pitchFamily="34" charset="0"/>
              </a:rPr>
              <a:t>aq</a:t>
            </a:r>
            <a:r>
              <a:rPr lang="en-AU" sz="800" dirty="0">
                <a:latin typeface="Arial Narrow" panose="020B0606020202030204" pitchFamily="34" charset="0"/>
              </a:rPr>
              <a:t>)</a:t>
            </a:r>
          </a:p>
        </p:txBody>
      </p:sp>
      <p:sp>
        <p:nvSpPr>
          <p:cNvPr id="64" name="TextBox 63"/>
          <p:cNvSpPr txBox="1"/>
          <p:nvPr/>
        </p:nvSpPr>
        <p:spPr>
          <a:xfrm>
            <a:off x="2214394" y="3569073"/>
            <a:ext cx="396044" cy="215444"/>
          </a:xfrm>
          <a:prstGeom prst="rect">
            <a:avLst/>
          </a:prstGeom>
          <a:noFill/>
        </p:spPr>
        <p:txBody>
          <a:bodyPr wrap="square" rtlCol="0">
            <a:spAutoFit/>
          </a:bodyPr>
          <a:lstStyle/>
          <a:p>
            <a:r>
              <a:rPr lang="en-AU" sz="800" dirty="0">
                <a:latin typeface="Arial Narrow" panose="020B0606020202030204" pitchFamily="34" charset="0"/>
              </a:rPr>
              <a:t>(</a:t>
            </a:r>
            <a:r>
              <a:rPr lang="en-AU" sz="800" dirty="0" err="1">
                <a:latin typeface="Arial Narrow" panose="020B0606020202030204" pitchFamily="34" charset="0"/>
              </a:rPr>
              <a:t>aq</a:t>
            </a:r>
            <a:r>
              <a:rPr lang="en-AU" sz="800" dirty="0">
                <a:latin typeface="Arial Narrow" panose="020B0606020202030204" pitchFamily="34" charset="0"/>
              </a:rPr>
              <a:t>)</a:t>
            </a:r>
          </a:p>
        </p:txBody>
      </p:sp>
      <p:sp>
        <p:nvSpPr>
          <p:cNvPr id="65" name="TextBox 64"/>
          <p:cNvSpPr txBox="1"/>
          <p:nvPr/>
        </p:nvSpPr>
        <p:spPr>
          <a:xfrm>
            <a:off x="5488415" y="3561334"/>
            <a:ext cx="396044" cy="215444"/>
          </a:xfrm>
          <a:prstGeom prst="rect">
            <a:avLst/>
          </a:prstGeom>
          <a:noFill/>
        </p:spPr>
        <p:txBody>
          <a:bodyPr wrap="square" rtlCol="0">
            <a:spAutoFit/>
          </a:bodyPr>
          <a:lstStyle/>
          <a:p>
            <a:r>
              <a:rPr lang="en-AU" sz="800" dirty="0">
                <a:latin typeface="Arial Narrow" panose="020B0606020202030204" pitchFamily="34" charset="0"/>
              </a:rPr>
              <a:t>(s)</a:t>
            </a:r>
          </a:p>
        </p:txBody>
      </p:sp>
      <p:sp>
        <p:nvSpPr>
          <p:cNvPr id="11" name="TextBox 10"/>
          <p:cNvSpPr txBox="1"/>
          <p:nvPr/>
        </p:nvSpPr>
        <p:spPr>
          <a:xfrm>
            <a:off x="472809" y="3145831"/>
            <a:ext cx="1568644" cy="276999"/>
          </a:xfrm>
          <a:prstGeom prst="rect">
            <a:avLst/>
          </a:prstGeom>
          <a:noFill/>
        </p:spPr>
        <p:txBody>
          <a:bodyPr wrap="square" rtlCol="0">
            <a:spAutoFit/>
          </a:bodyPr>
          <a:lstStyle/>
          <a:p>
            <a:r>
              <a:rPr lang="en-AU" sz="1200" dirty="0">
                <a:latin typeface="Arial Narrow" panose="020B0606020202030204" pitchFamily="34" charset="0"/>
              </a:rPr>
              <a:t>Calcium ions</a:t>
            </a:r>
          </a:p>
        </p:txBody>
      </p:sp>
      <p:sp>
        <p:nvSpPr>
          <p:cNvPr id="66" name="TextBox 65"/>
          <p:cNvSpPr txBox="1"/>
          <p:nvPr/>
        </p:nvSpPr>
        <p:spPr>
          <a:xfrm>
            <a:off x="1744741" y="3140406"/>
            <a:ext cx="1568644" cy="276999"/>
          </a:xfrm>
          <a:prstGeom prst="rect">
            <a:avLst/>
          </a:prstGeom>
          <a:noFill/>
        </p:spPr>
        <p:txBody>
          <a:bodyPr wrap="square" rtlCol="0">
            <a:spAutoFit/>
          </a:bodyPr>
          <a:lstStyle/>
          <a:p>
            <a:r>
              <a:rPr lang="en-AU" sz="1200" dirty="0">
                <a:latin typeface="Arial Narrow" panose="020B0606020202030204" pitchFamily="34" charset="0"/>
              </a:rPr>
              <a:t>Carbonate ions</a:t>
            </a:r>
          </a:p>
        </p:txBody>
      </p:sp>
      <p:sp>
        <p:nvSpPr>
          <p:cNvPr id="67" name="TextBox 66"/>
          <p:cNvSpPr txBox="1"/>
          <p:nvPr/>
        </p:nvSpPr>
        <p:spPr>
          <a:xfrm>
            <a:off x="4702108" y="3171246"/>
            <a:ext cx="1568644" cy="276999"/>
          </a:xfrm>
          <a:prstGeom prst="rect">
            <a:avLst/>
          </a:prstGeom>
          <a:noFill/>
        </p:spPr>
        <p:txBody>
          <a:bodyPr wrap="square" rtlCol="0">
            <a:spAutoFit/>
          </a:bodyPr>
          <a:lstStyle/>
          <a:p>
            <a:r>
              <a:rPr lang="en-AU" sz="1200" dirty="0">
                <a:latin typeface="Arial Narrow" panose="020B0606020202030204" pitchFamily="34" charset="0"/>
              </a:rPr>
              <a:t>Calcium Carbonate</a:t>
            </a:r>
          </a:p>
        </p:txBody>
      </p:sp>
      <p:sp>
        <p:nvSpPr>
          <p:cNvPr id="17" name="Plus 16"/>
          <p:cNvSpPr/>
          <p:nvPr/>
        </p:nvSpPr>
        <p:spPr>
          <a:xfrm>
            <a:off x="1397423" y="3281598"/>
            <a:ext cx="314633" cy="383976"/>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1" name="TextBox 70">
            <a:extLst>
              <a:ext uri="{FF2B5EF4-FFF2-40B4-BE49-F238E27FC236}">
                <a16:creationId xmlns:a16="http://schemas.microsoft.com/office/drawing/2014/main" id="{C4652099-D378-417D-86B3-90408C00AE6C}"/>
              </a:ext>
            </a:extLst>
          </p:cNvPr>
          <p:cNvSpPr txBox="1"/>
          <p:nvPr/>
        </p:nvSpPr>
        <p:spPr>
          <a:xfrm>
            <a:off x="3023093" y="7091236"/>
            <a:ext cx="2926187" cy="200055"/>
          </a:xfrm>
          <a:prstGeom prst="rect">
            <a:avLst/>
          </a:prstGeom>
          <a:noFill/>
        </p:spPr>
        <p:txBody>
          <a:bodyPr wrap="square" rtlCol="0">
            <a:spAutoFit/>
          </a:bodyPr>
          <a:lstStyle/>
          <a:p>
            <a:r>
              <a:rPr lang="en-AU" sz="700" dirty="0">
                <a:latin typeface="Arial Narrow" panose="020B0606020202030204" pitchFamily="34" charset="0"/>
              </a:rPr>
              <a:t>when C</a:t>
            </a:r>
            <a:r>
              <a:rPr lang="en-AU" sz="600" dirty="0">
                <a:latin typeface="Arial Narrow" panose="020B0606020202030204" pitchFamily="34" charset="0"/>
              </a:rPr>
              <a:t>a</a:t>
            </a:r>
            <a:r>
              <a:rPr lang="en-AU" sz="600" baseline="30000" dirty="0">
                <a:latin typeface="Arial Narrow" panose="020B0606020202030204" pitchFamily="34" charset="0"/>
              </a:rPr>
              <a:t>2+</a:t>
            </a:r>
            <a:r>
              <a:rPr lang="en-AU" sz="400" baseline="30000" dirty="0">
                <a:latin typeface="Arial Narrow" panose="020B0606020202030204" pitchFamily="34" charset="0"/>
              </a:rPr>
              <a:t>    </a:t>
            </a:r>
            <a:r>
              <a:rPr lang="en-AU" sz="700" dirty="0">
                <a:latin typeface="Arial Narrow" panose="020B0606020202030204" pitchFamily="34" charset="0"/>
              </a:rPr>
              <a:t>and </a:t>
            </a:r>
            <a:r>
              <a:rPr lang="en-AU" sz="700" dirty="0" err="1">
                <a:latin typeface="Arial Narrow" panose="020B0606020202030204" pitchFamily="34" charset="0"/>
              </a:rPr>
              <a:t>Ksp</a:t>
            </a:r>
            <a:r>
              <a:rPr lang="en-AU" sz="700" dirty="0">
                <a:latin typeface="Arial Narrow" panose="020B0606020202030204" pitchFamily="34" charset="0"/>
              </a:rPr>
              <a:t> (the stoichiometric solubility product) are kept constant….. </a:t>
            </a:r>
          </a:p>
        </p:txBody>
      </p:sp>
      <p:sp>
        <p:nvSpPr>
          <p:cNvPr id="53" name="TextBox 52">
            <a:extLst>
              <a:ext uri="{FF2B5EF4-FFF2-40B4-BE49-F238E27FC236}">
                <a16:creationId xmlns:a16="http://schemas.microsoft.com/office/drawing/2014/main" id="{9D445722-AEE8-433A-B811-82B34F066CA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 name="Rectangle 4">
            <a:extLst>
              <a:ext uri="{FF2B5EF4-FFF2-40B4-BE49-F238E27FC236}">
                <a16:creationId xmlns:a16="http://schemas.microsoft.com/office/drawing/2014/main" id="{F606D0B6-F06C-428D-9F0D-7B9569A1119D}"/>
              </a:ext>
            </a:extLst>
          </p:cNvPr>
          <p:cNvSpPr/>
          <p:nvPr/>
        </p:nvSpPr>
        <p:spPr>
          <a:xfrm>
            <a:off x="519165" y="7735778"/>
            <a:ext cx="5070076" cy="276999"/>
          </a:xfrm>
          <a:prstGeom prst="rect">
            <a:avLst/>
          </a:prstGeom>
        </p:spPr>
        <p:txBody>
          <a:bodyPr wrap="square">
            <a:spAutoFit/>
          </a:bodyPr>
          <a:lstStyle/>
          <a:p>
            <a:r>
              <a:rPr lang="en-AU" sz="1200" b="1" dirty="0">
                <a:latin typeface="Arial Narrow" panose="020B0606020202030204" pitchFamily="34" charset="0"/>
              </a:rPr>
              <a:t>Q. True or False?   when </a:t>
            </a:r>
            <a:r>
              <a:rPr lang="el-GR" sz="1200" b="1" dirty="0">
                <a:latin typeface="Arial Narrow" panose="020B0606020202030204" pitchFamily="34" charset="0"/>
              </a:rPr>
              <a:t>Ω</a:t>
            </a:r>
            <a:r>
              <a:rPr lang="en-AU" sz="1200" b="1" dirty="0" err="1">
                <a:latin typeface="Arial Narrow" panose="020B0606020202030204" pitchFamily="34" charset="0"/>
              </a:rPr>
              <a:t>ara</a:t>
            </a:r>
            <a:r>
              <a:rPr lang="en-AU" sz="1200" b="1" dirty="0">
                <a:latin typeface="Arial Narrow" panose="020B0606020202030204" pitchFamily="34" charset="0"/>
              </a:rPr>
              <a:t> is low, CO</a:t>
            </a:r>
            <a:r>
              <a:rPr lang="en-AU" sz="1000" b="1" dirty="0">
                <a:latin typeface="Arial Narrow" panose="020B0606020202030204" pitchFamily="34" charset="0"/>
              </a:rPr>
              <a:t>3</a:t>
            </a:r>
            <a:r>
              <a:rPr lang="en-AU" sz="1200" b="1" baseline="30000" dirty="0">
                <a:latin typeface="Arial Narrow" panose="020B0606020202030204" pitchFamily="34" charset="0"/>
              </a:rPr>
              <a:t>2-</a:t>
            </a:r>
            <a:r>
              <a:rPr lang="en-AU" sz="1200" b="1" dirty="0">
                <a:latin typeface="Arial Narrow" panose="020B0606020202030204" pitchFamily="34" charset="0"/>
              </a:rPr>
              <a:t> concentrations are also low.  Ans.  </a:t>
            </a:r>
          </a:p>
        </p:txBody>
      </p:sp>
      <p:cxnSp>
        <p:nvCxnSpPr>
          <p:cNvPr id="6" name="Straight Connector 5">
            <a:extLst>
              <a:ext uri="{FF2B5EF4-FFF2-40B4-BE49-F238E27FC236}">
                <a16:creationId xmlns:a16="http://schemas.microsoft.com/office/drawing/2014/main" id="{A1656357-A7D8-3F74-9B1E-870BA277F556}"/>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36">
            <a:extLst>
              <a:ext uri="{FF2B5EF4-FFF2-40B4-BE49-F238E27FC236}">
                <a16:creationId xmlns:a16="http://schemas.microsoft.com/office/drawing/2014/main" id="{15CE230B-90C8-6F47-FD65-34257DCC9763}"/>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0" name="TextBox 36">
            <a:extLst>
              <a:ext uri="{FF2B5EF4-FFF2-40B4-BE49-F238E27FC236}">
                <a16:creationId xmlns:a16="http://schemas.microsoft.com/office/drawing/2014/main" id="{4D204B09-6579-1CBD-618E-FFCE63089183}"/>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Tree>
    <p:extLst>
      <p:ext uri="{BB962C8B-B14F-4D97-AF65-F5344CB8AC3E}">
        <p14:creationId xmlns:p14="http://schemas.microsoft.com/office/powerpoint/2010/main" val="2144002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DF278-0D6A-530F-51E0-13502FA2437F}"/>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39A08327-DC03-A829-F1AC-A124550E84C1}"/>
              </a:ext>
            </a:extLst>
          </p:cNvPr>
          <p:cNvSpPr txBox="1"/>
          <p:nvPr/>
        </p:nvSpPr>
        <p:spPr>
          <a:xfrm>
            <a:off x="1196752" y="346263"/>
            <a:ext cx="4246873" cy="400110"/>
          </a:xfrm>
          <a:prstGeom prst="rect">
            <a:avLst/>
          </a:prstGeom>
          <a:noFill/>
        </p:spPr>
        <p:txBody>
          <a:bodyPr wrap="square" rtlCol="0">
            <a:spAutoFit/>
          </a:bodyPr>
          <a:lstStyle/>
          <a:p>
            <a:pPr algn="ctr"/>
            <a:r>
              <a:rPr lang="en-US" sz="2000" b="1" dirty="0">
                <a:latin typeface="Arial Narrow" pitchFamily="34" charset="0"/>
              </a:rPr>
              <a:t>What is aragonite? </a:t>
            </a:r>
            <a:r>
              <a:rPr lang="en-US" sz="1200" dirty="0">
                <a:latin typeface="Arial Narrow" pitchFamily="34" charset="0"/>
              </a:rPr>
              <a:t> </a:t>
            </a:r>
            <a:endParaRPr lang="en-US" sz="1200" b="1" dirty="0">
              <a:latin typeface="Arial Narrow" pitchFamily="34" charset="0"/>
            </a:endParaRPr>
          </a:p>
        </p:txBody>
      </p:sp>
      <p:sp>
        <p:nvSpPr>
          <p:cNvPr id="31" name="TextBox 30">
            <a:extLst>
              <a:ext uri="{FF2B5EF4-FFF2-40B4-BE49-F238E27FC236}">
                <a16:creationId xmlns:a16="http://schemas.microsoft.com/office/drawing/2014/main" id="{B315A751-CBB6-AD5D-6FB9-5E0E82A71F2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7DBDC9AF-180D-9B66-6400-E7431DC179A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154F0C70-851C-1CD6-9779-AAB3D0985E58}"/>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79AE05ED-8962-FAD4-39F6-0B0379E995D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071A70CA-5138-3F9C-87B8-712ADC49C0D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6FD318CA-1977-B37C-AA68-0679B33A67B9}"/>
              </a:ext>
            </a:extLst>
          </p:cNvPr>
          <p:cNvSpPr txBox="1"/>
          <p:nvPr/>
        </p:nvSpPr>
        <p:spPr>
          <a:xfrm>
            <a:off x="5708314" y="271465"/>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4017405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94889" y="124908"/>
            <a:ext cx="4191130" cy="830997"/>
          </a:xfrm>
          <a:prstGeom prst="rect">
            <a:avLst/>
          </a:prstGeom>
          <a:noFill/>
        </p:spPr>
        <p:txBody>
          <a:bodyPr wrap="square" rtlCol="0">
            <a:spAutoFit/>
          </a:bodyPr>
          <a:lstStyle/>
          <a:p>
            <a:r>
              <a:rPr lang="en-US" b="1" dirty="0">
                <a:latin typeface="Arial Narrow" pitchFamily="34" charset="0"/>
              </a:rPr>
              <a:t>5. Written in Stone – </a:t>
            </a:r>
            <a:r>
              <a:rPr lang="en-AU" sz="1200" dirty="0">
                <a:latin typeface="Arial Narrow" pitchFamily="34" charset="0"/>
              </a:rPr>
              <a:t>State that corals first appeared within the geological record over 250 million years ago but not in Australian waters until approximately 500 000 years ago.</a:t>
            </a:r>
            <a:r>
              <a:rPr lang="en-US" b="1" dirty="0">
                <a:latin typeface="Arial Narrow" pitchFamily="34" charset="0"/>
              </a:rPr>
              <a:t> </a:t>
            </a: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 name="Rectangle 1"/>
          <p:cNvSpPr/>
          <p:nvPr/>
        </p:nvSpPr>
        <p:spPr>
          <a:xfrm>
            <a:off x="3443131" y="1029308"/>
            <a:ext cx="2922147" cy="142210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tx1"/>
              </a:solidFill>
              <a:latin typeface="Arial Narrow" panose="020B0606020202030204" pitchFamily="34" charset="0"/>
            </a:endParaRPr>
          </a:p>
        </p:txBody>
      </p:sp>
      <p:sp>
        <p:nvSpPr>
          <p:cNvPr id="4" name="TextBox 3"/>
          <p:cNvSpPr txBox="1"/>
          <p:nvPr/>
        </p:nvSpPr>
        <p:spPr>
          <a:xfrm>
            <a:off x="492722" y="3564095"/>
            <a:ext cx="2880431" cy="307777"/>
          </a:xfrm>
          <a:prstGeom prst="rect">
            <a:avLst/>
          </a:prstGeom>
          <a:noFill/>
        </p:spPr>
        <p:txBody>
          <a:bodyPr wrap="square" rtlCol="0">
            <a:spAutoFit/>
          </a:bodyPr>
          <a:lstStyle/>
          <a:p>
            <a:r>
              <a:rPr lang="en-AU" sz="700" b="1" dirty="0">
                <a:latin typeface="Arial Narrow" panose="020B0606020202030204" pitchFamily="34" charset="0"/>
              </a:rPr>
              <a:t>Figure 1: Age ranges of tabulate, rugose and the modern Scleractinia corals. Reprinted with permission from Cambridge University Press</a:t>
            </a:r>
            <a:r>
              <a:rPr lang="en-AU" sz="700" b="1" baseline="30000" dirty="0">
                <a:latin typeface="Arial Narrow" panose="020B0606020202030204" pitchFamily="34" charset="0"/>
              </a:rPr>
              <a:t>[1]</a:t>
            </a:r>
            <a:r>
              <a:rPr lang="en-AU" sz="700" b="1" dirty="0">
                <a:latin typeface="Arial Narrow" panose="020B0606020202030204" pitchFamily="34" charset="0"/>
              </a:rPr>
              <a:t>.</a:t>
            </a:r>
            <a:endParaRPr lang="en-AU" sz="700" baseline="30000" dirty="0">
              <a:latin typeface="Arial Narrow" panose="020B0606020202030204" pitchFamily="34" charset="0"/>
            </a:endParaRPr>
          </a:p>
        </p:txBody>
      </p:sp>
      <p:sp>
        <p:nvSpPr>
          <p:cNvPr id="49" name="Rectangle 48"/>
          <p:cNvSpPr/>
          <p:nvPr/>
        </p:nvSpPr>
        <p:spPr>
          <a:xfrm>
            <a:off x="3446871" y="2505716"/>
            <a:ext cx="2922147" cy="55657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5" name="Rectangle 4"/>
          <p:cNvSpPr/>
          <p:nvPr/>
        </p:nvSpPr>
        <p:spPr>
          <a:xfrm>
            <a:off x="3497070" y="2757008"/>
            <a:ext cx="2818252" cy="25512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dirty="0">
              <a:solidFill>
                <a:schemeClr val="bg1">
                  <a:lumMod val="50000"/>
                </a:schemeClr>
              </a:solidFill>
              <a:latin typeface="Comic Sans MS" panose="030F0702030302020204" pitchFamily="66" charset="0"/>
            </a:endParaRPr>
          </a:p>
        </p:txBody>
      </p:sp>
      <p:sp>
        <p:nvSpPr>
          <p:cNvPr id="6" name="TextBox 5"/>
          <p:cNvSpPr txBox="1"/>
          <p:nvPr/>
        </p:nvSpPr>
        <p:spPr>
          <a:xfrm>
            <a:off x="3555527" y="2747915"/>
            <a:ext cx="2712644" cy="276999"/>
          </a:xfrm>
          <a:prstGeom prst="rect">
            <a:avLst/>
          </a:prstGeom>
          <a:noFill/>
        </p:spPr>
        <p:txBody>
          <a:bodyPr wrap="square" rtlCol="0">
            <a:spAutoFit/>
          </a:bodyPr>
          <a:lstStyle/>
          <a:p>
            <a:r>
              <a:rPr lang="en-AU" sz="1200" i="1" dirty="0">
                <a:solidFill>
                  <a:schemeClr val="bg1">
                    <a:lumMod val="50000"/>
                  </a:schemeClr>
                </a:solidFill>
                <a:latin typeface="Comic Sans MS" panose="030F0702030302020204" pitchFamily="66" charset="0"/>
              </a:rPr>
              <a:t>After</a:t>
            </a:r>
            <a:r>
              <a:rPr lang="en-AU" sz="1200" dirty="0">
                <a:solidFill>
                  <a:schemeClr val="bg1">
                    <a:lumMod val="50000"/>
                  </a:schemeClr>
                </a:solidFill>
                <a:latin typeface="Comic Sans MS" panose="030F0702030302020204" pitchFamily="66" charset="0"/>
              </a:rPr>
              <a:t> the P-T event, over 250mya</a:t>
            </a:r>
          </a:p>
        </p:txBody>
      </p:sp>
      <p:sp>
        <p:nvSpPr>
          <p:cNvPr id="35" name="TextBox 34"/>
          <p:cNvSpPr txBox="1"/>
          <p:nvPr/>
        </p:nvSpPr>
        <p:spPr>
          <a:xfrm>
            <a:off x="414206" y="8376921"/>
            <a:ext cx="6159456" cy="461665"/>
          </a:xfrm>
          <a:prstGeom prst="rect">
            <a:avLst/>
          </a:prstGeom>
          <a:noFill/>
        </p:spPr>
        <p:txBody>
          <a:bodyPr wrap="square" rtlCol="0">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Johnson, D. 2004. </a:t>
            </a:r>
            <a:r>
              <a:rPr lang="en-AU" sz="600" i="1" dirty="0">
                <a:latin typeface="Arial Narrow" panose="020B0606020202030204" pitchFamily="34" charset="0"/>
              </a:rPr>
              <a:t>The Geology of Australia. </a:t>
            </a:r>
            <a:r>
              <a:rPr lang="en-AU" sz="600" dirty="0">
                <a:latin typeface="Arial Narrow" panose="020B0606020202030204" pitchFamily="34" charset="0"/>
              </a:rPr>
              <a:t>Cambridge University Press, Cambridge, UK. Page 83. Figure 4.4: Age ranges of tabulate, rugose and the modern </a:t>
            </a:r>
            <a:r>
              <a:rPr lang="en-AU" sz="600" dirty="0" err="1">
                <a:latin typeface="Arial Narrow" panose="020B0606020202030204" pitchFamily="34" charset="0"/>
              </a:rPr>
              <a:t>scleractinian</a:t>
            </a:r>
            <a:r>
              <a:rPr lang="en-AU" sz="600" dirty="0">
                <a:latin typeface="Arial Narrow" panose="020B0606020202030204" pitchFamily="34" charset="0"/>
              </a:rPr>
              <a:t> corals. ISBN: 0521841216</a:t>
            </a:r>
            <a:endParaRPr lang="en-AU" sz="600" baseline="30000" dirty="0">
              <a:latin typeface="Arial Narrow" panose="020B0606020202030204" pitchFamily="34" charset="0"/>
            </a:endParaRPr>
          </a:p>
          <a:p>
            <a:r>
              <a:rPr lang="en-AU" sz="600" baseline="30000" dirty="0">
                <a:latin typeface="Arial Narrow" panose="020B0606020202030204" pitchFamily="34" charset="0"/>
              </a:rPr>
              <a:t>[2] </a:t>
            </a:r>
            <a:r>
              <a:rPr lang="en-AU" sz="600" dirty="0" err="1">
                <a:latin typeface="Arial Narrow" panose="020B0606020202030204" pitchFamily="34" charset="0"/>
              </a:rPr>
              <a:t>Blewett</a:t>
            </a:r>
            <a:r>
              <a:rPr lang="en-AU" sz="600" dirty="0">
                <a:latin typeface="Arial Narrow" panose="020B0606020202030204" pitchFamily="34" charset="0"/>
              </a:rPr>
              <a:t>, R.S. (ed) 2012. </a:t>
            </a:r>
            <a:r>
              <a:rPr lang="en-AU" sz="600" i="1" dirty="0">
                <a:latin typeface="Arial Narrow" panose="020B0606020202030204" pitchFamily="34" charset="0"/>
              </a:rPr>
              <a:t>Shaping a Nation: A Geology of Australia. </a:t>
            </a:r>
            <a:r>
              <a:rPr lang="en-AU" sz="600" dirty="0">
                <a:latin typeface="Arial Narrow" panose="020B0606020202030204" pitchFamily="34" charset="0"/>
              </a:rPr>
              <a:t>Geoscience Australia and ANU  E Press, Canberra. </a:t>
            </a:r>
          </a:p>
          <a:p>
            <a:r>
              <a:rPr lang="en-AU" sz="600" baseline="30000" dirty="0">
                <a:latin typeface="Arial Narrow" panose="020B0606020202030204" pitchFamily="34" charset="0"/>
              </a:rPr>
              <a:t>[3] </a:t>
            </a:r>
            <a:r>
              <a:rPr lang="en-AU" sz="600" dirty="0">
                <a:latin typeface="Arial Narrow" panose="020B0606020202030204" pitchFamily="34" charset="0"/>
              </a:rPr>
              <a:t>Webster, J. M. and Davies, P. J. 2003. Coral variation in two deep drill cores: significance for the Pleistocene development of the Great Barrier Reef. </a:t>
            </a:r>
            <a:r>
              <a:rPr lang="en-AU" sz="600" i="1" dirty="0">
                <a:latin typeface="Arial Narrow" panose="020B0606020202030204" pitchFamily="34" charset="0"/>
              </a:rPr>
              <a:t>Sedimentary Geology 159. 61-80. </a:t>
            </a:r>
            <a:br>
              <a:rPr lang="en-AU" sz="600" i="1" dirty="0">
                <a:latin typeface="Arial Narrow" panose="020B0606020202030204" pitchFamily="34" charset="0"/>
              </a:rPr>
            </a:br>
            <a:r>
              <a:rPr lang="en-AU" sz="600" i="1" dirty="0">
                <a:latin typeface="Arial Narrow" panose="020B0606020202030204" pitchFamily="34" charset="0"/>
              </a:rPr>
              <a:t>DOI: 10.1016/S0037-0738(03)00095-2</a:t>
            </a:r>
          </a:p>
        </p:txBody>
      </p:sp>
      <p:sp>
        <p:nvSpPr>
          <p:cNvPr id="87" name="Rectangle 86"/>
          <p:cNvSpPr/>
          <p:nvPr/>
        </p:nvSpPr>
        <p:spPr>
          <a:xfrm>
            <a:off x="499071" y="5739636"/>
            <a:ext cx="5906376" cy="30558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When was the last reversal of Earth’s magnetic field? Ans. </a:t>
            </a:r>
          </a:p>
        </p:txBody>
      </p:sp>
      <p:sp>
        <p:nvSpPr>
          <p:cNvPr id="88" name="Rectangle 87"/>
          <p:cNvSpPr/>
          <p:nvPr/>
        </p:nvSpPr>
        <p:spPr>
          <a:xfrm>
            <a:off x="4297583" y="5760548"/>
            <a:ext cx="2064971" cy="23467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bg1">
                  <a:lumMod val="50000"/>
                </a:schemeClr>
              </a:solidFill>
              <a:latin typeface="Comic Sans MS" panose="030F0702030302020204" pitchFamily="66" charset="0"/>
            </a:endParaRPr>
          </a:p>
        </p:txBody>
      </p:sp>
      <p:sp>
        <p:nvSpPr>
          <p:cNvPr id="91" name="TextBox 90"/>
          <p:cNvSpPr txBox="1"/>
          <p:nvPr/>
        </p:nvSpPr>
        <p:spPr>
          <a:xfrm>
            <a:off x="4339394" y="5743882"/>
            <a:ext cx="2066053"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~780,000 years ago</a:t>
            </a:r>
          </a:p>
        </p:txBody>
      </p:sp>
      <p:sp>
        <p:nvSpPr>
          <p:cNvPr id="93" name="Rectangle 92"/>
          <p:cNvSpPr/>
          <p:nvPr/>
        </p:nvSpPr>
        <p:spPr>
          <a:xfrm>
            <a:off x="495913" y="6109643"/>
            <a:ext cx="5909533" cy="30179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When did corals first appear in </a:t>
            </a:r>
            <a:r>
              <a:rPr lang="en-AU" sz="1200" b="1" u="sng" dirty="0">
                <a:solidFill>
                  <a:schemeClr val="tx1"/>
                </a:solidFill>
                <a:latin typeface="Arial Narrow" panose="020B0606020202030204" pitchFamily="34" charset="0"/>
              </a:rPr>
              <a:t>Australia’s</a:t>
            </a:r>
            <a:r>
              <a:rPr lang="en-AU" sz="1200" b="1" dirty="0">
                <a:solidFill>
                  <a:schemeClr val="tx1"/>
                </a:solidFill>
                <a:latin typeface="Arial Narrow" panose="020B0606020202030204" pitchFamily="34" charset="0"/>
              </a:rPr>
              <a:t> geological record? Ans.</a:t>
            </a:r>
          </a:p>
        </p:txBody>
      </p:sp>
      <p:sp>
        <p:nvSpPr>
          <p:cNvPr id="97" name="TextBox 96"/>
          <p:cNvSpPr txBox="1"/>
          <p:nvPr/>
        </p:nvSpPr>
        <p:spPr>
          <a:xfrm>
            <a:off x="404468" y="3856927"/>
            <a:ext cx="6120876" cy="1877437"/>
          </a:xfrm>
          <a:prstGeom prst="rect">
            <a:avLst/>
          </a:prstGeom>
          <a:noFill/>
        </p:spPr>
        <p:txBody>
          <a:bodyPr wrap="square" rtlCol="0">
            <a:spAutoFit/>
          </a:bodyPr>
          <a:lstStyle/>
          <a:p>
            <a:r>
              <a:rPr lang="en-US" sz="1600" b="1" dirty="0">
                <a:latin typeface="Arial Narrow" pitchFamily="34" charset="0"/>
              </a:rPr>
              <a:t>A very confused Santa Clause</a:t>
            </a:r>
          </a:p>
          <a:p>
            <a:r>
              <a:rPr lang="en-US" sz="1200" dirty="0">
                <a:latin typeface="Arial Narrow" pitchFamily="34" charset="0"/>
              </a:rPr>
              <a:t>Most spectacularly, the location of magnetic north and magnetic south </a:t>
            </a:r>
            <a:r>
              <a:rPr lang="en-US" sz="1600" dirty="0">
                <a:latin typeface="Arial Narrow" pitchFamily="34" charset="0"/>
              </a:rPr>
              <a:t>swapped places </a:t>
            </a:r>
            <a:r>
              <a:rPr lang="en-US" sz="1200" dirty="0">
                <a:latin typeface="Arial Narrow" pitchFamily="34" charset="0"/>
              </a:rPr>
              <a:t>in the geological past. Yes, that’s right. The north pole was at the south pole and vice versa. This reversal has happened quite a few times actually! Every reversal is captured in the orientation of magnetic mineral </a:t>
            </a:r>
            <a:br>
              <a:rPr lang="en-US" sz="1200" dirty="0">
                <a:latin typeface="Arial Narrow" pitchFamily="34" charset="0"/>
              </a:rPr>
            </a:br>
            <a:r>
              <a:rPr lang="en-US" sz="1200" dirty="0">
                <a:latin typeface="Arial Narrow" pitchFamily="34" charset="0"/>
              </a:rPr>
              <a:t>crystals in rocks (which point to where magnetic north was located at the time the rock was made). The </a:t>
            </a:r>
            <a:br>
              <a:rPr lang="en-US" sz="1200" dirty="0">
                <a:latin typeface="Arial Narrow" pitchFamily="34" charset="0"/>
              </a:rPr>
            </a:br>
            <a:r>
              <a:rPr lang="en-US" sz="1200" dirty="0">
                <a:latin typeface="Arial Narrow" pitchFamily="34" charset="0"/>
              </a:rPr>
              <a:t>last pole reversal was ~780,000 years ago. No rock samples from the Great Barrier Reef contain evidence of a flip in Earth’s magnetic field. Therefore, paleo-ecologists are confident corals did not exist in Australian waters until </a:t>
            </a:r>
            <a:r>
              <a:rPr lang="en-US" sz="1200" i="1" dirty="0">
                <a:latin typeface="Arial Narrow" pitchFamily="34" charset="0"/>
              </a:rPr>
              <a:t>after</a:t>
            </a:r>
            <a:r>
              <a:rPr lang="en-US" sz="1200" dirty="0">
                <a:latin typeface="Arial Narrow" pitchFamily="34" charset="0"/>
              </a:rPr>
              <a:t> the last pole reversal ~790,000 years ago. </a:t>
            </a:r>
            <a:r>
              <a:rPr lang="en-US" sz="1200" dirty="0" err="1">
                <a:latin typeface="Arial Narrow" pitchFamily="34" charset="0"/>
              </a:rPr>
              <a:t>Scleractinian</a:t>
            </a:r>
            <a:r>
              <a:rPr lang="en-US" sz="1200" dirty="0">
                <a:latin typeface="Arial Narrow" pitchFamily="34" charset="0"/>
              </a:rPr>
              <a:t> coral fossils start to appear in </a:t>
            </a:r>
            <a:r>
              <a:rPr lang="en-US" sz="1200" i="1" dirty="0">
                <a:latin typeface="Arial Narrow" pitchFamily="34" charset="0"/>
              </a:rPr>
              <a:t>Australia’s</a:t>
            </a:r>
            <a:r>
              <a:rPr lang="en-US" sz="1200" dirty="0">
                <a:latin typeface="Arial Narrow" pitchFamily="34" charset="0"/>
              </a:rPr>
              <a:t> geological record in (as recent as) ~500,000 years ago (</a:t>
            </a:r>
            <a:r>
              <a:rPr lang="en-AU" sz="1200" dirty="0">
                <a:latin typeface="Arial Narrow" panose="020B0606020202030204" pitchFamily="34" charset="0"/>
              </a:rPr>
              <a:t>give or take </a:t>
            </a:r>
            <a:r>
              <a:rPr lang="en-US" sz="1200" dirty="0">
                <a:latin typeface="Arial Narrow" pitchFamily="34" charset="0"/>
              </a:rPr>
              <a:t>200,000 years)</a:t>
            </a:r>
            <a:r>
              <a:rPr lang="en-US" sz="1200" baseline="30000" dirty="0">
                <a:latin typeface="Arial Narrow" pitchFamily="34" charset="0"/>
              </a:rPr>
              <a:t>[2][3]</a:t>
            </a:r>
            <a:r>
              <a:rPr lang="en-US" sz="1200" dirty="0">
                <a:latin typeface="Arial Narrow" pitchFamily="34" charset="0"/>
              </a:rPr>
              <a:t>.</a:t>
            </a:r>
          </a:p>
        </p:txBody>
      </p:sp>
      <p:sp>
        <p:nvSpPr>
          <p:cNvPr id="68" name="Rectangle 67"/>
          <p:cNvSpPr/>
          <p:nvPr/>
        </p:nvSpPr>
        <p:spPr>
          <a:xfrm>
            <a:off x="4730747" y="6136197"/>
            <a:ext cx="1631807" cy="23366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bg1">
                  <a:lumMod val="50000"/>
                </a:schemeClr>
              </a:solidFill>
              <a:latin typeface="Comic Sans MS" panose="030F0702030302020204" pitchFamily="66" charset="0"/>
            </a:endParaRPr>
          </a:p>
        </p:txBody>
      </p:sp>
      <p:sp>
        <p:nvSpPr>
          <p:cNvPr id="69" name="TextBox 68"/>
          <p:cNvSpPr txBox="1"/>
          <p:nvPr/>
        </p:nvSpPr>
        <p:spPr>
          <a:xfrm>
            <a:off x="4766592" y="6114014"/>
            <a:ext cx="1638854"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~500,000 years ago</a:t>
            </a:r>
          </a:p>
        </p:txBody>
      </p:sp>
      <p:cxnSp>
        <p:nvCxnSpPr>
          <p:cNvPr id="79" name="Straight Connector 78"/>
          <p:cNvCxnSpPr/>
          <p:nvPr/>
        </p:nvCxnSpPr>
        <p:spPr>
          <a:xfrm flipH="1">
            <a:off x="455744" y="3856927"/>
            <a:ext cx="59095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445207" y="1038313"/>
            <a:ext cx="2920072" cy="1384995"/>
          </a:xfrm>
          <a:prstGeom prst="rect">
            <a:avLst/>
          </a:prstGeom>
        </p:spPr>
        <p:txBody>
          <a:bodyPr wrap="square">
            <a:spAutoFit/>
          </a:bodyPr>
          <a:lstStyle/>
          <a:p>
            <a:r>
              <a:rPr lang="en-AU" sz="1200" dirty="0">
                <a:latin typeface="Arial Narrow" panose="020B0606020202030204" pitchFamily="34" charset="0"/>
              </a:rPr>
              <a:t>Modern-day reef-building corals from the order </a:t>
            </a:r>
            <a:r>
              <a:rPr lang="en-AU" sz="1200" b="1" dirty="0">
                <a:latin typeface="Arial Narrow" panose="020B0606020202030204" pitchFamily="34" charset="0"/>
              </a:rPr>
              <a:t>Scleractinia</a:t>
            </a:r>
            <a:r>
              <a:rPr lang="en-AU" sz="1200" dirty="0">
                <a:latin typeface="Arial Narrow" panose="020B0606020202030204" pitchFamily="34" charset="0"/>
              </a:rPr>
              <a:t> first appeared </a:t>
            </a:r>
            <a:r>
              <a:rPr lang="en-AU" sz="1200" i="1" dirty="0">
                <a:latin typeface="Arial Narrow" panose="020B0606020202030204" pitchFamily="34" charset="0"/>
              </a:rPr>
              <a:t>after</a:t>
            </a:r>
            <a:r>
              <a:rPr lang="en-AU" sz="1200" dirty="0">
                <a:latin typeface="Arial Narrow" panose="020B0606020202030204" pitchFamily="34" charset="0"/>
              </a:rPr>
              <a:t> the P-T extinction event, over 250 million years ago. </a:t>
            </a:r>
            <a:r>
              <a:rPr lang="en-AU" sz="1200" i="1" dirty="0">
                <a:latin typeface="Arial Narrow" panose="020B0606020202030204" pitchFamily="34" charset="0"/>
              </a:rPr>
              <a:t>Note: </a:t>
            </a:r>
            <a:r>
              <a:rPr lang="en-AU" sz="1200" dirty="0">
                <a:latin typeface="Arial Narrow" panose="020B0606020202030204" pitchFamily="34" charset="0"/>
              </a:rPr>
              <a:t>Prior to the P-T extinction event, Scleractinia corals did </a:t>
            </a:r>
            <a:r>
              <a:rPr lang="en-AU" sz="1200" i="1" dirty="0">
                <a:latin typeface="Arial Narrow" panose="020B0606020202030204" pitchFamily="34" charset="0"/>
              </a:rPr>
              <a:t>not </a:t>
            </a:r>
            <a:r>
              <a:rPr lang="en-AU" sz="1200" dirty="0">
                <a:latin typeface="Arial Narrow" panose="020B0606020202030204" pitchFamily="34" charset="0"/>
              </a:rPr>
              <a:t>exist. Instead there were </a:t>
            </a:r>
            <a:r>
              <a:rPr lang="en-AU" sz="1200" i="1" dirty="0" err="1">
                <a:latin typeface="Arial Narrow" panose="020B0606020202030204" pitchFamily="34" charset="0"/>
              </a:rPr>
              <a:t>Paleozoic</a:t>
            </a:r>
            <a:r>
              <a:rPr lang="en-AU" sz="1200" i="1" dirty="0">
                <a:latin typeface="Arial Narrow" panose="020B0606020202030204" pitchFamily="34" charset="0"/>
              </a:rPr>
              <a:t> </a:t>
            </a:r>
            <a:r>
              <a:rPr lang="en-AU" sz="1200" dirty="0">
                <a:latin typeface="Arial Narrow" panose="020B0606020202030204" pitchFamily="34" charset="0"/>
              </a:rPr>
              <a:t>reef-building corals called </a:t>
            </a:r>
            <a:r>
              <a:rPr lang="en-AU" sz="1200" b="1" dirty="0">
                <a:latin typeface="Arial Narrow" panose="020B0606020202030204" pitchFamily="34" charset="0"/>
              </a:rPr>
              <a:t>Rugose corals </a:t>
            </a:r>
            <a:r>
              <a:rPr lang="en-AU" sz="1200" dirty="0">
                <a:latin typeface="Arial Narrow" panose="020B0606020202030204" pitchFamily="34" charset="0"/>
              </a:rPr>
              <a:t>and </a:t>
            </a:r>
            <a:r>
              <a:rPr lang="en-AU" sz="1200" b="1" dirty="0">
                <a:latin typeface="Arial Narrow" panose="020B0606020202030204" pitchFamily="34" charset="0"/>
              </a:rPr>
              <a:t>Tabulate corals </a:t>
            </a:r>
            <a:r>
              <a:rPr lang="en-AU" sz="1200" dirty="0">
                <a:latin typeface="Arial Narrow" panose="020B0606020202030204" pitchFamily="34" charset="0"/>
              </a:rPr>
              <a:t>(Figure 1). </a:t>
            </a:r>
          </a:p>
        </p:txBody>
      </p:sp>
      <p:sp>
        <p:nvSpPr>
          <p:cNvPr id="63" name="Rectangle 62"/>
          <p:cNvSpPr/>
          <p:nvPr/>
        </p:nvSpPr>
        <p:spPr>
          <a:xfrm>
            <a:off x="3443131" y="3118961"/>
            <a:ext cx="2922147" cy="65295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64" name="Rectangle 63"/>
          <p:cNvSpPr/>
          <p:nvPr/>
        </p:nvSpPr>
        <p:spPr>
          <a:xfrm>
            <a:off x="5678181" y="3277409"/>
            <a:ext cx="639520" cy="35258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dirty="0">
              <a:solidFill>
                <a:schemeClr val="bg1">
                  <a:lumMod val="50000"/>
                </a:schemeClr>
              </a:solidFill>
              <a:latin typeface="Comic Sans MS" panose="030F0702030302020204" pitchFamily="66" charset="0"/>
            </a:endParaRPr>
          </a:p>
        </p:txBody>
      </p:sp>
      <p:sp>
        <p:nvSpPr>
          <p:cNvPr id="65" name="TextBox 64"/>
          <p:cNvSpPr txBox="1"/>
          <p:nvPr/>
        </p:nvSpPr>
        <p:spPr>
          <a:xfrm>
            <a:off x="5607619" y="3290184"/>
            <a:ext cx="1011103" cy="276999"/>
          </a:xfrm>
          <a:prstGeom prst="rect">
            <a:avLst/>
          </a:prstGeom>
          <a:noFill/>
        </p:spPr>
        <p:txBody>
          <a:bodyPr wrap="square" rtlCol="0">
            <a:spAutoFit/>
          </a:bodyPr>
          <a:lstStyle/>
          <a:p>
            <a:r>
              <a:rPr lang="en-AU" sz="1200" b="1" dirty="0">
                <a:latin typeface="Arial Narrow" panose="020B0606020202030204" pitchFamily="34" charset="0"/>
              </a:rPr>
              <a:t>[Yes] [No] </a:t>
            </a:r>
          </a:p>
        </p:txBody>
      </p:sp>
      <p:sp>
        <p:nvSpPr>
          <p:cNvPr id="36" name="TextBox 35"/>
          <p:cNvSpPr txBox="1"/>
          <p:nvPr/>
        </p:nvSpPr>
        <p:spPr>
          <a:xfrm>
            <a:off x="5607619" y="3609994"/>
            <a:ext cx="1069571" cy="184666"/>
          </a:xfrm>
          <a:prstGeom prst="rect">
            <a:avLst/>
          </a:prstGeom>
          <a:noFill/>
        </p:spPr>
        <p:txBody>
          <a:bodyPr wrap="square" rtlCol="0">
            <a:spAutoFit/>
          </a:bodyPr>
          <a:lstStyle/>
          <a:p>
            <a:r>
              <a:rPr lang="en-AU" sz="600" dirty="0"/>
              <a:t>Circle correct answer</a:t>
            </a:r>
          </a:p>
        </p:txBody>
      </p:sp>
      <p:sp>
        <p:nvSpPr>
          <p:cNvPr id="72" name="Rectangle 71"/>
          <p:cNvSpPr/>
          <p:nvPr/>
        </p:nvSpPr>
        <p:spPr>
          <a:xfrm>
            <a:off x="498601" y="6468705"/>
            <a:ext cx="5919038" cy="19082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In the space below, draw a timeline with a scale of 1cm = 25 million years. Indicate when </a:t>
            </a:r>
            <a:r>
              <a:rPr lang="en-AU" sz="1200" b="1" dirty="0" err="1">
                <a:solidFill>
                  <a:schemeClr val="bg1"/>
                </a:solidFill>
                <a:latin typeface="Arial Narrow" panose="020B0606020202030204" pitchFamily="34" charset="0"/>
              </a:rPr>
              <a:t>Scleractinian</a:t>
            </a:r>
            <a:r>
              <a:rPr lang="en-AU" sz="1200" b="1" dirty="0">
                <a:solidFill>
                  <a:schemeClr val="bg1"/>
                </a:solidFill>
                <a:latin typeface="Arial Narrow" panose="020B0606020202030204" pitchFamily="34" charset="0"/>
              </a:rPr>
              <a:t> corals first appeared in the fossil record: (1) Globally and (2) in Australia.  </a:t>
            </a:r>
          </a:p>
        </p:txBody>
      </p:sp>
      <p:sp>
        <p:nvSpPr>
          <p:cNvPr id="7" name="Oval 6"/>
          <p:cNvSpPr/>
          <p:nvPr/>
        </p:nvSpPr>
        <p:spPr>
          <a:xfrm>
            <a:off x="5690655" y="3317268"/>
            <a:ext cx="288032" cy="251049"/>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557361" y="6933715"/>
            <a:ext cx="5808089" cy="1393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39" name="Table 38"/>
          <p:cNvGraphicFramePr>
            <a:graphicFrameLocks noGrp="1"/>
          </p:cNvGraphicFramePr>
          <p:nvPr>
            <p:extLst>
              <p:ext uri="{D42A27DB-BD31-4B8C-83A1-F6EECF244321}">
                <p14:modId xmlns:p14="http://schemas.microsoft.com/office/powerpoint/2010/main" val="2531346420"/>
              </p:ext>
            </p:extLst>
          </p:nvPr>
        </p:nvGraphicFramePr>
        <p:xfrm>
          <a:off x="1630411" y="7195324"/>
          <a:ext cx="3633180" cy="167640"/>
        </p:xfrm>
        <a:graphic>
          <a:graphicData uri="http://schemas.openxmlformats.org/drawingml/2006/table">
            <a:tbl>
              <a:tblPr firstRow="1" bandRow="1">
                <a:tableStyleId>{5940675A-B579-460E-94D1-54222C63F5DA}</a:tableStyleId>
              </a:tblPr>
              <a:tblGrid>
                <a:gridCol w="363318">
                  <a:extLst>
                    <a:ext uri="{9D8B030D-6E8A-4147-A177-3AD203B41FA5}">
                      <a16:colId xmlns:a16="http://schemas.microsoft.com/office/drawing/2014/main" val="20000"/>
                    </a:ext>
                  </a:extLst>
                </a:gridCol>
                <a:gridCol w="363318">
                  <a:extLst>
                    <a:ext uri="{9D8B030D-6E8A-4147-A177-3AD203B41FA5}">
                      <a16:colId xmlns:a16="http://schemas.microsoft.com/office/drawing/2014/main" val="20001"/>
                    </a:ext>
                  </a:extLst>
                </a:gridCol>
                <a:gridCol w="363318">
                  <a:extLst>
                    <a:ext uri="{9D8B030D-6E8A-4147-A177-3AD203B41FA5}">
                      <a16:colId xmlns:a16="http://schemas.microsoft.com/office/drawing/2014/main" val="20002"/>
                    </a:ext>
                  </a:extLst>
                </a:gridCol>
                <a:gridCol w="363318">
                  <a:extLst>
                    <a:ext uri="{9D8B030D-6E8A-4147-A177-3AD203B41FA5}">
                      <a16:colId xmlns:a16="http://schemas.microsoft.com/office/drawing/2014/main" val="20003"/>
                    </a:ext>
                  </a:extLst>
                </a:gridCol>
                <a:gridCol w="363318">
                  <a:extLst>
                    <a:ext uri="{9D8B030D-6E8A-4147-A177-3AD203B41FA5}">
                      <a16:colId xmlns:a16="http://schemas.microsoft.com/office/drawing/2014/main" val="20004"/>
                    </a:ext>
                  </a:extLst>
                </a:gridCol>
                <a:gridCol w="363318">
                  <a:extLst>
                    <a:ext uri="{9D8B030D-6E8A-4147-A177-3AD203B41FA5}">
                      <a16:colId xmlns:a16="http://schemas.microsoft.com/office/drawing/2014/main" val="20005"/>
                    </a:ext>
                  </a:extLst>
                </a:gridCol>
                <a:gridCol w="363318">
                  <a:extLst>
                    <a:ext uri="{9D8B030D-6E8A-4147-A177-3AD203B41FA5}">
                      <a16:colId xmlns:a16="http://schemas.microsoft.com/office/drawing/2014/main" val="20006"/>
                    </a:ext>
                  </a:extLst>
                </a:gridCol>
                <a:gridCol w="363318">
                  <a:extLst>
                    <a:ext uri="{9D8B030D-6E8A-4147-A177-3AD203B41FA5}">
                      <a16:colId xmlns:a16="http://schemas.microsoft.com/office/drawing/2014/main" val="20007"/>
                    </a:ext>
                  </a:extLst>
                </a:gridCol>
                <a:gridCol w="363318">
                  <a:extLst>
                    <a:ext uri="{9D8B030D-6E8A-4147-A177-3AD203B41FA5}">
                      <a16:colId xmlns:a16="http://schemas.microsoft.com/office/drawing/2014/main" val="20008"/>
                    </a:ext>
                  </a:extLst>
                </a:gridCol>
                <a:gridCol w="363318">
                  <a:extLst>
                    <a:ext uri="{9D8B030D-6E8A-4147-A177-3AD203B41FA5}">
                      <a16:colId xmlns:a16="http://schemas.microsoft.com/office/drawing/2014/main" val="20009"/>
                    </a:ext>
                  </a:extLst>
                </a:gridCol>
              </a:tblGrid>
              <a:tr h="0">
                <a:tc>
                  <a:txBody>
                    <a:bodyPr/>
                    <a:lstStyle/>
                    <a:p>
                      <a:endParaRPr lang="en-AU"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42" name="TextBox 41"/>
          <p:cNvSpPr txBox="1"/>
          <p:nvPr/>
        </p:nvSpPr>
        <p:spPr>
          <a:xfrm>
            <a:off x="1411333" y="7362964"/>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250</a:t>
            </a:r>
          </a:p>
        </p:txBody>
      </p:sp>
      <p:sp>
        <p:nvSpPr>
          <p:cNvPr id="67" name="TextBox 66"/>
          <p:cNvSpPr txBox="1"/>
          <p:nvPr/>
        </p:nvSpPr>
        <p:spPr>
          <a:xfrm>
            <a:off x="1752673" y="7362963"/>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225</a:t>
            </a:r>
          </a:p>
        </p:txBody>
      </p:sp>
      <p:sp>
        <p:nvSpPr>
          <p:cNvPr id="70" name="TextBox 69"/>
          <p:cNvSpPr txBox="1"/>
          <p:nvPr/>
        </p:nvSpPr>
        <p:spPr>
          <a:xfrm>
            <a:off x="2132911" y="7364115"/>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200</a:t>
            </a:r>
          </a:p>
        </p:txBody>
      </p:sp>
      <p:sp>
        <p:nvSpPr>
          <p:cNvPr id="71" name="TextBox 70"/>
          <p:cNvSpPr txBox="1"/>
          <p:nvPr/>
        </p:nvSpPr>
        <p:spPr>
          <a:xfrm>
            <a:off x="2474251" y="7362963"/>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175</a:t>
            </a:r>
          </a:p>
        </p:txBody>
      </p:sp>
      <p:sp>
        <p:nvSpPr>
          <p:cNvPr id="73" name="TextBox 72"/>
          <p:cNvSpPr txBox="1"/>
          <p:nvPr/>
        </p:nvSpPr>
        <p:spPr>
          <a:xfrm>
            <a:off x="2866499" y="7361813"/>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150</a:t>
            </a:r>
          </a:p>
        </p:txBody>
      </p:sp>
      <p:sp>
        <p:nvSpPr>
          <p:cNvPr id="75" name="TextBox 74"/>
          <p:cNvSpPr txBox="1"/>
          <p:nvPr/>
        </p:nvSpPr>
        <p:spPr>
          <a:xfrm>
            <a:off x="3207839" y="7361812"/>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125</a:t>
            </a:r>
          </a:p>
        </p:txBody>
      </p:sp>
      <p:sp>
        <p:nvSpPr>
          <p:cNvPr id="78" name="TextBox 77"/>
          <p:cNvSpPr txBox="1"/>
          <p:nvPr/>
        </p:nvSpPr>
        <p:spPr>
          <a:xfrm>
            <a:off x="3600380" y="7358191"/>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100</a:t>
            </a:r>
          </a:p>
        </p:txBody>
      </p:sp>
      <p:sp>
        <p:nvSpPr>
          <p:cNvPr id="80" name="TextBox 79"/>
          <p:cNvSpPr txBox="1"/>
          <p:nvPr/>
        </p:nvSpPr>
        <p:spPr>
          <a:xfrm>
            <a:off x="3980618" y="7359343"/>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75</a:t>
            </a:r>
          </a:p>
        </p:txBody>
      </p:sp>
      <p:sp>
        <p:nvSpPr>
          <p:cNvPr id="81" name="TextBox 80"/>
          <p:cNvSpPr txBox="1"/>
          <p:nvPr/>
        </p:nvSpPr>
        <p:spPr>
          <a:xfrm>
            <a:off x="4360816" y="7358191"/>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50</a:t>
            </a:r>
          </a:p>
        </p:txBody>
      </p:sp>
      <p:sp>
        <p:nvSpPr>
          <p:cNvPr id="85" name="TextBox 84"/>
          <p:cNvSpPr txBox="1"/>
          <p:nvPr/>
        </p:nvSpPr>
        <p:spPr>
          <a:xfrm>
            <a:off x="4736347" y="7357040"/>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25</a:t>
            </a:r>
          </a:p>
        </p:txBody>
      </p:sp>
      <p:sp>
        <p:nvSpPr>
          <p:cNvPr id="86" name="TextBox 85"/>
          <p:cNvSpPr txBox="1"/>
          <p:nvPr/>
        </p:nvSpPr>
        <p:spPr>
          <a:xfrm>
            <a:off x="5128595" y="7357040"/>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0</a:t>
            </a:r>
          </a:p>
        </p:txBody>
      </p:sp>
      <p:sp>
        <p:nvSpPr>
          <p:cNvPr id="89" name="TextBox 88"/>
          <p:cNvSpPr txBox="1"/>
          <p:nvPr/>
        </p:nvSpPr>
        <p:spPr>
          <a:xfrm>
            <a:off x="2658095" y="6933715"/>
            <a:ext cx="1721571"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Millions of years ago</a:t>
            </a:r>
          </a:p>
        </p:txBody>
      </p:sp>
      <p:sp>
        <p:nvSpPr>
          <p:cNvPr id="45" name="Rectangle 44"/>
          <p:cNvSpPr/>
          <p:nvPr/>
        </p:nvSpPr>
        <p:spPr>
          <a:xfrm>
            <a:off x="641870" y="7776328"/>
            <a:ext cx="2702951" cy="441022"/>
          </a:xfrm>
          <a:prstGeom prst="rect">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Rectangle 91"/>
          <p:cNvSpPr/>
          <p:nvPr/>
        </p:nvSpPr>
        <p:spPr>
          <a:xfrm>
            <a:off x="3462864" y="7773896"/>
            <a:ext cx="2829558" cy="441022"/>
          </a:xfrm>
          <a:prstGeom prst="rect">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TextBox 45"/>
          <p:cNvSpPr txBox="1"/>
          <p:nvPr/>
        </p:nvSpPr>
        <p:spPr>
          <a:xfrm>
            <a:off x="447902" y="7768399"/>
            <a:ext cx="3087864" cy="461665"/>
          </a:xfrm>
          <a:prstGeom prst="rect">
            <a:avLst/>
          </a:prstGeom>
          <a:noFill/>
        </p:spPr>
        <p:txBody>
          <a:bodyPr wrap="square" rtlCol="0">
            <a:spAutoFit/>
          </a:bodyPr>
          <a:lstStyle/>
          <a:p>
            <a:pPr algn="ctr"/>
            <a:r>
              <a:rPr lang="en-AU" sz="1200" dirty="0">
                <a:solidFill>
                  <a:schemeClr val="tx1">
                    <a:lumMod val="65000"/>
                    <a:lumOff val="35000"/>
                  </a:schemeClr>
                </a:solidFill>
                <a:latin typeface="Comic Sans MS" panose="030F0702030302020204" pitchFamily="66" charset="0"/>
              </a:rPr>
              <a:t>1. When </a:t>
            </a:r>
            <a:r>
              <a:rPr lang="en-AU" sz="1200" dirty="0" err="1">
                <a:solidFill>
                  <a:schemeClr val="tx1">
                    <a:lumMod val="65000"/>
                    <a:lumOff val="35000"/>
                  </a:schemeClr>
                </a:solidFill>
                <a:latin typeface="Comic Sans MS" panose="030F0702030302020204" pitchFamily="66" charset="0"/>
              </a:rPr>
              <a:t>Scleractinian</a:t>
            </a:r>
            <a:r>
              <a:rPr lang="en-AU" sz="1200" dirty="0">
                <a:solidFill>
                  <a:schemeClr val="tx1">
                    <a:lumMod val="65000"/>
                    <a:lumOff val="35000"/>
                  </a:schemeClr>
                </a:solidFill>
                <a:latin typeface="Comic Sans MS" panose="030F0702030302020204" pitchFamily="66" charset="0"/>
              </a:rPr>
              <a:t> corals first appeared in the</a:t>
            </a:r>
            <a:r>
              <a:rPr lang="en-AU" sz="1200" i="1" dirty="0">
                <a:solidFill>
                  <a:schemeClr val="tx1">
                    <a:lumMod val="65000"/>
                    <a:lumOff val="35000"/>
                  </a:schemeClr>
                </a:solidFill>
                <a:latin typeface="Comic Sans MS" panose="030F0702030302020204" pitchFamily="66" charset="0"/>
              </a:rPr>
              <a:t> Global </a:t>
            </a:r>
            <a:r>
              <a:rPr lang="en-AU" sz="1200" dirty="0">
                <a:solidFill>
                  <a:schemeClr val="tx1">
                    <a:lumMod val="65000"/>
                    <a:lumOff val="35000"/>
                  </a:schemeClr>
                </a:solidFill>
                <a:latin typeface="Comic Sans MS" panose="030F0702030302020204" pitchFamily="66" charset="0"/>
              </a:rPr>
              <a:t>fossil record</a:t>
            </a:r>
          </a:p>
        </p:txBody>
      </p:sp>
      <p:sp>
        <p:nvSpPr>
          <p:cNvPr id="94" name="TextBox 93"/>
          <p:cNvSpPr txBox="1"/>
          <p:nvPr/>
        </p:nvSpPr>
        <p:spPr>
          <a:xfrm>
            <a:off x="3403185" y="7771060"/>
            <a:ext cx="3000988" cy="461665"/>
          </a:xfrm>
          <a:prstGeom prst="rect">
            <a:avLst/>
          </a:prstGeom>
          <a:noFill/>
        </p:spPr>
        <p:txBody>
          <a:bodyPr wrap="square" rtlCol="0">
            <a:spAutoFit/>
          </a:bodyPr>
          <a:lstStyle/>
          <a:p>
            <a:pPr algn="ctr"/>
            <a:r>
              <a:rPr lang="en-AU" sz="1200" dirty="0">
                <a:solidFill>
                  <a:schemeClr val="tx1">
                    <a:lumMod val="65000"/>
                    <a:lumOff val="35000"/>
                  </a:schemeClr>
                </a:solidFill>
                <a:latin typeface="Comic Sans MS" panose="030F0702030302020204" pitchFamily="66" charset="0"/>
              </a:rPr>
              <a:t>2. When </a:t>
            </a:r>
            <a:r>
              <a:rPr lang="en-AU" sz="1200" dirty="0" err="1">
                <a:solidFill>
                  <a:schemeClr val="tx1">
                    <a:lumMod val="65000"/>
                    <a:lumOff val="35000"/>
                  </a:schemeClr>
                </a:solidFill>
                <a:latin typeface="Comic Sans MS" panose="030F0702030302020204" pitchFamily="66" charset="0"/>
              </a:rPr>
              <a:t>Scleractinian</a:t>
            </a:r>
            <a:r>
              <a:rPr lang="en-AU" sz="1200" dirty="0">
                <a:solidFill>
                  <a:schemeClr val="tx1">
                    <a:lumMod val="65000"/>
                    <a:lumOff val="35000"/>
                  </a:schemeClr>
                </a:solidFill>
                <a:latin typeface="Comic Sans MS" panose="030F0702030302020204" pitchFamily="66" charset="0"/>
              </a:rPr>
              <a:t> corals first appeared in </a:t>
            </a:r>
            <a:r>
              <a:rPr lang="en-AU" sz="1200" i="1" dirty="0">
                <a:solidFill>
                  <a:schemeClr val="tx1">
                    <a:lumMod val="65000"/>
                    <a:lumOff val="35000"/>
                  </a:schemeClr>
                </a:solidFill>
                <a:latin typeface="Comic Sans MS" panose="030F0702030302020204" pitchFamily="66" charset="0"/>
              </a:rPr>
              <a:t>Australia’s</a:t>
            </a:r>
            <a:r>
              <a:rPr lang="en-AU" sz="1200" dirty="0">
                <a:solidFill>
                  <a:schemeClr val="tx1">
                    <a:lumMod val="65000"/>
                    <a:lumOff val="35000"/>
                  </a:schemeClr>
                </a:solidFill>
                <a:latin typeface="Comic Sans MS" panose="030F0702030302020204" pitchFamily="66" charset="0"/>
              </a:rPr>
              <a:t> fossil record</a:t>
            </a:r>
          </a:p>
        </p:txBody>
      </p:sp>
      <p:sp>
        <p:nvSpPr>
          <p:cNvPr id="47" name="Up Arrow 46"/>
          <p:cNvSpPr/>
          <p:nvPr/>
        </p:nvSpPr>
        <p:spPr>
          <a:xfrm>
            <a:off x="1573798" y="7634039"/>
            <a:ext cx="90182" cy="129535"/>
          </a:xfrm>
          <a:prstGeom prst="up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Up Arrow 94"/>
          <p:cNvSpPr/>
          <p:nvPr/>
        </p:nvSpPr>
        <p:spPr>
          <a:xfrm>
            <a:off x="5203484" y="7623986"/>
            <a:ext cx="90182" cy="129535"/>
          </a:xfrm>
          <a:prstGeom prst="up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8" name="Picture 37">
            <a:extLst>
              <a:ext uri="{FF2B5EF4-FFF2-40B4-BE49-F238E27FC236}">
                <a16:creationId xmlns:a16="http://schemas.microsoft.com/office/drawing/2014/main" id="{7B7DAD75-0C67-4A06-9372-9ADC5DA1C08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16406" r="18189"/>
          <a:stretch/>
        </p:blipFill>
        <p:spPr>
          <a:xfrm rot="5400000">
            <a:off x="610168" y="812596"/>
            <a:ext cx="2590922" cy="2970987"/>
          </a:xfrm>
          <a:prstGeom prst="rect">
            <a:avLst/>
          </a:prstGeom>
        </p:spPr>
      </p:pic>
      <p:sp>
        <p:nvSpPr>
          <p:cNvPr id="53" name="TextBox 52">
            <a:extLst>
              <a:ext uri="{FF2B5EF4-FFF2-40B4-BE49-F238E27FC236}">
                <a16:creationId xmlns:a16="http://schemas.microsoft.com/office/drawing/2014/main" id="{C1FEDFD6-D1A1-488A-BE53-44E455C4468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8" name="Rectangle 7">
            <a:extLst>
              <a:ext uri="{FF2B5EF4-FFF2-40B4-BE49-F238E27FC236}">
                <a16:creationId xmlns:a16="http://schemas.microsoft.com/office/drawing/2014/main" id="{0160B973-0718-4C71-A315-EDB7548851A5}"/>
              </a:ext>
            </a:extLst>
          </p:cNvPr>
          <p:cNvSpPr/>
          <p:nvPr/>
        </p:nvSpPr>
        <p:spPr>
          <a:xfrm>
            <a:off x="3417923" y="2507559"/>
            <a:ext cx="3429000" cy="276999"/>
          </a:xfrm>
          <a:prstGeom prst="rect">
            <a:avLst/>
          </a:prstGeom>
        </p:spPr>
        <p:txBody>
          <a:bodyPr>
            <a:spAutoFit/>
          </a:bodyPr>
          <a:lstStyle/>
          <a:p>
            <a:r>
              <a:rPr lang="en-AU" sz="1200" b="1" dirty="0">
                <a:latin typeface="Arial Narrow" panose="020B0606020202030204" pitchFamily="34" charset="0"/>
              </a:rPr>
              <a:t>Q. When did Scleractinia corals appear? Ans.</a:t>
            </a:r>
          </a:p>
        </p:txBody>
      </p:sp>
      <p:sp>
        <p:nvSpPr>
          <p:cNvPr id="10" name="Rectangle 9">
            <a:extLst>
              <a:ext uri="{FF2B5EF4-FFF2-40B4-BE49-F238E27FC236}">
                <a16:creationId xmlns:a16="http://schemas.microsoft.com/office/drawing/2014/main" id="{575B4F10-533F-4D81-A556-8962307B1007}"/>
              </a:ext>
            </a:extLst>
          </p:cNvPr>
          <p:cNvSpPr/>
          <p:nvPr/>
        </p:nvSpPr>
        <p:spPr>
          <a:xfrm>
            <a:off x="3426695" y="3132922"/>
            <a:ext cx="2261353" cy="646331"/>
          </a:xfrm>
          <a:prstGeom prst="rect">
            <a:avLst/>
          </a:prstGeom>
        </p:spPr>
        <p:txBody>
          <a:bodyPr wrap="square">
            <a:spAutoFit/>
          </a:bodyPr>
          <a:lstStyle/>
          <a:p>
            <a:r>
              <a:rPr lang="en-AU" sz="1200" b="1" dirty="0">
                <a:latin typeface="Arial Narrow" panose="020B0606020202030204" pitchFamily="34" charset="0"/>
              </a:rPr>
              <a:t>Q. Did Scleractinia corals survive the K-T extinction event 65mya that killed the dinosaurs? Ans.</a:t>
            </a:r>
          </a:p>
        </p:txBody>
      </p:sp>
      <p:cxnSp>
        <p:nvCxnSpPr>
          <p:cNvPr id="13" name="Straight Connector 12">
            <a:extLst>
              <a:ext uri="{FF2B5EF4-FFF2-40B4-BE49-F238E27FC236}">
                <a16:creationId xmlns:a16="http://schemas.microsoft.com/office/drawing/2014/main" id="{6B5BCD72-4C1D-5EF1-4828-1410520D6FF0}"/>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36">
            <a:extLst>
              <a:ext uri="{FF2B5EF4-FFF2-40B4-BE49-F238E27FC236}">
                <a16:creationId xmlns:a16="http://schemas.microsoft.com/office/drawing/2014/main" id="{4912F09A-5B95-5C9C-511C-E7BFC945DE82}"/>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0" name="TextBox 36">
            <a:extLst>
              <a:ext uri="{FF2B5EF4-FFF2-40B4-BE49-F238E27FC236}">
                <a16:creationId xmlns:a16="http://schemas.microsoft.com/office/drawing/2014/main" id="{2E6A5E01-4B2F-F2DA-D86F-3564DF8E4025}"/>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Tree>
    <p:extLst>
      <p:ext uri="{BB962C8B-B14F-4D97-AF65-F5344CB8AC3E}">
        <p14:creationId xmlns:p14="http://schemas.microsoft.com/office/powerpoint/2010/main" val="2478095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6729D-DA0B-ECAF-5D5C-01CDCCF1A0BD}"/>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AA55A593-5EAA-35ED-70F1-E31BC309EE7C}"/>
              </a:ext>
            </a:extLst>
          </p:cNvPr>
          <p:cNvSpPr txBox="1"/>
          <p:nvPr/>
        </p:nvSpPr>
        <p:spPr>
          <a:xfrm>
            <a:off x="1411267" y="148355"/>
            <a:ext cx="4078241" cy="769441"/>
          </a:xfrm>
          <a:prstGeom prst="rect">
            <a:avLst/>
          </a:prstGeom>
          <a:noFill/>
        </p:spPr>
        <p:txBody>
          <a:bodyPr wrap="square" rtlCol="0">
            <a:spAutoFit/>
          </a:bodyPr>
          <a:lstStyle/>
          <a:p>
            <a:r>
              <a:rPr lang="en-US" sz="2000" b="1" dirty="0">
                <a:latin typeface="Arial Narrow" pitchFamily="34" charset="0"/>
              </a:rPr>
              <a:t>State</a:t>
            </a:r>
            <a:r>
              <a:rPr lang="en-US" sz="1200" dirty="0">
                <a:latin typeface="Arial Narrow" pitchFamily="34" charset="0"/>
              </a:rPr>
              <a:t> </a:t>
            </a:r>
            <a:r>
              <a:rPr lang="en-AU" sz="1200" dirty="0">
                <a:latin typeface="Arial Narrow" pitchFamily="34" charset="0"/>
              </a:rPr>
              <a:t>that corals first appeared within the geological record over 250 million years ago but not in Australian waters until approximately 500 000 years ago.</a:t>
            </a:r>
            <a:r>
              <a:rPr lang="en-US" sz="1200" b="1" dirty="0">
                <a:latin typeface="Arial Narrow" pitchFamily="34" charset="0"/>
              </a:rPr>
              <a:t> </a:t>
            </a:r>
          </a:p>
        </p:txBody>
      </p:sp>
      <p:sp>
        <p:nvSpPr>
          <p:cNvPr id="31" name="TextBox 30">
            <a:extLst>
              <a:ext uri="{FF2B5EF4-FFF2-40B4-BE49-F238E27FC236}">
                <a16:creationId xmlns:a16="http://schemas.microsoft.com/office/drawing/2014/main" id="{149E81D8-F76E-9A6F-9CAC-B8EC22ED200F}"/>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3575C927-BE9C-195C-4094-1DA373BF287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12E1DB7B-DA96-9E97-6F90-05E4514726BD}"/>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834B0544-6B57-6483-A5C5-B0E53318008A}"/>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26EB68D9-8BD6-882A-7CBD-E77E1DF8D2F3}"/>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986E53FC-C041-1F7A-FE1F-87447484B47C}"/>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719985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07168" y="114960"/>
            <a:ext cx="4254080" cy="923330"/>
          </a:xfrm>
          <a:prstGeom prst="rect">
            <a:avLst/>
          </a:prstGeom>
          <a:noFill/>
        </p:spPr>
        <p:txBody>
          <a:bodyPr wrap="square" rtlCol="0">
            <a:spAutoFit/>
          </a:bodyPr>
          <a:lstStyle/>
          <a:p>
            <a:r>
              <a:rPr lang="en-US" b="1" dirty="0">
                <a:latin typeface="Arial Narrow" pitchFamily="34" charset="0"/>
              </a:rPr>
              <a:t>6. Rising Seas – </a:t>
            </a:r>
            <a:r>
              <a:rPr lang="en-AU" sz="1200" dirty="0">
                <a:latin typeface="Arial Narrow" panose="020B0606020202030204" pitchFamily="34" charset="0"/>
              </a:rPr>
              <a:t>Describe how the Great Barrier Reef of today has been shaped by changes in sea levels that began over </a:t>
            </a:r>
          </a:p>
          <a:p>
            <a:r>
              <a:rPr lang="en-AU" sz="1200" dirty="0">
                <a:latin typeface="Arial Narrow" panose="020B0606020202030204" pitchFamily="34" charset="0"/>
              </a:rPr>
              <a:t>20 000 years before present (BP) and only stabilised 6500 years BP</a:t>
            </a:r>
          </a:p>
          <a:p>
            <a:r>
              <a:rPr lang="en-US" sz="1200" b="1" dirty="0">
                <a:latin typeface="Arial Narrow" pitchFamily="34" charset="0"/>
              </a:rPr>
              <a:t>   </a:t>
            </a:r>
            <a:endParaRPr lang="en-US" sz="12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64" name="TextBox 63"/>
          <p:cNvSpPr txBox="1"/>
          <p:nvPr/>
        </p:nvSpPr>
        <p:spPr>
          <a:xfrm>
            <a:off x="436233" y="964138"/>
            <a:ext cx="5989552" cy="2000548"/>
          </a:xfrm>
          <a:prstGeom prst="rect">
            <a:avLst/>
          </a:prstGeom>
          <a:noFill/>
        </p:spPr>
        <p:txBody>
          <a:bodyPr wrap="square" rtlCol="0">
            <a:spAutoFit/>
          </a:bodyPr>
          <a:lstStyle/>
          <a:p>
            <a:r>
              <a:rPr lang="en-US" sz="1600" b="1" dirty="0">
                <a:latin typeface="Arial Narrow" pitchFamily="34" charset="0"/>
              </a:rPr>
              <a:t>The Great Flood Event</a:t>
            </a:r>
            <a:endParaRPr lang="en-US" sz="1200" dirty="0">
              <a:latin typeface="Comic Sans MS" panose="030F0702030302020204" pitchFamily="66" charset="0"/>
            </a:endParaRPr>
          </a:p>
          <a:p>
            <a:pPr algn="just"/>
            <a:r>
              <a:rPr lang="en-US" sz="1200" dirty="0">
                <a:latin typeface="Arial Narrow" pitchFamily="34" charset="0"/>
              </a:rPr>
              <a:t>Imagine it is very cold. It is an ice age. It is 20,000 years ago. Indigenous Australians are braving the cold. The sea level is ~120 </a:t>
            </a:r>
            <a:r>
              <a:rPr lang="en-US" sz="1200" dirty="0" err="1">
                <a:latin typeface="Arial Narrow" pitchFamily="34" charset="0"/>
              </a:rPr>
              <a:t>metres</a:t>
            </a:r>
            <a:r>
              <a:rPr lang="en-US" sz="1200" dirty="0">
                <a:latin typeface="Arial Narrow" pitchFamily="34" charset="0"/>
              </a:rPr>
              <a:t> below its present level. There is a land bridge between Tasmania and Victoria. Rivers flow all the way to the continental shelf. But the cold snap does not last forever. The Earth eventually warms. And a great flood event begins. The flood lasts more than 10,000 years! Ice sheets melt and sea levels rise. Sometimes very quickly. At one point, global sea levels rise 20m in less than 500 years (~14,600 BP during Meltwater Pulse 1A)</a:t>
            </a:r>
            <a:r>
              <a:rPr lang="en-US" sz="1200" baseline="30000" dirty="0">
                <a:latin typeface="Arial Narrow" pitchFamily="34" charset="0"/>
              </a:rPr>
              <a:t>[2]</a:t>
            </a:r>
            <a:r>
              <a:rPr lang="en-US" sz="1200" dirty="0">
                <a:latin typeface="Arial Narrow" pitchFamily="34" charset="0"/>
              </a:rPr>
              <a:t>. Tasmania and PNG separate from mainland Australia, and the Gulf of Carpentaria turns from a lake into a Gulf. Coastal mountains become islands. The Aborigines have no choice but to retreat. It is not until 6,500 BP that sea levels finally </a:t>
            </a:r>
            <a:r>
              <a:rPr lang="en-US" sz="1200" dirty="0" err="1">
                <a:latin typeface="Arial Narrow" pitchFamily="34" charset="0"/>
              </a:rPr>
              <a:t>stabilise</a:t>
            </a:r>
            <a:r>
              <a:rPr lang="en-US" sz="1200" dirty="0">
                <a:latin typeface="Arial Narrow" pitchFamily="34" charset="0"/>
              </a:rPr>
              <a:t>. </a:t>
            </a:r>
            <a:br>
              <a:rPr lang="en-US" sz="1200" dirty="0">
                <a:latin typeface="Arial Narrow" pitchFamily="34" charset="0"/>
              </a:rPr>
            </a:br>
            <a:endParaRPr lang="en-US" sz="1200" dirty="0">
              <a:latin typeface="Arial Narrow" pitchFamily="34" charset="0"/>
            </a:endParaRPr>
          </a:p>
        </p:txBody>
      </p:sp>
      <p:sp>
        <p:nvSpPr>
          <p:cNvPr id="4" name="TextBox 3"/>
          <p:cNvSpPr txBox="1"/>
          <p:nvPr/>
        </p:nvSpPr>
        <p:spPr>
          <a:xfrm>
            <a:off x="442837" y="8416082"/>
            <a:ext cx="6214449" cy="523220"/>
          </a:xfrm>
          <a:prstGeom prst="rect">
            <a:avLst/>
          </a:prstGeom>
          <a:noFill/>
        </p:spPr>
        <p:txBody>
          <a:bodyPr wrap="square" rtlCol="0">
            <a:spAutoFit/>
          </a:bodyPr>
          <a:lstStyle/>
          <a:p>
            <a:r>
              <a:rPr lang="en-AU" sz="700" baseline="30000" dirty="0">
                <a:latin typeface="Arial Narrow" panose="020B0606020202030204" pitchFamily="34" charset="0"/>
              </a:rPr>
              <a:t>[1]</a:t>
            </a:r>
            <a:r>
              <a:rPr lang="en-US" sz="700" baseline="30000" dirty="0">
                <a:latin typeface="Arial Narrow" panose="020B0606020202030204" pitchFamily="34" charset="0"/>
              </a:rPr>
              <a:t> </a:t>
            </a:r>
            <a:r>
              <a:rPr lang="en-US" sz="700" dirty="0">
                <a:latin typeface="Arial Narrow" panose="020B0606020202030204" pitchFamily="34" charset="0"/>
              </a:rPr>
              <a:t>Nunn, P.D. and Reid, N. 2015. Ancient Aboriginal stories preserve history of a rise in sea level.  </a:t>
            </a:r>
            <a:r>
              <a:rPr lang="en-US" sz="700" i="1" dirty="0">
                <a:latin typeface="Arial Narrow" panose="020B0606020202030204" pitchFamily="34" charset="0"/>
              </a:rPr>
              <a:t>The Conversation, </a:t>
            </a:r>
            <a:r>
              <a:rPr lang="en-US" sz="700" dirty="0">
                <a:latin typeface="Arial Narrow" panose="020B0606020202030204" pitchFamily="34" charset="0"/>
              </a:rPr>
              <a:t>published online 13 January 2015. http://tinyurl.com/k63anzm</a:t>
            </a:r>
          </a:p>
          <a:p>
            <a:r>
              <a:rPr lang="en-AU" sz="700" baseline="30000" dirty="0">
                <a:latin typeface="Arial Narrow" panose="020B0606020202030204" pitchFamily="34" charset="0"/>
              </a:rPr>
              <a:t>[2] </a:t>
            </a:r>
            <a:r>
              <a:rPr lang="en-AU" sz="700" dirty="0">
                <a:latin typeface="Arial Narrow" panose="020B0606020202030204" pitchFamily="34" charset="0"/>
              </a:rPr>
              <a:t>Weaver A.J., </a:t>
            </a:r>
            <a:r>
              <a:rPr lang="en-AU" sz="700" dirty="0" err="1">
                <a:latin typeface="Arial Narrow" panose="020B0606020202030204" pitchFamily="34" charset="0"/>
              </a:rPr>
              <a:t>Saenko</a:t>
            </a:r>
            <a:r>
              <a:rPr lang="en-AU" sz="700" dirty="0">
                <a:latin typeface="Arial Narrow" panose="020B0606020202030204" pitchFamily="34" charset="0"/>
              </a:rPr>
              <a:t>, O.A., Clark, P.U. and Mitrovica, J.X. 2003. Meltwater Pulse 1A from Antarctica as a Trigger of the Bolling-</a:t>
            </a:r>
            <a:r>
              <a:rPr lang="en-AU" sz="700" dirty="0" err="1">
                <a:latin typeface="Arial Narrow" panose="020B0606020202030204" pitchFamily="34" charset="0"/>
              </a:rPr>
              <a:t>Allerod</a:t>
            </a:r>
            <a:r>
              <a:rPr lang="en-AU" sz="700" dirty="0">
                <a:latin typeface="Arial Narrow" panose="020B0606020202030204" pitchFamily="34" charset="0"/>
              </a:rPr>
              <a:t> Warm Interval. </a:t>
            </a:r>
            <a:r>
              <a:rPr lang="en-AU" sz="700" i="1" dirty="0">
                <a:latin typeface="Arial Narrow" panose="020B0606020202030204" pitchFamily="34" charset="0"/>
              </a:rPr>
              <a:t>Science Vol 299. </a:t>
            </a:r>
            <a:br>
              <a:rPr lang="en-AU" sz="700" i="1" dirty="0">
                <a:latin typeface="Arial Narrow" panose="020B0606020202030204" pitchFamily="34" charset="0"/>
              </a:rPr>
            </a:br>
            <a:r>
              <a:rPr lang="en-AU" sz="700" i="1" dirty="0">
                <a:latin typeface="Arial Narrow" panose="020B0606020202030204" pitchFamily="34" charset="0"/>
              </a:rPr>
              <a:t>Pages 1709-1713</a:t>
            </a:r>
            <a:r>
              <a:rPr lang="en-AU" sz="700" dirty="0">
                <a:latin typeface="Arial Narrow" panose="020B0606020202030204" pitchFamily="34" charset="0"/>
              </a:rPr>
              <a:t>. </a:t>
            </a:r>
            <a:r>
              <a:rPr lang="en-AU" sz="700" i="1" dirty="0">
                <a:latin typeface="Arial Narrow" panose="020B0606020202030204" pitchFamily="34" charset="0"/>
              </a:rPr>
              <a:t>DOI: 10.1126/science.1081002</a:t>
            </a:r>
          </a:p>
          <a:p>
            <a:endParaRPr lang="en-AU" sz="700" dirty="0">
              <a:latin typeface="Arial Narrow" panose="020B0606020202030204" pitchFamily="34" charset="0"/>
            </a:endParaRPr>
          </a:p>
        </p:txBody>
      </p:sp>
      <p:sp>
        <p:nvSpPr>
          <p:cNvPr id="2" name="TextBox 1"/>
          <p:cNvSpPr txBox="1"/>
          <p:nvPr/>
        </p:nvSpPr>
        <p:spPr>
          <a:xfrm>
            <a:off x="506984" y="2799455"/>
            <a:ext cx="5814037" cy="938719"/>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pPr algn="ctr"/>
            <a:r>
              <a:rPr lang="en-AU" sz="1000" b="1" i="1" dirty="0">
                <a:latin typeface="Arial Narrow" panose="020B0606020202030204" pitchFamily="34" charset="0"/>
              </a:rPr>
              <a:t>In the beginning, as far back as we remember, our home islands were not islands at all as they are today. </a:t>
            </a:r>
            <a:br>
              <a:rPr lang="en-AU" sz="1000" b="1" i="1" dirty="0">
                <a:latin typeface="Arial Narrow" panose="020B0606020202030204" pitchFamily="34" charset="0"/>
              </a:rPr>
            </a:br>
            <a:r>
              <a:rPr lang="en-AU" sz="1000" b="1" i="1" dirty="0">
                <a:latin typeface="Arial Narrow" panose="020B0606020202030204" pitchFamily="34" charset="0"/>
              </a:rPr>
              <a:t>They were part of a peninsula that jutted out from the mainland and we roamed freely throughout the land without having to get in a boat like we do today. Then </a:t>
            </a:r>
            <a:r>
              <a:rPr lang="en-AU" sz="1000" b="1" i="1" dirty="0" err="1">
                <a:latin typeface="Arial Narrow" panose="020B0606020202030204" pitchFamily="34" charset="0"/>
              </a:rPr>
              <a:t>Garnguur</a:t>
            </a:r>
            <a:r>
              <a:rPr lang="en-AU" sz="1000" b="1" i="1" dirty="0">
                <a:latin typeface="Arial Narrow" panose="020B0606020202030204" pitchFamily="34" charset="0"/>
              </a:rPr>
              <a:t>, the seagull woman, took her raft and dragged it back and forth across the rock of the peninsula letting the sea pour in and making our homes into islands. </a:t>
            </a:r>
          </a:p>
          <a:p>
            <a:pPr algn="ctr"/>
            <a:endParaRPr lang="en-AU" sz="300" b="1" i="1" dirty="0">
              <a:latin typeface="Arial Narrow" panose="020B0606020202030204" pitchFamily="34" charset="0"/>
            </a:endParaRPr>
          </a:p>
          <a:p>
            <a:pPr algn="ctr"/>
            <a:r>
              <a:rPr lang="en-AU" sz="1000" dirty="0">
                <a:latin typeface="Arial Narrow" panose="020B0606020202030204" pitchFamily="34" charset="0"/>
              </a:rPr>
              <a:t>Paraphrased Aboriginal story from the Wellesley Islands, Southern Gulf of Carpentaria</a:t>
            </a:r>
            <a:r>
              <a:rPr lang="en-AU" sz="1000" baseline="30000" dirty="0">
                <a:latin typeface="Arial Narrow" panose="020B0606020202030204" pitchFamily="34" charset="0"/>
              </a:rPr>
              <a:t>[1]</a:t>
            </a:r>
            <a:r>
              <a:rPr lang="en-AU" sz="1000" dirty="0">
                <a:latin typeface="Arial Narrow" panose="020B0606020202030204" pitchFamily="34" charset="0"/>
              </a:rPr>
              <a:t>. </a:t>
            </a:r>
            <a:endParaRPr lang="en-AU" sz="200" dirty="0">
              <a:latin typeface="Arial Narrow" panose="020B0606020202030204" pitchFamily="34" charset="0"/>
            </a:endParaRPr>
          </a:p>
        </p:txBody>
      </p:sp>
      <p:sp>
        <p:nvSpPr>
          <p:cNvPr id="7" name="Rectangle 6"/>
          <p:cNvSpPr/>
          <p:nvPr/>
        </p:nvSpPr>
        <p:spPr>
          <a:xfrm>
            <a:off x="3789041" y="3844421"/>
            <a:ext cx="2520270" cy="175038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The story above and the graph pictured left are from research by Patrick Nunn and Nick Reid (2016)</a:t>
            </a:r>
            <a:r>
              <a:rPr lang="en-AU" sz="1200" baseline="30000" dirty="0">
                <a:solidFill>
                  <a:schemeClr val="tx1"/>
                </a:solidFill>
                <a:latin typeface="Arial Narrow" panose="020B0606020202030204" pitchFamily="34" charset="0"/>
              </a:rPr>
              <a:t>[1] </a:t>
            </a:r>
            <a:r>
              <a:rPr lang="en-AU" sz="1200" dirty="0">
                <a:solidFill>
                  <a:schemeClr val="tx1"/>
                </a:solidFill>
                <a:latin typeface="Arial Narrow" panose="020B0606020202030204" pitchFamily="34" charset="0"/>
              </a:rPr>
              <a:t>who travelled Australia and listened to many Aboriginal stories. All of which indicated post-glacial sea level rise and coastal inundation. Patrick Nunn and Nick Reid felt confident the stories survived </a:t>
            </a:r>
            <a:r>
              <a:rPr lang="en-AU" sz="1200" b="1" dirty="0">
                <a:solidFill>
                  <a:schemeClr val="tx1"/>
                </a:solidFill>
                <a:latin typeface="Arial Narrow" panose="020B0606020202030204" pitchFamily="34" charset="0"/>
              </a:rPr>
              <a:t>unchanged</a:t>
            </a:r>
            <a:r>
              <a:rPr lang="en-AU" sz="1200" dirty="0">
                <a:solidFill>
                  <a:schemeClr val="tx1"/>
                </a:solidFill>
                <a:latin typeface="Arial Narrow" panose="020B0606020202030204" pitchFamily="34" charset="0"/>
              </a:rPr>
              <a:t> for </a:t>
            </a:r>
            <a:r>
              <a:rPr lang="en-AU" sz="1200" i="1" dirty="0">
                <a:solidFill>
                  <a:schemeClr val="tx1"/>
                </a:solidFill>
                <a:latin typeface="Arial Narrow" panose="020B0606020202030204" pitchFamily="34" charset="0"/>
              </a:rPr>
              <a:t>thousands</a:t>
            </a:r>
            <a:r>
              <a:rPr lang="en-AU" sz="1200" dirty="0">
                <a:solidFill>
                  <a:schemeClr val="tx1"/>
                </a:solidFill>
                <a:latin typeface="Arial Narrow" panose="020B0606020202030204" pitchFamily="34" charset="0"/>
              </a:rPr>
              <a:t> of years!!! </a:t>
            </a:r>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p:txBody>
      </p:sp>
      <p:sp>
        <p:nvSpPr>
          <p:cNvPr id="33" name="Rectangle 32"/>
          <p:cNvSpPr/>
          <p:nvPr/>
        </p:nvSpPr>
        <p:spPr>
          <a:xfrm>
            <a:off x="3789040" y="5696131"/>
            <a:ext cx="2520269" cy="262028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8" name="Rectangle 7"/>
          <p:cNvSpPr/>
          <p:nvPr/>
        </p:nvSpPr>
        <p:spPr>
          <a:xfrm>
            <a:off x="3852239" y="6790597"/>
            <a:ext cx="2387965" cy="146849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E.g. 20,000 years ago, Island X was joined to the mainland.</a:t>
            </a:r>
          </a:p>
          <a:p>
            <a:r>
              <a:rPr lang="en-AU" sz="1200" dirty="0">
                <a:solidFill>
                  <a:schemeClr val="tx1">
                    <a:lumMod val="65000"/>
                    <a:lumOff val="35000"/>
                  </a:schemeClr>
                </a:solidFill>
                <a:latin typeface="Comic Sans MS" panose="030F0702030302020204" pitchFamily="66" charset="0"/>
              </a:rPr>
              <a:t>6,000 years ago it appeared similar to today.</a:t>
            </a:r>
          </a:p>
        </p:txBody>
      </p:sp>
      <p:sp>
        <p:nvSpPr>
          <p:cNvPr id="24" name="TextBox 23">
            <a:extLst>
              <a:ext uri="{FF2B5EF4-FFF2-40B4-BE49-F238E27FC236}">
                <a16:creationId xmlns:a16="http://schemas.microsoft.com/office/drawing/2014/main" id="{BACB77A2-F875-4DC9-9659-83BC14E4449D}"/>
              </a:ext>
            </a:extLst>
          </p:cNvPr>
          <p:cNvSpPr txBox="1"/>
          <p:nvPr/>
        </p:nvSpPr>
        <p:spPr>
          <a:xfrm>
            <a:off x="436233" y="8169860"/>
            <a:ext cx="3840673" cy="246221"/>
          </a:xfrm>
          <a:prstGeom prst="rect">
            <a:avLst/>
          </a:prstGeom>
          <a:noFill/>
        </p:spPr>
        <p:txBody>
          <a:bodyPr wrap="square" rtlCol="0">
            <a:spAutoFit/>
          </a:bodyPr>
          <a:lstStyle/>
          <a:p>
            <a:r>
              <a:rPr lang="en-AU" sz="1000" b="1" dirty="0">
                <a:latin typeface="Arial Narrow" panose="020B0606020202030204" pitchFamily="34" charset="0"/>
              </a:rPr>
              <a:t>Figure 1: Sea level rise in Australia. Courtesy of Patrick Nunn.</a:t>
            </a:r>
            <a:endParaRPr lang="en-AU" sz="1000" baseline="30000" dirty="0">
              <a:latin typeface="Arial Narrow" panose="020B0606020202030204" pitchFamily="34" charset="0"/>
            </a:endParaRPr>
          </a:p>
        </p:txBody>
      </p:sp>
      <p:sp>
        <p:nvSpPr>
          <p:cNvPr id="26" name="TextBox 25">
            <a:extLst>
              <a:ext uri="{FF2B5EF4-FFF2-40B4-BE49-F238E27FC236}">
                <a16:creationId xmlns:a16="http://schemas.microsoft.com/office/drawing/2014/main" id="{548C4BD5-3217-4EEC-8E39-AA54CEB896A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TextBox 9">
            <a:extLst>
              <a:ext uri="{FF2B5EF4-FFF2-40B4-BE49-F238E27FC236}">
                <a16:creationId xmlns:a16="http://schemas.microsoft.com/office/drawing/2014/main" id="{6F9E62D9-BF83-45A0-BF3B-CB6590D18296}"/>
              </a:ext>
            </a:extLst>
          </p:cNvPr>
          <p:cNvSpPr txBox="1"/>
          <p:nvPr/>
        </p:nvSpPr>
        <p:spPr>
          <a:xfrm>
            <a:off x="3813479" y="6507296"/>
            <a:ext cx="2135801" cy="230832"/>
          </a:xfrm>
          <a:prstGeom prst="rect">
            <a:avLst/>
          </a:prstGeom>
          <a:noFill/>
        </p:spPr>
        <p:txBody>
          <a:bodyPr wrap="square" rtlCol="0">
            <a:spAutoFit/>
          </a:bodyPr>
          <a:lstStyle/>
          <a:p>
            <a:r>
              <a:rPr lang="en-AU" sz="900" i="1" dirty="0">
                <a:latin typeface="Arial Narrow" panose="020B0606020202030204" pitchFamily="34" charset="0"/>
              </a:rPr>
              <a:t>Hint:</a:t>
            </a:r>
            <a:r>
              <a:rPr lang="en-AU" sz="900" dirty="0">
                <a:latin typeface="Arial Narrow" panose="020B0606020202030204" pitchFamily="34" charset="0"/>
              </a:rPr>
              <a:t> was it joined to the mainland?</a:t>
            </a:r>
          </a:p>
        </p:txBody>
      </p:sp>
      <p:pic>
        <p:nvPicPr>
          <p:cNvPr id="6" name="Picture 5" descr="A close up of a map&#10;&#10;Description automatically generated">
            <a:extLst>
              <a:ext uri="{FF2B5EF4-FFF2-40B4-BE49-F238E27FC236}">
                <a16:creationId xmlns:a16="http://schemas.microsoft.com/office/drawing/2014/main" id="{1B0A7785-AB90-4945-B2C8-4C08484CFD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979" y="3844421"/>
            <a:ext cx="3099188" cy="4224114"/>
          </a:xfrm>
          <a:prstGeom prst="rect">
            <a:avLst/>
          </a:prstGeom>
        </p:spPr>
      </p:pic>
      <p:sp>
        <p:nvSpPr>
          <p:cNvPr id="9" name="Rectangle 8">
            <a:extLst>
              <a:ext uri="{FF2B5EF4-FFF2-40B4-BE49-F238E27FC236}">
                <a16:creationId xmlns:a16="http://schemas.microsoft.com/office/drawing/2014/main" id="{0AC7B867-3E6F-43C5-9C65-62BD1A1BE4D4}"/>
              </a:ext>
            </a:extLst>
          </p:cNvPr>
          <p:cNvSpPr/>
          <p:nvPr/>
        </p:nvSpPr>
        <p:spPr>
          <a:xfrm>
            <a:off x="3800752" y="5717707"/>
            <a:ext cx="2520269" cy="830997"/>
          </a:xfrm>
          <a:prstGeom prst="rect">
            <a:avLst/>
          </a:prstGeom>
        </p:spPr>
        <p:txBody>
          <a:bodyPr wrap="square">
            <a:spAutoFit/>
          </a:bodyPr>
          <a:lstStyle/>
          <a:p>
            <a:r>
              <a:rPr lang="en-AU" sz="1200" b="1" dirty="0">
                <a:latin typeface="Arial Narrow" panose="020B0606020202030204" pitchFamily="34" charset="0"/>
              </a:rPr>
              <a:t>Activity: Choose an island off the coast of Australia. Describe the appearance of the island 20,000 years ago compared to 6,500 years ago. </a:t>
            </a:r>
            <a:endParaRPr lang="en-AU" sz="1200" dirty="0">
              <a:latin typeface="Arial Narrow" panose="020B0606020202030204" pitchFamily="34" charset="0"/>
            </a:endParaRPr>
          </a:p>
        </p:txBody>
      </p:sp>
      <p:cxnSp>
        <p:nvCxnSpPr>
          <p:cNvPr id="5" name="Straight Connector 4">
            <a:extLst>
              <a:ext uri="{FF2B5EF4-FFF2-40B4-BE49-F238E27FC236}">
                <a16:creationId xmlns:a16="http://schemas.microsoft.com/office/drawing/2014/main" id="{294EA2BB-10B2-F3F1-F6D2-7EBB4CBEC167}"/>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36">
            <a:extLst>
              <a:ext uri="{FF2B5EF4-FFF2-40B4-BE49-F238E27FC236}">
                <a16:creationId xmlns:a16="http://schemas.microsoft.com/office/drawing/2014/main" id="{45F2CC51-829A-584C-5941-A54560E5A4F5}"/>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7" name="TextBox 36">
            <a:extLst>
              <a:ext uri="{FF2B5EF4-FFF2-40B4-BE49-F238E27FC236}">
                <a16:creationId xmlns:a16="http://schemas.microsoft.com/office/drawing/2014/main" id="{CA8F2578-D167-C382-475C-3A8C3F3BD7A9}"/>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Tree>
    <p:extLst>
      <p:ext uri="{BB962C8B-B14F-4D97-AF65-F5344CB8AC3E}">
        <p14:creationId xmlns:p14="http://schemas.microsoft.com/office/powerpoint/2010/main" val="2995087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E0394-BF4C-D71A-7063-67961F716F02}"/>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A3D3664A-F19D-EADA-E5CE-F1A40CDA541E}"/>
              </a:ext>
            </a:extLst>
          </p:cNvPr>
          <p:cNvSpPr txBox="1"/>
          <p:nvPr/>
        </p:nvSpPr>
        <p:spPr>
          <a:xfrm>
            <a:off x="1411267" y="148355"/>
            <a:ext cx="4078241" cy="954107"/>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200" dirty="0">
                <a:latin typeface="Arial Narrow" panose="020B0606020202030204" pitchFamily="34" charset="0"/>
              </a:rPr>
              <a:t>how the Great Barrier Reef of today has been shaped by changes in sea levels that began over 20 000 years before present (BP) and only stabilised 6500 years BP</a:t>
            </a: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4F8ECCE0-6FB5-82C8-0F22-09554992BE8E}"/>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A0485D03-9AC4-0664-7EBA-E6F5B0FC753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F86E2F1F-FDD1-C873-EFC2-4DEDF396A273}"/>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3AF1E0A-30BB-833F-B547-7292B5583C6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49667AE9-C8B2-15DB-5A21-D8EC79338DF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6E16035F-7D00-1768-270B-26999A6F0FCA}"/>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422597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font, document&#10;&#10;Description automatically generated">
            <a:extLst>
              <a:ext uri="{FF2B5EF4-FFF2-40B4-BE49-F238E27FC236}">
                <a16:creationId xmlns:a16="http://schemas.microsoft.com/office/drawing/2014/main" id="{DB66B272-406D-BE74-2CA3-4FA65E4B41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6007" y="3107115"/>
            <a:ext cx="3459057" cy="4563629"/>
          </a:xfrm>
          <a:prstGeom prst="rect">
            <a:avLst/>
          </a:prstGeom>
          <a:ln>
            <a:solidFill>
              <a:schemeClr val="tx1"/>
            </a:solidFill>
          </a:ln>
        </p:spPr>
      </p:pic>
      <p:sp>
        <p:nvSpPr>
          <p:cNvPr id="4" name="TextBox 3">
            <a:extLst>
              <a:ext uri="{FF2B5EF4-FFF2-40B4-BE49-F238E27FC236}">
                <a16:creationId xmlns:a16="http://schemas.microsoft.com/office/drawing/2014/main" id="{E3D666F0-481F-9DCF-A4DB-8A48D947670B}"/>
              </a:ext>
            </a:extLst>
          </p:cNvPr>
          <p:cNvSpPr txBox="1"/>
          <p:nvPr/>
        </p:nvSpPr>
        <p:spPr>
          <a:xfrm>
            <a:off x="574177" y="251520"/>
            <a:ext cx="82641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9" name="Rectangle 8">
            <a:extLst>
              <a:ext uri="{FF2B5EF4-FFF2-40B4-BE49-F238E27FC236}">
                <a16:creationId xmlns:a16="http://schemas.microsoft.com/office/drawing/2014/main" id="{38B0141A-97A8-E132-3960-213A457A577D}"/>
              </a:ext>
            </a:extLst>
          </p:cNvPr>
          <p:cNvSpPr/>
          <p:nvPr/>
        </p:nvSpPr>
        <p:spPr>
          <a:xfrm>
            <a:off x="431540" y="905060"/>
            <a:ext cx="5112568" cy="338554"/>
          </a:xfrm>
          <a:prstGeom prst="rect">
            <a:avLst/>
          </a:prstGeom>
        </p:spPr>
        <p:txBody>
          <a:bodyPr wrap="square">
            <a:spAutoFit/>
          </a:bodyPr>
          <a:lstStyle/>
          <a:p>
            <a:pPr algn="just"/>
            <a:r>
              <a:rPr lang="en-AU" sz="800" dirty="0">
                <a:latin typeface="Arial Narrow" panose="020B0606020202030204" pitchFamily="34" charset="0"/>
              </a:rPr>
              <a:t>© Marine Education 2024 </a:t>
            </a:r>
            <a:r>
              <a:rPr lang="en-AU" sz="800" b="1" dirty="0">
                <a:solidFill>
                  <a:schemeClr val="bg1"/>
                </a:solidFill>
                <a:highlight>
                  <a:srgbClr val="000000"/>
                </a:highlight>
                <a:latin typeface="Arial Narrow" pitchFamily="34" charset="0"/>
              </a:rPr>
              <a:t>CC BY-NC-SA</a:t>
            </a:r>
            <a:r>
              <a:rPr lang="en-AU" sz="800" dirty="0">
                <a:latin typeface="Arial Narrow" pitchFamily="34" charset="0"/>
              </a:rPr>
              <a:t> </a:t>
            </a:r>
            <a:endParaRPr lang="en-AU" sz="400" dirty="0">
              <a:latin typeface="Arial Narrow" panose="020B0606020202030204" pitchFamily="34" charset="0"/>
            </a:endParaRPr>
          </a:p>
          <a:p>
            <a:pPr algn="just"/>
            <a:endParaRPr lang="en-AU" sz="800" dirty="0">
              <a:latin typeface="Arial Narrow" panose="020B0606020202030204" pitchFamily="34" charset="0"/>
            </a:endParaRPr>
          </a:p>
        </p:txBody>
      </p:sp>
      <p:sp>
        <p:nvSpPr>
          <p:cNvPr id="10" name="Rectangle 9">
            <a:extLst>
              <a:ext uri="{FF2B5EF4-FFF2-40B4-BE49-F238E27FC236}">
                <a16:creationId xmlns:a16="http://schemas.microsoft.com/office/drawing/2014/main" id="{A7D30DC9-C64C-951B-5636-6403D045EDAD}"/>
              </a:ext>
            </a:extLst>
          </p:cNvPr>
          <p:cNvSpPr/>
          <p:nvPr/>
        </p:nvSpPr>
        <p:spPr>
          <a:xfrm>
            <a:off x="429236" y="1065045"/>
            <a:ext cx="5976664" cy="1569660"/>
          </a:xfrm>
          <a:prstGeom prst="rect">
            <a:avLst/>
          </a:prstGeom>
        </p:spPr>
        <p:txBody>
          <a:bodyPr wrap="square">
            <a:spAutoFit/>
          </a:bodyPr>
          <a:lstStyle/>
          <a:p>
            <a:pPr algn="just"/>
            <a:r>
              <a:rPr lang="en-AU" sz="800" dirty="0">
                <a:latin typeface="Arial Narrow" panose="020B0606020202030204" pitchFamily="34" charset="0"/>
              </a:rPr>
              <a:t>Published by Marine Education 2024</a:t>
            </a:r>
          </a:p>
          <a:p>
            <a:pPr algn="just"/>
            <a:r>
              <a:rPr lang="en-AU" sz="800" dirty="0">
                <a:latin typeface="Arial Narrow" panose="020B0606020202030204" pitchFamily="34" charset="0"/>
              </a:rPr>
              <a:t>ABN: 48765406873</a:t>
            </a:r>
          </a:p>
          <a:p>
            <a:pPr algn="just"/>
            <a:r>
              <a:rPr lang="en-AU" sz="800" dirty="0">
                <a:latin typeface="Arial Narrow" panose="020B0606020202030204" pitchFamily="34" charset="0"/>
              </a:rPr>
              <a:t>Author: Gail Riches</a:t>
            </a:r>
          </a:p>
          <a:p>
            <a:pPr algn="just"/>
            <a:r>
              <a:rPr lang="en-AU" sz="800" dirty="0">
                <a:latin typeface="Arial Narrow" panose="020B0606020202030204" pitchFamily="34" charset="0"/>
              </a:rPr>
              <a:t>Email: info@marineeducation.com.au</a:t>
            </a:r>
          </a:p>
          <a:p>
            <a:pPr algn="just"/>
            <a:r>
              <a:rPr lang="en-AU" sz="800" dirty="0">
                <a:latin typeface="Arial Narrow" panose="020B0606020202030204" pitchFamily="34" charset="0"/>
                <a:hlinkClick r:id="rId3">
                  <a:extLst>
                    <a:ext uri="{A12FA001-AC4F-418D-AE19-62706E023703}">
                      <ahyp:hlinkClr xmlns:ahyp="http://schemas.microsoft.com/office/drawing/2018/hyperlinkcolor" val="tx"/>
                    </a:ext>
                  </a:extLst>
                </a:hlinkClick>
              </a:rPr>
              <a:t>www.marineeducation.com.au</a:t>
            </a:r>
            <a:endParaRPr lang="en-AU" sz="800" dirty="0">
              <a:latin typeface="Arial Narrow" panose="020B0606020202030204" pitchFamily="34" charset="0"/>
            </a:endParaRP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Course Overview and Learning Objectives derived from Marine Science 2025 v1.2 General senior syllabus, October 2024.</a:t>
            </a:r>
          </a:p>
          <a:p>
            <a:pPr algn="just"/>
            <a:r>
              <a:rPr lang="en-AU" sz="800" dirty="0">
                <a:latin typeface="Arial Narrow" panose="020B0606020202030204" pitchFamily="34" charset="0"/>
              </a:rPr>
              <a:t>Queensland Curriculum &amp; Assessment Authority PO Box 307 Spring Hill QLD 4004 Australia.  </a:t>
            </a:r>
          </a:p>
          <a:p>
            <a:pPr algn="just"/>
            <a:r>
              <a:rPr lang="en-AU" sz="800" dirty="0">
                <a:latin typeface="Arial Narrow" panose="020B0606020202030204" pitchFamily="34" charset="0"/>
                <a:hlinkClick r:id="rId4"/>
              </a:rPr>
              <a:t>https://www.qcaa.qld.edu.au/downloads/senior-qce/syllabuses/snr_marine_science_25_syll.pdf</a:t>
            </a:r>
            <a:endParaRPr lang="en-AU" sz="800" dirty="0">
              <a:latin typeface="Arial Narrow" panose="020B0606020202030204" pitchFamily="34" charset="0"/>
            </a:endParaRPr>
          </a:p>
          <a:p>
            <a:pPr algn="just"/>
            <a:endParaRPr lang="en-AU" sz="800" dirty="0">
              <a:latin typeface="Arial Narrow" panose="020B0606020202030204" pitchFamily="34" charset="0"/>
            </a:endParaRPr>
          </a:p>
          <a:p>
            <a:r>
              <a:rPr lang="en-AU" sz="800" dirty="0">
                <a:latin typeface="Arial Narrow" panose="020B0606020202030204" pitchFamily="34" charset="0"/>
              </a:rPr>
              <a:t>Image</a:t>
            </a:r>
            <a:r>
              <a:rPr lang="en-AU" sz="800" dirty="0">
                <a:latin typeface="Arial Narrow" panose="020B0606020202030204" pitchFamily="34" charset="0"/>
                <a:sym typeface="Wingdings" pitchFamily="2" charset="2"/>
              </a:rPr>
              <a:t> (front page): </a:t>
            </a:r>
            <a:r>
              <a:rPr lang="en-US" sz="800" dirty="0">
                <a:latin typeface="Arial Narrow" panose="020B0606020202030204" pitchFamily="34" charset="0"/>
              </a:rPr>
              <a:t>Veron J.E.N., Stafford-Smith M.G., </a:t>
            </a:r>
            <a:r>
              <a:rPr lang="en-US" sz="800" dirty="0" err="1">
                <a:latin typeface="Arial Narrow" panose="020B0606020202030204" pitchFamily="34" charset="0"/>
              </a:rPr>
              <a:t>Turak</a:t>
            </a:r>
            <a:r>
              <a:rPr lang="en-US" sz="800" dirty="0">
                <a:latin typeface="Arial Narrow" panose="020B0606020202030204" pitchFamily="34" charset="0"/>
              </a:rPr>
              <a:t> E. and </a:t>
            </a:r>
            <a:r>
              <a:rPr lang="en-US" sz="800" dirty="0" err="1">
                <a:latin typeface="Arial Narrow" panose="020B0606020202030204" pitchFamily="34" charset="0"/>
              </a:rPr>
              <a:t>DeVantier</a:t>
            </a:r>
            <a:r>
              <a:rPr lang="en-US" sz="800" dirty="0">
                <a:latin typeface="Arial Narrow" panose="020B0606020202030204" pitchFamily="34" charset="0"/>
              </a:rPr>
              <a:t> L.M. (2016). Corals of the World. </a:t>
            </a:r>
          </a:p>
          <a:p>
            <a:r>
              <a:rPr lang="en-US" sz="800" dirty="0">
                <a:latin typeface="Arial Narrow" panose="020B0606020202030204" pitchFamily="34" charset="0"/>
              </a:rPr>
              <a:t>Accessed 27 May 2019. http://</a:t>
            </a:r>
            <a:r>
              <a:rPr lang="en-US" sz="800" dirty="0" err="1">
                <a:latin typeface="Arial Narrow" panose="020B0606020202030204" pitchFamily="34" charset="0"/>
              </a:rPr>
              <a:t>www.coralsoftheworld.org</a:t>
            </a:r>
            <a:r>
              <a:rPr lang="en-US" sz="800" dirty="0">
                <a:latin typeface="Arial Narrow" panose="020B0606020202030204" pitchFamily="34" charset="0"/>
              </a:rPr>
              <a:t>/</a:t>
            </a:r>
            <a:r>
              <a:rPr lang="en-US" sz="800" dirty="0" err="1">
                <a:latin typeface="Arial Narrow" panose="020B0606020202030204" pitchFamily="34" charset="0"/>
              </a:rPr>
              <a:t>species_factsheets</a:t>
            </a:r>
            <a:r>
              <a:rPr lang="en-US" sz="800" dirty="0">
                <a:latin typeface="Arial Narrow" panose="020B0606020202030204" pitchFamily="34" charset="0"/>
              </a:rPr>
              <a:t>/</a:t>
            </a:r>
            <a:r>
              <a:rPr lang="en-US" sz="800" dirty="0" err="1">
                <a:latin typeface="Arial Narrow" panose="020B0606020202030204" pitchFamily="34" charset="0"/>
              </a:rPr>
              <a:t>species_factsheet_summary</a:t>
            </a:r>
            <a:r>
              <a:rPr lang="en-US" sz="800" dirty="0">
                <a:latin typeface="Arial Narrow" panose="020B0606020202030204" pitchFamily="34" charset="0"/>
              </a:rPr>
              <a:t>/</a:t>
            </a:r>
            <a:r>
              <a:rPr lang="en-US" sz="800" dirty="0" err="1">
                <a:latin typeface="Arial Narrow" panose="020B0606020202030204" pitchFamily="34" charset="0"/>
              </a:rPr>
              <a:t>pectinia-lactuca</a:t>
            </a:r>
            <a:r>
              <a:rPr lang="en-US" sz="800" dirty="0">
                <a:latin typeface="Arial Narrow" panose="020B0606020202030204" pitchFamily="34" charset="0"/>
              </a:rPr>
              <a:t>/</a:t>
            </a:r>
            <a:endParaRPr lang="en-AU" sz="800" dirty="0">
              <a:latin typeface="Arial Narrow" panose="020B0606020202030204" pitchFamily="34" charset="0"/>
            </a:endParaRPr>
          </a:p>
        </p:txBody>
      </p:sp>
      <p:sp>
        <p:nvSpPr>
          <p:cNvPr id="11" name="TextBox 10">
            <a:extLst>
              <a:ext uri="{FF2B5EF4-FFF2-40B4-BE49-F238E27FC236}">
                <a16:creationId xmlns:a16="http://schemas.microsoft.com/office/drawing/2014/main" id="{B7F94A86-205B-4E34-15D3-C761B2DBB05C}"/>
              </a:ext>
            </a:extLst>
          </p:cNvPr>
          <p:cNvSpPr txBox="1"/>
          <p:nvPr/>
        </p:nvSpPr>
        <p:spPr>
          <a:xfrm rot="16200000">
            <a:off x="-56213" y="357529"/>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2" name="Rectangle 11">
            <a:extLst>
              <a:ext uri="{FF2B5EF4-FFF2-40B4-BE49-F238E27FC236}">
                <a16:creationId xmlns:a16="http://schemas.microsoft.com/office/drawing/2014/main" id="{AE67307C-37F6-A2C9-9D03-E126E64168D7}"/>
              </a:ext>
            </a:extLst>
          </p:cNvPr>
          <p:cNvSpPr/>
          <p:nvPr/>
        </p:nvSpPr>
        <p:spPr>
          <a:xfrm>
            <a:off x="429236" y="2701388"/>
            <a:ext cx="4810844" cy="215444"/>
          </a:xfrm>
          <a:prstGeom prst="rect">
            <a:avLst/>
          </a:prstGeom>
        </p:spPr>
        <p:txBody>
          <a:bodyPr wrap="square">
            <a:spAutoFit/>
          </a:bodyPr>
          <a:lstStyle/>
          <a:p>
            <a:r>
              <a:rPr lang="en-US" sz="800" dirty="0">
                <a:latin typeface="Arial Narrow" panose="020B0606020202030204" pitchFamily="34" charset="0"/>
              </a:rPr>
              <a:t>Interested persons are invited to contact the author for information or to indicate errors and omissions.</a:t>
            </a:r>
            <a:endParaRPr lang="en-AU" sz="800" dirty="0">
              <a:latin typeface="Arial Narrow" panose="020B0606020202030204" pitchFamily="34" charset="0"/>
            </a:endParaRPr>
          </a:p>
        </p:txBody>
      </p:sp>
      <p:cxnSp>
        <p:nvCxnSpPr>
          <p:cNvPr id="2" name="Straight Connector 1">
            <a:extLst>
              <a:ext uri="{FF2B5EF4-FFF2-40B4-BE49-F238E27FC236}">
                <a16:creationId xmlns:a16="http://schemas.microsoft.com/office/drawing/2014/main" id="{1C60F5BD-2528-6190-C0A7-6E4E57DE2FB7}"/>
              </a:ext>
            </a:extLst>
          </p:cNvPr>
          <p:cNvCxnSpPr/>
          <p:nvPr/>
        </p:nvCxnSpPr>
        <p:spPr>
          <a:xfrm flipH="1">
            <a:off x="539217" y="8731640"/>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36">
            <a:extLst>
              <a:ext uri="{FF2B5EF4-FFF2-40B4-BE49-F238E27FC236}">
                <a16:creationId xmlns:a16="http://schemas.microsoft.com/office/drawing/2014/main" id="{B89D7370-F365-A394-1C92-FB65E243C78D}"/>
              </a:ext>
            </a:extLst>
          </p:cNvPr>
          <p:cNvSpPr txBox="1"/>
          <p:nvPr/>
        </p:nvSpPr>
        <p:spPr>
          <a:xfrm>
            <a:off x="476672" y="8702878"/>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Rectangle 5">
            <a:extLst>
              <a:ext uri="{FF2B5EF4-FFF2-40B4-BE49-F238E27FC236}">
                <a16:creationId xmlns:a16="http://schemas.microsoft.com/office/drawing/2014/main" id="{ADD7A464-F31F-2DF0-792D-885F04B59CF3}"/>
              </a:ext>
            </a:extLst>
          </p:cNvPr>
          <p:cNvSpPr/>
          <p:nvPr/>
        </p:nvSpPr>
        <p:spPr>
          <a:xfrm>
            <a:off x="510716" y="7697450"/>
            <a:ext cx="5976664" cy="954107"/>
          </a:xfrm>
          <a:prstGeom prst="rect">
            <a:avLst/>
          </a:prstGeom>
        </p:spPr>
        <p:txBody>
          <a:bodyPr wrap="square">
            <a:spAutoFit/>
          </a:bodyPr>
          <a:lstStyle/>
          <a:p>
            <a:pPr algn="just"/>
            <a:r>
              <a:rPr lang="en-AU" sz="800" dirty="0">
                <a:latin typeface="Arial Narrow" panose="020B0606020202030204" pitchFamily="34" charset="0"/>
              </a:rPr>
              <a:t>This publication is available to download free-of-charge from the Marine Education website: </a:t>
            </a:r>
            <a:r>
              <a:rPr lang="en-AU" sz="800" dirty="0" err="1">
                <a:latin typeface="Arial Narrow" panose="020B0606020202030204" pitchFamily="34" charset="0"/>
              </a:rPr>
              <a:t>www.marineeducation.com.au</a:t>
            </a:r>
            <a:endParaRPr lang="en-AU" sz="800" dirty="0">
              <a:latin typeface="Arial Narrow" panose="020B0606020202030204" pitchFamily="34" charset="0"/>
            </a:endParaRP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The sale of this product is strictly prohibited. </a:t>
            </a: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Printing at a commercial printer such as Office Works is permitted for school-use only. </a:t>
            </a: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Marine Education would like to thank all the teachers, students and industry professionals who kindly shared their work.</a:t>
            </a:r>
          </a:p>
        </p:txBody>
      </p:sp>
      <p:pic>
        <p:nvPicPr>
          <p:cNvPr id="7" name="Picture 2" descr="Premium Vector | A black and white drawing of a sea turtle.">
            <a:extLst>
              <a:ext uri="{FF2B5EF4-FFF2-40B4-BE49-F238E27FC236}">
                <a16:creationId xmlns:a16="http://schemas.microsoft.com/office/drawing/2014/main" id="{A573D075-10D8-24CA-9421-F1656C4F4B4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437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9029" y="125025"/>
            <a:ext cx="3888957" cy="830997"/>
          </a:xfrm>
          <a:prstGeom prst="rect">
            <a:avLst/>
          </a:prstGeom>
          <a:noFill/>
        </p:spPr>
        <p:txBody>
          <a:bodyPr wrap="square" rtlCol="0">
            <a:spAutoFit/>
          </a:bodyPr>
          <a:lstStyle/>
          <a:p>
            <a:r>
              <a:rPr lang="en-US" b="1" dirty="0">
                <a:latin typeface="Arial Narrow" pitchFamily="34" charset="0"/>
              </a:rPr>
              <a:t>7. Coral Necklaces and Ribbons – </a:t>
            </a:r>
            <a:r>
              <a:rPr lang="en-AU" sz="1200" dirty="0">
                <a:latin typeface="Arial Narrow" panose="020B0606020202030204" pitchFamily="34" charset="0"/>
              </a:rPr>
              <a:t>Describe the different types of reef structure, e.g. fringing, platform, ribbon, atolls, coral cays.</a:t>
            </a:r>
            <a:r>
              <a:rPr lang="en-US" b="1" dirty="0">
                <a:latin typeface="Arial Narrow" pitchFamily="34" charset="0"/>
              </a:rPr>
              <a:t>  </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Rectangle 22"/>
          <p:cNvSpPr/>
          <p:nvPr/>
        </p:nvSpPr>
        <p:spPr>
          <a:xfrm>
            <a:off x="507863" y="1012089"/>
            <a:ext cx="5862262" cy="322402"/>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Activity: Complete the sentence below each diagram. Select from the following words below:</a:t>
            </a:r>
          </a:p>
        </p:txBody>
      </p:sp>
      <p:sp>
        <p:nvSpPr>
          <p:cNvPr id="209" name="Rectangle 208">
            <a:extLst>
              <a:ext uri="{FF2B5EF4-FFF2-40B4-BE49-F238E27FC236}">
                <a16:creationId xmlns:a16="http://schemas.microsoft.com/office/drawing/2014/main" id="{4091DF64-F881-4739-9455-853FB50BEC6C}"/>
              </a:ext>
            </a:extLst>
          </p:cNvPr>
          <p:cNvSpPr/>
          <p:nvPr/>
        </p:nvSpPr>
        <p:spPr>
          <a:xfrm>
            <a:off x="500532" y="1644150"/>
            <a:ext cx="2847908" cy="24037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0" name="Rectangle 209">
            <a:extLst>
              <a:ext uri="{FF2B5EF4-FFF2-40B4-BE49-F238E27FC236}">
                <a16:creationId xmlns:a16="http://schemas.microsoft.com/office/drawing/2014/main" id="{B1E83BFB-149C-476A-A193-53D2343B1E8E}"/>
              </a:ext>
            </a:extLst>
          </p:cNvPr>
          <p:cNvSpPr/>
          <p:nvPr/>
        </p:nvSpPr>
        <p:spPr>
          <a:xfrm>
            <a:off x="540928" y="1684143"/>
            <a:ext cx="2776121" cy="1360103"/>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1" name="TextBox 210">
            <a:extLst>
              <a:ext uri="{FF2B5EF4-FFF2-40B4-BE49-F238E27FC236}">
                <a16:creationId xmlns:a16="http://schemas.microsoft.com/office/drawing/2014/main" id="{D0D1AD8C-B34A-4506-B438-7777E9214EB8}"/>
              </a:ext>
            </a:extLst>
          </p:cNvPr>
          <p:cNvSpPr txBox="1"/>
          <p:nvPr/>
        </p:nvSpPr>
        <p:spPr>
          <a:xfrm>
            <a:off x="442022" y="3039538"/>
            <a:ext cx="2998893"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This type of reef is directly attached to land (e.g. mainland or continental island). You can snorkel this type of reef by simply stepping off the beach! </a:t>
            </a:r>
          </a:p>
        </p:txBody>
      </p:sp>
      <p:cxnSp>
        <p:nvCxnSpPr>
          <p:cNvPr id="212" name="Straight Connector 211">
            <a:extLst>
              <a:ext uri="{FF2B5EF4-FFF2-40B4-BE49-F238E27FC236}">
                <a16:creationId xmlns:a16="http://schemas.microsoft.com/office/drawing/2014/main" id="{38D95BFF-A7A9-4AE0-85CB-85E9E108630B}"/>
              </a:ext>
            </a:extLst>
          </p:cNvPr>
          <p:cNvCxnSpPr/>
          <p:nvPr/>
        </p:nvCxnSpPr>
        <p:spPr>
          <a:xfrm flipV="1">
            <a:off x="555309" y="2252436"/>
            <a:ext cx="951067" cy="358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A4A0D5C6-F43B-4B66-8F3E-D73F35E3542A}"/>
              </a:ext>
            </a:extLst>
          </p:cNvPr>
          <p:cNvCxnSpPr/>
          <p:nvPr/>
        </p:nvCxnSpPr>
        <p:spPr>
          <a:xfrm flipV="1">
            <a:off x="2476777" y="2267510"/>
            <a:ext cx="834514" cy="3082"/>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4" name="Rectangle 213">
            <a:extLst>
              <a:ext uri="{FF2B5EF4-FFF2-40B4-BE49-F238E27FC236}">
                <a16:creationId xmlns:a16="http://schemas.microsoft.com/office/drawing/2014/main" id="{8379953C-62FF-4614-8A91-EDD3A6AD01EB}"/>
              </a:ext>
            </a:extLst>
          </p:cNvPr>
          <p:cNvSpPr/>
          <p:nvPr/>
        </p:nvSpPr>
        <p:spPr>
          <a:xfrm>
            <a:off x="524775" y="3716457"/>
            <a:ext cx="2793647" cy="2717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15" name="Rectangle 214">
            <a:extLst>
              <a:ext uri="{FF2B5EF4-FFF2-40B4-BE49-F238E27FC236}">
                <a16:creationId xmlns:a16="http://schemas.microsoft.com/office/drawing/2014/main" id="{305A2E49-5B30-4457-8CAD-D62E64839BFC}"/>
              </a:ext>
            </a:extLst>
          </p:cNvPr>
          <p:cNvSpPr/>
          <p:nvPr/>
        </p:nvSpPr>
        <p:spPr>
          <a:xfrm>
            <a:off x="1511256" y="3734232"/>
            <a:ext cx="1774968"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6" name="TextBox 215">
            <a:extLst>
              <a:ext uri="{FF2B5EF4-FFF2-40B4-BE49-F238E27FC236}">
                <a16:creationId xmlns:a16="http://schemas.microsoft.com/office/drawing/2014/main" id="{33F6C916-4DCF-497B-8F03-AA5D06919475}"/>
              </a:ext>
            </a:extLst>
          </p:cNvPr>
          <p:cNvSpPr txBox="1"/>
          <p:nvPr/>
        </p:nvSpPr>
        <p:spPr>
          <a:xfrm>
            <a:off x="1669671" y="3712121"/>
            <a:ext cx="1887449"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Fringing Reef </a:t>
            </a:r>
          </a:p>
        </p:txBody>
      </p:sp>
      <p:sp>
        <p:nvSpPr>
          <p:cNvPr id="217" name="Rectangle 216">
            <a:extLst>
              <a:ext uri="{FF2B5EF4-FFF2-40B4-BE49-F238E27FC236}">
                <a16:creationId xmlns:a16="http://schemas.microsoft.com/office/drawing/2014/main" id="{549430F2-7F08-46FB-931C-26C6ACD37430}"/>
              </a:ext>
            </a:extLst>
          </p:cNvPr>
          <p:cNvSpPr/>
          <p:nvPr/>
        </p:nvSpPr>
        <p:spPr>
          <a:xfrm>
            <a:off x="3423043" y="1644150"/>
            <a:ext cx="2914180" cy="240355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8" name="Rectangle 217">
            <a:extLst>
              <a:ext uri="{FF2B5EF4-FFF2-40B4-BE49-F238E27FC236}">
                <a16:creationId xmlns:a16="http://schemas.microsoft.com/office/drawing/2014/main" id="{E19403DB-39D0-4ABA-A664-5351FC36DFAB}"/>
              </a:ext>
            </a:extLst>
          </p:cNvPr>
          <p:cNvSpPr/>
          <p:nvPr/>
        </p:nvSpPr>
        <p:spPr>
          <a:xfrm>
            <a:off x="3464837" y="1689330"/>
            <a:ext cx="2847136" cy="1349728"/>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9" name="TextBox 218">
            <a:extLst>
              <a:ext uri="{FF2B5EF4-FFF2-40B4-BE49-F238E27FC236}">
                <a16:creationId xmlns:a16="http://schemas.microsoft.com/office/drawing/2014/main" id="{590999D3-3A37-4A28-8EEC-F322AD051632}"/>
              </a:ext>
            </a:extLst>
          </p:cNvPr>
          <p:cNvSpPr txBox="1"/>
          <p:nvPr/>
        </p:nvSpPr>
        <p:spPr>
          <a:xfrm>
            <a:off x="3420560" y="3055593"/>
            <a:ext cx="2980446"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You have to catch a boat to snorkel this type of reef because of the</a:t>
            </a:r>
            <a:r>
              <a:rPr lang="en-AU" sz="1200" i="1" dirty="0">
                <a:solidFill>
                  <a:schemeClr val="bg1"/>
                </a:solidFill>
                <a:latin typeface="Arial Narrow" panose="020B0606020202030204" pitchFamily="34" charset="0"/>
              </a:rPr>
              <a:t> deep </a:t>
            </a:r>
            <a:r>
              <a:rPr lang="en-AU" sz="1200" dirty="0">
                <a:solidFill>
                  <a:schemeClr val="bg1"/>
                </a:solidFill>
                <a:latin typeface="Arial Narrow" panose="020B0606020202030204" pitchFamily="34" charset="0"/>
              </a:rPr>
              <a:t>lagoon (or channel) that separates the reef and the land. </a:t>
            </a:r>
          </a:p>
        </p:txBody>
      </p:sp>
      <p:sp>
        <p:nvSpPr>
          <p:cNvPr id="220" name="Freeform 108">
            <a:extLst>
              <a:ext uri="{FF2B5EF4-FFF2-40B4-BE49-F238E27FC236}">
                <a16:creationId xmlns:a16="http://schemas.microsoft.com/office/drawing/2014/main" id="{145412EA-F669-471E-9C03-D2B106891F8E}"/>
              </a:ext>
            </a:extLst>
          </p:cNvPr>
          <p:cNvSpPr/>
          <p:nvPr/>
        </p:nvSpPr>
        <p:spPr>
          <a:xfrm>
            <a:off x="5214122" y="2122462"/>
            <a:ext cx="1019319" cy="921248"/>
          </a:xfrm>
          <a:custGeom>
            <a:avLst/>
            <a:gdLst>
              <a:gd name="connsiteX0" fmla="*/ 8914 w 1019319"/>
              <a:gd name="connsiteY0" fmla="*/ 819150 h 850044"/>
              <a:gd name="connsiteX1" fmla="*/ 18439 w 1019319"/>
              <a:gd name="connsiteY1" fmla="*/ 752475 h 850044"/>
              <a:gd name="connsiteX2" fmla="*/ 47014 w 1019319"/>
              <a:gd name="connsiteY2" fmla="*/ 685800 h 850044"/>
              <a:gd name="connsiteX3" fmla="*/ 66064 w 1019319"/>
              <a:gd name="connsiteY3" fmla="*/ 628650 h 850044"/>
              <a:gd name="connsiteX4" fmla="*/ 85114 w 1019319"/>
              <a:gd name="connsiteY4" fmla="*/ 561975 h 850044"/>
              <a:gd name="connsiteX5" fmla="*/ 123214 w 1019319"/>
              <a:gd name="connsiteY5" fmla="*/ 447675 h 850044"/>
              <a:gd name="connsiteX6" fmla="*/ 161314 w 1019319"/>
              <a:gd name="connsiteY6" fmla="*/ 323850 h 850044"/>
              <a:gd name="connsiteX7" fmla="*/ 180364 w 1019319"/>
              <a:gd name="connsiteY7" fmla="*/ 257175 h 850044"/>
              <a:gd name="connsiteX8" fmla="*/ 237514 w 1019319"/>
              <a:gd name="connsiteY8" fmla="*/ 152400 h 850044"/>
              <a:gd name="connsiteX9" fmla="*/ 285139 w 1019319"/>
              <a:gd name="connsiteY9" fmla="*/ 95250 h 850044"/>
              <a:gd name="connsiteX10" fmla="*/ 304189 w 1019319"/>
              <a:gd name="connsiteY10" fmla="*/ 66675 h 850044"/>
              <a:gd name="connsiteX11" fmla="*/ 361339 w 1019319"/>
              <a:gd name="connsiteY11" fmla="*/ 19050 h 850044"/>
              <a:gd name="connsiteX12" fmla="*/ 428014 w 1019319"/>
              <a:gd name="connsiteY12" fmla="*/ 0 h 850044"/>
              <a:gd name="connsiteX13" fmla="*/ 618514 w 1019319"/>
              <a:gd name="connsiteY13" fmla="*/ 28575 h 850044"/>
              <a:gd name="connsiteX14" fmla="*/ 647089 w 1019319"/>
              <a:gd name="connsiteY14" fmla="*/ 38100 h 850044"/>
              <a:gd name="connsiteX15" fmla="*/ 694714 w 1019319"/>
              <a:gd name="connsiteY15" fmla="*/ 66675 h 850044"/>
              <a:gd name="connsiteX16" fmla="*/ 723289 w 1019319"/>
              <a:gd name="connsiteY16" fmla="*/ 76200 h 850044"/>
              <a:gd name="connsiteX17" fmla="*/ 780439 w 1019319"/>
              <a:gd name="connsiteY17" fmla="*/ 114300 h 850044"/>
              <a:gd name="connsiteX18" fmla="*/ 837589 w 1019319"/>
              <a:gd name="connsiteY18" fmla="*/ 171450 h 850044"/>
              <a:gd name="connsiteX19" fmla="*/ 856639 w 1019319"/>
              <a:gd name="connsiteY19" fmla="*/ 209550 h 850044"/>
              <a:gd name="connsiteX20" fmla="*/ 875689 w 1019319"/>
              <a:gd name="connsiteY20" fmla="*/ 238125 h 850044"/>
              <a:gd name="connsiteX21" fmla="*/ 904264 w 1019319"/>
              <a:gd name="connsiteY21" fmla="*/ 285750 h 850044"/>
              <a:gd name="connsiteX22" fmla="*/ 961414 w 1019319"/>
              <a:gd name="connsiteY22" fmla="*/ 390525 h 850044"/>
              <a:gd name="connsiteX23" fmla="*/ 980464 w 1019319"/>
              <a:gd name="connsiteY23" fmla="*/ 476250 h 850044"/>
              <a:gd name="connsiteX24" fmla="*/ 989989 w 1019319"/>
              <a:gd name="connsiteY24" fmla="*/ 523875 h 850044"/>
              <a:gd name="connsiteX25" fmla="*/ 1009039 w 1019319"/>
              <a:gd name="connsiteY25" fmla="*/ 581025 h 850044"/>
              <a:gd name="connsiteX26" fmla="*/ 1018564 w 1019319"/>
              <a:gd name="connsiteY26" fmla="*/ 762000 h 850044"/>
              <a:gd name="connsiteX27" fmla="*/ 1009039 w 1019319"/>
              <a:gd name="connsiteY27" fmla="*/ 847725 h 850044"/>
              <a:gd name="connsiteX28" fmla="*/ 980464 w 1019319"/>
              <a:gd name="connsiteY28" fmla="*/ 828675 h 850044"/>
              <a:gd name="connsiteX29" fmla="*/ 932839 w 1019319"/>
              <a:gd name="connsiteY29" fmla="*/ 819150 h 850044"/>
              <a:gd name="connsiteX30" fmla="*/ 723289 w 1019319"/>
              <a:gd name="connsiteY30" fmla="*/ 828675 h 850044"/>
              <a:gd name="connsiteX31" fmla="*/ 628039 w 1019319"/>
              <a:gd name="connsiteY31" fmla="*/ 838200 h 850044"/>
              <a:gd name="connsiteX32" fmla="*/ 456589 w 1019319"/>
              <a:gd name="connsiteY32" fmla="*/ 828675 h 850044"/>
              <a:gd name="connsiteX33" fmla="*/ 151789 w 1019319"/>
              <a:gd name="connsiteY33" fmla="*/ 828675 h 850044"/>
              <a:gd name="connsiteX34" fmla="*/ 8914 w 1019319"/>
              <a:gd name="connsiteY34" fmla="*/ 819150 h 85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19319" h="850044">
                <a:moveTo>
                  <a:pt x="8914" y="819150"/>
                </a:moveTo>
                <a:cubicBezTo>
                  <a:pt x="-13311" y="806450"/>
                  <a:pt x="12271" y="774062"/>
                  <a:pt x="18439" y="752475"/>
                </a:cubicBezTo>
                <a:cubicBezTo>
                  <a:pt x="25082" y="729225"/>
                  <a:pt x="38334" y="708368"/>
                  <a:pt x="47014" y="685800"/>
                </a:cubicBezTo>
                <a:cubicBezTo>
                  <a:pt x="54222" y="667058"/>
                  <a:pt x="60159" y="647842"/>
                  <a:pt x="66064" y="628650"/>
                </a:cubicBezTo>
                <a:cubicBezTo>
                  <a:pt x="72862" y="606558"/>
                  <a:pt x="78154" y="584016"/>
                  <a:pt x="85114" y="561975"/>
                </a:cubicBezTo>
                <a:cubicBezTo>
                  <a:pt x="97208" y="523678"/>
                  <a:pt x="112181" y="486291"/>
                  <a:pt x="123214" y="447675"/>
                </a:cubicBezTo>
                <a:cubicBezTo>
                  <a:pt x="178122" y="255495"/>
                  <a:pt x="108595" y="495186"/>
                  <a:pt x="161314" y="323850"/>
                </a:cubicBezTo>
                <a:cubicBezTo>
                  <a:pt x="168112" y="301758"/>
                  <a:pt x="172066" y="278749"/>
                  <a:pt x="180364" y="257175"/>
                </a:cubicBezTo>
                <a:cubicBezTo>
                  <a:pt x="197158" y="213511"/>
                  <a:pt x="215418" y="192172"/>
                  <a:pt x="237514" y="152400"/>
                </a:cubicBezTo>
                <a:cubicBezTo>
                  <a:pt x="265949" y="101217"/>
                  <a:pt x="241311" y="124469"/>
                  <a:pt x="285139" y="95250"/>
                </a:cubicBezTo>
                <a:cubicBezTo>
                  <a:pt x="291489" y="85725"/>
                  <a:pt x="296860" y="75469"/>
                  <a:pt x="304189" y="66675"/>
                </a:cubicBezTo>
                <a:cubicBezTo>
                  <a:pt x="319236" y="48619"/>
                  <a:pt x="339932" y="29754"/>
                  <a:pt x="361339" y="19050"/>
                </a:cubicBezTo>
                <a:cubicBezTo>
                  <a:pt x="375004" y="12218"/>
                  <a:pt x="415807" y="3052"/>
                  <a:pt x="428014" y="0"/>
                </a:cubicBezTo>
                <a:cubicBezTo>
                  <a:pt x="608760" y="12050"/>
                  <a:pt x="519117" y="-8699"/>
                  <a:pt x="618514" y="28575"/>
                </a:cubicBezTo>
                <a:cubicBezTo>
                  <a:pt x="627915" y="32100"/>
                  <a:pt x="638109" y="33610"/>
                  <a:pt x="647089" y="38100"/>
                </a:cubicBezTo>
                <a:cubicBezTo>
                  <a:pt x="663648" y="46379"/>
                  <a:pt x="678155" y="58396"/>
                  <a:pt x="694714" y="66675"/>
                </a:cubicBezTo>
                <a:cubicBezTo>
                  <a:pt x="703694" y="71165"/>
                  <a:pt x="714512" y="71324"/>
                  <a:pt x="723289" y="76200"/>
                </a:cubicBezTo>
                <a:cubicBezTo>
                  <a:pt x="743303" y="87319"/>
                  <a:pt x="780439" y="114300"/>
                  <a:pt x="780439" y="114300"/>
                </a:cubicBezTo>
                <a:cubicBezTo>
                  <a:pt x="850893" y="219981"/>
                  <a:pt x="731258" y="47397"/>
                  <a:pt x="837589" y="171450"/>
                </a:cubicBezTo>
                <a:cubicBezTo>
                  <a:pt x="846830" y="182231"/>
                  <a:pt x="849594" y="197222"/>
                  <a:pt x="856639" y="209550"/>
                </a:cubicBezTo>
                <a:cubicBezTo>
                  <a:pt x="862319" y="219489"/>
                  <a:pt x="869622" y="228417"/>
                  <a:pt x="875689" y="238125"/>
                </a:cubicBezTo>
                <a:cubicBezTo>
                  <a:pt x="885501" y="253824"/>
                  <a:pt x="894325" y="270131"/>
                  <a:pt x="904264" y="285750"/>
                </a:cubicBezTo>
                <a:cubicBezTo>
                  <a:pt x="934480" y="333232"/>
                  <a:pt x="946832" y="339487"/>
                  <a:pt x="961414" y="390525"/>
                </a:cubicBezTo>
                <a:cubicBezTo>
                  <a:pt x="969456" y="418671"/>
                  <a:pt x="974331" y="447628"/>
                  <a:pt x="980464" y="476250"/>
                </a:cubicBezTo>
                <a:cubicBezTo>
                  <a:pt x="983856" y="492080"/>
                  <a:pt x="985729" y="508256"/>
                  <a:pt x="989989" y="523875"/>
                </a:cubicBezTo>
                <a:cubicBezTo>
                  <a:pt x="995273" y="543248"/>
                  <a:pt x="1009039" y="581025"/>
                  <a:pt x="1009039" y="581025"/>
                </a:cubicBezTo>
                <a:cubicBezTo>
                  <a:pt x="1012214" y="641350"/>
                  <a:pt x="1018564" y="701592"/>
                  <a:pt x="1018564" y="762000"/>
                </a:cubicBezTo>
                <a:cubicBezTo>
                  <a:pt x="1018564" y="790751"/>
                  <a:pt x="1023303" y="822762"/>
                  <a:pt x="1009039" y="847725"/>
                </a:cubicBezTo>
                <a:cubicBezTo>
                  <a:pt x="1003359" y="857664"/>
                  <a:pt x="991183" y="832695"/>
                  <a:pt x="980464" y="828675"/>
                </a:cubicBezTo>
                <a:cubicBezTo>
                  <a:pt x="965305" y="822991"/>
                  <a:pt x="948714" y="822325"/>
                  <a:pt x="932839" y="819150"/>
                </a:cubicBezTo>
                <a:lnTo>
                  <a:pt x="723289" y="828675"/>
                </a:lnTo>
                <a:cubicBezTo>
                  <a:pt x="691443" y="830665"/>
                  <a:pt x="659947" y="838200"/>
                  <a:pt x="628039" y="838200"/>
                </a:cubicBezTo>
                <a:cubicBezTo>
                  <a:pt x="570801" y="838200"/>
                  <a:pt x="513739" y="831850"/>
                  <a:pt x="456589" y="828675"/>
                </a:cubicBezTo>
                <a:cubicBezTo>
                  <a:pt x="196421" y="850356"/>
                  <a:pt x="517684" y="828675"/>
                  <a:pt x="151789" y="828675"/>
                </a:cubicBezTo>
                <a:cubicBezTo>
                  <a:pt x="104058" y="828675"/>
                  <a:pt x="31139" y="831850"/>
                  <a:pt x="8914" y="819150"/>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1" name="Rectangle 220">
            <a:extLst>
              <a:ext uri="{FF2B5EF4-FFF2-40B4-BE49-F238E27FC236}">
                <a16:creationId xmlns:a16="http://schemas.microsoft.com/office/drawing/2014/main" id="{6A5FFC65-57EA-4CF5-A61C-67435F70E82A}"/>
              </a:ext>
            </a:extLst>
          </p:cNvPr>
          <p:cNvSpPr/>
          <p:nvPr/>
        </p:nvSpPr>
        <p:spPr>
          <a:xfrm>
            <a:off x="3457244" y="3725324"/>
            <a:ext cx="2819026" cy="27356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22" name="Rectangle 221">
            <a:extLst>
              <a:ext uri="{FF2B5EF4-FFF2-40B4-BE49-F238E27FC236}">
                <a16:creationId xmlns:a16="http://schemas.microsoft.com/office/drawing/2014/main" id="{004D6358-C63A-4D4A-8E9C-047B18FDEB16}"/>
              </a:ext>
            </a:extLst>
          </p:cNvPr>
          <p:cNvSpPr/>
          <p:nvPr/>
        </p:nvSpPr>
        <p:spPr>
          <a:xfrm>
            <a:off x="4469103" y="3743099"/>
            <a:ext cx="1774968"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3" name="TextBox 222">
            <a:extLst>
              <a:ext uri="{FF2B5EF4-FFF2-40B4-BE49-F238E27FC236}">
                <a16:creationId xmlns:a16="http://schemas.microsoft.com/office/drawing/2014/main" id="{DAC8E209-6171-4FC7-9631-850937097A0F}"/>
              </a:ext>
            </a:extLst>
          </p:cNvPr>
          <p:cNvSpPr txBox="1"/>
          <p:nvPr/>
        </p:nvSpPr>
        <p:spPr>
          <a:xfrm>
            <a:off x="4572664" y="3721924"/>
            <a:ext cx="1887449"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Barrier Reef</a:t>
            </a:r>
          </a:p>
        </p:txBody>
      </p:sp>
      <p:sp>
        <p:nvSpPr>
          <p:cNvPr id="224" name="Rectangle 223">
            <a:extLst>
              <a:ext uri="{FF2B5EF4-FFF2-40B4-BE49-F238E27FC236}">
                <a16:creationId xmlns:a16="http://schemas.microsoft.com/office/drawing/2014/main" id="{A5B6DB4E-8919-41DB-8967-82E6B5D722F9}"/>
              </a:ext>
            </a:extLst>
          </p:cNvPr>
          <p:cNvSpPr/>
          <p:nvPr/>
        </p:nvSpPr>
        <p:spPr>
          <a:xfrm>
            <a:off x="507349" y="4111995"/>
            <a:ext cx="2848776" cy="224369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5" name="TextBox 224">
            <a:extLst>
              <a:ext uri="{FF2B5EF4-FFF2-40B4-BE49-F238E27FC236}">
                <a16:creationId xmlns:a16="http://schemas.microsoft.com/office/drawing/2014/main" id="{C7EAB81C-A81A-4B4A-9F2F-CB7C5B025E7E}"/>
              </a:ext>
            </a:extLst>
          </p:cNvPr>
          <p:cNvSpPr txBox="1"/>
          <p:nvPr/>
        </p:nvSpPr>
        <p:spPr>
          <a:xfrm>
            <a:off x="465008" y="5294034"/>
            <a:ext cx="2964139"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A</a:t>
            </a:r>
            <a:r>
              <a:rPr lang="en-AU" sz="1200" dirty="0">
                <a:latin typeface="Arial Narrow" panose="020B0606020202030204" pitchFamily="34" charset="0"/>
              </a:rPr>
              <a:t> </a:t>
            </a:r>
            <a:r>
              <a:rPr lang="en-AU" sz="1200" dirty="0">
                <a:solidFill>
                  <a:schemeClr val="bg1"/>
                </a:solidFill>
                <a:latin typeface="Arial Narrow" panose="020B0606020202030204" pitchFamily="34" charset="0"/>
              </a:rPr>
              <a:t>nice </a:t>
            </a:r>
            <a:r>
              <a:rPr lang="en-AU" sz="1200" i="1" dirty="0">
                <a:solidFill>
                  <a:schemeClr val="bg1"/>
                </a:solidFill>
                <a:latin typeface="Arial Narrow" panose="020B0606020202030204" pitchFamily="34" charset="0"/>
              </a:rPr>
              <a:t>patch </a:t>
            </a:r>
            <a:r>
              <a:rPr lang="en-AU" sz="1200" dirty="0">
                <a:solidFill>
                  <a:schemeClr val="bg1"/>
                </a:solidFill>
                <a:latin typeface="Arial Narrow" panose="020B0606020202030204" pitchFamily="34" charset="0"/>
              </a:rPr>
              <a:t>of reef that rises up from the bottom as a small isolated platform of coral. They vary in size and rarely reach the surface of the water.</a:t>
            </a:r>
          </a:p>
        </p:txBody>
      </p:sp>
      <p:sp>
        <p:nvSpPr>
          <p:cNvPr id="226" name="Rectangle 225">
            <a:extLst>
              <a:ext uri="{FF2B5EF4-FFF2-40B4-BE49-F238E27FC236}">
                <a16:creationId xmlns:a16="http://schemas.microsoft.com/office/drawing/2014/main" id="{97714876-104B-4088-A842-DD98FC8846B5}"/>
              </a:ext>
            </a:extLst>
          </p:cNvPr>
          <p:cNvSpPr/>
          <p:nvPr/>
        </p:nvSpPr>
        <p:spPr>
          <a:xfrm>
            <a:off x="521011" y="4147000"/>
            <a:ext cx="2815057" cy="1169329"/>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7" name="Freeform 117">
            <a:extLst>
              <a:ext uri="{FF2B5EF4-FFF2-40B4-BE49-F238E27FC236}">
                <a16:creationId xmlns:a16="http://schemas.microsoft.com/office/drawing/2014/main" id="{EAF97BC1-41D0-4F3F-924E-403C2EB1DF9B}"/>
              </a:ext>
            </a:extLst>
          </p:cNvPr>
          <p:cNvSpPr/>
          <p:nvPr/>
        </p:nvSpPr>
        <p:spPr>
          <a:xfrm>
            <a:off x="884423" y="4554413"/>
            <a:ext cx="2088231" cy="740533"/>
          </a:xfrm>
          <a:custGeom>
            <a:avLst/>
            <a:gdLst>
              <a:gd name="connsiteX0" fmla="*/ 25289 w 797630"/>
              <a:gd name="connsiteY0" fmla="*/ 485775 h 489140"/>
              <a:gd name="connsiteX1" fmla="*/ 63389 w 797630"/>
              <a:gd name="connsiteY1" fmla="*/ 419100 h 489140"/>
              <a:gd name="connsiteX2" fmla="*/ 82439 w 797630"/>
              <a:gd name="connsiteY2" fmla="*/ 381000 h 489140"/>
              <a:gd name="connsiteX3" fmla="*/ 101489 w 797630"/>
              <a:gd name="connsiteY3" fmla="*/ 352425 h 489140"/>
              <a:gd name="connsiteX4" fmla="*/ 120539 w 797630"/>
              <a:gd name="connsiteY4" fmla="*/ 304800 h 489140"/>
              <a:gd name="connsiteX5" fmla="*/ 130064 w 797630"/>
              <a:gd name="connsiteY5" fmla="*/ 266700 h 489140"/>
              <a:gd name="connsiteX6" fmla="*/ 168164 w 797630"/>
              <a:gd name="connsiteY6" fmla="*/ 238125 h 489140"/>
              <a:gd name="connsiteX7" fmla="*/ 196739 w 797630"/>
              <a:gd name="connsiteY7" fmla="*/ 209550 h 489140"/>
              <a:gd name="connsiteX8" fmla="*/ 253889 w 797630"/>
              <a:gd name="connsiteY8" fmla="*/ 152400 h 489140"/>
              <a:gd name="connsiteX9" fmla="*/ 291989 w 797630"/>
              <a:gd name="connsiteY9" fmla="*/ 95250 h 489140"/>
              <a:gd name="connsiteX10" fmla="*/ 320564 w 797630"/>
              <a:gd name="connsiteY10" fmla="*/ 57150 h 489140"/>
              <a:gd name="connsiteX11" fmla="*/ 349139 w 797630"/>
              <a:gd name="connsiteY11" fmla="*/ 38100 h 489140"/>
              <a:gd name="connsiteX12" fmla="*/ 406289 w 797630"/>
              <a:gd name="connsiteY12" fmla="*/ 0 h 489140"/>
              <a:gd name="connsiteX13" fmla="*/ 482489 w 797630"/>
              <a:gd name="connsiteY13" fmla="*/ 9525 h 489140"/>
              <a:gd name="connsiteX14" fmla="*/ 511064 w 797630"/>
              <a:gd name="connsiteY14" fmla="*/ 19050 h 489140"/>
              <a:gd name="connsiteX15" fmla="*/ 530114 w 797630"/>
              <a:gd name="connsiteY15" fmla="*/ 47625 h 489140"/>
              <a:gd name="connsiteX16" fmla="*/ 568214 w 797630"/>
              <a:gd name="connsiteY16" fmla="*/ 85725 h 489140"/>
              <a:gd name="connsiteX17" fmla="*/ 596789 w 797630"/>
              <a:gd name="connsiteY17" fmla="*/ 142875 h 489140"/>
              <a:gd name="connsiteX18" fmla="*/ 625364 w 797630"/>
              <a:gd name="connsiteY18" fmla="*/ 171450 h 489140"/>
              <a:gd name="connsiteX19" fmla="*/ 672989 w 797630"/>
              <a:gd name="connsiteY19" fmla="*/ 266700 h 489140"/>
              <a:gd name="connsiteX20" fmla="*/ 720614 w 797630"/>
              <a:gd name="connsiteY20" fmla="*/ 323850 h 489140"/>
              <a:gd name="connsiteX21" fmla="*/ 758714 w 797630"/>
              <a:gd name="connsiteY21" fmla="*/ 381000 h 489140"/>
              <a:gd name="connsiteX22" fmla="*/ 787289 w 797630"/>
              <a:gd name="connsiteY22" fmla="*/ 409575 h 489140"/>
              <a:gd name="connsiteX23" fmla="*/ 796814 w 797630"/>
              <a:gd name="connsiteY23" fmla="*/ 438150 h 489140"/>
              <a:gd name="connsiteX24" fmla="*/ 720614 w 797630"/>
              <a:gd name="connsiteY24" fmla="*/ 466725 h 489140"/>
              <a:gd name="connsiteX25" fmla="*/ 692039 w 797630"/>
              <a:gd name="connsiteY25" fmla="*/ 476250 h 489140"/>
              <a:gd name="connsiteX26" fmla="*/ 482489 w 797630"/>
              <a:gd name="connsiteY26" fmla="*/ 485775 h 489140"/>
              <a:gd name="connsiteX27" fmla="*/ 25289 w 797630"/>
              <a:gd name="connsiteY27" fmla="*/ 485775 h 48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7630" h="489140">
                <a:moveTo>
                  <a:pt x="25289" y="485775"/>
                </a:moveTo>
                <a:cubicBezTo>
                  <a:pt x="-44561" y="474663"/>
                  <a:pt x="51132" y="441572"/>
                  <a:pt x="63389" y="419100"/>
                </a:cubicBezTo>
                <a:cubicBezTo>
                  <a:pt x="70188" y="406635"/>
                  <a:pt x="75394" y="393328"/>
                  <a:pt x="82439" y="381000"/>
                </a:cubicBezTo>
                <a:cubicBezTo>
                  <a:pt x="88119" y="371061"/>
                  <a:pt x="96369" y="362664"/>
                  <a:pt x="101489" y="352425"/>
                </a:cubicBezTo>
                <a:cubicBezTo>
                  <a:pt x="109135" y="337132"/>
                  <a:pt x="115132" y="321020"/>
                  <a:pt x="120539" y="304800"/>
                </a:cubicBezTo>
                <a:cubicBezTo>
                  <a:pt x="124679" y="292381"/>
                  <a:pt x="122455" y="277352"/>
                  <a:pt x="130064" y="266700"/>
                </a:cubicBezTo>
                <a:cubicBezTo>
                  <a:pt x="139291" y="253782"/>
                  <a:pt x="156111" y="248456"/>
                  <a:pt x="168164" y="238125"/>
                </a:cubicBezTo>
                <a:cubicBezTo>
                  <a:pt x="178391" y="229359"/>
                  <a:pt x="188909" y="220511"/>
                  <a:pt x="196739" y="209550"/>
                </a:cubicBezTo>
                <a:cubicBezTo>
                  <a:pt x="239072" y="150283"/>
                  <a:pt x="186156" y="186267"/>
                  <a:pt x="253889" y="152400"/>
                </a:cubicBezTo>
                <a:cubicBezTo>
                  <a:pt x="270091" y="103794"/>
                  <a:pt x="253071" y="140654"/>
                  <a:pt x="291989" y="95250"/>
                </a:cubicBezTo>
                <a:cubicBezTo>
                  <a:pt x="302320" y="83197"/>
                  <a:pt x="309339" y="68375"/>
                  <a:pt x="320564" y="57150"/>
                </a:cubicBezTo>
                <a:cubicBezTo>
                  <a:pt x="328659" y="49055"/>
                  <a:pt x="340345" y="45429"/>
                  <a:pt x="349139" y="38100"/>
                </a:cubicBezTo>
                <a:cubicBezTo>
                  <a:pt x="396705" y="-1538"/>
                  <a:pt x="356071" y="16739"/>
                  <a:pt x="406289" y="0"/>
                </a:cubicBezTo>
                <a:cubicBezTo>
                  <a:pt x="431689" y="3175"/>
                  <a:pt x="457304" y="4946"/>
                  <a:pt x="482489" y="9525"/>
                </a:cubicBezTo>
                <a:cubicBezTo>
                  <a:pt x="492367" y="11321"/>
                  <a:pt x="503224" y="12778"/>
                  <a:pt x="511064" y="19050"/>
                </a:cubicBezTo>
                <a:cubicBezTo>
                  <a:pt x="520003" y="26201"/>
                  <a:pt x="522664" y="38933"/>
                  <a:pt x="530114" y="47625"/>
                </a:cubicBezTo>
                <a:cubicBezTo>
                  <a:pt x="541803" y="61262"/>
                  <a:pt x="556525" y="72088"/>
                  <a:pt x="568214" y="85725"/>
                </a:cubicBezTo>
                <a:cubicBezTo>
                  <a:pt x="635659" y="164410"/>
                  <a:pt x="546084" y="66817"/>
                  <a:pt x="596789" y="142875"/>
                </a:cubicBezTo>
                <a:cubicBezTo>
                  <a:pt x="604261" y="154083"/>
                  <a:pt x="615839" y="161925"/>
                  <a:pt x="625364" y="171450"/>
                </a:cubicBezTo>
                <a:cubicBezTo>
                  <a:pt x="647190" y="258756"/>
                  <a:pt x="622629" y="233127"/>
                  <a:pt x="672989" y="266700"/>
                </a:cubicBezTo>
                <a:cubicBezTo>
                  <a:pt x="693369" y="327841"/>
                  <a:pt x="665255" y="261572"/>
                  <a:pt x="720614" y="323850"/>
                </a:cubicBezTo>
                <a:cubicBezTo>
                  <a:pt x="735825" y="340962"/>
                  <a:pt x="746014" y="361950"/>
                  <a:pt x="758714" y="381000"/>
                </a:cubicBezTo>
                <a:cubicBezTo>
                  <a:pt x="766186" y="392208"/>
                  <a:pt x="777764" y="400050"/>
                  <a:pt x="787289" y="409575"/>
                </a:cubicBezTo>
                <a:cubicBezTo>
                  <a:pt x="790464" y="419100"/>
                  <a:pt x="800543" y="428828"/>
                  <a:pt x="796814" y="438150"/>
                </a:cubicBezTo>
                <a:cubicBezTo>
                  <a:pt x="788103" y="459927"/>
                  <a:pt x="732322" y="463798"/>
                  <a:pt x="720614" y="466725"/>
                </a:cubicBezTo>
                <a:cubicBezTo>
                  <a:pt x="710874" y="469160"/>
                  <a:pt x="702047" y="475449"/>
                  <a:pt x="692039" y="476250"/>
                </a:cubicBezTo>
                <a:cubicBezTo>
                  <a:pt x="622340" y="481826"/>
                  <a:pt x="552339" y="482600"/>
                  <a:pt x="482489" y="485775"/>
                </a:cubicBezTo>
                <a:cubicBezTo>
                  <a:pt x="46766" y="476092"/>
                  <a:pt x="95139" y="496887"/>
                  <a:pt x="25289" y="485775"/>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8" name="Rectangle 227">
            <a:extLst>
              <a:ext uri="{FF2B5EF4-FFF2-40B4-BE49-F238E27FC236}">
                <a16:creationId xmlns:a16="http://schemas.microsoft.com/office/drawing/2014/main" id="{E2A54627-8469-4C33-BD7B-DB6AAD6ADF29}"/>
              </a:ext>
            </a:extLst>
          </p:cNvPr>
          <p:cNvSpPr/>
          <p:nvPr/>
        </p:nvSpPr>
        <p:spPr>
          <a:xfrm>
            <a:off x="540928" y="5978965"/>
            <a:ext cx="2793530" cy="29905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29" name="Rectangle 228">
            <a:extLst>
              <a:ext uri="{FF2B5EF4-FFF2-40B4-BE49-F238E27FC236}">
                <a16:creationId xmlns:a16="http://schemas.microsoft.com/office/drawing/2014/main" id="{DBBBCC4B-3D2C-4B49-9F06-038BF9593897}"/>
              </a:ext>
            </a:extLst>
          </p:cNvPr>
          <p:cNvSpPr/>
          <p:nvPr/>
        </p:nvSpPr>
        <p:spPr>
          <a:xfrm>
            <a:off x="1528398" y="6012674"/>
            <a:ext cx="1774968"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0" name="TextBox 229">
            <a:extLst>
              <a:ext uri="{FF2B5EF4-FFF2-40B4-BE49-F238E27FC236}">
                <a16:creationId xmlns:a16="http://schemas.microsoft.com/office/drawing/2014/main" id="{8F5E295F-64F0-4E2A-86FE-1AFB8AF09DF4}"/>
              </a:ext>
            </a:extLst>
          </p:cNvPr>
          <p:cNvSpPr txBox="1"/>
          <p:nvPr/>
        </p:nvSpPr>
        <p:spPr>
          <a:xfrm>
            <a:off x="1667187" y="5988137"/>
            <a:ext cx="1887449"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Platform Reef</a:t>
            </a:r>
          </a:p>
        </p:txBody>
      </p:sp>
      <p:sp>
        <p:nvSpPr>
          <p:cNvPr id="231" name="Rectangle 230">
            <a:extLst>
              <a:ext uri="{FF2B5EF4-FFF2-40B4-BE49-F238E27FC236}">
                <a16:creationId xmlns:a16="http://schemas.microsoft.com/office/drawing/2014/main" id="{E6028958-0712-4ABC-9660-F515F485FE3D}"/>
              </a:ext>
            </a:extLst>
          </p:cNvPr>
          <p:cNvSpPr/>
          <p:nvPr/>
        </p:nvSpPr>
        <p:spPr>
          <a:xfrm>
            <a:off x="543189" y="4431659"/>
            <a:ext cx="2769232" cy="862376"/>
          </a:xfrm>
          <a:prstGeom prst="rect">
            <a:avLst/>
          </a:prstGeom>
          <a:solidFill>
            <a:schemeClr val="tx1">
              <a:alpha val="22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2" name="TextBox 231">
            <a:extLst>
              <a:ext uri="{FF2B5EF4-FFF2-40B4-BE49-F238E27FC236}">
                <a16:creationId xmlns:a16="http://schemas.microsoft.com/office/drawing/2014/main" id="{E3EB972B-FF9B-445B-9664-089A61803125}"/>
              </a:ext>
            </a:extLst>
          </p:cNvPr>
          <p:cNvSpPr txBox="1"/>
          <p:nvPr/>
        </p:nvSpPr>
        <p:spPr>
          <a:xfrm>
            <a:off x="1459760" y="4637967"/>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33" name="Rectangle 232">
            <a:extLst>
              <a:ext uri="{FF2B5EF4-FFF2-40B4-BE49-F238E27FC236}">
                <a16:creationId xmlns:a16="http://schemas.microsoft.com/office/drawing/2014/main" id="{28BF5156-AFDE-4D45-8425-A372901813C5}"/>
              </a:ext>
            </a:extLst>
          </p:cNvPr>
          <p:cNvSpPr/>
          <p:nvPr/>
        </p:nvSpPr>
        <p:spPr>
          <a:xfrm>
            <a:off x="540928" y="2240901"/>
            <a:ext cx="2757314" cy="788448"/>
          </a:xfrm>
          <a:prstGeom prst="rect">
            <a:avLst/>
          </a:prstGeom>
          <a:solidFill>
            <a:schemeClr val="tx1">
              <a:alpha val="22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4" name="TextBox 233">
            <a:extLst>
              <a:ext uri="{FF2B5EF4-FFF2-40B4-BE49-F238E27FC236}">
                <a16:creationId xmlns:a16="http://schemas.microsoft.com/office/drawing/2014/main" id="{5CFB1864-F217-4FB8-84E3-D7F1B3205598}"/>
              </a:ext>
            </a:extLst>
          </p:cNvPr>
          <p:cNvSpPr txBox="1"/>
          <p:nvPr/>
        </p:nvSpPr>
        <p:spPr>
          <a:xfrm>
            <a:off x="465008" y="2308647"/>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35" name="Rectangle 234">
            <a:extLst>
              <a:ext uri="{FF2B5EF4-FFF2-40B4-BE49-F238E27FC236}">
                <a16:creationId xmlns:a16="http://schemas.microsoft.com/office/drawing/2014/main" id="{DF51B609-18AD-42AC-9EC0-B0E961EA3114}"/>
              </a:ext>
            </a:extLst>
          </p:cNvPr>
          <p:cNvSpPr/>
          <p:nvPr/>
        </p:nvSpPr>
        <p:spPr>
          <a:xfrm>
            <a:off x="3478630" y="2116847"/>
            <a:ext cx="2824306" cy="919862"/>
          </a:xfrm>
          <a:prstGeom prst="rect">
            <a:avLst/>
          </a:prstGeom>
          <a:solidFill>
            <a:schemeClr val="tx1">
              <a:alpha val="22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6" name="TextBox 235">
            <a:extLst>
              <a:ext uri="{FF2B5EF4-FFF2-40B4-BE49-F238E27FC236}">
                <a16:creationId xmlns:a16="http://schemas.microsoft.com/office/drawing/2014/main" id="{6E3EEF11-1675-4A3C-957A-D7D8FE7766CD}"/>
              </a:ext>
            </a:extLst>
          </p:cNvPr>
          <p:cNvSpPr txBox="1"/>
          <p:nvPr/>
        </p:nvSpPr>
        <p:spPr>
          <a:xfrm>
            <a:off x="4258668" y="2184407"/>
            <a:ext cx="1049318" cy="276999"/>
          </a:xfrm>
          <a:prstGeom prst="rect">
            <a:avLst/>
          </a:prstGeom>
          <a:noFill/>
        </p:spPr>
        <p:txBody>
          <a:bodyPr wrap="square" rtlCol="0">
            <a:spAutoFit/>
          </a:bodyPr>
          <a:lstStyle/>
          <a:p>
            <a:pPr algn="ctr"/>
            <a:r>
              <a:rPr lang="en-AU" sz="1200" dirty="0">
                <a:latin typeface="Comic Sans MS" panose="030F0702030302020204" pitchFamily="66" charset="0"/>
              </a:rPr>
              <a:t>Deep lagoon</a:t>
            </a:r>
          </a:p>
        </p:txBody>
      </p:sp>
      <p:sp>
        <p:nvSpPr>
          <p:cNvPr id="237" name="TextBox 236">
            <a:extLst>
              <a:ext uri="{FF2B5EF4-FFF2-40B4-BE49-F238E27FC236}">
                <a16:creationId xmlns:a16="http://schemas.microsoft.com/office/drawing/2014/main" id="{71F39F06-1732-4FDA-B42B-E1632FB72748}"/>
              </a:ext>
            </a:extLst>
          </p:cNvPr>
          <p:cNvSpPr txBox="1"/>
          <p:nvPr/>
        </p:nvSpPr>
        <p:spPr>
          <a:xfrm>
            <a:off x="5172245" y="2280758"/>
            <a:ext cx="1090501" cy="284197"/>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38" name="TextBox 237">
            <a:extLst>
              <a:ext uri="{FF2B5EF4-FFF2-40B4-BE49-F238E27FC236}">
                <a16:creationId xmlns:a16="http://schemas.microsoft.com/office/drawing/2014/main" id="{89774CF3-0F95-47E5-ACB7-039F2A67218B}"/>
              </a:ext>
            </a:extLst>
          </p:cNvPr>
          <p:cNvSpPr txBox="1"/>
          <p:nvPr/>
        </p:nvSpPr>
        <p:spPr>
          <a:xfrm>
            <a:off x="3361129" y="1869472"/>
            <a:ext cx="720862" cy="286249"/>
          </a:xfrm>
          <a:prstGeom prst="rect">
            <a:avLst/>
          </a:prstGeom>
          <a:noFill/>
        </p:spPr>
        <p:txBody>
          <a:bodyPr wrap="square" rtlCol="0">
            <a:spAutoFit/>
          </a:bodyPr>
          <a:lstStyle/>
          <a:p>
            <a:pPr algn="ctr"/>
            <a:r>
              <a:rPr lang="en-AU" sz="1200" dirty="0">
                <a:latin typeface="Comic Sans MS" panose="030F0702030302020204" pitchFamily="66" charset="0"/>
              </a:rPr>
              <a:t>Land</a:t>
            </a:r>
            <a:r>
              <a:rPr lang="en-AU" sz="1200" dirty="0">
                <a:solidFill>
                  <a:schemeClr val="bg1">
                    <a:lumMod val="50000"/>
                  </a:schemeClr>
                </a:solidFill>
                <a:latin typeface="Comic Sans MS" panose="030F0702030302020204" pitchFamily="66" charset="0"/>
              </a:rPr>
              <a:t> </a:t>
            </a:r>
          </a:p>
        </p:txBody>
      </p:sp>
      <p:sp>
        <p:nvSpPr>
          <p:cNvPr id="239" name="TextBox 238">
            <a:extLst>
              <a:ext uri="{FF2B5EF4-FFF2-40B4-BE49-F238E27FC236}">
                <a16:creationId xmlns:a16="http://schemas.microsoft.com/office/drawing/2014/main" id="{E96E98B5-8DB2-43D4-8E3E-5FC9C0F774D3}"/>
              </a:ext>
            </a:extLst>
          </p:cNvPr>
          <p:cNvSpPr txBox="1"/>
          <p:nvPr/>
        </p:nvSpPr>
        <p:spPr>
          <a:xfrm>
            <a:off x="1478186" y="1951932"/>
            <a:ext cx="1049318" cy="276999"/>
          </a:xfrm>
          <a:prstGeom prst="rect">
            <a:avLst/>
          </a:prstGeom>
          <a:noFill/>
        </p:spPr>
        <p:txBody>
          <a:bodyPr wrap="square" rtlCol="0">
            <a:spAutoFit/>
          </a:bodyPr>
          <a:lstStyle/>
          <a:p>
            <a:pPr algn="ctr"/>
            <a:r>
              <a:rPr lang="en-AU" sz="1200" dirty="0">
                <a:latin typeface="Comic Sans MS" panose="030F0702030302020204" pitchFamily="66" charset="0"/>
              </a:rPr>
              <a:t>Land</a:t>
            </a:r>
            <a:r>
              <a:rPr lang="en-AU" sz="1200" dirty="0">
                <a:solidFill>
                  <a:schemeClr val="bg1">
                    <a:lumMod val="50000"/>
                  </a:schemeClr>
                </a:solidFill>
                <a:latin typeface="Comic Sans MS" panose="030F0702030302020204" pitchFamily="66" charset="0"/>
              </a:rPr>
              <a:t> </a:t>
            </a:r>
          </a:p>
        </p:txBody>
      </p:sp>
      <p:sp>
        <p:nvSpPr>
          <p:cNvPr id="240" name="Rectangle 239">
            <a:extLst>
              <a:ext uri="{FF2B5EF4-FFF2-40B4-BE49-F238E27FC236}">
                <a16:creationId xmlns:a16="http://schemas.microsoft.com/office/drawing/2014/main" id="{DA4F57DF-35A4-456A-B943-75851CD9131B}"/>
              </a:ext>
            </a:extLst>
          </p:cNvPr>
          <p:cNvSpPr/>
          <p:nvPr/>
        </p:nvSpPr>
        <p:spPr>
          <a:xfrm>
            <a:off x="3427511" y="4111994"/>
            <a:ext cx="2909712" cy="224369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1" name="TextBox 240">
            <a:extLst>
              <a:ext uri="{FF2B5EF4-FFF2-40B4-BE49-F238E27FC236}">
                <a16:creationId xmlns:a16="http://schemas.microsoft.com/office/drawing/2014/main" id="{98D6591B-BB67-4B13-995C-F9D6BC7A0D53}"/>
              </a:ext>
            </a:extLst>
          </p:cNvPr>
          <p:cNvSpPr txBox="1"/>
          <p:nvPr/>
        </p:nvSpPr>
        <p:spPr>
          <a:xfrm>
            <a:off x="3446499" y="5304216"/>
            <a:ext cx="2962110"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A narrow ribbon-shaped reef tracking alongside the edge of the continental shelf in N</a:t>
            </a:r>
            <a:r>
              <a:rPr lang="en-AU" sz="1200" baseline="30000" dirty="0">
                <a:solidFill>
                  <a:schemeClr val="bg1"/>
                </a:solidFill>
                <a:latin typeface="Arial Narrow" panose="020B0606020202030204" pitchFamily="34" charset="0"/>
              </a:rPr>
              <a:t>th</a:t>
            </a:r>
            <a:r>
              <a:rPr lang="en-AU" sz="1200" dirty="0">
                <a:solidFill>
                  <a:schemeClr val="bg1"/>
                </a:solidFill>
                <a:latin typeface="Arial Narrow" panose="020B0606020202030204" pitchFamily="34" charset="0"/>
              </a:rPr>
              <a:t> Qld. Thus, you need to travel a very long way to get there!</a:t>
            </a:r>
          </a:p>
        </p:txBody>
      </p:sp>
      <p:sp>
        <p:nvSpPr>
          <p:cNvPr id="242" name="Rectangle 241">
            <a:extLst>
              <a:ext uri="{FF2B5EF4-FFF2-40B4-BE49-F238E27FC236}">
                <a16:creationId xmlns:a16="http://schemas.microsoft.com/office/drawing/2014/main" id="{82244122-7CFD-48F2-94D3-71F61692122F}"/>
              </a:ext>
            </a:extLst>
          </p:cNvPr>
          <p:cNvSpPr/>
          <p:nvPr/>
        </p:nvSpPr>
        <p:spPr>
          <a:xfrm>
            <a:off x="3457244" y="4144522"/>
            <a:ext cx="2854729" cy="1157660"/>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3" name="Rectangle 242">
            <a:extLst>
              <a:ext uri="{FF2B5EF4-FFF2-40B4-BE49-F238E27FC236}">
                <a16:creationId xmlns:a16="http://schemas.microsoft.com/office/drawing/2014/main" id="{9AD10D27-2117-4790-A217-6BF0032DFEF9}"/>
              </a:ext>
            </a:extLst>
          </p:cNvPr>
          <p:cNvSpPr/>
          <p:nvPr/>
        </p:nvSpPr>
        <p:spPr>
          <a:xfrm>
            <a:off x="3517492" y="5974766"/>
            <a:ext cx="2745253" cy="27356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44" name="Rectangle 243">
            <a:extLst>
              <a:ext uri="{FF2B5EF4-FFF2-40B4-BE49-F238E27FC236}">
                <a16:creationId xmlns:a16="http://schemas.microsoft.com/office/drawing/2014/main" id="{7A478E32-611A-4EDA-9514-4B681B5DC020}"/>
              </a:ext>
            </a:extLst>
          </p:cNvPr>
          <p:cNvSpPr/>
          <p:nvPr/>
        </p:nvSpPr>
        <p:spPr>
          <a:xfrm>
            <a:off x="4507629" y="5991761"/>
            <a:ext cx="1715093" cy="22771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5" name="TextBox 244">
            <a:extLst>
              <a:ext uri="{FF2B5EF4-FFF2-40B4-BE49-F238E27FC236}">
                <a16:creationId xmlns:a16="http://schemas.microsoft.com/office/drawing/2014/main" id="{9C2FBAF4-7B7C-4B08-8DE5-3452CACAF997}"/>
              </a:ext>
            </a:extLst>
          </p:cNvPr>
          <p:cNvSpPr txBox="1"/>
          <p:nvPr/>
        </p:nvSpPr>
        <p:spPr>
          <a:xfrm>
            <a:off x="4591139" y="5971940"/>
            <a:ext cx="1887449"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Ribbon Reef</a:t>
            </a:r>
          </a:p>
        </p:txBody>
      </p:sp>
      <p:sp>
        <p:nvSpPr>
          <p:cNvPr id="246" name="Freeform 152">
            <a:extLst>
              <a:ext uri="{FF2B5EF4-FFF2-40B4-BE49-F238E27FC236}">
                <a16:creationId xmlns:a16="http://schemas.microsoft.com/office/drawing/2014/main" id="{0A014353-BBB1-4679-9291-60D54E26EB5D}"/>
              </a:ext>
            </a:extLst>
          </p:cNvPr>
          <p:cNvSpPr/>
          <p:nvPr/>
        </p:nvSpPr>
        <p:spPr>
          <a:xfrm rot="191357">
            <a:off x="3464920" y="4407108"/>
            <a:ext cx="2067193" cy="852377"/>
          </a:xfrm>
          <a:custGeom>
            <a:avLst/>
            <a:gdLst>
              <a:gd name="connsiteX0" fmla="*/ 0 w 2075290"/>
              <a:gd name="connsiteY0" fmla="*/ 310101 h 874644"/>
              <a:gd name="connsiteX1" fmla="*/ 516834 w 2075290"/>
              <a:gd name="connsiteY1" fmla="*/ 326004 h 874644"/>
              <a:gd name="connsiteX2" fmla="*/ 612250 w 2075290"/>
              <a:gd name="connsiteY2" fmla="*/ 333955 h 874644"/>
              <a:gd name="connsiteX3" fmla="*/ 795130 w 2075290"/>
              <a:gd name="connsiteY3" fmla="*/ 318052 h 874644"/>
              <a:gd name="connsiteX4" fmla="*/ 834887 w 2075290"/>
              <a:gd name="connsiteY4" fmla="*/ 310101 h 874644"/>
              <a:gd name="connsiteX5" fmla="*/ 914400 w 2075290"/>
              <a:gd name="connsiteY5" fmla="*/ 278296 h 874644"/>
              <a:gd name="connsiteX6" fmla="*/ 962107 w 2075290"/>
              <a:gd name="connsiteY6" fmla="*/ 262393 h 874644"/>
              <a:gd name="connsiteX7" fmla="*/ 1017767 w 2075290"/>
              <a:gd name="connsiteY7" fmla="*/ 246491 h 874644"/>
              <a:gd name="connsiteX8" fmla="*/ 1041620 w 2075290"/>
              <a:gd name="connsiteY8" fmla="*/ 198783 h 874644"/>
              <a:gd name="connsiteX9" fmla="*/ 1057523 w 2075290"/>
              <a:gd name="connsiteY9" fmla="*/ 151075 h 874644"/>
              <a:gd name="connsiteX10" fmla="*/ 1097280 w 2075290"/>
              <a:gd name="connsiteY10" fmla="*/ 79513 h 874644"/>
              <a:gd name="connsiteX11" fmla="*/ 1144987 w 2075290"/>
              <a:gd name="connsiteY11" fmla="*/ 47708 h 874644"/>
              <a:gd name="connsiteX12" fmla="*/ 1168841 w 2075290"/>
              <a:gd name="connsiteY12" fmla="*/ 23854 h 874644"/>
              <a:gd name="connsiteX13" fmla="*/ 1200647 w 2075290"/>
              <a:gd name="connsiteY13" fmla="*/ 15903 h 874644"/>
              <a:gd name="connsiteX14" fmla="*/ 1383527 w 2075290"/>
              <a:gd name="connsiteY14" fmla="*/ 0 h 874644"/>
              <a:gd name="connsiteX15" fmla="*/ 1447137 w 2075290"/>
              <a:gd name="connsiteY15" fmla="*/ 7952 h 874644"/>
              <a:gd name="connsiteX16" fmla="*/ 1550504 w 2075290"/>
              <a:gd name="connsiteY16" fmla="*/ 23854 h 874644"/>
              <a:gd name="connsiteX17" fmla="*/ 1622066 w 2075290"/>
              <a:gd name="connsiteY17" fmla="*/ 31805 h 874644"/>
              <a:gd name="connsiteX18" fmla="*/ 1637968 w 2075290"/>
              <a:gd name="connsiteY18" fmla="*/ 55659 h 874644"/>
              <a:gd name="connsiteX19" fmla="*/ 1645920 w 2075290"/>
              <a:gd name="connsiteY19" fmla="*/ 79513 h 874644"/>
              <a:gd name="connsiteX20" fmla="*/ 1677725 w 2075290"/>
              <a:gd name="connsiteY20" fmla="*/ 127221 h 874644"/>
              <a:gd name="connsiteX21" fmla="*/ 1693627 w 2075290"/>
              <a:gd name="connsiteY21" fmla="*/ 174929 h 874644"/>
              <a:gd name="connsiteX22" fmla="*/ 1701579 w 2075290"/>
              <a:gd name="connsiteY22" fmla="*/ 198783 h 874644"/>
              <a:gd name="connsiteX23" fmla="*/ 1717481 w 2075290"/>
              <a:gd name="connsiteY23" fmla="*/ 222637 h 874644"/>
              <a:gd name="connsiteX24" fmla="*/ 1733384 w 2075290"/>
              <a:gd name="connsiteY24" fmla="*/ 270345 h 874644"/>
              <a:gd name="connsiteX25" fmla="*/ 1749287 w 2075290"/>
              <a:gd name="connsiteY25" fmla="*/ 318052 h 874644"/>
              <a:gd name="connsiteX26" fmla="*/ 1789043 w 2075290"/>
              <a:gd name="connsiteY26" fmla="*/ 389614 h 874644"/>
              <a:gd name="connsiteX27" fmla="*/ 1804946 w 2075290"/>
              <a:gd name="connsiteY27" fmla="*/ 413468 h 874644"/>
              <a:gd name="connsiteX28" fmla="*/ 1836751 w 2075290"/>
              <a:gd name="connsiteY28" fmla="*/ 485030 h 874644"/>
              <a:gd name="connsiteX29" fmla="*/ 1852654 w 2075290"/>
              <a:gd name="connsiteY29" fmla="*/ 532738 h 874644"/>
              <a:gd name="connsiteX30" fmla="*/ 1884459 w 2075290"/>
              <a:gd name="connsiteY30" fmla="*/ 604299 h 874644"/>
              <a:gd name="connsiteX31" fmla="*/ 1892410 w 2075290"/>
              <a:gd name="connsiteY31" fmla="*/ 628153 h 874644"/>
              <a:gd name="connsiteX32" fmla="*/ 1900361 w 2075290"/>
              <a:gd name="connsiteY32" fmla="*/ 675861 h 874644"/>
              <a:gd name="connsiteX33" fmla="*/ 1940118 w 2075290"/>
              <a:gd name="connsiteY33" fmla="*/ 715618 h 874644"/>
              <a:gd name="connsiteX34" fmla="*/ 1956020 w 2075290"/>
              <a:gd name="connsiteY34" fmla="*/ 739472 h 874644"/>
              <a:gd name="connsiteX35" fmla="*/ 2003728 w 2075290"/>
              <a:gd name="connsiteY35" fmla="*/ 771277 h 874644"/>
              <a:gd name="connsiteX36" fmla="*/ 2027582 w 2075290"/>
              <a:gd name="connsiteY36" fmla="*/ 795131 h 874644"/>
              <a:gd name="connsiteX37" fmla="*/ 2059387 w 2075290"/>
              <a:gd name="connsiteY37" fmla="*/ 826936 h 874644"/>
              <a:gd name="connsiteX38" fmla="*/ 2075290 w 2075290"/>
              <a:gd name="connsiteY38" fmla="*/ 850790 h 874644"/>
              <a:gd name="connsiteX39" fmla="*/ 2019631 w 2075290"/>
              <a:gd name="connsiteY39" fmla="*/ 850790 h 874644"/>
              <a:gd name="connsiteX40" fmla="*/ 1558455 w 2075290"/>
              <a:gd name="connsiteY40" fmla="*/ 858741 h 874644"/>
              <a:gd name="connsiteX41" fmla="*/ 1486894 w 2075290"/>
              <a:gd name="connsiteY41" fmla="*/ 866692 h 874644"/>
              <a:gd name="connsiteX42" fmla="*/ 1423283 w 2075290"/>
              <a:gd name="connsiteY42" fmla="*/ 874644 h 874644"/>
              <a:gd name="connsiteX43" fmla="*/ 1144987 w 2075290"/>
              <a:gd name="connsiteY43" fmla="*/ 866692 h 874644"/>
              <a:gd name="connsiteX44" fmla="*/ 1121134 w 2075290"/>
              <a:gd name="connsiteY44" fmla="*/ 858741 h 87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75290" h="874644">
                <a:moveTo>
                  <a:pt x="0" y="310101"/>
                </a:moveTo>
                <a:cubicBezTo>
                  <a:pt x="258743" y="331662"/>
                  <a:pt x="-39134" y="308897"/>
                  <a:pt x="516834" y="326004"/>
                </a:cubicBezTo>
                <a:cubicBezTo>
                  <a:pt x="548734" y="326986"/>
                  <a:pt x="580445" y="331305"/>
                  <a:pt x="612250" y="333955"/>
                </a:cubicBezTo>
                <a:cubicBezTo>
                  <a:pt x="731733" y="326927"/>
                  <a:pt x="714254" y="332757"/>
                  <a:pt x="795130" y="318052"/>
                </a:cubicBezTo>
                <a:cubicBezTo>
                  <a:pt x="808427" y="315634"/>
                  <a:pt x="821848" y="313657"/>
                  <a:pt x="834887" y="310101"/>
                </a:cubicBezTo>
                <a:cubicBezTo>
                  <a:pt x="917747" y="287503"/>
                  <a:pt x="850695" y="303778"/>
                  <a:pt x="914400" y="278296"/>
                </a:cubicBezTo>
                <a:cubicBezTo>
                  <a:pt x="929964" y="272071"/>
                  <a:pt x="946205" y="267694"/>
                  <a:pt x="962107" y="262393"/>
                </a:cubicBezTo>
                <a:cubicBezTo>
                  <a:pt x="996321" y="250988"/>
                  <a:pt x="977840" y="256472"/>
                  <a:pt x="1017767" y="246491"/>
                </a:cubicBezTo>
                <a:cubicBezTo>
                  <a:pt x="1046761" y="159505"/>
                  <a:pt x="1000522" y="291255"/>
                  <a:pt x="1041620" y="198783"/>
                </a:cubicBezTo>
                <a:cubicBezTo>
                  <a:pt x="1048428" y="183465"/>
                  <a:pt x="1052222" y="166978"/>
                  <a:pt x="1057523" y="151075"/>
                </a:cubicBezTo>
                <a:cubicBezTo>
                  <a:pt x="1065809" y="126216"/>
                  <a:pt x="1073842" y="95138"/>
                  <a:pt x="1097280" y="79513"/>
                </a:cubicBezTo>
                <a:cubicBezTo>
                  <a:pt x="1113182" y="68911"/>
                  <a:pt x="1131473" y="61222"/>
                  <a:pt x="1144987" y="47708"/>
                </a:cubicBezTo>
                <a:cubicBezTo>
                  <a:pt x="1152938" y="39757"/>
                  <a:pt x="1159078" y="29433"/>
                  <a:pt x="1168841" y="23854"/>
                </a:cubicBezTo>
                <a:cubicBezTo>
                  <a:pt x="1178329" y="18432"/>
                  <a:pt x="1189867" y="17700"/>
                  <a:pt x="1200647" y="15903"/>
                </a:cubicBezTo>
                <a:cubicBezTo>
                  <a:pt x="1260814" y="5876"/>
                  <a:pt x="1323080" y="4030"/>
                  <a:pt x="1383527" y="0"/>
                </a:cubicBezTo>
                <a:lnTo>
                  <a:pt x="1447137" y="7952"/>
                </a:lnTo>
                <a:cubicBezTo>
                  <a:pt x="1539929" y="21208"/>
                  <a:pt x="1447966" y="11037"/>
                  <a:pt x="1550504" y="23854"/>
                </a:cubicBezTo>
                <a:cubicBezTo>
                  <a:pt x="1574319" y="26831"/>
                  <a:pt x="1598212" y="29155"/>
                  <a:pt x="1622066" y="31805"/>
                </a:cubicBezTo>
                <a:cubicBezTo>
                  <a:pt x="1627367" y="39756"/>
                  <a:pt x="1633694" y="47112"/>
                  <a:pt x="1637968" y="55659"/>
                </a:cubicBezTo>
                <a:cubicBezTo>
                  <a:pt x="1641716" y="63156"/>
                  <a:pt x="1641850" y="72186"/>
                  <a:pt x="1645920" y="79513"/>
                </a:cubicBezTo>
                <a:cubicBezTo>
                  <a:pt x="1655202" y="96220"/>
                  <a:pt x="1677725" y="127221"/>
                  <a:pt x="1677725" y="127221"/>
                </a:cubicBezTo>
                <a:lnTo>
                  <a:pt x="1693627" y="174929"/>
                </a:lnTo>
                <a:cubicBezTo>
                  <a:pt x="1696277" y="182880"/>
                  <a:pt x="1696930" y="191809"/>
                  <a:pt x="1701579" y="198783"/>
                </a:cubicBezTo>
                <a:cubicBezTo>
                  <a:pt x="1706880" y="206734"/>
                  <a:pt x="1713600" y="213904"/>
                  <a:pt x="1717481" y="222637"/>
                </a:cubicBezTo>
                <a:cubicBezTo>
                  <a:pt x="1724289" y="237955"/>
                  <a:pt x="1728083" y="254442"/>
                  <a:pt x="1733384" y="270345"/>
                </a:cubicBezTo>
                <a:lnTo>
                  <a:pt x="1749287" y="318052"/>
                </a:lnTo>
                <a:cubicBezTo>
                  <a:pt x="1763283" y="360040"/>
                  <a:pt x="1752585" y="334927"/>
                  <a:pt x="1789043" y="389614"/>
                </a:cubicBezTo>
                <a:lnTo>
                  <a:pt x="1804946" y="413468"/>
                </a:lnTo>
                <a:cubicBezTo>
                  <a:pt x="1823870" y="470242"/>
                  <a:pt x="1811550" y="447229"/>
                  <a:pt x="1836751" y="485030"/>
                </a:cubicBezTo>
                <a:cubicBezTo>
                  <a:pt x="1842052" y="500933"/>
                  <a:pt x="1843356" y="518790"/>
                  <a:pt x="1852654" y="532738"/>
                </a:cubicBezTo>
                <a:cubicBezTo>
                  <a:pt x="1877853" y="570539"/>
                  <a:pt x="1865535" y="547528"/>
                  <a:pt x="1884459" y="604299"/>
                </a:cubicBezTo>
                <a:cubicBezTo>
                  <a:pt x="1887109" y="612250"/>
                  <a:pt x="1891032" y="619886"/>
                  <a:pt x="1892410" y="628153"/>
                </a:cubicBezTo>
                <a:cubicBezTo>
                  <a:pt x="1895060" y="644056"/>
                  <a:pt x="1895263" y="660566"/>
                  <a:pt x="1900361" y="675861"/>
                </a:cubicBezTo>
                <a:cubicBezTo>
                  <a:pt x="1907933" y="698578"/>
                  <a:pt x="1921944" y="703502"/>
                  <a:pt x="1940118" y="715618"/>
                </a:cubicBezTo>
                <a:cubicBezTo>
                  <a:pt x="1945419" y="723569"/>
                  <a:pt x="1948828" y="733179"/>
                  <a:pt x="1956020" y="739472"/>
                </a:cubicBezTo>
                <a:cubicBezTo>
                  <a:pt x="1970404" y="752058"/>
                  <a:pt x="1990213" y="757762"/>
                  <a:pt x="2003728" y="771277"/>
                </a:cubicBezTo>
                <a:lnTo>
                  <a:pt x="2027582" y="795131"/>
                </a:lnTo>
                <a:cubicBezTo>
                  <a:pt x="2044932" y="847177"/>
                  <a:pt x="2020835" y="796094"/>
                  <a:pt x="2059387" y="826936"/>
                </a:cubicBezTo>
                <a:cubicBezTo>
                  <a:pt x="2066849" y="832906"/>
                  <a:pt x="2069989" y="842839"/>
                  <a:pt x="2075290" y="850790"/>
                </a:cubicBezTo>
                <a:cubicBezTo>
                  <a:pt x="2018096" y="869854"/>
                  <a:pt x="2089520" y="850790"/>
                  <a:pt x="2019631" y="850790"/>
                </a:cubicBezTo>
                <a:cubicBezTo>
                  <a:pt x="1865883" y="850790"/>
                  <a:pt x="1712180" y="856091"/>
                  <a:pt x="1558455" y="858741"/>
                </a:cubicBezTo>
                <a:lnTo>
                  <a:pt x="1486894" y="866692"/>
                </a:lnTo>
                <a:cubicBezTo>
                  <a:pt x="1465672" y="869189"/>
                  <a:pt x="1444652" y="874644"/>
                  <a:pt x="1423283" y="874644"/>
                </a:cubicBezTo>
                <a:cubicBezTo>
                  <a:pt x="1330480" y="874644"/>
                  <a:pt x="1237752" y="869343"/>
                  <a:pt x="1144987" y="866692"/>
                </a:cubicBezTo>
                <a:lnTo>
                  <a:pt x="1121134" y="858741"/>
                </a:lnTo>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7" name="TextBox 246">
            <a:extLst>
              <a:ext uri="{FF2B5EF4-FFF2-40B4-BE49-F238E27FC236}">
                <a16:creationId xmlns:a16="http://schemas.microsoft.com/office/drawing/2014/main" id="{E77729C7-3235-43C5-8341-A34D4EA61DB2}"/>
              </a:ext>
            </a:extLst>
          </p:cNvPr>
          <p:cNvSpPr txBox="1"/>
          <p:nvPr/>
        </p:nvSpPr>
        <p:spPr>
          <a:xfrm>
            <a:off x="3434961" y="4472677"/>
            <a:ext cx="1080745" cy="215444"/>
          </a:xfrm>
          <a:prstGeom prst="rect">
            <a:avLst/>
          </a:prstGeom>
          <a:noFill/>
        </p:spPr>
        <p:txBody>
          <a:bodyPr wrap="square" rtlCol="0">
            <a:spAutoFit/>
          </a:bodyPr>
          <a:lstStyle/>
          <a:p>
            <a:pPr algn="ctr"/>
            <a:r>
              <a:rPr lang="en-AU" sz="800" dirty="0">
                <a:latin typeface="Comic Sans MS" panose="030F0702030302020204" pitchFamily="66" charset="0"/>
              </a:rPr>
              <a:t>Continental Shelf</a:t>
            </a:r>
          </a:p>
        </p:txBody>
      </p:sp>
      <p:sp>
        <p:nvSpPr>
          <p:cNvPr id="248" name="Rectangle 247">
            <a:extLst>
              <a:ext uri="{FF2B5EF4-FFF2-40B4-BE49-F238E27FC236}">
                <a16:creationId xmlns:a16="http://schemas.microsoft.com/office/drawing/2014/main" id="{5CA03D55-BC26-4BE1-AD01-A2ADC5D0A384}"/>
              </a:ext>
            </a:extLst>
          </p:cNvPr>
          <p:cNvSpPr/>
          <p:nvPr/>
        </p:nvSpPr>
        <p:spPr>
          <a:xfrm>
            <a:off x="500532" y="6427315"/>
            <a:ext cx="2855593" cy="22580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9" name="TextBox 248">
            <a:extLst>
              <a:ext uri="{FF2B5EF4-FFF2-40B4-BE49-F238E27FC236}">
                <a16:creationId xmlns:a16="http://schemas.microsoft.com/office/drawing/2014/main" id="{E3AE998C-A860-4706-98DC-015F816FD2C8}"/>
              </a:ext>
            </a:extLst>
          </p:cNvPr>
          <p:cNvSpPr txBox="1"/>
          <p:nvPr/>
        </p:nvSpPr>
        <p:spPr>
          <a:xfrm>
            <a:off x="487936" y="7702596"/>
            <a:ext cx="3047575"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Imagine a fringing reef with</a:t>
            </a:r>
            <a:r>
              <a:rPr lang="en-AU" sz="1200" i="1" dirty="0">
                <a:solidFill>
                  <a:schemeClr val="bg1"/>
                </a:solidFill>
                <a:latin typeface="Arial Narrow" panose="020B0606020202030204" pitchFamily="34" charset="0"/>
              </a:rPr>
              <a:t>out</a:t>
            </a:r>
            <a:r>
              <a:rPr lang="en-AU" sz="1200" dirty="0">
                <a:solidFill>
                  <a:schemeClr val="bg1"/>
                </a:solidFill>
                <a:latin typeface="Arial Narrow" panose="020B0606020202030204" pitchFamily="34" charset="0"/>
              </a:rPr>
              <a:t> the island in the middle. This reef is shaped like a ring. The middle of the ring is lagoon (where the island </a:t>
            </a:r>
            <a:r>
              <a:rPr lang="en-AU" sz="1200" i="1" dirty="0">
                <a:solidFill>
                  <a:schemeClr val="bg1"/>
                </a:solidFill>
                <a:latin typeface="Arial Narrow" panose="020B0606020202030204" pitchFamily="34" charset="0"/>
              </a:rPr>
              <a:t>used to be</a:t>
            </a:r>
            <a:r>
              <a:rPr lang="en-AU" sz="1200" dirty="0">
                <a:solidFill>
                  <a:schemeClr val="bg1"/>
                </a:solidFill>
                <a:latin typeface="Arial Narrow" panose="020B0606020202030204" pitchFamily="34" charset="0"/>
              </a:rPr>
              <a:t>)</a:t>
            </a:r>
          </a:p>
        </p:txBody>
      </p:sp>
      <p:sp>
        <p:nvSpPr>
          <p:cNvPr id="250" name="Rectangle 249">
            <a:extLst>
              <a:ext uri="{FF2B5EF4-FFF2-40B4-BE49-F238E27FC236}">
                <a16:creationId xmlns:a16="http://schemas.microsoft.com/office/drawing/2014/main" id="{7DCAFB44-965C-4AC0-B3DF-C7FF3BCDB7F2}"/>
              </a:ext>
            </a:extLst>
          </p:cNvPr>
          <p:cNvSpPr/>
          <p:nvPr/>
        </p:nvSpPr>
        <p:spPr>
          <a:xfrm>
            <a:off x="528055" y="6455202"/>
            <a:ext cx="2796468" cy="1254746"/>
          </a:xfrm>
          <a:prstGeom prst="rect">
            <a:avLst/>
          </a:prstGeom>
          <a:solidFill>
            <a:schemeClr val="bg1">
              <a:lumMod val="8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1" name="Oval 250">
            <a:extLst>
              <a:ext uri="{FF2B5EF4-FFF2-40B4-BE49-F238E27FC236}">
                <a16:creationId xmlns:a16="http://schemas.microsoft.com/office/drawing/2014/main" id="{756234F6-B18D-4624-BC72-DB3FAB4B1104}"/>
              </a:ext>
            </a:extLst>
          </p:cNvPr>
          <p:cNvSpPr/>
          <p:nvPr/>
        </p:nvSpPr>
        <p:spPr>
          <a:xfrm>
            <a:off x="1130130" y="6569315"/>
            <a:ext cx="1589618" cy="101288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2" name="Oval 251">
            <a:extLst>
              <a:ext uri="{FF2B5EF4-FFF2-40B4-BE49-F238E27FC236}">
                <a16:creationId xmlns:a16="http://schemas.microsoft.com/office/drawing/2014/main" id="{9A7986C6-6FA2-434F-B2D2-2900DE84048A}"/>
              </a:ext>
            </a:extLst>
          </p:cNvPr>
          <p:cNvSpPr/>
          <p:nvPr/>
        </p:nvSpPr>
        <p:spPr>
          <a:xfrm>
            <a:off x="1310552" y="6718738"/>
            <a:ext cx="1248527" cy="73940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3" name="Rectangle 252">
            <a:extLst>
              <a:ext uri="{FF2B5EF4-FFF2-40B4-BE49-F238E27FC236}">
                <a16:creationId xmlns:a16="http://schemas.microsoft.com/office/drawing/2014/main" id="{66DF3432-703D-442F-8555-C0D27020F76B}"/>
              </a:ext>
            </a:extLst>
          </p:cNvPr>
          <p:cNvSpPr/>
          <p:nvPr/>
        </p:nvSpPr>
        <p:spPr>
          <a:xfrm>
            <a:off x="536048" y="8355937"/>
            <a:ext cx="2780725" cy="27356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an….</a:t>
            </a:r>
          </a:p>
        </p:txBody>
      </p:sp>
      <p:sp>
        <p:nvSpPr>
          <p:cNvPr id="254" name="Rectangle 253">
            <a:extLst>
              <a:ext uri="{FF2B5EF4-FFF2-40B4-BE49-F238E27FC236}">
                <a16:creationId xmlns:a16="http://schemas.microsoft.com/office/drawing/2014/main" id="{54F6DA0C-51B8-404E-9EDA-AEC93385E525}"/>
              </a:ext>
            </a:extLst>
          </p:cNvPr>
          <p:cNvSpPr/>
          <p:nvPr/>
        </p:nvSpPr>
        <p:spPr>
          <a:xfrm>
            <a:off x="1635936" y="8382184"/>
            <a:ext cx="1645407"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5" name="TextBox 254">
            <a:extLst>
              <a:ext uri="{FF2B5EF4-FFF2-40B4-BE49-F238E27FC236}">
                <a16:creationId xmlns:a16="http://schemas.microsoft.com/office/drawing/2014/main" id="{363E8821-63A1-467B-95A6-C637F4C8CEDD}"/>
              </a:ext>
            </a:extLst>
          </p:cNvPr>
          <p:cNvSpPr txBox="1"/>
          <p:nvPr/>
        </p:nvSpPr>
        <p:spPr>
          <a:xfrm>
            <a:off x="1740504" y="8358146"/>
            <a:ext cx="1000975"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Atoll</a:t>
            </a:r>
          </a:p>
        </p:txBody>
      </p:sp>
      <p:sp>
        <p:nvSpPr>
          <p:cNvPr id="256" name="Rectangle 255">
            <a:extLst>
              <a:ext uri="{FF2B5EF4-FFF2-40B4-BE49-F238E27FC236}">
                <a16:creationId xmlns:a16="http://schemas.microsoft.com/office/drawing/2014/main" id="{06FD07D9-6280-42F4-8385-C100E3286DC0}"/>
              </a:ext>
            </a:extLst>
          </p:cNvPr>
          <p:cNvSpPr/>
          <p:nvPr/>
        </p:nvSpPr>
        <p:spPr>
          <a:xfrm>
            <a:off x="3427511" y="6427315"/>
            <a:ext cx="2909712" cy="22580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7" name="TextBox 256">
            <a:extLst>
              <a:ext uri="{FF2B5EF4-FFF2-40B4-BE49-F238E27FC236}">
                <a16:creationId xmlns:a16="http://schemas.microsoft.com/office/drawing/2014/main" id="{F549DA0A-1911-45F4-89F8-C710B726C8E1}"/>
              </a:ext>
            </a:extLst>
          </p:cNvPr>
          <p:cNvSpPr txBox="1"/>
          <p:nvPr/>
        </p:nvSpPr>
        <p:spPr>
          <a:xfrm>
            <a:off x="3449710" y="7708997"/>
            <a:ext cx="2969859"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A small low-lying sand island where the sand is made from bits and pieces of coral debris. </a:t>
            </a:r>
            <a:br>
              <a:rPr lang="en-AU" sz="1200" dirty="0">
                <a:solidFill>
                  <a:schemeClr val="bg1"/>
                </a:solidFill>
                <a:latin typeface="Arial Narrow" panose="020B0606020202030204" pitchFamily="34" charset="0"/>
              </a:rPr>
            </a:br>
            <a:r>
              <a:rPr lang="en-AU" sz="1200" dirty="0">
                <a:solidFill>
                  <a:schemeClr val="bg1"/>
                </a:solidFill>
                <a:latin typeface="Arial Narrow" panose="020B0606020202030204" pitchFamily="34" charset="0"/>
              </a:rPr>
              <a:t>Reef surrounds the island. Many have a lagoon.</a:t>
            </a:r>
          </a:p>
        </p:txBody>
      </p:sp>
      <p:sp>
        <p:nvSpPr>
          <p:cNvPr id="258" name="Rectangle 257">
            <a:extLst>
              <a:ext uri="{FF2B5EF4-FFF2-40B4-BE49-F238E27FC236}">
                <a16:creationId xmlns:a16="http://schemas.microsoft.com/office/drawing/2014/main" id="{AC752734-B60D-4424-8B16-C40EB7C68D53}"/>
              </a:ext>
            </a:extLst>
          </p:cNvPr>
          <p:cNvSpPr/>
          <p:nvPr/>
        </p:nvSpPr>
        <p:spPr>
          <a:xfrm>
            <a:off x="3457244" y="6463954"/>
            <a:ext cx="2849491" cy="1245564"/>
          </a:xfrm>
          <a:prstGeom prst="rect">
            <a:avLst/>
          </a:prstGeom>
          <a:solidFill>
            <a:schemeClr val="bg1">
              <a:lumMod val="8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9" name="Oval 258">
            <a:extLst>
              <a:ext uri="{FF2B5EF4-FFF2-40B4-BE49-F238E27FC236}">
                <a16:creationId xmlns:a16="http://schemas.microsoft.com/office/drawing/2014/main" id="{7DE9973C-BFB1-49BE-88BA-1686DFDD94EC}"/>
              </a:ext>
            </a:extLst>
          </p:cNvPr>
          <p:cNvSpPr/>
          <p:nvPr/>
        </p:nvSpPr>
        <p:spPr>
          <a:xfrm>
            <a:off x="3677327" y="6655839"/>
            <a:ext cx="2312545" cy="87581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0" name="Oval 259">
            <a:extLst>
              <a:ext uri="{FF2B5EF4-FFF2-40B4-BE49-F238E27FC236}">
                <a16:creationId xmlns:a16="http://schemas.microsoft.com/office/drawing/2014/main" id="{E7C1F2C8-7B9B-40BE-9FF3-2FC550A2B245}"/>
              </a:ext>
            </a:extLst>
          </p:cNvPr>
          <p:cNvSpPr/>
          <p:nvPr/>
        </p:nvSpPr>
        <p:spPr>
          <a:xfrm>
            <a:off x="3890777" y="6889748"/>
            <a:ext cx="628714" cy="400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1" name="TextBox 260">
            <a:extLst>
              <a:ext uri="{FF2B5EF4-FFF2-40B4-BE49-F238E27FC236}">
                <a16:creationId xmlns:a16="http://schemas.microsoft.com/office/drawing/2014/main" id="{EFC76B78-0A8B-4C4B-BB75-1F7D191E089A}"/>
              </a:ext>
            </a:extLst>
          </p:cNvPr>
          <p:cNvSpPr txBox="1"/>
          <p:nvPr/>
        </p:nvSpPr>
        <p:spPr>
          <a:xfrm>
            <a:off x="3813775" y="6847935"/>
            <a:ext cx="750738" cy="461665"/>
          </a:xfrm>
          <a:prstGeom prst="rect">
            <a:avLst/>
          </a:prstGeom>
          <a:noFill/>
        </p:spPr>
        <p:txBody>
          <a:bodyPr wrap="square" rtlCol="0">
            <a:spAutoFit/>
          </a:bodyPr>
          <a:lstStyle/>
          <a:p>
            <a:pPr algn="ctr"/>
            <a:r>
              <a:rPr lang="en-AU" sz="1200" dirty="0">
                <a:solidFill>
                  <a:schemeClr val="bg1">
                    <a:lumMod val="50000"/>
                  </a:schemeClr>
                </a:solidFill>
                <a:latin typeface="Comic Sans MS" panose="030F0702030302020204" pitchFamily="66" charset="0"/>
              </a:rPr>
              <a:t>Coral Island</a:t>
            </a:r>
          </a:p>
        </p:txBody>
      </p:sp>
      <p:sp>
        <p:nvSpPr>
          <p:cNvPr id="262" name="TextBox 261">
            <a:extLst>
              <a:ext uri="{FF2B5EF4-FFF2-40B4-BE49-F238E27FC236}">
                <a16:creationId xmlns:a16="http://schemas.microsoft.com/office/drawing/2014/main" id="{CA8A117F-2CFA-4A22-97FA-21CF48435C49}"/>
              </a:ext>
            </a:extLst>
          </p:cNvPr>
          <p:cNvSpPr txBox="1"/>
          <p:nvPr/>
        </p:nvSpPr>
        <p:spPr>
          <a:xfrm>
            <a:off x="4467071" y="6940269"/>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63" name="Rectangle 262">
            <a:extLst>
              <a:ext uri="{FF2B5EF4-FFF2-40B4-BE49-F238E27FC236}">
                <a16:creationId xmlns:a16="http://schemas.microsoft.com/office/drawing/2014/main" id="{F84CE822-2609-45AB-BC35-45A885D47536}"/>
              </a:ext>
            </a:extLst>
          </p:cNvPr>
          <p:cNvSpPr/>
          <p:nvPr/>
        </p:nvSpPr>
        <p:spPr>
          <a:xfrm>
            <a:off x="3467988" y="8355328"/>
            <a:ext cx="2819026" cy="27356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64" name="Rectangle 263">
            <a:extLst>
              <a:ext uri="{FF2B5EF4-FFF2-40B4-BE49-F238E27FC236}">
                <a16:creationId xmlns:a16="http://schemas.microsoft.com/office/drawing/2014/main" id="{C00E9D74-F73C-4CE8-9E62-ABE7AE6AAB84}"/>
              </a:ext>
            </a:extLst>
          </p:cNvPr>
          <p:cNvSpPr/>
          <p:nvPr/>
        </p:nvSpPr>
        <p:spPr>
          <a:xfrm>
            <a:off x="4480624" y="8381217"/>
            <a:ext cx="1774968"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5" name="TextBox 264">
            <a:extLst>
              <a:ext uri="{FF2B5EF4-FFF2-40B4-BE49-F238E27FC236}">
                <a16:creationId xmlns:a16="http://schemas.microsoft.com/office/drawing/2014/main" id="{86E212A7-ECCD-44C2-92E6-CF381AB3704B}"/>
              </a:ext>
            </a:extLst>
          </p:cNvPr>
          <p:cNvSpPr txBox="1"/>
          <p:nvPr/>
        </p:nvSpPr>
        <p:spPr>
          <a:xfrm>
            <a:off x="4621269" y="8348927"/>
            <a:ext cx="1472028"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Coral Cay</a:t>
            </a:r>
          </a:p>
        </p:txBody>
      </p:sp>
      <p:sp>
        <p:nvSpPr>
          <p:cNvPr id="266" name="TextBox 265">
            <a:extLst>
              <a:ext uri="{FF2B5EF4-FFF2-40B4-BE49-F238E27FC236}">
                <a16:creationId xmlns:a16="http://schemas.microsoft.com/office/drawing/2014/main" id="{22845B77-57BE-47D7-8B1A-70563F61AC3C}"/>
              </a:ext>
            </a:extLst>
          </p:cNvPr>
          <p:cNvSpPr txBox="1"/>
          <p:nvPr/>
        </p:nvSpPr>
        <p:spPr>
          <a:xfrm>
            <a:off x="1419029" y="6906490"/>
            <a:ext cx="1049318" cy="276999"/>
          </a:xfrm>
          <a:prstGeom prst="rect">
            <a:avLst/>
          </a:prstGeom>
          <a:noFill/>
        </p:spPr>
        <p:txBody>
          <a:bodyPr wrap="square" rtlCol="0">
            <a:spAutoFit/>
          </a:bodyPr>
          <a:lstStyle/>
          <a:p>
            <a:pPr algn="ctr"/>
            <a:r>
              <a:rPr lang="en-AU" sz="1200" dirty="0">
                <a:latin typeface="Comic Sans MS" panose="030F0702030302020204" pitchFamily="66" charset="0"/>
              </a:rPr>
              <a:t>Deep lagoon</a:t>
            </a:r>
          </a:p>
        </p:txBody>
      </p:sp>
      <p:sp>
        <p:nvSpPr>
          <p:cNvPr id="267" name="TextBox 266">
            <a:extLst>
              <a:ext uri="{FF2B5EF4-FFF2-40B4-BE49-F238E27FC236}">
                <a16:creationId xmlns:a16="http://schemas.microsoft.com/office/drawing/2014/main" id="{B22C6411-7A61-4044-9020-734CD9C9D2B5}"/>
              </a:ext>
            </a:extLst>
          </p:cNvPr>
          <p:cNvSpPr txBox="1"/>
          <p:nvPr/>
        </p:nvSpPr>
        <p:spPr>
          <a:xfrm>
            <a:off x="1443976" y="6519375"/>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68" name="Freeform 4">
            <a:extLst>
              <a:ext uri="{FF2B5EF4-FFF2-40B4-BE49-F238E27FC236}">
                <a16:creationId xmlns:a16="http://schemas.microsoft.com/office/drawing/2014/main" id="{BCFBEC97-50ED-4FE5-848F-000601635613}"/>
              </a:ext>
            </a:extLst>
          </p:cNvPr>
          <p:cNvSpPr/>
          <p:nvPr/>
        </p:nvSpPr>
        <p:spPr>
          <a:xfrm>
            <a:off x="3457244" y="4651401"/>
            <a:ext cx="1899343" cy="638065"/>
          </a:xfrm>
          <a:custGeom>
            <a:avLst/>
            <a:gdLst>
              <a:gd name="connsiteX0" fmla="*/ 4233 w 1863542"/>
              <a:gd name="connsiteY0" fmla="*/ 6184 h 638065"/>
              <a:gd name="connsiteX1" fmla="*/ 4233 w 1863542"/>
              <a:gd name="connsiteY1" fmla="*/ 139534 h 638065"/>
              <a:gd name="connsiteX2" fmla="*/ 8995 w 1863542"/>
              <a:gd name="connsiteY2" fmla="*/ 201447 h 638065"/>
              <a:gd name="connsiteX3" fmla="*/ 13758 w 1863542"/>
              <a:gd name="connsiteY3" fmla="*/ 625309 h 638065"/>
              <a:gd name="connsiteX4" fmla="*/ 42333 w 1863542"/>
              <a:gd name="connsiteY4" fmla="*/ 625309 h 638065"/>
              <a:gd name="connsiteX5" fmla="*/ 128058 w 1863542"/>
              <a:gd name="connsiteY5" fmla="*/ 630072 h 638065"/>
              <a:gd name="connsiteX6" fmla="*/ 332845 w 1863542"/>
              <a:gd name="connsiteY6" fmla="*/ 630072 h 638065"/>
              <a:gd name="connsiteX7" fmla="*/ 447145 w 1863542"/>
              <a:gd name="connsiteY7" fmla="*/ 630072 h 638065"/>
              <a:gd name="connsiteX8" fmla="*/ 632883 w 1863542"/>
              <a:gd name="connsiteY8" fmla="*/ 625309 h 638065"/>
              <a:gd name="connsiteX9" fmla="*/ 661458 w 1863542"/>
              <a:gd name="connsiteY9" fmla="*/ 620547 h 638065"/>
              <a:gd name="connsiteX10" fmla="*/ 1018645 w 1863542"/>
              <a:gd name="connsiteY10" fmla="*/ 630072 h 638065"/>
              <a:gd name="connsiteX11" fmla="*/ 1147233 w 1863542"/>
              <a:gd name="connsiteY11" fmla="*/ 625309 h 638065"/>
              <a:gd name="connsiteX12" fmla="*/ 1161520 w 1863542"/>
              <a:gd name="connsiteY12" fmla="*/ 620547 h 638065"/>
              <a:gd name="connsiteX13" fmla="*/ 1232958 w 1863542"/>
              <a:gd name="connsiteY13" fmla="*/ 625309 h 638065"/>
              <a:gd name="connsiteX14" fmla="*/ 1261533 w 1863542"/>
              <a:gd name="connsiteY14" fmla="*/ 620547 h 638065"/>
              <a:gd name="connsiteX15" fmla="*/ 1375833 w 1863542"/>
              <a:gd name="connsiteY15" fmla="*/ 630072 h 638065"/>
              <a:gd name="connsiteX16" fmla="*/ 1594908 w 1863542"/>
              <a:gd name="connsiteY16" fmla="*/ 625309 h 638065"/>
              <a:gd name="connsiteX17" fmla="*/ 1628245 w 1863542"/>
              <a:gd name="connsiteY17" fmla="*/ 620547 h 638065"/>
              <a:gd name="connsiteX18" fmla="*/ 1718733 w 1863542"/>
              <a:gd name="connsiteY18" fmla="*/ 625309 h 638065"/>
              <a:gd name="connsiteX19" fmla="*/ 1861608 w 1863542"/>
              <a:gd name="connsiteY19" fmla="*/ 625309 h 638065"/>
              <a:gd name="connsiteX20" fmla="*/ 1837795 w 1863542"/>
              <a:gd name="connsiteY20" fmla="*/ 611022 h 638065"/>
              <a:gd name="connsiteX21" fmla="*/ 1785408 w 1863542"/>
              <a:gd name="connsiteY21" fmla="*/ 568159 h 638065"/>
              <a:gd name="connsiteX22" fmla="*/ 1713970 w 1863542"/>
              <a:gd name="connsiteY22" fmla="*/ 539584 h 638065"/>
              <a:gd name="connsiteX23" fmla="*/ 1690158 w 1863542"/>
              <a:gd name="connsiteY23" fmla="*/ 525297 h 638065"/>
              <a:gd name="connsiteX24" fmla="*/ 1642533 w 1863542"/>
              <a:gd name="connsiteY24" fmla="*/ 501484 h 638065"/>
              <a:gd name="connsiteX25" fmla="*/ 1542520 w 1863542"/>
              <a:gd name="connsiteY25" fmla="*/ 468147 h 638065"/>
              <a:gd name="connsiteX26" fmla="*/ 1523470 w 1863542"/>
              <a:gd name="connsiteY26" fmla="*/ 463384 h 638065"/>
              <a:gd name="connsiteX27" fmla="*/ 1494895 w 1863542"/>
              <a:gd name="connsiteY27" fmla="*/ 453859 h 638065"/>
              <a:gd name="connsiteX28" fmla="*/ 1432983 w 1863542"/>
              <a:gd name="connsiteY28" fmla="*/ 439572 h 638065"/>
              <a:gd name="connsiteX29" fmla="*/ 1404408 w 1863542"/>
              <a:gd name="connsiteY29" fmla="*/ 434809 h 638065"/>
              <a:gd name="connsiteX30" fmla="*/ 1328208 w 1863542"/>
              <a:gd name="connsiteY30" fmla="*/ 415759 h 638065"/>
              <a:gd name="connsiteX31" fmla="*/ 1280583 w 1863542"/>
              <a:gd name="connsiteY31" fmla="*/ 401472 h 638065"/>
              <a:gd name="connsiteX32" fmla="*/ 1209145 w 1863542"/>
              <a:gd name="connsiteY32" fmla="*/ 391947 h 638065"/>
              <a:gd name="connsiteX33" fmla="*/ 1180570 w 1863542"/>
              <a:gd name="connsiteY33" fmla="*/ 387184 h 638065"/>
              <a:gd name="connsiteX34" fmla="*/ 1061508 w 1863542"/>
              <a:gd name="connsiteY34" fmla="*/ 377659 h 638065"/>
              <a:gd name="connsiteX35" fmla="*/ 737658 w 1863542"/>
              <a:gd name="connsiteY35" fmla="*/ 210972 h 638065"/>
              <a:gd name="connsiteX36" fmla="*/ 690033 w 1863542"/>
              <a:gd name="connsiteY36" fmla="*/ 187159 h 638065"/>
              <a:gd name="connsiteX37" fmla="*/ 661458 w 1863542"/>
              <a:gd name="connsiteY37" fmla="*/ 172872 h 638065"/>
              <a:gd name="connsiteX38" fmla="*/ 561445 w 1863542"/>
              <a:gd name="connsiteY38" fmla="*/ 139534 h 638065"/>
              <a:gd name="connsiteX39" fmla="*/ 518583 w 1863542"/>
              <a:gd name="connsiteY39" fmla="*/ 110959 h 638065"/>
              <a:gd name="connsiteX40" fmla="*/ 490008 w 1863542"/>
              <a:gd name="connsiteY40" fmla="*/ 106197 h 638065"/>
              <a:gd name="connsiteX41" fmla="*/ 461433 w 1863542"/>
              <a:gd name="connsiteY41" fmla="*/ 96672 h 638065"/>
              <a:gd name="connsiteX42" fmla="*/ 389995 w 1863542"/>
              <a:gd name="connsiteY42" fmla="*/ 68097 h 638065"/>
              <a:gd name="connsiteX43" fmla="*/ 342370 w 1863542"/>
              <a:gd name="connsiteY43" fmla="*/ 49047 h 638065"/>
              <a:gd name="connsiteX44" fmla="*/ 261408 w 1863542"/>
              <a:gd name="connsiteY44" fmla="*/ 39522 h 638065"/>
              <a:gd name="connsiteX45" fmla="*/ 147108 w 1863542"/>
              <a:gd name="connsiteY45" fmla="*/ 34759 h 638065"/>
              <a:gd name="connsiteX46" fmla="*/ 61383 w 1863542"/>
              <a:gd name="connsiteY46" fmla="*/ 25234 h 638065"/>
              <a:gd name="connsiteX47" fmla="*/ 4233 w 1863542"/>
              <a:gd name="connsiteY47" fmla="*/ 6184 h 63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63542" h="638065">
                <a:moveTo>
                  <a:pt x="4233" y="6184"/>
                </a:moveTo>
                <a:cubicBezTo>
                  <a:pt x="-5292" y="25234"/>
                  <a:pt x="4233" y="-22647"/>
                  <a:pt x="4233" y="139534"/>
                </a:cubicBezTo>
                <a:cubicBezTo>
                  <a:pt x="4233" y="160233"/>
                  <a:pt x="7408" y="180809"/>
                  <a:pt x="8995" y="201447"/>
                </a:cubicBezTo>
                <a:cubicBezTo>
                  <a:pt x="10583" y="342734"/>
                  <a:pt x="7484" y="484152"/>
                  <a:pt x="13758" y="625309"/>
                </a:cubicBezTo>
                <a:cubicBezTo>
                  <a:pt x="14314" y="637825"/>
                  <a:pt x="41777" y="625494"/>
                  <a:pt x="42333" y="625309"/>
                </a:cubicBezTo>
                <a:lnTo>
                  <a:pt x="128058" y="630072"/>
                </a:lnTo>
                <a:cubicBezTo>
                  <a:pt x="305372" y="636520"/>
                  <a:pt x="247716" y="644259"/>
                  <a:pt x="332845" y="630072"/>
                </a:cubicBezTo>
                <a:cubicBezTo>
                  <a:pt x="466825" y="639641"/>
                  <a:pt x="340551" y="634423"/>
                  <a:pt x="447145" y="630072"/>
                </a:cubicBezTo>
                <a:cubicBezTo>
                  <a:pt x="509026" y="627546"/>
                  <a:pt x="570970" y="626897"/>
                  <a:pt x="632883" y="625309"/>
                </a:cubicBezTo>
                <a:cubicBezTo>
                  <a:pt x="642408" y="623722"/>
                  <a:pt x="651802" y="620428"/>
                  <a:pt x="661458" y="620547"/>
                </a:cubicBezTo>
                <a:cubicBezTo>
                  <a:pt x="780554" y="622017"/>
                  <a:pt x="1018645" y="630072"/>
                  <a:pt x="1018645" y="630072"/>
                </a:cubicBezTo>
                <a:cubicBezTo>
                  <a:pt x="1061508" y="628484"/>
                  <a:pt x="1104436" y="628162"/>
                  <a:pt x="1147233" y="625309"/>
                </a:cubicBezTo>
                <a:cubicBezTo>
                  <a:pt x="1152242" y="624975"/>
                  <a:pt x="1156500" y="620547"/>
                  <a:pt x="1161520" y="620547"/>
                </a:cubicBezTo>
                <a:cubicBezTo>
                  <a:pt x="1185386" y="620547"/>
                  <a:pt x="1209145" y="623722"/>
                  <a:pt x="1232958" y="625309"/>
                </a:cubicBezTo>
                <a:cubicBezTo>
                  <a:pt x="1242483" y="623722"/>
                  <a:pt x="1251877" y="620547"/>
                  <a:pt x="1261533" y="620547"/>
                </a:cubicBezTo>
                <a:cubicBezTo>
                  <a:pt x="1306029" y="620547"/>
                  <a:pt x="1334848" y="624948"/>
                  <a:pt x="1375833" y="630072"/>
                </a:cubicBezTo>
                <a:lnTo>
                  <a:pt x="1594908" y="625309"/>
                </a:lnTo>
                <a:cubicBezTo>
                  <a:pt x="1606125" y="624886"/>
                  <a:pt x="1617020" y="620547"/>
                  <a:pt x="1628245" y="620547"/>
                </a:cubicBezTo>
                <a:cubicBezTo>
                  <a:pt x="1658449" y="620547"/>
                  <a:pt x="1688570" y="623722"/>
                  <a:pt x="1718733" y="625309"/>
                </a:cubicBezTo>
                <a:cubicBezTo>
                  <a:pt x="1770726" y="638309"/>
                  <a:pt x="1776230" y="641572"/>
                  <a:pt x="1861608" y="625309"/>
                </a:cubicBezTo>
                <a:cubicBezTo>
                  <a:pt x="1870701" y="623577"/>
                  <a:pt x="1845200" y="616576"/>
                  <a:pt x="1837795" y="611022"/>
                </a:cubicBezTo>
                <a:cubicBezTo>
                  <a:pt x="1819745" y="597484"/>
                  <a:pt x="1805589" y="578249"/>
                  <a:pt x="1785408" y="568159"/>
                </a:cubicBezTo>
                <a:cubicBezTo>
                  <a:pt x="1723074" y="536992"/>
                  <a:pt x="1842818" y="595954"/>
                  <a:pt x="1713970" y="539584"/>
                </a:cubicBezTo>
                <a:cubicBezTo>
                  <a:pt x="1705490" y="535874"/>
                  <a:pt x="1698325" y="529653"/>
                  <a:pt x="1690158" y="525297"/>
                </a:cubicBezTo>
                <a:cubicBezTo>
                  <a:pt x="1674497" y="516945"/>
                  <a:pt x="1659085" y="507891"/>
                  <a:pt x="1642533" y="501484"/>
                </a:cubicBezTo>
                <a:cubicBezTo>
                  <a:pt x="1609762" y="488798"/>
                  <a:pt x="1576611" y="476671"/>
                  <a:pt x="1542520" y="468147"/>
                </a:cubicBezTo>
                <a:cubicBezTo>
                  <a:pt x="1536170" y="466559"/>
                  <a:pt x="1529739" y="465265"/>
                  <a:pt x="1523470" y="463384"/>
                </a:cubicBezTo>
                <a:cubicBezTo>
                  <a:pt x="1513853" y="460499"/>
                  <a:pt x="1504605" y="456414"/>
                  <a:pt x="1494895" y="453859"/>
                </a:cubicBezTo>
                <a:cubicBezTo>
                  <a:pt x="1474413" y="448469"/>
                  <a:pt x="1453708" y="443935"/>
                  <a:pt x="1432983" y="439572"/>
                </a:cubicBezTo>
                <a:cubicBezTo>
                  <a:pt x="1423534" y="437583"/>
                  <a:pt x="1413824" y="436949"/>
                  <a:pt x="1404408" y="434809"/>
                </a:cubicBezTo>
                <a:cubicBezTo>
                  <a:pt x="1378877" y="429006"/>
                  <a:pt x="1353286" y="423282"/>
                  <a:pt x="1328208" y="415759"/>
                </a:cubicBezTo>
                <a:cubicBezTo>
                  <a:pt x="1312333" y="410997"/>
                  <a:pt x="1296716" y="405268"/>
                  <a:pt x="1280583" y="401472"/>
                </a:cubicBezTo>
                <a:cubicBezTo>
                  <a:pt x="1272228" y="399506"/>
                  <a:pt x="1215454" y="392848"/>
                  <a:pt x="1209145" y="391947"/>
                </a:cubicBezTo>
                <a:cubicBezTo>
                  <a:pt x="1199586" y="390581"/>
                  <a:pt x="1190160" y="388312"/>
                  <a:pt x="1180570" y="387184"/>
                </a:cubicBezTo>
                <a:cubicBezTo>
                  <a:pt x="1149158" y="383488"/>
                  <a:pt x="1090821" y="379753"/>
                  <a:pt x="1061508" y="377659"/>
                </a:cubicBezTo>
                <a:lnTo>
                  <a:pt x="737658" y="210972"/>
                </a:lnTo>
                <a:cubicBezTo>
                  <a:pt x="721865" y="202873"/>
                  <a:pt x="705908" y="195097"/>
                  <a:pt x="690033" y="187159"/>
                </a:cubicBezTo>
                <a:cubicBezTo>
                  <a:pt x="680508" y="182397"/>
                  <a:pt x="671487" y="176454"/>
                  <a:pt x="661458" y="172872"/>
                </a:cubicBezTo>
                <a:cubicBezTo>
                  <a:pt x="583899" y="145172"/>
                  <a:pt x="617475" y="155542"/>
                  <a:pt x="561445" y="139534"/>
                </a:cubicBezTo>
                <a:cubicBezTo>
                  <a:pt x="547158" y="130009"/>
                  <a:pt x="534143" y="118220"/>
                  <a:pt x="518583" y="110959"/>
                </a:cubicBezTo>
                <a:cubicBezTo>
                  <a:pt x="509833" y="106875"/>
                  <a:pt x="499376" y="108539"/>
                  <a:pt x="490008" y="106197"/>
                </a:cubicBezTo>
                <a:cubicBezTo>
                  <a:pt x="480268" y="103762"/>
                  <a:pt x="470717" y="100495"/>
                  <a:pt x="461433" y="96672"/>
                </a:cubicBezTo>
                <a:cubicBezTo>
                  <a:pt x="387658" y="66294"/>
                  <a:pt x="432919" y="78827"/>
                  <a:pt x="389995" y="68097"/>
                </a:cubicBezTo>
                <a:cubicBezTo>
                  <a:pt x="375280" y="60740"/>
                  <a:pt x="358849" y="51401"/>
                  <a:pt x="342370" y="49047"/>
                </a:cubicBezTo>
                <a:cubicBezTo>
                  <a:pt x="313500" y="44922"/>
                  <a:pt x="291406" y="41287"/>
                  <a:pt x="261408" y="39522"/>
                </a:cubicBezTo>
                <a:cubicBezTo>
                  <a:pt x="223341" y="37283"/>
                  <a:pt x="185208" y="36347"/>
                  <a:pt x="147108" y="34759"/>
                </a:cubicBezTo>
                <a:cubicBezTo>
                  <a:pt x="133416" y="33390"/>
                  <a:pt x="77876" y="28233"/>
                  <a:pt x="61383" y="25234"/>
                </a:cubicBezTo>
                <a:cubicBezTo>
                  <a:pt x="18627" y="17460"/>
                  <a:pt x="13758" y="-12866"/>
                  <a:pt x="4233" y="6184"/>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9" name="Rectangle 268">
            <a:extLst>
              <a:ext uri="{FF2B5EF4-FFF2-40B4-BE49-F238E27FC236}">
                <a16:creationId xmlns:a16="http://schemas.microsoft.com/office/drawing/2014/main" id="{8B9BCC71-A57C-472A-B251-5E2B634C591B}"/>
              </a:ext>
            </a:extLst>
          </p:cNvPr>
          <p:cNvSpPr/>
          <p:nvPr/>
        </p:nvSpPr>
        <p:spPr>
          <a:xfrm>
            <a:off x="3471489" y="4423009"/>
            <a:ext cx="2822123" cy="861699"/>
          </a:xfrm>
          <a:prstGeom prst="rect">
            <a:avLst/>
          </a:prstGeom>
          <a:solidFill>
            <a:schemeClr val="tx1">
              <a:alpha val="22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0" name="TextBox 269">
            <a:extLst>
              <a:ext uri="{FF2B5EF4-FFF2-40B4-BE49-F238E27FC236}">
                <a16:creationId xmlns:a16="http://schemas.microsoft.com/office/drawing/2014/main" id="{C82C15BA-3B4F-409B-8560-7674B0AF3901}"/>
              </a:ext>
            </a:extLst>
          </p:cNvPr>
          <p:cNvSpPr txBox="1"/>
          <p:nvPr/>
        </p:nvSpPr>
        <p:spPr>
          <a:xfrm>
            <a:off x="4307269" y="4496896"/>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71" name="TextBox 270">
            <a:extLst>
              <a:ext uri="{FF2B5EF4-FFF2-40B4-BE49-F238E27FC236}">
                <a16:creationId xmlns:a16="http://schemas.microsoft.com/office/drawing/2014/main" id="{E0C2FF51-43CD-476F-856B-3E1E7A008C2B}"/>
              </a:ext>
            </a:extLst>
          </p:cNvPr>
          <p:cNvSpPr txBox="1"/>
          <p:nvPr/>
        </p:nvSpPr>
        <p:spPr>
          <a:xfrm rot="3593925">
            <a:off x="4613978" y="4758230"/>
            <a:ext cx="1579872" cy="215444"/>
          </a:xfrm>
          <a:prstGeom prst="rect">
            <a:avLst/>
          </a:prstGeom>
          <a:noFill/>
        </p:spPr>
        <p:txBody>
          <a:bodyPr wrap="square" rtlCol="0">
            <a:spAutoFit/>
          </a:bodyPr>
          <a:lstStyle/>
          <a:p>
            <a:pPr algn="ctr"/>
            <a:r>
              <a:rPr lang="en-AU" sz="800" dirty="0">
                <a:latin typeface="Comic Sans MS" panose="030F0702030302020204" pitchFamily="66" charset="0"/>
              </a:rPr>
              <a:t>Continental Slope</a:t>
            </a:r>
          </a:p>
        </p:txBody>
      </p:sp>
      <p:sp>
        <p:nvSpPr>
          <p:cNvPr id="272" name="Freeform 5">
            <a:extLst>
              <a:ext uri="{FF2B5EF4-FFF2-40B4-BE49-F238E27FC236}">
                <a16:creationId xmlns:a16="http://schemas.microsoft.com/office/drawing/2014/main" id="{B73199DC-FC49-41FA-8BD2-38FE07568B2B}"/>
              </a:ext>
            </a:extLst>
          </p:cNvPr>
          <p:cNvSpPr/>
          <p:nvPr/>
        </p:nvSpPr>
        <p:spPr>
          <a:xfrm>
            <a:off x="754353" y="1858510"/>
            <a:ext cx="2156926" cy="1161984"/>
          </a:xfrm>
          <a:custGeom>
            <a:avLst/>
            <a:gdLst>
              <a:gd name="connsiteX0" fmla="*/ 0 w 2290354"/>
              <a:gd name="connsiteY0" fmla="*/ 1161984 h 1161984"/>
              <a:gd name="connsiteX1" fmla="*/ 783771 w 2290354"/>
              <a:gd name="connsiteY1" fmla="*/ 378212 h 1161984"/>
              <a:gd name="connsiteX2" fmla="*/ 783771 w 2290354"/>
              <a:gd name="connsiteY2" fmla="*/ 378212 h 1161984"/>
              <a:gd name="connsiteX3" fmla="*/ 1036320 w 2290354"/>
              <a:gd name="connsiteY3" fmla="*/ 99538 h 1161984"/>
              <a:gd name="connsiteX4" fmla="*/ 1280160 w 2290354"/>
              <a:gd name="connsiteY4" fmla="*/ 3744 h 1161984"/>
              <a:gd name="connsiteX5" fmla="*/ 1480457 w 2290354"/>
              <a:gd name="connsiteY5" fmla="*/ 38578 h 1161984"/>
              <a:gd name="connsiteX6" fmla="*/ 1698171 w 2290354"/>
              <a:gd name="connsiteY6" fmla="*/ 212750 h 1161984"/>
              <a:gd name="connsiteX7" fmla="*/ 1889760 w 2290354"/>
              <a:gd name="connsiteY7" fmla="*/ 474007 h 1161984"/>
              <a:gd name="connsiteX8" fmla="*/ 2107474 w 2290354"/>
              <a:gd name="connsiteY8" fmla="*/ 848475 h 1161984"/>
              <a:gd name="connsiteX9" fmla="*/ 2290354 w 2290354"/>
              <a:gd name="connsiteY9" fmla="*/ 1153275 h 1161984"/>
              <a:gd name="connsiteX10" fmla="*/ 2290354 w 2290354"/>
              <a:gd name="connsiteY10" fmla="*/ 1153275 h 116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354" h="1161984">
                <a:moveTo>
                  <a:pt x="0" y="1161984"/>
                </a:moveTo>
                <a:lnTo>
                  <a:pt x="783771" y="378212"/>
                </a:lnTo>
                <a:lnTo>
                  <a:pt x="783771" y="378212"/>
                </a:lnTo>
                <a:cubicBezTo>
                  <a:pt x="825862" y="331766"/>
                  <a:pt x="953589" y="161949"/>
                  <a:pt x="1036320" y="99538"/>
                </a:cubicBezTo>
                <a:cubicBezTo>
                  <a:pt x="1119052" y="37127"/>
                  <a:pt x="1206137" y="13904"/>
                  <a:pt x="1280160" y="3744"/>
                </a:cubicBezTo>
                <a:cubicBezTo>
                  <a:pt x="1354183" y="-6416"/>
                  <a:pt x="1410789" y="3744"/>
                  <a:pt x="1480457" y="38578"/>
                </a:cubicBezTo>
                <a:cubicBezTo>
                  <a:pt x="1550125" y="73412"/>
                  <a:pt x="1629954" y="140179"/>
                  <a:pt x="1698171" y="212750"/>
                </a:cubicBezTo>
                <a:cubicBezTo>
                  <a:pt x="1766388" y="285321"/>
                  <a:pt x="1821543" y="368053"/>
                  <a:pt x="1889760" y="474007"/>
                </a:cubicBezTo>
                <a:cubicBezTo>
                  <a:pt x="1957977" y="579961"/>
                  <a:pt x="2040708" y="735264"/>
                  <a:pt x="2107474" y="848475"/>
                </a:cubicBezTo>
                <a:cubicBezTo>
                  <a:pt x="2174240" y="961686"/>
                  <a:pt x="2290354" y="1153275"/>
                  <a:pt x="2290354" y="1153275"/>
                </a:cubicBezTo>
                <a:lnTo>
                  <a:pt x="2290354" y="1153275"/>
                </a:lnTo>
              </a:path>
            </a:pathLst>
          </a:cu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3" name="Freeform 24">
            <a:extLst>
              <a:ext uri="{FF2B5EF4-FFF2-40B4-BE49-F238E27FC236}">
                <a16:creationId xmlns:a16="http://schemas.microsoft.com/office/drawing/2014/main" id="{7D2427B4-8D10-47C4-822B-8980653CE8CD}"/>
              </a:ext>
            </a:extLst>
          </p:cNvPr>
          <p:cNvSpPr/>
          <p:nvPr/>
        </p:nvSpPr>
        <p:spPr>
          <a:xfrm>
            <a:off x="783771" y="2256021"/>
            <a:ext cx="662774" cy="635226"/>
          </a:xfrm>
          <a:custGeom>
            <a:avLst/>
            <a:gdLst>
              <a:gd name="connsiteX0" fmla="*/ 43543 w 662774"/>
              <a:gd name="connsiteY0" fmla="*/ 3648 h 630665"/>
              <a:gd name="connsiteX1" fmla="*/ 17418 w 662774"/>
              <a:gd name="connsiteY1" fmla="*/ 73316 h 630665"/>
              <a:gd name="connsiteX2" fmla="*/ 0 w 662774"/>
              <a:gd name="connsiteY2" fmla="*/ 125568 h 630665"/>
              <a:gd name="connsiteX3" fmla="*/ 8709 w 662774"/>
              <a:gd name="connsiteY3" fmla="*/ 238779 h 630665"/>
              <a:gd name="connsiteX4" fmla="*/ 17418 w 662774"/>
              <a:gd name="connsiteY4" fmla="*/ 291030 h 630665"/>
              <a:gd name="connsiteX5" fmla="*/ 0 w 662774"/>
              <a:gd name="connsiteY5" fmla="*/ 473910 h 630665"/>
              <a:gd name="connsiteX6" fmla="*/ 8709 w 662774"/>
              <a:gd name="connsiteY6" fmla="*/ 534870 h 630665"/>
              <a:gd name="connsiteX7" fmla="*/ 26126 w 662774"/>
              <a:gd name="connsiteY7" fmla="*/ 552288 h 630665"/>
              <a:gd name="connsiteX8" fmla="*/ 60960 w 662774"/>
              <a:gd name="connsiteY8" fmla="*/ 630665 h 630665"/>
              <a:gd name="connsiteX9" fmla="*/ 104503 w 662774"/>
              <a:gd name="connsiteY9" fmla="*/ 595830 h 630665"/>
              <a:gd name="connsiteX10" fmla="*/ 148046 w 662774"/>
              <a:gd name="connsiteY10" fmla="*/ 560996 h 630665"/>
              <a:gd name="connsiteX11" fmla="*/ 174172 w 662774"/>
              <a:gd name="connsiteY11" fmla="*/ 508745 h 630665"/>
              <a:gd name="connsiteX12" fmla="*/ 200298 w 662774"/>
              <a:gd name="connsiteY12" fmla="*/ 500036 h 630665"/>
              <a:gd name="connsiteX13" fmla="*/ 235132 w 662774"/>
              <a:gd name="connsiteY13" fmla="*/ 456493 h 630665"/>
              <a:gd name="connsiteX14" fmla="*/ 252549 w 662774"/>
              <a:gd name="connsiteY14" fmla="*/ 421659 h 630665"/>
              <a:gd name="connsiteX15" fmla="*/ 304800 w 662774"/>
              <a:gd name="connsiteY15" fmla="*/ 369408 h 630665"/>
              <a:gd name="connsiteX16" fmla="*/ 322218 w 662774"/>
              <a:gd name="connsiteY16" fmla="*/ 351990 h 630665"/>
              <a:gd name="connsiteX17" fmla="*/ 339635 w 662774"/>
              <a:gd name="connsiteY17" fmla="*/ 325865 h 630665"/>
              <a:gd name="connsiteX18" fmla="*/ 365760 w 662774"/>
              <a:gd name="connsiteY18" fmla="*/ 317156 h 630665"/>
              <a:gd name="connsiteX19" fmla="*/ 400595 w 662774"/>
              <a:gd name="connsiteY19" fmla="*/ 273613 h 630665"/>
              <a:gd name="connsiteX20" fmla="*/ 444138 w 662774"/>
              <a:gd name="connsiteY20" fmla="*/ 230070 h 630665"/>
              <a:gd name="connsiteX21" fmla="*/ 487680 w 662774"/>
              <a:gd name="connsiteY21" fmla="*/ 195236 h 630665"/>
              <a:gd name="connsiteX22" fmla="*/ 513806 w 662774"/>
              <a:gd name="connsiteY22" fmla="*/ 142985 h 630665"/>
              <a:gd name="connsiteX23" fmla="*/ 539932 w 662774"/>
              <a:gd name="connsiteY23" fmla="*/ 125568 h 630665"/>
              <a:gd name="connsiteX24" fmla="*/ 566058 w 662774"/>
              <a:gd name="connsiteY24" fmla="*/ 116859 h 630665"/>
              <a:gd name="connsiteX25" fmla="*/ 592183 w 662774"/>
              <a:gd name="connsiteY25" fmla="*/ 99442 h 630665"/>
              <a:gd name="connsiteX26" fmla="*/ 618309 w 662774"/>
              <a:gd name="connsiteY26" fmla="*/ 73316 h 630665"/>
              <a:gd name="connsiteX27" fmla="*/ 653143 w 662774"/>
              <a:gd name="connsiteY27" fmla="*/ 64608 h 630665"/>
              <a:gd name="connsiteX28" fmla="*/ 653143 w 662774"/>
              <a:gd name="connsiteY28" fmla="*/ 12356 h 630665"/>
              <a:gd name="connsiteX29" fmla="*/ 627018 w 662774"/>
              <a:gd name="connsiteY29" fmla="*/ 21065 h 630665"/>
              <a:gd name="connsiteX30" fmla="*/ 217715 w 662774"/>
              <a:gd name="connsiteY30" fmla="*/ 21065 h 630665"/>
              <a:gd name="connsiteX31" fmla="*/ 174172 w 662774"/>
              <a:gd name="connsiteY31" fmla="*/ 29773 h 630665"/>
              <a:gd name="connsiteX32" fmla="*/ 121920 w 662774"/>
              <a:gd name="connsiteY32" fmla="*/ 21065 h 630665"/>
              <a:gd name="connsiteX33" fmla="*/ 156755 w 662774"/>
              <a:gd name="connsiteY33" fmla="*/ 12356 h 630665"/>
              <a:gd name="connsiteX34" fmla="*/ 43543 w 662774"/>
              <a:gd name="connsiteY34" fmla="*/ 3648 h 63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62774" h="630665">
                <a:moveTo>
                  <a:pt x="43543" y="3648"/>
                </a:moveTo>
                <a:cubicBezTo>
                  <a:pt x="20320" y="13808"/>
                  <a:pt x="50033" y="-68"/>
                  <a:pt x="17418" y="73316"/>
                </a:cubicBezTo>
                <a:cubicBezTo>
                  <a:pt x="9961" y="90093"/>
                  <a:pt x="0" y="125568"/>
                  <a:pt x="0" y="125568"/>
                </a:cubicBezTo>
                <a:cubicBezTo>
                  <a:pt x="2903" y="163305"/>
                  <a:pt x="4747" y="201138"/>
                  <a:pt x="8709" y="238779"/>
                </a:cubicBezTo>
                <a:cubicBezTo>
                  <a:pt x="10558" y="256339"/>
                  <a:pt x="17418" y="273373"/>
                  <a:pt x="17418" y="291030"/>
                </a:cubicBezTo>
                <a:cubicBezTo>
                  <a:pt x="17418" y="429298"/>
                  <a:pt x="23642" y="402989"/>
                  <a:pt x="0" y="473910"/>
                </a:cubicBezTo>
                <a:cubicBezTo>
                  <a:pt x="2903" y="494230"/>
                  <a:pt x="2218" y="515397"/>
                  <a:pt x="8709" y="534870"/>
                </a:cubicBezTo>
                <a:cubicBezTo>
                  <a:pt x="11305" y="542659"/>
                  <a:pt x="22454" y="544944"/>
                  <a:pt x="26126" y="552288"/>
                </a:cubicBezTo>
                <a:cubicBezTo>
                  <a:pt x="88305" y="676648"/>
                  <a:pt x="9728" y="553815"/>
                  <a:pt x="60960" y="630665"/>
                </a:cubicBezTo>
                <a:cubicBezTo>
                  <a:pt x="110878" y="555790"/>
                  <a:pt x="44411" y="643904"/>
                  <a:pt x="104503" y="595830"/>
                </a:cubicBezTo>
                <a:cubicBezTo>
                  <a:pt x="160774" y="550813"/>
                  <a:pt x="82379" y="582886"/>
                  <a:pt x="148046" y="560996"/>
                </a:cubicBezTo>
                <a:cubicBezTo>
                  <a:pt x="153783" y="543786"/>
                  <a:pt x="158825" y="521022"/>
                  <a:pt x="174172" y="508745"/>
                </a:cubicBezTo>
                <a:cubicBezTo>
                  <a:pt x="181340" y="503010"/>
                  <a:pt x="191589" y="502939"/>
                  <a:pt x="200298" y="500036"/>
                </a:cubicBezTo>
                <a:cubicBezTo>
                  <a:pt x="221089" y="437660"/>
                  <a:pt x="191365" y="509013"/>
                  <a:pt x="235132" y="456493"/>
                </a:cubicBezTo>
                <a:cubicBezTo>
                  <a:pt x="243443" y="446520"/>
                  <a:pt x="244439" y="431796"/>
                  <a:pt x="252549" y="421659"/>
                </a:cubicBezTo>
                <a:cubicBezTo>
                  <a:pt x="267936" y="402425"/>
                  <a:pt x="287383" y="386825"/>
                  <a:pt x="304800" y="369408"/>
                </a:cubicBezTo>
                <a:cubicBezTo>
                  <a:pt x="310606" y="363602"/>
                  <a:pt x="317663" y="358822"/>
                  <a:pt x="322218" y="351990"/>
                </a:cubicBezTo>
                <a:cubicBezTo>
                  <a:pt x="328024" y="343282"/>
                  <a:pt x="331462" y="332403"/>
                  <a:pt x="339635" y="325865"/>
                </a:cubicBezTo>
                <a:cubicBezTo>
                  <a:pt x="346803" y="320131"/>
                  <a:pt x="357052" y="320059"/>
                  <a:pt x="365760" y="317156"/>
                </a:cubicBezTo>
                <a:cubicBezTo>
                  <a:pt x="433652" y="249267"/>
                  <a:pt x="323716" y="361475"/>
                  <a:pt x="400595" y="273613"/>
                </a:cubicBezTo>
                <a:cubicBezTo>
                  <a:pt x="414112" y="258165"/>
                  <a:pt x="432752" y="247149"/>
                  <a:pt x="444138" y="230070"/>
                </a:cubicBezTo>
                <a:cubicBezTo>
                  <a:pt x="466647" y="196307"/>
                  <a:pt x="451626" y="207255"/>
                  <a:pt x="487680" y="195236"/>
                </a:cubicBezTo>
                <a:cubicBezTo>
                  <a:pt x="494763" y="173988"/>
                  <a:pt x="496924" y="159866"/>
                  <a:pt x="513806" y="142985"/>
                </a:cubicBezTo>
                <a:cubicBezTo>
                  <a:pt x="521207" y="135584"/>
                  <a:pt x="530571" y="130249"/>
                  <a:pt x="539932" y="125568"/>
                </a:cubicBezTo>
                <a:cubicBezTo>
                  <a:pt x="548143" y="121463"/>
                  <a:pt x="557847" y="120964"/>
                  <a:pt x="566058" y="116859"/>
                </a:cubicBezTo>
                <a:cubicBezTo>
                  <a:pt x="575419" y="112178"/>
                  <a:pt x="584143" y="106142"/>
                  <a:pt x="592183" y="99442"/>
                </a:cubicBezTo>
                <a:cubicBezTo>
                  <a:pt x="601644" y="91557"/>
                  <a:pt x="607616" y="79426"/>
                  <a:pt x="618309" y="73316"/>
                </a:cubicBezTo>
                <a:cubicBezTo>
                  <a:pt x="628701" y="67378"/>
                  <a:pt x="641532" y="67511"/>
                  <a:pt x="653143" y="64608"/>
                </a:cubicBezTo>
                <a:cubicBezTo>
                  <a:pt x="656461" y="54655"/>
                  <a:pt x="673049" y="22309"/>
                  <a:pt x="653143" y="12356"/>
                </a:cubicBezTo>
                <a:cubicBezTo>
                  <a:pt x="644933" y="8251"/>
                  <a:pt x="635726" y="18162"/>
                  <a:pt x="627018" y="21065"/>
                </a:cubicBezTo>
                <a:cubicBezTo>
                  <a:pt x="426589" y="14991"/>
                  <a:pt x="380950" y="3883"/>
                  <a:pt x="217715" y="21065"/>
                </a:cubicBezTo>
                <a:cubicBezTo>
                  <a:pt x="202995" y="22615"/>
                  <a:pt x="188686" y="26870"/>
                  <a:pt x="174172" y="29773"/>
                </a:cubicBezTo>
                <a:cubicBezTo>
                  <a:pt x="156755" y="26870"/>
                  <a:pt x="134406" y="33551"/>
                  <a:pt x="121920" y="21065"/>
                </a:cubicBezTo>
                <a:cubicBezTo>
                  <a:pt x="113457" y="12602"/>
                  <a:pt x="168492" y="14703"/>
                  <a:pt x="156755" y="12356"/>
                </a:cubicBezTo>
                <a:cubicBezTo>
                  <a:pt x="131137" y="7232"/>
                  <a:pt x="66766" y="-6512"/>
                  <a:pt x="43543" y="3648"/>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4" name="Freeform 25">
            <a:extLst>
              <a:ext uri="{FF2B5EF4-FFF2-40B4-BE49-F238E27FC236}">
                <a16:creationId xmlns:a16="http://schemas.microsoft.com/office/drawing/2014/main" id="{E78EC622-4562-4EB1-9646-80116F64BBCA}"/>
              </a:ext>
            </a:extLst>
          </p:cNvPr>
          <p:cNvSpPr/>
          <p:nvPr/>
        </p:nvSpPr>
        <p:spPr>
          <a:xfrm>
            <a:off x="2493294" y="2254466"/>
            <a:ext cx="528172" cy="566412"/>
          </a:xfrm>
          <a:custGeom>
            <a:avLst/>
            <a:gdLst>
              <a:gd name="connsiteX0" fmla="*/ 28614 w 528172"/>
              <a:gd name="connsiteY0" fmla="*/ 354 h 566412"/>
              <a:gd name="connsiteX1" fmla="*/ 46031 w 528172"/>
              <a:gd name="connsiteY1" fmla="*/ 43897 h 566412"/>
              <a:gd name="connsiteX2" fmla="*/ 63448 w 528172"/>
              <a:gd name="connsiteY2" fmla="*/ 96149 h 566412"/>
              <a:gd name="connsiteX3" fmla="*/ 98282 w 528172"/>
              <a:gd name="connsiteY3" fmla="*/ 139692 h 566412"/>
              <a:gd name="connsiteX4" fmla="*/ 133117 w 528172"/>
              <a:gd name="connsiteY4" fmla="*/ 183234 h 566412"/>
              <a:gd name="connsiteX5" fmla="*/ 141825 w 528172"/>
              <a:gd name="connsiteY5" fmla="*/ 226777 h 566412"/>
              <a:gd name="connsiteX6" fmla="*/ 194077 w 528172"/>
              <a:gd name="connsiteY6" fmla="*/ 296446 h 566412"/>
              <a:gd name="connsiteX7" fmla="*/ 211494 w 528172"/>
              <a:gd name="connsiteY7" fmla="*/ 348697 h 566412"/>
              <a:gd name="connsiteX8" fmla="*/ 220202 w 528172"/>
              <a:gd name="connsiteY8" fmla="*/ 374823 h 566412"/>
              <a:gd name="connsiteX9" fmla="*/ 228911 w 528172"/>
              <a:gd name="connsiteY9" fmla="*/ 409657 h 566412"/>
              <a:gd name="connsiteX10" fmla="*/ 246328 w 528172"/>
              <a:gd name="connsiteY10" fmla="*/ 435783 h 566412"/>
              <a:gd name="connsiteX11" fmla="*/ 281162 w 528172"/>
              <a:gd name="connsiteY11" fmla="*/ 453200 h 566412"/>
              <a:gd name="connsiteX12" fmla="*/ 315997 w 528172"/>
              <a:gd name="connsiteY12" fmla="*/ 531577 h 566412"/>
              <a:gd name="connsiteX13" fmla="*/ 324705 w 528172"/>
              <a:gd name="connsiteY13" fmla="*/ 557703 h 566412"/>
              <a:gd name="connsiteX14" fmla="*/ 350831 w 528172"/>
              <a:gd name="connsiteY14" fmla="*/ 566412 h 566412"/>
              <a:gd name="connsiteX15" fmla="*/ 385665 w 528172"/>
              <a:gd name="connsiteY15" fmla="*/ 496743 h 566412"/>
              <a:gd name="connsiteX16" fmla="*/ 403082 w 528172"/>
              <a:gd name="connsiteY16" fmla="*/ 444492 h 566412"/>
              <a:gd name="connsiteX17" fmla="*/ 411791 w 528172"/>
              <a:gd name="connsiteY17" fmla="*/ 400949 h 566412"/>
              <a:gd name="connsiteX18" fmla="*/ 420499 w 528172"/>
              <a:gd name="connsiteY18" fmla="*/ 366114 h 566412"/>
              <a:gd name="connsiteX19" fmla="*/ 437917 w 528172"/>
              <a:gd name="connsiteY19" fmla="*/ 313863 h 566412"/>
              <a:gd name="connsiteX20" fmla="*/ 455334 w 528172"/>
              <a:gd name="connsiteY20" fmla="*/ 226777 h 566412"/>
              <a:gd name="connsiteX21" fmla="*/ 490168 w 528172"/>
              <a:gd name="connsiteY21" fmla="*/ 183234 h 566412"/>
              <a:gd name="connsiteX22" fmla="*/ 516294 w 528172"/>
              <a:gd name="connsiteY22" fmla="*/ 130983 h 566412"/>
              <a:gd name="connsiteX23" fmla="*/ 498877 w 528172"/>
              <a:gd name="connsiteY23" fmla="*/ 17772 h 566412"/>
              <a:gd name="connsiteX24" fmla="*/ 472751 w 528172"/>
              <a:gd name="connsiteY24" fmla="*/ 9063 h 566412"/>
              <a:gd name="connsiteX25" fmla="*/ 28614 w 528172"/>
              <a:gd name="connsiteY25" fmla="*/ 354 h 56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8172" h="566412">
                <a:moveTo>
                  <a:pt x="28614" y="354"/>
                </a:moveTo>
                <a:cubicBezTo>
                  <a:pt x="-42506" y="6160"/>
                  <a:pt x="40689" y="29206"/>
                  <a:pt x="46031" y="43897"/>
                </a:cubicBezTo>
                <a:cubicBezTo>
                  <a:pt x="52305" y="61151"/>
                  <a:pt x="53264" y="80873"/>
                  <a:pt x="63448" y="96149"/>
                </a:cubicBezTo>
                <a:cubicBezTo>
                  <a:pt x="117054" y="176557"/>
                  <a:pt x="48647" y="77648"/>
                  <a:pt x="98282" y="139692"/>
                </a:cubicBezTo>
                <a:cubicBezTo>
                  <a:pt x="142215" y="194609"/>
                  <a:pt x="91069" y="141189"/>
                  <a:pt x="133117" y="183234"/>
                </a:cubicBezTo>
                <a:cubicBezTo>
                  <a:pt x="136020" y="197748"/>
                  <a:pt x="135700" y="213302"/>
                  <a:pt x="141825" y="226777"/>
                </a:cubicBezTo>
                <a:cubicBezTo>
                  <a:pt x="158238" y="262887"/>
                  <a:pt x="170869" y="273239"/>
                  <a:pt x="194077" y="296446"/>
                </a:cubicBezTo>
                <a:lnTo>
                  <a:pt x="211494" y="348697"/>
                </a:lnTo>
                <a:cubicBezTo>
                  <a:pt x="214397" y="357406"/>
                  <a:pt x="217975" y="365917"/>
                  <a:pt x="220202" y="374823"/>
                </a:cubicBezTo>
                <a:cubicBezTo>
                  <a:pt x="223105" y="386434"/>
                  <a:pt x="224196" y="398656"/>
                  <a:pt x="228911" y="409657"/>
                </a:cubicBezTo>
                <a:cubicBezTo>
                  <a:pt x="233034" y="419277"/>
                  <a:pt x="238287" y="429082"/>
                  <a:pt x="246328" y="435783"/>
                </a:cubicBezTo>
                <a:cubicBezTo>
                  <a:pt x="256301" y="444094"/>
                  <a:pt x="269551" y="447394"/>
                  <a:pt x="281162" y="453200"/>
                </a:cubicBezTo>
                <a:cubicBezTo>
                  <a:pt x="308762" y="494600"/>
                  <a:pt x="295271" y="469399"/>
                  <a:pt x="315997" y="531577"/>
                </a:cubicBezTo>
                <a:cubicBezTo>
                  <a:pt x="318900" y="540286"/>
                  <a:pt x="315996" y="554800"/>
                  <a:pt x="324705" y="557703"/>
                </a:cubicBezTo>
                <a:lnTo>
                  <a:pt x="350831" y="566412"/>
                </a:lnTo>
                <a:cubicBezTo>
                  <a:pt x="381230" y="536012"/>
                  <a:pt x="365651" y="556784"/>
                  <a:pt x="385665" y="496743"/>
                </a:cubicBezTo>
                <a:lnTo>
                  <a:pt x="403082" y="444492"/>
                </a:lnTo>
                <a:cubicBezTo>
                  <a:pt x="405985" y="429978"/>
                  <a:pt x="408580" y="415398"/>
                  <a:pt x="411791" y="400949"/>
                </a:cubicBezTo>
                <a:cubicBezTo>
                  <a:pt x="414387" y="389265"/>
                  <a:pt x="417060" y="377578"/>
                  <a:pt x="420499" y="366114"/>
                </a:cubicBezTo>
                <a:cubicBezTo>
                  <a:pt x="425775" y="348529"/>
                  <a:pt x="437917" y="313863"/>
                  <a:pt x="437917" y="313863"/>
                </a:cubicBezTo>
                <a:cubicBezTo>
                  <a:pt x="439882" y="302071"/>
                  <a:pt x="448247" y="243314"/>
                  <a:pt x="455334" y="226777"/>
                </a:cubicBezTo>
                <a:cubicBezTo>
                  <a:pt x="467703" y="197916"/>
                  <a:pt x="472884" y="204840"/>
                  <a:pt x="490168" y="183234"/>
                </a:cubicBezTo>
                <a:cubicBezTo>
                  <a:pt x="509462" y="159116"/>
                  <a:pt x="507095" y="158578"/>
                  <a:pt x="516294" y="130983"/>
                </a:cubicBezTo>
                <a:cubicBezTo>
                  <a:pt x="522767" y="66253"/>
                  <a:pt x="547092" y="49915"/>
                  <a:pt x="498877" y="17772"/>
                </a:cubicBezTo>
                <a:cubicBezTo>
                  <a:pt x="491239" y="12680"/>
                  <a:pt x="481460" y="11966"/>
                  <a:pt x="472751" y="9063"/>
                </a:cubicBezTo>
                <a:cubicBezTo>
                  <a:pt x="311685" y="62754"/>
                  <a:pt x="99734" y="-5452"/>
                  <a:pt x="28614" y="354"/>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5" name="TextBox 274">
            <a:extLst>
              <a:ext uri="{FF2B5EF4-FFF2-40B4-BE49-F238E27FC236}">
                <a16:creationId xmlns:a16="http://schemas.microsoft.com/office/drawing/2014/main" id="{B05A5DD6-C3A3-440E-92E0-485456EF69BD}"/>
              </a:ext>
            </a:extLst>
          </p:cNvPr>
          <p:cNvSpPr txBox="1"/>
          <p:nvPr/>
        </p:nvSpPr>
        <p:spPr>
          <a:xfrm>
            <a:off x="515678" y="2311314"/>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76" name="TextBox 275">
            <a:extLst>
              <a:ext uri="{FF2B5EF4-FFF2-40B4-BE49-F238E27FC236}">
                <a16:creationId xmlns:a16="http://schemas.microsoft.com/office/drawing/2014/main" id="{21A265D4-B2DA-4E77-804B-EAE34D2330D7}"/>
              </a:ext>
            </a:extLst>
          </p:cNvPr>
          <p:cNvSpPr txBox="1"/>
          <p:nvPr/>
        </p:nvSpPr>
        <p:spPr>
          <a:xfrm>
            <a:off x="2271528" y="2291171"/>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77" name="Freeform 26">
            <a:extLst>
              <a:ext uri="{FF2B5EF4-FFF2-40B4-BE49-F238E27FC236}">
                <a16:creationId xmlns:a16="http://schemas.microsoft.com/office/drawing/2014/main" id="{1B7AEFBB-F0C0-4FBB-82BE-2864D3097607}"/>
              </a:ext>
            </a:extLst>
          </p:cNvPr>
          <p:cNvSpPr/>
          <p:nvPr/>
        </p:nvSpPr>
        <p:spPr>
          <a:xfrm>
            <a:off x="3483429" y="1762211"/>
            <a:ext cx="940525" cy="1250955"/>
          </a:xfrm>
          <a:custGeom>
            <a:avLst/>
            <a:gdLst>
              <a:gd name="connsiteX0" fmla="*/ 0 w 940525"/>
              <a:gd name="connsiteY0" fmla="*/ 127549 h 1250955"/>
              <a:gd name="connsiteX1" fmla="*/ 130628 w 940525"/>
              <a:gd name="connsiteY1" fmla="*/ 23046 h 1250955"/>
              <a:gd name="connsiteX2" fmla="*/ 330925 w 940525"/>
              <a:gd name="connsiteY2" fmla="*/ 14338 h 1250955"/>
              <a:gd name="connsiteX3" fmla="*/ 496388 w 940525"/>
              <a:gd name="connsiteY3" fmla="*/ 188509 h 1250955"/>
              <a:gd name="connsiteX4" fmla="*/ 687977 w 940525"/>
              <a:gd name="connsiteY4" fmla="*/ 502018 h 1250955"/>
              <a:gd name="connsiteX5" fmla="*/ 940525 w 940525"/>
              <a:gd name="connsiteY5" fmla="*/ 1250955 h 1250955"/>
              <a:gd name="connsiteX6" fmla="*/ 940525 w 940525"/>
              <a:gd name="connsiteY6" fmla="*/ 1250955 h 12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525" h="1250955">
                <a:moveTo>
                  <a:pt x="0" y="127549"/>
                </a:moveTo>
                <a:cubicBezTo>
                  <a:pt x="37737" y="84731"/>
                  <a:pt x="75474" y="41914"/>
                  <a:pt x="130628" y="23046"/>
                </a:cubicBezTo>
                <a:cubicBezTo>
                  <a:pt x="185782" y="4178"/>
                  <a:pt x="269965" y="-13239"/>
                  <a:pt x="330925" y="14338"/>
                </a:cubicBezTo>
                <a:cubicBezTo>
                  <a:pt x="391885" y="41915"/>
                  <a:pt x="436879" y="107229"/>
                  <a:pt x="496388" y="188509"/>
                </a:cubicBezTo>
                <a:cubicBezTo>
                  <a:pt x="555897" y="269789"/>
                  <a:pt x="613954" y="324944"/>
                  <a:pt x="687977" y="502018"/>
                </a:cubicBezTo>
                <a:cubicBezTo>
                  <a:pt x="762000" y="679092"/>
                  <a:pt x="940525" y="1250955"/>
                  <a:pt x="940525" y="1250955"/>
                </a:cubicBezTo>
                <a:lnTo>
                  <a:pt x="940525" y="1250955"/>
                </a:lnTo>
              </a:path>
            </a:pathLst>
          </a:cu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TextBox 80">
            <a:extLst>
              <a:ext uri="{FF2B5EF4-FFF2-40B4-BE49-F238E27FC236}">
                <a16:creationId xmlns:a16="http://schemas.microsoft.com/office/drawing/2014/main" id="{8977B380-EB58-4943-BEE5-B4C44FFE77F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Rectangle 1">
            <a:extLst>
              <a:ext uri="{FF2B5EF4-FFF2-40B4-BE49-F238E27FC236}">
                <a16:creationId xmlns:a16="http://schemas.microsoft.com/office/drawing/2014/main" id="{EA42AABD-3034-43DF-BD41-FE71A0F49397}"/>
              </a:ext>
            </a:extLst>
          </p:cNvPr>
          <p:cNvSpPr/>
          <p:nvPr/>
        </p:nvSpPr>
        <p:spPr>
          <a:xfrm>
            <a:off x="474582" y="1330001"/>
            <a:ext cx="6182704" cy="338554"/>
          </a:xfrm>
          <a:prstGeom prst="rect">
            <a:avLst/>
          </a:prstGeom>
        </p:spPr>
        <p:txBody>
          <a:bodyPr wrap="square">
            <a:spAutoFit/>
          </a:bodyPr>
          <a:lstStyle/>
          <a:p>
            <a:r>
              <a:rPr lang="en-AU" sz="1600" b="1" dirty="0">
                <a:latin typeface="Arial Narrow" panose="020B0606020202030204" pitchFamily="34" charset="0"/>
              </a:rPr>
              <a:t>Coral Cay, Barrier Reef, Platform Reef, Fringing Reef, Atoll, Ribbon Reef</a:t>
            </a:r>
            <a:endParaRPr lang="en-AU" sz="1600" dirty="0"/>
          </a:p>
        </p:txBody>
      </p:sp>
      <p:cxnSp>
        <p:nvCxnSpPr>
          <p:cNvPr id="4" name="Straight Connector 3">
            <a:extLst>
              <a:ext uri="{FF2B5EF4-FFF2-40B4-BE49-F238E27FC236}">
                <a16:creationId xmlns:a16="http://schemas.microsoft.com/office/drawing/2014/main" id="{14DB6169-8D35-625B-EBEC-26A5BFE879F8}"/>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397389BA-4CDE-8380-C7B0-50E40F33CDF0}"/>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7" name="TextBox 36">
            <a:extLst>
              <a:ext uri="{FF2B5EF4-FFF2-40B4-BE49-F238E27FC236}">
                <a16:creationId xmlns:a16="http://schemas.microsoft.com/office/drawing/2014/main" id="{BB1BE0ED-50B0-6FEA-A789-27B462625CAD}"/>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Tree>
    <p:extLst>
      <p:ext uri="{BB962C8B-B14F-4D97-AF65-F5344CB8AC3E}">
        <p14:creationId xmlns:p14="http://schemas.microsoft.com/office/powerpoint/2010/main" val="1314428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521E9-5B74-AA69-0FCB-288816F9766D}"/>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378C6863-F041-AE5F-F725-1BE77305FD08}"/>
              </a:ext>
            </a:extLst>
          </p:cNvPr>
          <p:cNvSpPr txBox="1"/>
          <p:nvPr/>
        </p:nvSpPr>
        <p:spPr>
          <a:xfrm>
            <a:off x="1411267" y="148355"/>
            <a:ext cx="4078241" cy="584775"/>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200" dirty="0">
                <a:latin typeface="Arial Narrow" panose="020B0606020202030204" pitchFamily="34" charset="0"/>
              </a:rPr>
              <a:t>the different types of reef structure, e.g. fringing, platform, ribbon, atolls, coral cays</a:t>
            </a:r>
            <a:endParaRPr lang="en-US" sz="1200" b="1" dirty="0">
              <a:latin typeface="Arial Narrow" pitchFamily="34" charset="0"/>
            </a:endParaRPr>
          </a:p>
        </p:txBody>
      </p:sp>
      <p:sp>
        <p:nvSpPr>
          <p:cNvPr id="31" name="TextBox 30">
            <a:extLst>
              <a:ext uri="{FF2B5EF4-FFF2-40B4-BE49-F238E27FC236}">
                <a16:creationId xmlns:a16="http://schemas.microsoft.com/office/drawing/2014/main" id="{B061AE0C-2FDC-D7FD-7232-713FCB9066C5}"/>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5430E523-30F7-D36A-EF2A-5BE2F23A943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B0C9C143-07AF-BFF0-F319-945E0AE27777}"/>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585313E5-BA68-9318-3317-31E970B8C52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EDA624B2-9D64-9179-8EEA-C106CF424CF3}"/>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EC587BED-9232-4B1F-9C27-37AEDAFEF330}"/>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74819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22529" y="146867"/>
            <a:ext cx="4191130" cy="646331"/>
          </a:xfrm>
          <a:prstGeom prst="rect">
            <a:avLst/>
          </a:prstGeom>
          <a:noFill/>
        </p:spPr>
        <p:txBody>
          <a:bodyPr wrap="square" rtlCol="0">
            <a:spAutoFit/>
          </a:bodyPr>
          <a:lstStyle/>
          <a:p>
            <a:r>
              <a:rPr lang="en-US" b="1" dirty="0">
                <a:latin typeface="Arial Narrow" pitchFamily="34" charset="0"/>
              </a:rPr>
              <a:t>8. Zone it – </a:t>
            </a:r>
            <a:r>
              <a:rPr lang="en-AU" sz="1200" dirty="0">
                <a:latin typeface="Arial Narrow" panose="020B0606020202030204" pitchFamily="34" charset="0"/>
              </a:rPr>
              <a:t>Describe the zonation within a reef cross-section, </a:t>
            </a:r>
          </a:p>
          <a:p>
            <a:r>
              <a:rPr lang="en-AU" sz="1200" dirty="0">
                <a:latin typeface="Arial Narrow" panose="020B0606020202030204" pitchFamily="34" charset="0"/>
              </a:rPr>
              <a:t>e.g. reef slope, reef crest/rim, lagoon/back reef</a:t>
            </a:r>
            <a:r>
              <a:rPr lang="en-US" b="1" dirty="0">
                <a:latin typeface="Arial Narrow" pitchFamily="34" charset="0"/>
              </a:rPr>
              <a:t>   </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49" t="2540" r="1076" b="1173"/>
          <a:stretch/>
        </p:blipFill>
        <p:spPr>
          <a:xfrm>
            <a:off x="508085" y="1054895"/>
            <a:ext cx="5866241" cy="3445097"/>
          </a:xfrm>
          <a:prstGeom prst="rect">
            <a:avLst/>
          </a:prstGeom>
        </p:spPr>
      </p:pic>
      <p:sp>
        <p:nvSpPr>
          <p:cNvPr id="5" name="TextBox 4"/>
          <p:cNvSpPr txBox="1"/>
          <p:nvPr/>
        </p:nvSpPr>
        <p:spPr>
          <a:xfrm>
            <a:off x="3407446" y="2623782"/>
            <a:ext cx="1877480" cy="646331"/>
          </a:xfrm>
          <a:prstGeom prst="rect">
            <a:avLst/>
          </a:prstGeom>
          <a:noFill/>
        </p:spPr>
        <p:txBody>
          <a:bodyPr wrap="square" rtlCol="0">
            <a:spAutoFit/>
          </a:bodyPr>
          <a:lstStyle/>
          <a:p>
            <a:pPr algn="ctr"/>
            <a:r>
              <a:rPr lang="en-AU" b="1" dirty="0">
                <a:solidFill>
                  <a:schemeClr val="bg1"/>
                </a:solidFill>
                <a:latin typeface="Arial Narrow" panose="020B0606020202030204" pitchFamily="34" charset="0"/>
              </a:rPr>
              <a:t>Lagoon</a:t>
            </a:r>
            <a:endParaRPr lang="en-AU" sz="1050" b="1" dirty="0">
              <a:solidFill>
                <a:schemeClr val="bg1"/>
              </a:solidFill>
              <a:latin typeface="Arial Narrow" panose="020B0606020202030204" pitchFamily="34" charset="0"/>
            </a:endParaRPr>
          </a:p>
          <a:p>
            <a:pPr algn="ctr"/>
            <a:r>
              <a:rPr lang="en-AU" b="1" dirty="0">
                <a:solidFill>
                  <a:schemeClr val="bg1"/>
                </a:solidFill>
                <a:latin typeface="Arial Narrow" panose="020B0606020202030204" pitchFamily="34" charset="0"/>
              </a:rPr>
              <a:t>/back reef</a:t>
            </a:r>
          </a:p>
        </p:txBody>
      </p:sp>
      <p:sp>
        <p:nvSpPr>
          <p:cNvPr id="18" name="TextBox 17"/>
          <p:cNvSpPr txBox="1"/>
          <p:nvPr/>
        </p:nvSpPr>
        <p:spPr>
          <a:xfrm>
            <a:off x="3518094" y="3189674"/>
            <a:ext cx="1656184" cy="369332"/>
          </a:xfrm>
          <a:prstGeom prst="rect">
            <a:avLst/>
          </a:prstGeom>
          <a:noFill/>
        </p:spPr>
        <p:txBody>
          <a:bodyPr wrap="square" rtlCol="0">
            <a:spAutoFit/>
          </a:bodyPr>
          <a:lstStyle/>
          <a:p>
            <a:pPr algn="ctr"/>
            <a:r>
              <a:rPr lang="en-AU" b="1" dirty="0">
                <a:solidFill>
                  <a:schemeClr val="bg1"/>
                </a:solidFill>
                <a:latin typeface="Arial Narrow" panose="020B0606020202030204" pitchFamily="34" charset="0"/>
              </a:rPr>
              <a:t>Reef crest/rim </a:t>
            </a:r>
          </a:p>
        </p:txBody>
      </p:sp>
      <p:sp>
        <p:nvSpPr>
          <p:cNvPr id="24" name="TextBox 23"/>
          <p:cNvSpPr txBox="1"/>
          <p:nvPr/>
        </p:nvSpPr>
        <p:spPr>
          <a:xfrm>
            <a:off x="3764479" y="3513876"/>
            <a:ext cx="1209333"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Reef slope </a:t>
            </a:r>
          </a:p>
        </p:txBody>
      </p:sp>
      <p:sp>
        <p:nvSpPr>
          <p:cNvPr id="28" name="TextBox 27"/>
          <p:cNvSpPr txBox="1"/>
          <p:nvPr/>
        </p:nvSpPr>
        <p:spPr>
          <a:xfrm>
            <a:off x="2132856" y="1807677"/>
            <a:ext cx="936104" cy="400110"/>
          </a:xfrm>
          <a:prstGeom prst="rect">
            <a:avLst/>
          </a:prstGeom>
          <a:solidFill>
            <a:schemeClr val="tx1"/>
          </a:solidFill>
        </p:spPr>
        <p:txBody>
          <a:bodyPr wrap="square" rtlCol="0">
            <a:spAutoFit/>
          </a:bodyPr>
          <a:lstStyle/>
          <a:p>
            <a:pPr algn="ctr"/>
            <a:r>
              <a:rPr lang="en-AU" sz="1000" b="1" dirty="0">
                <a:solidFill>
                  <a:schemeClr val="bg1"/>
                </a:solidFill>
                <a:latin typeface="Arial Narrow" panose="020B0606020202030204" pitchFamily="34" charset="0"/>
              </a:rPr>
              <a:t>Heron Island</a:t>
            </a:r>
          </a:p>
          <a:p>
            <a:pPr algn="ctr"/>
            <a:r>
              <a:rPr lang="en-AU" sz="1000" b="1" dirty="0">
                <a:solidFill>
                  <a:schemeClr val="bg1"/>
                </a:solidFill>
                <a:latin typeface="Arial Narrow" panose="020B0606020202030204" pitchFamily="34" charset="0"/>
              </a:rPr>
              <a:t>Coral Cay</a:t>
            </a:r>
          </a:p>
        </p:txBody>
      </p:sp>
      <p:sp>
        <p:nvSpPr>
          <p:cNvPr id="47" name="TextBox 46"/>
          <p:cNvSpPr txBox="1"/>
          <p:nvPr/>
        </p:nvSpPr>
        <p:spPr>
          <a:xfrm>
            <a:off x="634636" y="2813590"/>
            <a:ext cx="902768" cy="246221"/>
          </a:xfrm>
          <a:prstGeom prst="rect">
            <a:avLst/>
          </a:prstGeom>
          <a:solidFill>
            <a:schemeClr val="tx1"/>
          </a:solidFill>
        </p:spPr>
        <p:txBody>
          <a:bodyPr wrap="square" rtlCol="0">
            <a:spAutoFit/>
          </a:bodyPr>
          <a:lstStyle/>
          <a:p>
            <a:pPr algn="ctr"/>
            <a:r>
              <a:rPr lang="en-AU" sz="1000" b="1" dirty="0" err="1">
                <a:solidFill>
                  <a:schemeClr val="bg1"/>
                </a:solidFill>
                <a:latin typeface="Arial Narrow" panose="020B0606020202030204" pitchFamily="34" charset="0"/>
              </a:rPr>
              <a:t>Wistari</a:t>
            </a:r>
            <a:r>
              <a:rPr lang="en-AU" sz="1000" b="1" dirty="0">
                <a:solidFill>
                  <a:schemeClr val="bg1"/>
                </a:solidFill>
                <a:latin typeface="Arial Narrow" panose="020B0606020202030204" pitchFamily="34" charset="0"/>
              </a:rPr>
              <a:t> Reef</a:t>
            </a:r>
          </a:p>
        </p:txBody>
      </p:sp>
      <p:graphicFrame>
        <p:nvGraphicFramePr>
          <p:cNvPr id="7" name="Table 6"/>
          <p:cNvGraphicFramePr>
            <a:graphicFrameLocks noGrp="1"/>
          </p:cNvGraphicFramePr>
          <p:nvPr>
            <p:extLst>
              <p:ext uri="{D42A27DB-BD31-4B8C-83A1-F6EECF244321}">
                <p14:modId xmlns:p14="http://schemas.microsoft.com/office/powerpoint/2010/main" val="2127183928"/>
              </p:ext>
            </p:extLst>
          </p:nvPr>
        </p:nvGraphicFramePr>
        <p:xfrm>
          <a:off x="506075" y="7017526"/>
          <a:ext cx="5845070" cy="1567451"/>
        </p:xfrm>
        <a:graphic>
          <a:graphicData uri="http://schemas.openxmlformats.org/drawingml/2006/table">
            <a:tbl>
              <a:tblPr firstRow="1" bandRow="1">
                <a:tableStyleId>{5940675A-B579-460E-94D1-54222C63F5DA}</a:tableStyleId>
              </a:tblPr>
              <a:tblGrid>
                <a:gridCol w="1264731">
                  <a:extLst>
                    <a:ext uri="{9D8B030D-6E8A-4147-A177-3AD203B41FA5}">
                      <a16:colId xmlns:a16="http://schemas.microsoft.com/office/drawing/2014/main" val="20000"/>
                    </a:ext>
                  </a:extLst>
                </a:gridCol>
                <a:gridCol w="4580339">
                  <a:extLst>
                    <a:ext uri="{9D8B030D-6E8A-4147-A177-3AD203B41FA5}">
                      <a16:colId xmlns:a16="http://schemas.microsoft.com/office/drawing/2014/main" val="20001"/>
                    </a:ext>
                  </a:extLst>
                </a:gridCol>
              </a:tblGrid>
              <a:tr h="269543">
                <a:tc>
                  <a:txBody>
                    <a:bodyPr/>
                    <a:lstStyle/>
                    <a:p>
                      <a:r>
                        <a:rPr lang="en-AU" sz="1200" b="1" dirty="0">
                          <a:latin typeface="Arial Narrow" panose="020B0606020202030204" pitchFamily="34" charset="0"/>
                        </a:rPr>
                        <a:t>Zonation</a:t>
                      </a:r>
                    </a:p>
                  </a:txBody>
                  <a:tcPr>
                    <a:solidFill>
                      <a:schemeClr val="bg1">
                        <a:lumMod val="85000"/>
                      </a:schemeClr>
                    </a:solidFill>
                  </a:tcPr>
                </a:tc>
                <a:tc>
                  <a:txBody>
                    <a:bodyPr/>
                    <a:lstStyle/>
                    <a:p>
                      <a:r>
                        <a:rPr lang="en-AU" sz="1200" b="1" dirty="0">
                          <a:latin typeface="Arial Narrow" panose="020B0606020202030204" pitchFamily="34" charset="0"/>
                        </a:rPr>
                        <a:t>Description</a:t>
                      </a:r>
                      <a:r>
                        <a:rPr lang="en-AU" sz="1200" b="1" baseline="0" dirty="0">
                          <a:latin typeface="Arial Narrow" panose="020B0606020202030204" pitchFamily="34" charset="0"/>
                        </a:rPr>
                        <a:t> </a:t>
                      </a:r>
                      <a:endParaRPr lang="en-AU" sz="1200" b="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0"/>
                  </a:ext>
                </a:extLst>
              </a:tr>
              <a:tr h="419789">
                <a:tc>
                  <a:txBody>
                    <a:bodyPr/>
                    <a:lstStyle/>
                    <a:p>
                      <a:r>
                        <a:rPr lang="en-AU" sz="1200" b="1" dirty="0">
                          <a:latin typeface="Arial Narrow" panose="020B0606020202030204" pitchFamily="34" charset="0"/>
                        </a:rPr>
                        <a:t>Lagoon/back</a:t>
                      </a:r>
                      <a:r>
                        <a:rPr lang="en-AU" sz="1200" b="1" baseline="0" dirty="0">
                          <a:latin typeface="Arial Narrow" panose="020B0606020202030204" pitchFamily="34" charset="0"/>
                        </a:rPr>
                        <a:t> reef</a:t>
                      </a:r>
                      <a:endParaRPr lang="en-AU" sz="1200" b="1" dirty="0">
                        <a:latin typeface="Arial Narrow" panose="020B0606020202030204" pitchFamily="34" charset="0"/>
                      </a:endParaRPr>
                    </a:p>
                  </a:txBody>
                  <a:tcPr>
                    <a:solidFill>
                      <a:schemeClr val="bg1">
                        <a:lumMod val="85000"/>
                      </a:schemeClr>
                    </a:solidFill>
                  </a:tcPr>
                </a:tc>
                <a:tc>
                  <a:txBody>
                    <a:bodyPr/>
                    <a:lstStyle/>
                    <a:p>
                      <a:r>
                        <a:rPr lang="en-AU" sz="1200" baseline="0" dirty="0">
                          <a:solidFill>
                            <a:schemeClr val="tx1">
                              <a:lumMod val="65000"/>
                              <a:lumOff val="35000"/>
                            </a:schemeClr>
                          </a:solidFill>
                          <a:latin typeface="Comic Sans MS" panose="030F0702030302020204" pitchFamily="66" charset="0"/>
                        </a:rPr>
                        <a:t>The back reef hugs the inner margin of the reef crest/rim and slopes down into a lagoon (towards land or reef centre).</a:t>
                      </a:r>
                      <a:endParaRPr lang="en-AU" sz="12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1"/>
                  </a:ext>
                </a:extLst>
              </a:tr>
              <a:tr h="419789">
                <a:tc>
                  <a:txBody>
                    <a:bodyPr/>
                    <a:lstStyle/>
                    <a:p>
                      <a:r>
                        <a:rPr lang="en-AU" sz="1200" b="1" dirty="0">
                          <a:latin typeface="Arial Narrow" panose="020B0606020202030204" pitchFamily="34" charset="0"/>
                        </a:rPr>
                        <a:t>Reef</a:t>
                      </a:r>
                      <a:r>
                        <a:rPr lang="en-AU" sz="1200" b="1" baseline="0" dirty="0">
                          <a:latin typeface="Arial Narrow" panose="020B0606020202030204" pitchFamily="34" charset="0"/>
                        </a:rPr>
                        <a:t> crest/rim</a:t>
                      </a:r>
                      <a:endParaRPr lang="en-AU" sz="1200" b="1" dirty="0">
                        <a:latin typeface="Arial Narrow" panose="020B0606020202030204" pitchFamily="34" charset="0"/>
                      </a:endParaRPr>
                    </a:p>
                  </a:txBody>
                  <a:tcPr>
                    <a:solidFill>
                      <a:schemeClr val="bg1">
                        <a:lumMod val="85000"/>
                      </a:schemeClr>
                    </a:solidFill>
                  </a:tcPr>
                </a:tc>
                <a:tc>
                  <a:txBody>
                    <a:bodyPr/>
                    <a:lstStyle/>
                    <a:p>
                      <a:r>
                        <a:rPr lang="en-AU" sz="1200" dirty="0">
                          <a:solidFill>
                            <a:schemeClr val="tx1">
                              <a:lumMod val="65000"/>
                              <a:lumOff val="35000"/>
                            </a:schemeClr>
                          </a:solidFill>
                          <a:latin typeface="Comic Sans MS" panose="030F0702030302020204" pitchFamily="66" charset="0"/>
                        </a:rPr>
                        <a:t>A formidable barrier that absorbs and dissipates</a:t>
                      </a:r>
                      <a:r>
                        <a:rPr lang="en-AU" sz="1200" baseline="0" dirty="0">
                          <a:solidFill>
                            <a:schemeClr val="tx1">
                              <a:lumMod val="65000"/>
                              <a:lumOff val="35000"/>
                            </a:schemeClr>
                          </a:solidFill>
                          <a:latin typeface="Comic Sans MS" panose="030F0702030302020204" pitchFamily="66" charset="0"/>
                        </a:rPr>
                        <a:t> the energy of incoming waves. The shallowest part of the reef.</a:t>
                      </a:r>
                      <a:endParaRPr lang="en-AU" sz="12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2"/>
                  </a:ext>
                </a:extLst>
              </a:tr>
              <a:tr h="378731">
                <a:tc>
                  <a:txBody>
                    <a:bodyPr/>
                    <a:lstStyle/>
                    <a:p>
                      <a:r>
                        <a:rPr lang="en-AU" sz="1200" b="1" dirty="0">
                          <a:latin typeface="Arial Narrow" panose="020B0606020202030204" pitchFamily="34" charset="0"/>
                        </a:rPr>
                        <a:t>Reef slope</a:t>
                      </a:r>
                    </a:p>
                  </a:txBody>
                  <a:tcPr>
                    <a:solidFill>
                      <a:schemeClr val="bg1">
                        <a:lumMod val="85000"/>
                      </a:schemeClr>
                    </a:solidFill>
                  </a:tcPr>
                </a:tc>
                <a:tc>
                  <a:txBody>
                    <a:bodyPr/>
                    <a:lstStyle/>
                    <a:p>
                      <a:r>
                        <a:rPr lang="en-AU" sz="1200" dirty="0">
                          <a:solidFill>
                            <a:schemeClr val="tx1">
                              <a:lumMod val="65000"/>
                              <a:lumOff val="35000"/>
                            </a:schemeClr>
                          </a:solidFill>
                          <a:latin typeface="Comic Sans MS" panose="030F0702030302020204" pitchFamily="66" charset="0"/>
                        </a:rPr>
                        <a:t>Where</a:t>
                      </a:r>
                      <a:r>
                        <a:rPr lang="en-AU" sz="1200" baseline="0" dirty="0">
                          <a:solidFill>
                            <a:schemeClr val="tx1">
                              <a:lumMod val="65000"/>
                              <a:lumOff val="35000"/>
                            </a:schemeClr>
                          </a:solidFill>
                          <a:latin typeface="Comic Sans MS" panose="030F0702030302020204" pitchFamily="66" charset="0"/>
                        </a:rPr>
                        <a:t> the reef descends into deeper water down a ‘slope’.</a:t>
                      </a:r>
                      <a:endParaRPr lang="en-AU" sz="12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31621" y="4460594"/>
            <a:ext cx="6072916" cy="338554"/>
          </a:xfrm>
          <a:prstGeom prst="rect">
            <a:avLst/>
          </a:prstGeom>
          <a:noFill/>
        </p:spPr>
        <p:txBody>
          <a:bodyPr wrap="square" rtlCol="0">
            <a:spAutoFit/>
          </a:bodyPr>
          <a:lstStyle/>
          <a:p>
            <a:r>
              <a:rPr lang="en-AU" sz="800" b="1" dirty="0">
                <a:latin typeface="Arial Narrow" panose="020B0606020202030204" pitchFamily="34" charset="0"/>
              </a:rPr>
              <a:t>Figure 1: </a:t>
            </a:r>
            <a:r>
              <a:rPr lang="en-US" sz="800" b="1" dirty="0">
                <a:latin typeface="Arial Narrow" panose="020B0606020202030204" pitchFamily="34" charset="0"/>
              </a:rPr>
              <a:t>Heron and </a:t>
            </a:r>
            <a:r>
              <a:rPr lang="en-US" sz="800" b="1" dirty="0" err="1">
                <a:latin typeface="Arial Narrow" panose="020B0606020202030204" pitchFamily="34" charset="0"/>
              </a:rPr>
              <a:t>Wistari</a:t>
            </a:r>
            <a:r>
              <a:rPr lang="en-US" sz="800" b="1" dirty="0">
                <a:latin typeface="Arial Narrow" panose="020B0606020202030204" pitchFamily="34" charset="0"/>
              </a:rPr>
              <a:t> Reefs from the </a:t>
            </a:r>
            <a:r>
              <a:rPr lang="en-US" sz="800" b="1" dirty="0" err="1">
                <a:latin typeface="Arial Narrow" panose="020B0606020202030204" pitchFamily="34" charset="0"/>
              </a:rPr>
              <a:t>PlanetDove</a:t>
            </a:r>
            <a:r>
              <a:rPr lang="en-US" sz="800" b="1" dirty="0">
                <a:latin typeface="Arial Narrow" panose="020B0606020202030204" pitchFamily="34" charset="0"/>
              </a:rPr>
              <a:t> Satellite taken 12th January 2018 as a surface reflectance map, created by the Remote Sensing Research Centre, University of Qld</a:t>
            </a:r>
            <a:r>
              <a:rPr lang="en-US" sz="800" b="1" baseline="30000" dirty="0">
                <a:latin typeface="Arial Narrow" panose="020B0606020202030204" pitchFamily="34" charset="0"/>
              </a:rPr>
              <a:t>[1]</a:t>
            </a:r>
            <a:r>
              <a:rPr lang="en-US" sz="800" b="1" dirty="0">
                <a:latin typeface="Arial Narrow" panose="020B0606020202030204" pitchFamily="34" charset="0"/>
              </a:rPr>
              <a:t>. Satellite image data provided by Planet Inc. and the Allen Coral Atlas (https://allencoralatlas.org)</a:t>
            </a:r>
            <a:r>
              <a:rPr lang="en-AU" sz="800" b="1" dirty="0">
                <a:latin typeface="Arial Narrow" panose="020B0606020202030204" pitchFamily="34" charset="0"/>
              </a:rPr>
              <a:t>.</a:t>
            </a:r>
            <a:endParaRPr lang="en-AU" sz="800" b="1" i="1" baseline="30000" dirty="0">
              <a:latin typeface="Arial Narrow" panose="020B0606020202030204" pitchFamily="34" charset="0"/>
            </a:endParaRPr>
          </a:p>
        </p:txBody>
      </p:sp>
      <p:sp>
        <p:nvSpPr>
          <p:cNvPr id="35" name="TextBox 34">
            <a:extLst>
              <a:ext uri="{FF2B5EF4-FFF2-40B4-BE49-F238E27FC236}">
                <a16:creationId xmlns:a16="http://schemas.microsoft.com/office/drawing/2014/main" id="{DC51ECF2-124F-42EA-A5EB-3DD607DF43A8}"/>
              </a:ext>
            </a:extLst>
          </p:cNvPr>
          <p:cNvSpPr txBox="1"/>
          <p:nvPr/>
        </p:nvSpPr>
        <p:spPr>
          <a:xfrm>
            <a:off x="431620" y="8604220"/>
            <a:ext cx="6072917" cy="196977"/>
          </a:xfrm>
          <a:prstGeom prst="rect">
            <a:avLst/>
          </a:prstGeom>
          <a:noFill/>
        </p:spPr>
        <p:txBody>
          <a:bodyPr wrap="square" rtlCol="0">
            <a:spAutoFit/>
          </a:bodyPr>
          <a:lstStyle/>
          <a:p>
            <a:r>
              <a:rPr lang="en-AU" sz="690" baseline="30000" dirty="0">
                <a:latin typeface="Arial Narrow" panose="020B0606020202030204" pitchFamily="34" charset="0"/>
              </a:rPr>
              <a:t>[1]  </a:t>
            </a:r>
            <a:r>
              <a:rPr lang="en-AU" sz="690" dirty="0">
                <a:latin typeface="Arial Narrow" panose="020B0606020202030204" pitchFamily="34" charset="0"/>
              </a:rPr>
              <a:t>Adapted with permission from Professor Stuart </a:t>
            </a:r>
            <a:r>
              <a:rPr lang="en-AU" sz="690" dirty="0" err="1">
                <a:latin typeface="Arial Narrow" panose="020B0606020202030204" pitchFamily="34" charset="0"/>
              </a:rPr>
              <a:t>Phinn</a:t>
            </a:r>
            <a:r>
              <a:rPr lang="en-AU" sz="690" dirty="0">
                <a:latin typeface="Arial Narrow" panose="020B0606020202030204" pitchFamily="34" charset="0"/>
              </a:rPr>
              <a:t>. Director of the Remote Sensing Research Centre located at the School of Environmental Sciences at the University of Qld. </a:t>
            </a:r>
          </a:p>
        </p:txBody>
      </p:sp>
      <p:sp>
        <p:nvSpPr>
          <p:cNvPr id="37" name="TextBox 36">
            <a:extLst>
              <a:ext uri="{FF2B5EF4-FFF2-40B4-BE49-F238E27FC236}">
                <a16:creationId xmlns:a16="http://schemas.microsoft.com/office/drawing/2014/main" id="{7AF4B706-3F8C-44A2-8AEE-8740BF21D6A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0" name="TextBox 39">
            <a:extLst>
              <a:ext uri="{FF2B5EF4-FFF2-40B4-BE49-F238E27FC236}">
                <a16:creationId xmlns:a16="http://schemas.microsoft.com/office/drawing/2014/main" id="{06C93A08-43F7-4049-A11E-7002BF390C42}"/>
              </a:ext>
            </a:extLst>
          </p:cNvPr>
          <p:cNvSpPr txBox="1"/>
          <p:nvPr/>
        </p:nvSpPr>
        <p:spPr>
          <a:xfrm>
            <a:off x="546393" y="5063947"/>
            <a:ext cx="491937" cy="369332"/>
          </a:xfrm>
          <a:prstGeom prst="rect">
            <a:avLst/>
          </a:prstGeom>
          <a:noFill/>
        </p:spPr>
        <p:txBody>
          <a:bodyPr wrap="square" rtlCol="0">
            <a:spAutoFit/>
          </a:bodyPr>
          <a:lstStyle/>
          <a:p>
            <a:r>
              <a:rPr lang="en-AU" b="1" dirty="0">
                <a:latin typeface="Arial Narrow" panose="020B0606020202030204" pitchFamily="34" charset="0"/>
              </a:rPr>
              <a:t>A</a:t>
            </a:r>
          </a:p>
        </p:txBody>
      </p:sp>
      <p:sp>
        <p:nvSpPr>
          <p:cNvPr id="41" name="Rectangle 40">
            <a:extLst>
              <a:ext uri="{FF2B5EF4-FFF2-40B4-BE49-F238E27FC236}">
                <a16:creationId xmlns:a16="http://schemas.microsoft.com/office/drawing/2014/main" id="{5F02047B-EA55-4480-9836-F7F4B5EDAD22}"/>
              </a:ext>
            </a:extLst>
          </p:cNvPr>
          <p:cNvSpPr/>
          <p:nvPr/>
        </p:nvSpPr>
        <p:spPr>
          <a:xfrm>
            <a:off x="962211" y="5312619"/>
            <a:ext cx="4896997" cy="125492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76">
            <a:extLst>
              <a:ext uri="{FF2B5EF4-FFF2-40B4-BE49-F238E27FC236}">
                <a16:creationId xmlns:a16="http://schemas.microsoft.com/office/drawing/2014/main" id="{D78948DF-9836-4FAD-9226-FF5685DB54F4}"/>
              </a:ext>
            </a:extLst>
          </p:cNvPr>
          <p:cNvSpPr/>
          <p:nvPr/>
        </p:nvSpPr>
        <p:spPr>
          <a:xfrm>
            <a:off x="792362" y="5467164"/>
            <a:ext cx="2858597" cy="152453"/>
          </a:xfrm>
          <a:custGeom>
            <a:avLst/>
            <a:gdLst>
              <a:gd name="connsiteX0" fmla="*/ 0 w 2863515"/>
              <a:gd name="connsiteY0" fmla="*/ 240631 h 240631"/>
              <a:gd name="connsiteX1" fmla="*/ 409073 w 2863515"/>
              <a:gd name="connsiteY1" fmla="*/ 216568 h 240631"/>
              <a:gd name="connsiteX2" fmla="*/ 505326 w 2863515"/>
              <a:gd name="connsiteY2" fmla="*/ 192505 h 240631"/>
              <a:gd name="connsiteX3" fmla="*/ 1179094 w 2863515"/>
              <a:gd name="connsiteY3" fmla="*/ 168442 h 240631"/>
              <a:gd name="connsiteX4" fmla="*/ 1467852 w 2863515"/>
              <a:gd name="connsiteY4" fmla="*/ 120316 h 240631"/>
              <a:gd name="connsiteX5" fmla="*/ 1852863 w 2863515"/>
              <a:gd name="connsiteY5" fmla="*/ 96253 h 240631"/>
              <a:gd name="connsiteX6" fmla="*/ 1925052 w 2863515"/>
              <a:gd name="connsiteY6" fmla="*/ 72189 h 240631"/>
              <a:gd name="connsiteX7" fmla="*/ 2237873 w 2863515"/>
              <a:gd name="connsiteY7" fmla="*/ 24063 h 240631"/>
              <a:gd name="connsiteX8" fmla="*/ 2406315 w 2863515"/>
              <a:gd name="connsiteY8" fmla="*/ 0 h 240631"/>
              <a:gd name="connsiteX9" fmla="*/ 2719137 w 2863515"/>
              <a:gd name="connsiteY9" fmla="*/ 24063 h 240631"/>
              <a:gd name="connsiteX10" fmla="*/ 2791326 w 2863515"/>
              <a:gd name="connsiteY10" fmla="*/ 48126 h 240631"/>
              <a:gd name="connsiteX11" fmla="*/ 2839452 w 2863515"/>
              <a:gd name="connsiteY11" fmla="*/ 96253 h 240631"/>
              <a:gd name="connsiteX12" fmla="*/ 2863515 w 2863515"/>
              <a:gd name="connsiteY12" fmla="*/ 120316 h 24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3515" h="240631">
                <a:moveTo>
                  <a:pt x="0" y="240631"/>
                </a:moveTo>
                <a:cubicBezTo>
                  <a:pt x="136358" y="232610"/>
                  <a:pt x="273095" y="229518"/>
                  <a:pt x="409073" y="216568"/>
                </a:cubicBezTo>
                <a:cubicBezTo>
                  <a:pt x="441996" y="213433"/>
                  <a:pt x="472319" y="194568"/>
                  <a:pt x="505326" y="192505"/>
                </a:cubicBezTo>
                <a:cubicBezTo>
                  <a:pt x="729621" y="178487"/>
                  <a:pt x="954505" y="176463"/>
                  <a:pt x="1179094" y="168442"/>
                </a:cubicBezTo>
                <a:cubicBezTo>
                  <a:pt x="1280522" y="148157"/>
                  <a:pt x="1362239" y="129500"/>
                  <a:pt x="1467852" y="120316"/>
                </a:cubicBezTo>
                <a:cubicBezTo>
                  <a:pt x="1595956" y="109177"/>
                  <a:pt x="1724526" y="104274"/>
                  <a:pt x="1852863" y="96253"/>
                </a:cubicBezTo>
                <a:cubicBezTo>
                  <a:pt x="1876926" y="88232"/>
                  <a:pt x="1900445" y="78341"/>
                  <a:pt x="1925052" y="72189"/>
                </a:cubicBezTo>
                <a:cubicBezTo>
                  <a:pt x="2040563" y="43311"/>
                  <a:pt x="2112644" y="40760"/>
                  <a:pt x="2237873" y="24063"/>
                </a:cubicBezTo>
                <a:lnTo>
                  <a:pt x="2406315" y="0"/>
                </a:lnTo>
                <a:cubicBezTo>
                  <a:pt x="2510589" y="8021"/>
                  <a:pt x="2615363" y="11091"/>
                  <a:pt x="2719137" y="24063"/>
                </a:cubicBezTo>
                <a:cubicBezTo>
                  <a:pt x="2744306" y="27209"/>
                  <a:pt x="2769576" y="35076"/>
                  <a:pt x="2791326" y="48126"/>
                </a:cubicBezTo>
                <a:cubicBezTo>
                  <a:pt x="2810780" y="59799"/>
                  <a:pt x="2823410" y="80211"/>
                  <a:pt x="2839452" y="96253"/>
                </a:cubicBezTo>
                <a:lnTo>
                  <a:pt x="2863515" y="12031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48" name="Freeform 77">
            <a:extLst>
              <a:ext uri="{FF2B5EF4-FFF2-40B4-BE49-F238E27FC236}">
                <a16:creationId xmlns:a16="http://schemas.microsoft.com/office/drawing/2014/main" id="{3024CBD2-8D56-4ABF-9FEE-9D4838BE8F27}"/>
              </a:ext>
            </a:extLst>
          </p:cNvPr>
          <p:cNvSpPr/>
          <p:nvPr/>
        </p:nvSpPr>
        <p:spPr>
          <a:xfrm>
            <a:off x="3638928" y="5566526"/>
            <a:ext cx="2442151" cy="599879"/>
          </a:xfrm>
          <a:custGeom>
            <a:avLst/>
            <a:gdLst>
              <a:gd name="connsiteX0" fmla="*/ 0 w 2141621"/>
              <a:gd name="connsiteY0" fmla="*/ 0 h 385010"/>
              <a:gd name="connsiteX1" fmla="*/ 264695 w 2141621"/>
              <a:gd name="connsiteY1" fmla="*/ 144379 h 385010"/>
              <a:gd name="connsiteX2" fmla="*/ 336885 w 2141621"/>
              <a:gd name="connsiteY2" fmla="*/ 168442 h 385010"/>
              <a:gd name="connsiteX3" fmla="*/ 409074 w 2141621"/>
              <a:gd name="connsiteY3" fmla="*/ 216568 h 385010"/>
              <a:gd name="connsiteX4" fmla="*/ 697832 w 2141621"/>
              <a:gd name="connsiteY4" fmla="*/ 264695 h 385010"/>
              <a:gd name="connsiteX5" fmla="*/ 914400 w 2141621"/>
              <a:gd name="connsiteY5" fmla="*/ 336884 h 385010"/>
              <a:gd name="connsiteX6" fmla="*/ 986590 w 2141621"/>
              <a:gd name="connsiteY6" fmla="*/ 360947 h 385010"/>
              <a:gd name="connsiteX7" fmla="*/ 2141621 w 2141621"/>
              <a:gd name="connsiteY7" fmla="*/ 385010 h 38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1621" h="385010">
                <a:moveTo>
                  <a:pt x="0" y="0"/>
                </a:moveTo>
                <a:cubicBezTo>
                  <a:pt x="159928" y="127941"/>
                  <a:pt x="71593" y="80011"/>
                  <a:pt x="264695" y="144379"/>
                </a:cubicBezTo>
                <a:lnTo>
                  <a:pt x="336885" y="168442"/>
                </a:lnTo>
                <a:cubicBezTo>
                  <a:pt x="360948" y="184484"/>
                  <a:pt x="381995" y="206414"/>
                  <a:pt x="409074" y="216568"/>
                </a:cubicBezTo>
                <a:cubicBezTo>
                  <a:pt x="452377" y="232806"/>
                  <a:pt x="672825" y="261122"/>
                  <a:pt x="697832" y="264695"/>
                </a:cubicBezTo>
                <a:lnTo>
                  <a:pt x="914400" y="336884"/>
                </a:lnTo>
                <a:cubicBezTo>
                  <a:pt x="938463" y="344905"/>
                  <a:pt x="961231" y="360419"/>
                  <a:pt x="986590" y="360947"/>
                </a:cubicBezTo>
                <a:lnTo>
                  <a:pt x="2141621" y="38501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48">
            <a:extLst>
              <a:ext uri="{FF2B5EF4-FFF2-40B4-BE49-F238E27FC236}">
                <a16:creationId xmlns:a16="http://schemas.microsoft.com/office/drawing/2014/main" id="{770B93B8-0A8A-42E7-A38A-2869489882FF}"/>
              </a:ext>
            </a:extLst>
          </p:cNvPr>
          <p:cNvSpPr/>
          <p:nvPr/>
        </p:nvSpPr>
        <p:spPr>
          <a:xfrm>
            <a:off x="1055430" y="5688161"/>
            <a:ext cx="1638223" cy="27193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49">
            <a:extLst>
              <a:ext uri="{FF2B5EF4-FFF2-40B4-BE49-F238E27FC236}">
                <a16:creationId xmlns:a16="http://schemas.microsoft.com/office/drawing/2014/main" id="{50BCA1C4-A1C7-441C-9143-D64D42DADF86}"/>
              </a:ext>
            </a:extLst>
          </p:cNvPr>
          <p:cNvSpPr/>
          <p:nvPr/>
        </p:nvSpPr>
        <p:spPr>
          <a:xfrm>
            <a:off x="2854677" y="5560056"/>
            <a:ext cx="796282" cy="38376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Rectangle 50">
            <a:extLst>
              <a:ext uri="{FF2B5EF4-FFF2-40B4-BE49-F238E27FC236}">
                <a16:creationId xmlns:a16="http://schemas.microsoft.com/office/drawing/2014/main" id="{34B85CA9-6749-44FE-92DD-A44E1DDCF39B}"/>
              </a:ext>
            </a:extLst>
          </p:cNvPr>
          <p:cNvSpPr/>
          <p:nvPr/>
        </p:nvSpPr>
        <p:spPr>
          <a:xfrm rot="1291160">
            <a:off x="3718710" y="6016337"/>
            <a:ext cx="1044157" cy="24034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TextBox 52">
            <a:extLst>
              <a:ext uri="{FF2B5EF4-FFF2-40B4-BE49-F238E27FC236}">
                <a16:creationId xmlns:a16="http://schemas.microsoft.com/office/drawing/2014/main" id="{CFB62068-660C-44E2-B6EA-7BB29B5D561A}"/>
              </a:ext>
            </a:extLst>
          </p:cNvPr>
          <p:cNvSpPr txBox="1"/>
          <p:nvPr/>
        </p:nvSpPr>
        <p:spPr>
          <a:xfrm>
            <a:off x="1104855" y="5691666"/>
            <a:ext cx="1835225"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Lagoon/back reef</a:t>
            </a:r>
          </a:p>
        </p:txBody>
      </p:sp>
      <p:sp>
        <p:nvSpPr>
          <p:cNvPr id="54" name="TextBox 53">
            <a:extLst>
              <a:ext uri="{FF2B5EF4-FFF2-40B4-BE49-F238E27FC236}">
                <a16:creationId xmlns:a16="http://schemas.microsoft.com/office/drawing/2014/main" id="{9CF61A5A-7723-4E1D-B362-C563BAD5A1AF}"/>
              </a:ext>
            </a:extLst>
          </p:cNvPr>
          <p:cNvSpPr txBox="1"/>
          <p:nvPr/>
        </p:nvSpPr>
        <p:spPr>
          <a:xfrm>
            <a:off x="2802433" y="5513435"/>
            <a:ext cx="917613" cy="461665"/>
          </a:xfrm>
          <a:prstGeom prst="rect">
            <a:avLst/>
          </a:prstGeom>
          <a:noFill/>
        </p:spPr>
        <p:txBody>
          <a:bodyPr wrap="square" rtlCol="0">
            <a:spAutoFit/>
          </a:bodyPr>
          <a:lstStyle/>
          <a:p>
            <a:pPr algn="ctr"/>
            <a:r>
              <a:rPr lang="en-AU" sz="1200" dirty="0">
                <a:solidFill>
                  <a:schemeClr val="tx1">
                    <a:lumMod val="65000"/>
                    <a:lumOff val="35000"/>
                  </a:schemeClr>
                </a:solidFill>
                <a:latin typeface="Comic Sans MS" panose="030F0702030302020204" pitchFamily="66" charset="0"/>
              </a:rPr>
              <a:t>Reef crest/rim</a:t>
            </a:r>
          </a:p>
        </p:txBody>
      </p:sp>
      <p:sp>
        <p:nvSpPr>
          <p:cNvPr id="55" name="TextBox 54">
            <a:extLst>
              <a:ext uri="{FF2B5EF4-FFF2-40B4-BE49-F238E27FC236}">
                <a16:creationId xmlns:a16="http://schemas.microsoft.com/office/drawing/2014/main" id="{E6E9BE49-450F-49BA-9382-8DF0294EEC46}"/>
              </a:ext>
            </a:extLst>
          </p:cNvPr>
          <p:cNvSpPr txBox="1"/>
          <p:nvPr/>
        </p:nvSpPr>
        <p:spPr>
          <a:xfrm rot="1318616">
            <a:off x="3752817" y="6016229"/>
            <a:ext cx="1090077"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Reef Slope</a:t>
            </a:r>
          </a:p>
        </p:txBody>
      </p:sp>
      <p:sp>
        <p:nvSpPr>
          <p:cNvPr id="58" name="TextBox 57">
            <a:extLst>
              <a:ext uri="{FF2B5EF4-FFF2-40B4-BE49-F238E27FC236}">
                <a16:creationId xmlns:a16="http://schemas.microsoft.com/office/drawing/2014/main" id="{F91D4BEC-A29C-4B5C-B633-E1746492F3B3}"/>
              </a:ext>
            </a:extLst>
          </p:cNvPr>
          <p:cNvSpPr txBox="1"/>
          <p:nvPr/>
        </p:nvSpPr>
        <p:spPr>
          <a:xfrm>
            <a:off x="6015260" y="5077378"/>
            <a:ext cx="491937" cy="369332"/>
          </a:xfrm>
          <a:prstGeom prst="rect">
            <a:avLst/>
          </a:prstGeom>
          <a:noFill/>
        </p:spPr>
        <p:txBody>
          <a:bodyPr wrap="square" rtlCol="0">
            <a:spAutoFit/>
          </a:bodyPr>
          <a:lstStyle/>
          <a:p>
            <a:r>
              <a:rPr lang="en-AU" b="1" dirty="0">
                <a:latin typeface="Arial Narrow" panose="020B0606020202030204" pitchFamily="34" charset="0"/>
              </a:rPr>
              <a:t>B</a:t>
            </a:r>
          </a:p>
        </p:txBody>
      </p:sp>
      <p:sp>
        <p:nvSpPr>
          <p:cNvPr id="59" name="Rectangle 58">
            <a:extLst>
              <a:ext uri="{FF2B5EF4-FFF2-40B4-BE49-F238E27FC236}">
                <a16:creationId xmlns:a16="http://schemas.microsoft.com/office/drawing/2014/main" id="{554A5F14-BE96-4D5F-A2A0-189BFF60F5D2}"/>
              </a:ext>
            </a:extLst>
          </p:cNvPr>
          <p:cNvSpPr/>
          <p:nvPr/>
        </p:nvSpPr>
        <p:spPr>
          <a:xfrm>
            <a:off x="436150" y="4812586"/>
            <a:ext cx="5956206" cy="29855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Activity: Write the names of the zones in the boxes below Transect AB (as pictured in Figure 1). </a:t>
            </a:r>
          </a:p>
        </p:txBody>
      </p:sp>
      <p:sp>
        <p:nvSpPr>
          <p:cNvPr id="8" name="Rectangle 7">
            <a:extLst>
              <a:ext uri="{FF2B5EF4-FFF2-40B4-BE49-F238E27FC236}">
                <a16:creationId xmlns:a16="http://schemas.microsoft.com/office/drawing/2014/main" id="{09D263D9-4ACF-4743-970F-40C85D84D73A}"/>
              </a:ext>
            </a:extLst>
          </p:cNvPr>
          <p:cNvSpPr/>
          <p:nvPr/>
        </p:nvSpPr>
        <p:spPr>
          <a:xfrm>
            <a:off x="432881" y="6645445"/>
            <a:ext cx="2294218" cy="369332"/>
          </a:xfrm>
          <a:prstGeom prst="rect">
            <a:avLst/>
          </a:prstGeom>
        </p:spPr>
        <p:txBody>
          <a:bodyPr wrap="none">
            <a:spAutoFit/>
          </a:bodyPr>
          <a:lstStyle/>
          <a:p>
            <a:r>
              <a:rPr lang="en-AU" sz="1200" b="1" dirty="0">
                <a:latin typeface="Arial Narrow" panose="020B0606020202030204" pitchFamily="34" charset="0"/>
              </a:rPr>
              <a:t>Activity: Complete the table below</a:t>
            </a:r>
            <a:r>
              <a:rPr lang="en-AU" b="1" dirty="0">
                <a:solidFill>
                  <a:schemeClr val="bg1"/>
                </a:solidFill>
                <a:latin typeface="Arial Narrow" panose="020B0606020202030204" pitchFamily="34" charset="0"/>
              </a:rPr>
              <a:t>.</a:t>
            </a:r>
          </a:p>
        </p:txBody>
      </p:sp>
      <p:sp>
        <p:nvSpPr>
          <p:cNvPr id="9" name="Rectangle 8">
            <a:extLst>
              <a:ext uri="{FF2B5EF4-FFF2-40B4-BE49-F238E27FC236}">
                <a16:creationId xmlns:a16="http://schemas.microsoft.com/office/drawing/2014/main" id="{DC224B8A-5528-4073-9178-AFA24DC4AF12}"/>
              </a:ext>
            </a:extLst>
          </p:cNvPr>
          <p:cNvSpPr/>
          <p:nvPr/>
        </p:nvSpPr>
        <p:spPr>
          <a:xfrm>
            <a:off x="820085" y="5180988"/>
            <a:ext cx="5222680" cy="17916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0" name="TextBox 9">
            <a:extLst>
              <a:ext uri="{FF2B5EF4-FFF2-40B4-BE49-F238E27FC236}">
                <a16:creationId xmlns:a16="http://schemas.microsoft.com/office/drawing/2014/main" id="{E57E77B9-6765-4BF1-A2AD-D458ECA0CB30}"/>
              </a:ext>
            </a:extLst>
          </p:cNvPr>
          <p:cNvSpPr txBox="1"/>
          <p:nvPr/>
        </p:nvSpPr>
        <p:spPr>
          <a:xfrm>
            <a:off x="2600908" y="5157601"/>
            <a:ext cx="1527767" cy="215444"/>
          </a:xfrm>
          <a:prstGeom prst="rect">
            <a:avLst/>
          </a:prstGeom>
          <a:noFill/>
        </p:spPr>
        <p:txBody>
          <a:bodyPr wrap="square" rtlCol="0">
            <a:spAutoFit/>
          </a:bodyPr>
          <a:lstStyle/>
          <a:p>
            <a:pPr algn="ctr"/>
            <a:r>
              <a:rPr lang="en-AU" sz="800" dirty="0">
                <a:latin typeface="Arial Narrow" panose="020B0606020202030204" pitchFamily="34" charset="0"/>
              </a:rPr>
              <a:t>Transect AB</a:t>
            </a:r>
          </a:p>
        </p:txBody>
      </p:sp>
      <p:sp>
        <p:nvSpPr>
          <p:cNvPr id="11" name="Rectangle 10">
            <a:extLst>
              <a:ext uri="{FF2B5EF4-FFF2-40B4-BE49-F238E27FC236}">
                <a16:creationId xmlns:a16="http://schemas.microsoft.com/office/drawing/2014/main" id="{B4C1E8F0-7834-43D4-AD4B-ECA387F56D02}"/>
              </a:ext>
            </a:extLst>
          </p:cNvPr>
          <p:cNvSpPr/>
          <p:nvPr/>
        </p:nvSpPr>
        <p:spPr>
          <a:xfrm>
            <a:off x="5880410" y="5431509"/>
            <a:ext cx="491937" cy="1148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a:extLst>
              <a:ext uri="{FF2B5EF4-FFF2-40B4-BE49-F238E27FC236}">
                <a16:creationId xmlns:a16="http://schemas.microsoft.com/office/drawing/2014/main" id="{1F549097-E697-4B0C-88B0-14AD40BFB3DC}"/>
              </a:ext>
            </a:extLst>
          </p:cNvPr>
          <p:cNvSpPr/>
          <p:nvPr/>
        </p:nvSpPr>
        <p:spPr>
          <a:xfrm>
            <a:off x="444726" y="5443052"/>
            <a:ext cx="491937" cy="1148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TextBox 51">
            <a:extLst>
              <a:ext uri="{FF2B5EF4-FFF2-40B4-BE49-F238E27FC236}">
                <a16:creationId xmlns:a16="http://schemas.microsoft.com/office/drawing/2014/main" id="{1A0E226D-FBB0-47F6-AD82-6D546FEF4317}"/>
              </a:ext>
            </a:extLst>
          </p:cNvPr>
          <p:cNvSpPr txBox="1"/>
          <p:nvPr/>
        </p:nvSpPr>
        <p:spPr>
          <a:xfrm>
            <a:off x="2388432" y="3225763"/>
            <a:ext cx="491937"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56" name="TextBox 55">
            <a:extLst>
              <a:ext uri="{FF2B5EF4-FFF2-40B4-BE49-F238E27FC236}">
                <a16:creationId xmlns:a16="http://schemas.microsoft.com/office/drawing/2014/main" id="{7378B6CB-18ED-4DF5-BAF1-AC70F068A9F2}"/>
              </a:ext>
            </a:extLst>
          </p:cNvPr>
          <p:cNvSpPr txBox="1"/>
          <p:nvPr/>
        </p:nvSpPr>
        <p:spPr>
          <a:xfrm>
            <a:off x="1056342" y="3225763"/>
            <a:ext cx="491937"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13" name="Rectangle 12">
            <a:extLst>
              <a:ext uri="{FF2B5EF4-FFF2-40B4-BE49-F238E27FC236}">
                <a16:creationId xmlns:a16="http://schemas.microsoft.com/office/drawing/2014/main" id="{47E21464-9263-47AF-BF51-436DAD881AF2}"/>
              </a:ext>
            </a:extLst>
          </p:cNvPr>
          <p:cNvSpPr/>
          <p:nvPr/>
        </p:nvSpPr>
        <p:spPr>
          <a:xfrm>
            <a:off x="1335951" y="3350781"/>
            <a:ext cx="1077179" cy="142565"/>
          </a:xfrm>
          <a:prstGeom prst="rect">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tx1"/>
              </a:solidFill>
            </a:endParaRPr>
          </a:p>
        </p:txBody>
      </p:sp>
      <p:sp>
        <p:nvSpPr>
          <p:cNvPr id="63" name="TextBox 62">
            <a:extLst>
              <a:ext uri="{FF2B5EF4-FFF2-40B4-BE49-F238E27FC236}">
                <a16:creationId xmlns:a16="http://schemas.microsoft.com/office/drawing/2014/main" id="{A74B78BE-E891-4942-87EB-611D56F8C070}"/>
              </a:ext>
            </a:extLst>
          </p:cNvPr>
          <p:cNvSpPr txBox="1"/>
          <p:nvPr/>
        </p:nvSpPr>
        <p:spPr>
          <a:xfrm>
            <a:off x="1450915" y="3334441"/>
            <a:ext cx="886334" cy="184666"/>
          </a:xfrm>
          <a:prstGeom prst="rect">
            <a:avLst/>
          </a:prstGeom>
          <a:noFill/>
        </p:spPr>
        <p:txBody>
          <a:bodyPr wrap="square" rtlCol="0">
            <a:spAutoFit/>
          </a:bodyPr>
          <a:lstStyle/>
          <a:p>
            <a:pPr algn="ctr"/>
            <a:r>
              <a:rPr lang="en-AU" sz="600" dirty="0">
                <a:latin typeface="Arial Narrow" panose="020B0606020202030204" pitchFamily="34" charset="0"/>
              </a:rPr>
              <a:t>Transect AB</a:t>
            </a:r>
          </a:p>
        </p:txBody>
      </p:sp>
      <p:cxnSp>
        <p:nvCxnSpPr>
          <p:cNvPr id="4" name="Straight Connector 3">
            <a:extLst>
              <a:ext uri="{FF2B5EF4-FFF2-40B4-BE49-F238E27FC236}">
                <a16:creationId xmlns:a16="http://schemas.microsoft.com/office/drawing/2014/main" id="{8551419E-5E1B-0901-0AFA-701F012E3D36}"/>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36">
            <a:extLst>
              <a:ext uri="{FF2B5EF4-FFF2-40B4-BE49-F238E27FC236}">
                <a16:creationId xmlns:a16="http://schemas.microsoft.com/office/drawing/2014/main" id="{1F6D5D1D-112D-D658-E5AE-3802B7C75157}"/>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1" name="TextBox 36">
            <a:extLst>
              <a:ext uri="{FF2B5EF4-FFF2-40B4-BE49-F238E27FC236}">
                <a16:creationId xmlns:a16="http://schemas.microsoft.com/office/drawing/2014/main" id="{85418312-EF96-3225-9C59-51B0144AB7AD}"/>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Tree>
    <p:extLst>
      <p:ext uri="{BB962C8B-B14F-4D97-AF65-F5344CB8AC3E}">
        <p14:creationId xmlns:p14="http://schemas.microsoft.com/office/powerpoint/2010/main" val="2780074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DB2EF-02F0-EFF0-F8F9-C4ADCD95CE93}"/>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A2C8F921-8A90-3ECF-740F-71639ECD8891}"/>
              </a:ext>
            </a:extLst>
          </p:cNvPr>
          <p:cNvSpPr txBox="1"/>
          <p:nvPr/>
        </p:nvSpPr>
        <p:spPr>
          <a:xfrm>
            <a:off x="1411267" y="148355"/>
            <a:ext cx="4078241" cy="769441"/>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200" dirty="0">
                <a:latin typeface="Arial Narrow" panose="020B0606020202030204" pitchFamily="34" charset="0"/>
              </a:rPr>
              <a:t>the zonation within a reef cross-section, </a:t>
            </a:r>
          </a:p>
          <a:p>
            <a:r>
              <a:rPr lang="en-AU" sz="1200" dirty="0">
                <a:latin typeface="Arial Narrow" panose="020B0606020202030204" pitchFamily="34" charset="0"/>
              </a:rPr>
              <a:t>e.g. reef slope, reef crest/rim, lagoon/back reef</a:t>
            </a:r>
            <a:r>
              <a:rPr lang="en-US" sz="1200" b="1" dirty="0">
                <a:latin typeface="Arial Narrow" pitchFamily="34" charset="0"/>
              </a:rPr>
              <a:t>   </a:t>
            </a:r>
            <a:endParaRPr lang="en-US" sz="1100" i="1" dirty="0">
              <a:latin typeface="Arial Narrow"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E59760B9-2C08-03EA-E1BC-FCB86405EE86}"/>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12FB1086-ED0E-8374-2823-64522DFE4A0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17C79CAB-0CAB-952D-C8D0-4635DF1CCF56}"/>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275F9459-8C61-9D9B-90AC-6B47BF4E2394}"/>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9931ABC3-0CCA-DA69-312E-6D554EB2FBB8}"/>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07DA86AE-9380-E1BA-65AD-A64924EA790E}"/>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2075495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4683" y="65670"/>
            <a:ext cx="4290580" cy="923330"/>
          </a:xfrm>
          <a:prstGeom prst="rect">
            <a:avLst/>
          </a:prstGeom>
          <a:noFill/>
        </p:spPr>
        <p:txBody>
          <a:bodyPr wrap="square" rtlCol="0">
            <a:spAutoFit/>
          </a:bodyPr>
          <a:lstStyle/>
          <a:p>
            <a:r>
              <a:rPr lang="en-US" b="1" dirty="0">
                <a:latin typeface="Arial Narrow" pitchFamily="34" charset="0"/>
              </a:rPr>
              <a:t>9. Coral Classification – </a:t>
            </a:r>
            <a:r>
              <a:rPr lang="en-AU" sz="1200" dirty="0">
                <a:latin typeface="Arial Narrow" panose="020B0606020202030204" pitchFamily="34" charset="0"/>
              </a:rPr>
              <a:t>Discriminate between the following groups of coral: Alcyonacea ‘soft corals’ and the two morphological groups within Scleractinia ‘hard corals’ - reef-forming/hermatypic and non-reef</a:t>
            </a:r>
          </a:p>
          <a:p>
            <a:r>
              <a:rPr lang="en-AU" sz="1200" dirty="0">
                <a:latin typeface="Arial Narrow" panose="020B0606020202030204" pitchFamily="34" charset="0"/>
              </a:rPr>
              <a:t>forming/ahermatypic.</a:t>
            </a:r>
            <a:endParaRPr lang="en-US" sz="1100" i="1" dirty="0">
              <a:latin typeface="Arial Narrow" pitchFamily="34" charset="0"/>
            </a:endParaRPr>
          </a:p>
        </p:txBody>
      </p:sp>
      <p:sp>
        <p:nvSpPr>
          <p:cNvPr id="16" name="TextBox 17"/>
          <p:cNvSpPr txBox="1"/>
          <p:nvPr/>
        </p:nvSpPr>
        <p:spPr>
          <a:xfrm>
            <a:off x="5705263" y="157914"/>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 name="Rectangle 1"/>
          <p:cNvSpPr/>
          <p:nvPr/>
        </p:nvSpPr>
        <p:spPr>
          <a:xfrm>
            <a:off x="508863" y="999547"/>
            <a:ext cx="5863484" cy="29292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00" b="1" dirty="0">
                <a:solidFill>
                  <a:schemeClr val="tx1"/>
                </a:solidFill>
                <a:latin typeface="Arial Narrow" panose="020B0606020202030204" pitchFamily="34" charset="0"/>
              </a:rPr>
              <a:t>Domain </a:t>
            </a:r>
            <a:r>
              <a:rPr lang="en-AU" sz="1300" b="1" dirty="0">
                <a:solidFill>
                  <a:schemeClr val="tx1"/>
                </a:solidFill>
                <a:latin typeface="Arial Narrow" panose="020B0606020202030204" pitchFamily="34" charset="0"/>
                <a:sym typeface="Wingdings" panose="05000000000000000000" pitchFamily="2" charset="2"/>
              </a:rPr>
              <a:t></a:t>
            </a:r>
            <a:r>
              <a:rPr lang="en-AU" sz="1300" b="1" dirty="0">
                <a:solidFill>
                  <a:schemeClr val="tx1"/>
                </a:solidFill>
                <a:latin typeface="Arial Narrow" panose="020B0606020202030204" pitchFamily="34" charset="0"/>
              </a:rPr>
              <a:t> Kingdom </a:t>
            </a:r>
            <a:r>
              <a:rPr lang="en-AU" sz="1300" b="1" dirty="0">
                <a:solidFill>
                  <a:schemeClr val="tx1"/>
                </a:solidFill>
                <a:latin typeface="Arial Narrow" panose="020B0606020202030204" pitchFamily="34" charset="0"/>
                <a:sym typeface="Wingdings" panose="05000000000000000000" pitchFamily="2" charset="2"/>
              </a:rPr>
              <a:t> </a:t>
            </a:r>
            <a:r>
              <a:rPr lang="en-AU" sz="1300" b="1" dirty="0">
                <a:solidFill>
                  <a:schemeClr val="tx1"/>
                </a:solidFill>
                <a:latin typeface="Arial Narrow" panose="020B0606020202030204" pitchFamily="34" charset="0"/>
              </a:rPr>
              <a:t>Phylum </a:t>
            </a:r>
            <a:r>
              <a:rPr lang="en-AU" sz="1300" b="1" dirty="0">
                <a:solidFill>
                  <a:schemeClr val="tx1"/>
                </a:solidFill>
                <a:latin typeface="Arial Narrow" panose="020B0606020202030204" pitchFamily="34" charset="0"/>
                <a:sym typeface="Wingdings" panose="05000000000000000000" pitchFamily="2" charset="2"/>
              </a:rPr>
              <a:t> </a:t>
            </a:r>
            <a:r>
              <a:rPr lang="en-AU" sz="1300" b="1" dirty="0">
                <a:solidFill>
                  <a:schemeClr val="tx1"/>
                </a:solidFill>
                <a:latin typeface="Arial Narrow" panose="020B0606020202030204" pitchFamily="34" charset="0"/>
              </a:rPr>
              <a:t>Class </a:t>
            </a:r>
            <a:r>
              <a:rPr lang="en-AU" sz="1300" b="1" dirty="0">
                <a:solidFill>
                  <a:schemeClr val="tx1"/>
                </a:solidFill>
                <a:latin typeface="Arial Narrow" panose="020B0606020202030204" pitchFamily="34" charset="0"/>
                <a:sym typeface="Wingdings" panose="05000000000000000000" pitchFamily="2" charset="2"/>
              </a:rPr>
              <a:t></a:t>
            </a:r>
            <a:r>
              <a:rPr lang="en-AU" sz="1300" b="1" dirty="0">
                <a:solidFill>
                  <a:schemeClr val="tx1"/>
                </a:solidFill>
                <a:latin typeface="Arial Narrow" panose="020B0606020202030204" pitchFamily="34" charset="0"/>
              </a:rPr>
              <a:t> Order </a:t>
            </a:r>
            <a:r>
              <a:rPr lang="en-AU" sz="1300" b="1" dirty="0">
                <a:solidFill>
                  <a:schemeClr val="tx1"/>
                </a:solidFill>
                <a:latin typeface="Arial Narrow" panose="020B0606020202030204" pitchFamily="34" charset="0"/>
                <a:sym typeface="Wingdings" panose="05000000000000000000" pitchFamily="2" charset="2"/>
              </a:rPr>
              <a:t> </a:t>
            </a:r>
            <a:r>
              <a:rPr lang="en-AU" sz="1300" b="1" dirty="0">
                <a:solidFill>
                  <a:schemeClr val="tx1"/>
                </a:solidFill>
                <a:latin typeface="Arial Narrow" panose="020B0606020202030204" pitchFamily="34" charset="0"/>
              </a:rPr>
              <a:t>Family </a:t>
            </a:r>
            <a:r>
              <a:rPr lang="en-AU" sz="1300" b="1" dirty="0">
                <a:solidFill>
                  <a:schemeClr val="tx1"/>
                </a:solidFill>
                <a:latin typeface="Arial Narrow" panose="020B0606020202030204" pitchFamily="34" charset="0"/>
                <a:sym typeface="Wingdings" panose="05000000000000000000" pitchFamily="2" charset="2"/>
              </a:rPr>
              <a:t></a:t>
            </a:r>
            <a:r>
              <a:rPr lang="en-AU" sz="1300" b="1" dirty="0">
                <a:solidFill>
                  <a:schemeClr val="tx1"/>
                </a:solidFill>
                <a:latin typeface="Arial Narrow" panose="020B0606020202030204" pitchFamily="34" charset="0"/>
              </a:rPr>
              <a:t> Genus </a:t>
            </a:r>
            <a:r>
              <a:rPr lang="en-AU" sz="1300" b="1" dirty="0">
                <a:solidFill>
                  <a:schemeClr val="tx1"/>
                </a:solidFill>
                <a:latin typeface="Arial Narrow" panose="020B0606020202030204" pitchFamily="34" charset="0"/>
                <a:sym typeface="Wingdings" panose="05000000000000000000" pitchFamily="2" charset="2"/>
              </a:rPr>
              <a:t> </a:t>
            </a:r>
            <a:r>
              <a:rPr lang="en-AU" sz="1300" b="1" dirty="0">
                <a:solidFill>
                  <a:schemeClr val="tx1"/>
                </a:solidFill>
                <a:latin typeface="Arial Narrow" panose="020B0606020202030204" pitchFamily="34" charset="0"/>
              </a:rPr>
              <a:t>Species</a:t>
            </a:r>
          </a:p>
        </p:txBody>
      </p:sp>
      <p:sp>
        <p:nvSpPr>
          <p:cNvPr id="9" name="Cloud 8"/>
          <p:cNvSpPr/>
          <p:nvPr/>
        </p:nvSpPr>
        <p:spPr>
          <a:xfrm>
            <a:off x="2650055" y="2005235"/>
            <a:ext cx="1610349" cy="777398"/>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2676274" y="2074985"/>
            <a:ext cx="1656184" cy="769441"/>
          </a:xfrm>
          <a:prstGeom prst="rect">
            <a:avLst/>
          </a:prstGeom>
          <a:noFill/>
        </p:spPr>
        <p:txBody>
          <a:bodyPr wrap="square" rtlCol="0">
            <a:spAutoFit/>
          </a:bodyPr>
          <a:lstStyle/>
          <a:p>
            <a:r>
              <a:rPr lang="en-AU" sz="1200" b="1" dirty="0">
                <a:latin typeface="Arial Narrow" panose="020B0606020202030204" pitchFamily="34" charset="0"/>
              </a:rPr>
              <a:t>   </a:t>
            </a:r>
            <a:r>
              <a:rPr lang="en-AU" sz="1200" b="1" u="sng" dirty="0">
                <a:latin typeface="Arial Narrow" panose="020B0606020202030204" pitchFamily="34" charset="0"/>
              </a:rPr>
              <a:t>PHYLUM CNIDARIA</a:t>
            </a:r>
          </a:p>
          <a:p>
            <a:pPr marL="171450" indent="-171450">
              <a:buFont typeface="Arial" panose="020B0604020202020204" pitchFamily="34" charset="0"/>
              <a:buChar char="•"/>
            </a:pPr>
            <a:r>
              <a:rPr lang="en-AU" sz="800" dirty="0">
                <a:latin typeface="Arial Narrow" panose="020B0606020202030204" pitchFamily="34" charset="0"/>
              </a:rPr>
              <a:t>Nematocysts (stinging cells)</a:t>
            </a:r>
          </a:p>
          <a:p>
            <a:pPr marL="171450" indent="-171450">
              <a:buFont typeface="Arial" panose="020B0604020202020204" pitchFamily="34" charset="0"/>
              <a:buChar char="•"/>
            </a:pPr>
            <a:r>
              <a:rPr lang="en-AU" sz="800" dirty="0">
                <a:latin typeface="Arial Narrow" panose="020B0606020202030204" pitchFamily="34" charset="0"/>
              </a:rPr>
              <a:t>One opening (mouth &amp; anus)</a:t>
            </a:r>
          </a:p>
          <a:p>
            <a:pPr marL="171450" indent="-171450">
              <a:buFont typeface="Arial" panose="020B0604020202020204" pitchFamily="34" charset="0"/>
              <a:buChar char="•"/>
            </a:pPr>
            <a:r>
              <a:rPr lang="en-AU" sz="800" dirty="0">
                <a:latin typeface="Arial Narrow" panose="020B0606020202030204" pitchFamily="34" charset="0"/>
              </a:rPr>
              <a:t>Polyp or medusa</a:t>
            </a:r>
          </a:p>
          <a:p>
            <a:pPr marL="171450" indent="-171450">
              <a:buFont typeface="Arial" panose="020B0604020202020204" pitchFamily="34" charset="0"/>
              <a:buChar char="•"/>
            </a:pPr>
            <a:endParaRPr lang="en-AU" sz="800" dirty="0">
              <a:latin typeface="Arial Narrow" panose="020B0606020202030204" pitchFamily="34" charset="0"/>
            </a:endParaRPr>
          </a:p>
        </p:txBody>
      </p:sp>
      <p:sp>
        <p:nvSpPr>
          <p:cNvPr id="18" name="Cloud 17"/>
          <p:cNvSpPr/>
          <p:nvPr/>
        </p:nvSpPr>
        <p:spPr>
          <a:xfrm>
            <a:off x="541499" y="2270037"/>
            <a:ext cx="1610349" cy="777398"/>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p:cNvSpPr txBox="1"/>
          <p:nvPr/>
        </p:nvSpPr>
        <p:spPr>
          <a:xfrm>
            <a:off x="663691" y="2339585"/>
            <a:ext cx="1656184" cy="892552"/>
          </a:xfrm>
          <a:prstGeom prst="rect">
            <a:avLst/>
          </a:prstGeom>
          <a:noFill/>
        </p:spPr>
        <p:txBody>
          <a:bodyPr wrap="square" rtlCol="0">
            <a:spAutoFit/>
          </a:bodyPr>
          <a:lstStyle/>
          <a:p>
            <a:r>
              <a:rPr lang="en-AU" sz="1200" b="1" dirty="0">
                <a:latin typeface="Arial Narrow" panose="020B0606020202030204" pitchFamily="34" charset="0"/>
              </a:rPr>
              <a:t>   CLASS HYDROZOA</a:t>
            </a:r>
          </a:p>
          <a:p>
            <a:pPr marL="171450" indent="-171450">
              <a:buFont typeface="Arial" panose="020B0604020202020204" pitchFamily="34" charset="0"/>
              <a:buChar char="•"/>
            </a:pPr>
            <a:r>
              <a:rPr lang="en-AU" sz="800" dirty="0">
                <a:latin typeface="Arial Narrow" panose="020B0606020202030204" pitchFamily="34" charset="0"/>
              </a:rPr>
              <a:t>Polyps lack mesenteries</a:t>
            </a:r>
          </a:p>
          <a:p>
            <a:pPr marL="171450" indent="-171450">
              <a:buFont typeface="Arial" panose="020B0604020202020204" pitchFamily="34" charset="0"/>
              <a:buChar char="•"/>
            </a:pPr>
            <a:r>
              <a:rPr lang="en-AU" sz="800" dirty="0">
                <a:latin typeface="Arial Narrow" panose="020B0606020202030204" pitchFamily="34" charset="0"/>
              </a:rPr>
              <a:t>E.g. hydroids, fire corals, </a:t>
            </a:r>
            <a:br>
              <a:rPr lang="en-AU" sz="800" dirty="0">
                <a:latin typeface="Arial Narrow" panose="020B0606020202030204" pitchFamily="34" charset="0"/>
              </a:rPr>
            </a:br>
            <a:r>
              <a:rPr lang="en-AU" sz="800" dirty="0">
                <a:latin typeface="Arial Narrow" panose="020B0606020202030204" pitchFamily="34" charset="0"/>
              </a:rPr>
              <a:t>blue-bottles etc.</a:t>
            </a:r>
          </a:p>
          <a:p>
            <a:pPr marL="171450" indent="-171450">
              <a:buFont typeface="Arial" panose="020B0604020202020204" pitchFamily="34" charset="0"/>
              <a:buChar char="•"/>
            </a:pPr>
            <a:endParaRPr lang="en-AU" sz="800" dirty="0">
              <a:latin typeface="Arial Narrow" panose="020B0606020202030204" pitchFamily="34" charset="0"/>
            </a:endParaRPr>
          </a:p>
          <a:p>
            <a:pPr marL="171450" indent="-171450">
              <a:buFont typeface="Arial" panose="020B0604020202020204" pitchFamily="34" charset="0"/>
              <a:buChar char="•"/>
            </a:pPr>
            <a:endParaRPr lang="en-AU" sz="800" dirty="0">
              <a:latin typeface="Arial Narrow" panose="020B0606020202030204" pitchFamily="34" charset="0"/>
            </a:endParaRPr>
          </a:p>
        </p:txBody>
      </p:sp>
      <p:sp>
        <p:nvSpPr>
          <p:cNvPr id="21" name="Cloud 20"/>
          <p:cNvSpPr/>
          <p:nvPr/>
        </p:nvSpPr>
        <p:spPr>
          <a:xfrm>
            <a:off x="1660326" y="2907491"/>
            <a:ext cx="1610349" cy="57228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p:cNvSpPr txBox="1"/>
          <p:nvPr/>
        </p:nvSpPr>
        <p:spPr>
          <a:xfrm>
            <a:off x="1766145" y="2931722"/>
            <a:ext cx="1656184" cy="523220"/>
          </a:xfrm>
          <a:prstGeom prst="rect">
            <a:avLst/>
          </a:prstGeom>
          <a:noFill/>
        </p:spPr>
        <p:txBody>
          <a:bodyPr wrap="square" rtlCol="0">
            <a:spAutoFit/>
          </a:bodyPr>
          <a:lstStyle/>
          <a:p>
            <a:r>
              <a:rPr lang="en-AU" sz="1200" b="1" dirty="0">
                <a:latin typeface="Arial Narrow" panose="020B0606020202030204" pitchFamily="34" charset="0"/>
              </a:rPr>
              <a:t>   CLASS ANTHOZOA</a:t>
            </a:r>
          </a:p>
          <a:p>
            <a:pPr marL="171450" indent="-171450">
              <a:buFont typeface="Arial" panose="020B0604020202020204" pitchFamily="34" charset="0"/>
              <a:buChar char="•"/>
            </a:pPr>
            <a:r>
              <a:rPr lang="en-AU" sz="800" dirty="0">
                <a:latin typeface="Arial Narrow" panose="020B0606020202030204" pitchFamily="34" charset="0"/>
              </a:rPr>
              <a:t>Polyps with mesenteries</a:t>
            </a:r>
          </a:p>
          <a:p>
            <a:pPr marL="171450" indent="-171450">
              <a:buFont typeface="Arial" panose="020B0604020202020204" pitchFamily="34" charset="0"/>
              <a:buChar char="•"/>
            </a:pPr>
            <a:r>
              <a:rPr lang="en-AU" sz="800" dirty="0">
                <a:latin typeface="Arial Narrow" panose="020B0606020202030204" pitchFamily="34" charset="0"/>
              </a:rPr>
              <a:t>E.g. Corals</a:t>
            </a:r>
          </a:p>
        </p:txBody>
      </p:sp>
      <p:sp>
        <p:nvSpPr>
          <p:cNvPr id="23" name="Cloud 22"/>
          <p:cNvSpPr/>
          <p:nvPr/>
        </p:nvSpPr>
        <p:spPr>
          <a:xfrm>
            <a:off x="3332868" y="2921700"/>
            <a:ext cx="1610349" cy="572286"/>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p:cNvSpPr txBox="1"/>
          <p:nvPr/>
        </p:nvSpPr>
        <p:spPr>
          <a:xfrm>
            <a:off x="3372023" y="3022482"/>
            <a:ext cx="1656184" cy="400110"/>
          </a:xfrm>
          <a:prstGeom prst="rect">
            <a:avLst/>
          </a:prstGeom>
          <a:noFill/>
        </p:spPr>
        <p:txBody>
          <a:bodyPr wrap="square" rtlCol="0">
            <a:spAutoFit/>
          </a:bodyPr>
          <a:lstStyle/>
          <a:p>
            <a:r>
              <a:rPr lang="en-AU" sz="1200" b="1" dirty="0">
                <a:latin typeface="Arial Narrow" panose="020B0606020202030204" pitchFamily="34" charset="0"/>
              </a:rPr>
              <a:t>   CLASS SCYPHOZOA</a:t>
            </a:r>
          </a:p>
          <a:p>
            <a:pPr marL="171450" indent="-171450">
              <a:buFont typeface="Arial" panose="020B0604020202020204" pitchFamily="34" charset="0"/>
              <a:buChar char="•"/>
            </a:pPr>
            <a:r>
              <a:rPr lang="en-AU" sz="800" dirty="0">
                <a:latin typeface="Arial Narrow" panose="020B0606020202030204" pitchFamily="34" charset="0"/>
              </a:rPr>
              <a:t>E.g. True Jellyfish</a:t>
            </a:r>
          </a:p>
        </p:txBody>
      </p:sp>
      <p:sp>
        <p:nvSpPr>
          <p:cNvPr id="25" name="Cloud 24"/>
          <p:cNvSpPr/>
          <p:nvPr/>
        </p:nvSpPr>
        <p:spPr>
          <a:xfrm>
            <a:off x="4690255" y="2254274"/>
            <a:ext cx="1610349" cy="777398"/>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p:cNvSpPr txBox="1"/>
          <p:nvPr/>
        </p:nvSpPr>
        <p:spPr>
          <a:xfrm>
            <a:off x="4782593" y="2300780"/>
            <a:ext cx="1558717" cy="892552"/>
          </a:xfrm>
          <a:prstGeom prst="rect">
            <a:avLst/>
          </a:prstGeom>
          <a:noFill/>
        </p:spPr>
        <p:txBody>
          <a:bodyPr wrap="square" rtlCol="0">
            <a:spAutoFit/>
          </a:bodyPr>
          <a:lstStyle/>
          <a:p>
            <a:r>
              <a:rPr lang="en-AU" sz="1200" b="1" dirty="0">
                <a:latin typeface="Arial Narrow" panose="020B0606020202030204" pitchFamily="34" charset="0"/>
              </a:rPr>
              <a:t>   CLASS CUBOZOA</a:t>
            </a:r>
          </a:p>
          <a:p>
            <a:pPr marL="171450" indent="-171450">
              <a:buFont typeface="Arial" panose="020B0604020202020204" pitchFamily="34" charset="0"/>
              <a:buChar char="•"/>
            </a:pPr>
            <a:r>
              <a:rPr lang="en-AU" sz="800" dirty="0">
                <a:latin typeface="Arial Narrow" panose="020B0606020202030204" pitchFamily="34" charset="0"/>
              </a:rPr>
              <a:t>Square-shape (like a ‘cube’) when viewed from above</a:t>
            </a:r>
          </a:p>
          <a:p>
            <a:pPr marL="171450" indent="-171450">
              <a:buFont typeface="Arial" panose="020B0604020202020204" pitchFamily="34" charset="0"/>
              <a:buChar char="•"/>
            </a:pPr>
            <a:r>
              <a:rPr lang="en-AU" sz="800" dirty="0">
                <a:latin typeface="Arial Narrow" panose="020B0606020202030204" pitchFamily="34" charset="0"/>
              </a:rPr>
              <a:t>E.g. box jellyfish, Irukandji</a:t>
            </a:r>
          </a:p>
          <a:p>
            <a:pPr marL="171450" indent="-171450">
              <a:buFont typeface="Arial" panose="020B0604020202020204" pitchFamily="34" charset="0"/>
              <a:buChar char="•"/>
            </a:pPr>
            <a:endParaRPr lang="en-AU" sz="800" dirty="0">
              <a:latin typeface="Arial Narrow" panose="020B0606020202030204" pitchFamily="34" charset="0"/>
            </a:endParaRPr>
          </a:p>
          <a:p>
            <a:pPr marL="171450" indent="-171450">
              <a:buFont typeface="Arial" panose="020B0604020202020204" pitchFamily="34" charset="0"/>
              <a:buChar char="•"/>
            </a:pPr>
            <a:endParaRPr lang="en-AU" sz="800" dirty="0">
              <a:latin typeface="Arial Narrow" panose="020B0606020202030204" pitchFamily="34" charset="0"/>
            </a:endParaRPr>
          </a:p>
        </p:txBody>
      </p:sp>
      <p:cxnSp>
        <p:nvCxnSpPr>
          <p:cNvPr id="13" name="Straight Connector 12"/>
          <p:cNvCxnSpPr/>
          <p:nvPr/>
        </p:nvCxnSpPr>
        <p:spPr>
          <a:xfrm flipV="1">
            <a:off x="2145478" y="2459519"/>
            <a:ext cx="551321" cy="1572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876397" y="2726429"/>
            <a:ext cx="149904" cy="1886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3" idx="3"/>
          </p:cNvCxnSpPr>
          <p:nvPr/>
        </p:nvCxnSpPr>
        <p:spPr>
          <a:xfrm flipH="1" flipV="1">
            <a:off x="3930209" y="2671662"/>
            <a:ext cx="207834" cy="28275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5" idx="2"/>
          </p:cNvCxnSpPr>
          <p:nvPr/>
        </p:nvCxnSpPr>
        <p:spPr>
          <a:xfrm flipH="1" flipV="1">
            <a:off x="4217700" y="2465726"/>
            <a:ext cx="477550" cy="17724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507886" y="1300310"/>
            <a:ext cx="5863484" cy="5846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bg1"/>
                </a:solidFill>
                <a:latin typeface="Arial Narrow" panose="020B0606020202030204" pitchFamily="34" charset="0"/>
              </a:rPr>
              <a:t>Activity: Create a quirky mnemonic to help remember the correct order for the above </a:t>
            </a:r>
            <a:endParaRPr lang="en-AU" sz="1400" b="1" dirty="0">
              <a:solidFill>
                <a:schemeClr val="bg1"/>
              </a:solidFill>
              <a:latin typeface="Arial Narrow" panose="020B0606020202030204" pitchFamily="34" charset="0"/>
            </a:endParaRPr>
          </a:p>
        </p:txBody>
      </p:sp>
      <p:sp>
        <p:nvSpPr>
          <p:cNvPr id="34" name="Rectangle 33"/>
          <p:cNvSpPr/>
          <p:nvPr/>
        </p:nvSpPr>
        <p:spPr>
          <a:xfrm>
            <a:off x="534592" y="1598603"/>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D</a:t>
            </a:r>
          </a:p>
        </p:txBody>
      </p:sp>
      <p:sp>
        <p:nvSpPr>
          <p:cNvPr id="43" name="Rectangle 42"/>
          <p:cNvSpPr/>
          <p:nvPr/>
        </p:nvSpPr>
        <p:spPr>
          <a:xfrm>
            <a:off x="1268155" y="1598603"/>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K</a:t>
            </a:r>
          </a:p>
        </p:txBody>
      </p:sp>
      <p:sp>
        <p:nvSpPr>
          <p:cNvPr id="50" name="Rectangle 49"/>
          <p:cNvSpPr/>
          <p:nvPr/>
        </p:nvSpPr>
        <p:spPr>
          <a:xfrm>
            <a:off x="1982002" y="1598603"/>
            <a:ext cx="663008"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P </a:t>
            </a:r>
            <a:endParaRPr lang="en-AU" sz="1200" dirty="0">
              <a:solidFill>
                <a:schemeClr val="tx1"/>
              </a:solidFill>
              <a:latin typeface="Comic Sans MS" panose="030F0702030302020204" pitchFamily="66" charset="0"/>
            </a:endParaRPr>
          </a:p>
        </p:txBody>
      </p:sp>
      <p:sp>
        <p:nvSpPr>
          <p:cNvPr id="51" name="Rectangle 50"/>
          <p:cNvSpPr/>
          <p:nvPr/>
        </p:nvSpPr>
        <p:spPr>
          <a:xfrm>
            <a:off x="2696799" y="1598603"/>
            <a:ext cx="689467"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C</a:t>
            </a:r>
          </a:p>
        </p:txBody>
      </p:sp>
      <p:sp>
        <p:nvSpPr>
          <p:cNvPr id="52" name="Rectangle 51"/>
          <p:cNvSpPr/>
          <p:nvPr/>
        </p:nvSpPr>
        <p:spPr>
          <a:xfrm>
            <a:off x="3423293" y="1598603"/>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O </a:t>
            </a:r>
          </a:p>
        </p:txBody>
      </p:sp>
      <p:sp>
        <p:nvSpPr>
          <p:cNvPr id="53" name="Rectangle 52"/>
          <p:cNvSpPr/>
          <p:nvPr/>
        </p:nvSpPr>
        <p:spPr>
          <a:xfrm>
            <a:off x="4148425" y="1601498"/>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F</a:t>
            </a:r>
          </a:p>
        </p:txBody>
      </p:sp>
      <p:sp>
        <p:nvSpPr>
          <p:cNvPr id="54" name="Rectangle 53"/>
          <p:cNvSpPr/>
          <p:nvPr/>
        </p:nvSpPr>
        <p:spPr>
          <a:xfrm>
            <a:off x="4869341" y="1593887"/>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G</a:t>
            </a:r>
          </a:p>
        </p:txBody>
      </p:sp>
      <p:sp>
        <p:nvSpPr>
          <p:cNvPr id="55" name="Rectangle 54"/>
          <p:cNvSpPr/>
          <p:nvPr/>
        </p:nvSpPr>
        <p:spPr>
          <a:xfrm>
            <a:off x="5595835" y="1598247"/>
            <a:ext cx="721257"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S</a:t>
            </a:r>
          </a:p>
        </p:txBody>
      </p:sp>
      <p:cxnSp>
        <p:nvCxnSpPr>
          <p:cNvPr id="62" name="Straight Connector 61"/>
          <p:cNvCxnSpPr>
            <a:stCxn id="70" idx="0"/>
          </p:cNvCxnSpPr>
          <p:nvPr/>
        </p:nvCxnSpPr>
        <p:spPr>
          <a:xfrm flipV="1">
            <a:off x="1748927" y="3434945"/>
            <a:ext cx="226085" cy="2081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3892246" y="3630985"/>
            <a:ext cx="2450728" cy="138744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4" name="TextBox 63"/>
          <p:cNvSpPr txBox="1"/>
          <p:nvPr/>
        </p:nvSpPr>
        <p:spPr>
          <a:xfrm>
            <a:off x="3938322" y="3626943"/>
            <a:ext cx="2448807" cy="276999"/>
          </a:xfrm>
          <a:prstGeom prst="rect">
            <a:avLst/>
          </a:prstGeom>
          <a:noFill/>
        </p:spPr>
        <p:txBody>
          <a:bodyPr wrap="square" rtlCol="0">
            <a:spAutoFit/>
          </a:bodyPr>
          <a:lstStyle/>
          <a:p>
            <a:r>
              <a:rPr lang="en-AU" sz="1200" b="1" i="1" u="sng" dirty="0">
                <a:latin typeface="Arial Narrow" panose="020B0606020202030204" pitchFamily="34" charset="0"/>
              </a:rPr>
              <a:t>OCTO</a:t>
            </a:r>
            <a:r>
              <a:rPr lang="en-AU" sz="1200" b="1" dirty="0">
                <a:latin typeface="Arial Narrow" panose="020B0606020202030204" pitchFamily="34" charset="0"/>
              </a:rPr>
              <a:t>CORALS </a:t>
            </a:r>
            <a:r>
              <a:rPr lang="en-AU" sz="1200" dirty="0">
                <a:latin typeface="Arial Narrow" panose="020B0606020202030204" pitchFamily="34" charset="0"/>
              </a:rPr>
              <a:t>(Subclass </a:t>
            </a:r>
            <a:r>
              <a:rPr lang="en-AU" sz="1200" dirty="0" err="1">
                <a:latin typeface="Arial Narrow" panose="020B0606020202030204" pitchFamily="34" charset="0"/>
              </a:rPr>
              <a:t>Octocorallia</a:t>
            </a:r>
            <a:r>
              <a:rPr lang="en-AU" sz="1200" dirty="0">
                <a:latin typeface="Arial Narrow" panose="020B0606020202030204" pitchFamily="34" charset="0"/>
              </a:rPr>
              <a:t>)</a:t>
            </a:r>
            <a:endParaRPr lang="en-AU" sz="400" b="1" dirty="0">
              <a:latin typeface="Arial Narrow" panose="020B0606020202030204" pitchFamily="34" charset="0"/>
            </a:endParaRPr>
          </a:p>
        </p:txBody>
      </p:sp>
      <p:cxnSp>
        <p:nvCxnSpPr>
          <p:cNvPr id="65" name="Straight Connector 64"/>
          <p:cNvCxnSpPr/>
          <p:nvPr/>
        </p:nvCxnSpPr>
        <p:spPr>
          <a:xfrm flipH="1" flipV="1">
            <a:off x="2994117" y="3383717"/>
            <a:ext cx="894289" cy="47301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526476" y="3643079"/>
            <a:ext cx="2444901" cy="136602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TextBox 70"/>
          <p:cNvSpPr txBox="1"/>
          <p:nvPr/>
        </p:nvSpPr>
        <p:spPr>
          <a:xfrm>
            <a:off x="507886" y="3643080"/>
            <a:ext cx="2633082" cy="276999"/>
          </a:xfrm>
          <a:prstGeom prst="rect">
            <a:avLst/>
          </a:prstGeom>
          <a:noFill/>
        </p:spPr>
        <p:txBody>
          <a:bodyPr wrap="square" rtlCol="0">
            <a:spAutoFit/>
          </a:bodyPr>
          <a:lstStyle/>
          <a:p>
            <a:r>
              <a:rPr lang="en-AU" sz="1200" b="1" i="1" u="sng" dirty="0">
                <a:latin typeface="Arial Narrow" panose="020B0606020202030204" pitchFamily="34" charset="0"/>
              </a:rPr>
              <a:t>HEXA</a:t>
            </a:r>
            <a:r>
              <a:rPr lang="en-AU" sz="1200" b="1" dirty="0">
                <a:latin typeface="Arial Narrow" panose="020B0606020202030204" pitchFamily="34" charset="0"/>
              </a:rPr>
              <a:t>CORALS </a:t>
            </a:r>
            <a:r>
              <a:rPr lang="en-AU" sz="1200" dirty="0">
                <a:latin typeface="Arial Narrow" panose="020B0606020202030204" pitchFamily="34" charset="0"/>
              </a:rPr>
              <a:t>(Subclass </a:t>
            </a:r>
            <a:r>
              <a:rPr lang="en-AU" sz="1200" dirty="0" err="1">
                <a:latin typeface="Arial Narrow" panose="020B0606020202030204" pitchFamily="34" charset="0"/>
              </a:rPr>
              <a:t>Hexacorallia</a:t>
            </a:r>
            <a:r>
              <a:rPr lang="en-AU" sz="1200" dirty="0">
                <a:latin typeface="Arial Narrow" panose="020B0606020202030204" pitchFamily="34" charset="0"/>
              </a:rPr>
              <a:t>)</a:t>
            </a:r>
            <a:endParaRPr lang="en-AU" sz="1200" b="1" dirty="0">
              <a:latin typeface="Arial Narrow" panose="020B0606020202030204" pitchFamily="34" charset="0"/>
            </a:endParaRPr>
          </a:p>
        </p:txBody>
      </p:sp>
      <p:sp>
        <p:nvSpPr>
          <p:cNvPr id="79" name="TextBox 78"/>
          <p:cNvSpPr txBox="1"/>
          <p:nvPr/>
        </p:nvSpPr>
        <p:spPr>
          <a:xfrm>
            <a:off x="1753058" y="4008794"/>
            <a:ext cx="263028" cy="276999"/>
          </a:xfrm>
          <a:prstGeom prst="rect">
            <a:avLst/>
          </a:prstGeom>
          <a:noFill/>
        </p:spPr>
        <p:txBody>
          <a:bodyPr wrap="square" rtlCol="0">
            <a:spAutoFit/>
          </a:bodyPr>
          <a:lstStyle/>
          <a:p>
            <a:r>
              <a:rPr lang="en-AU" sz="1200" dirty="0">
                <a:latin typeface="Arial Narrow" panose="020B0606020202030204" pitchFamily="34" charset="0"/>
              </a:rPr>
              <a:t>1</a:t>
            </a:r>
          </a:p>
        </p:txBody>
      </p:sp>
      <p:sp>
        <p:nvSpPr>
          <p:cNvPr id="80" name="TextBox 79"/>
          <p:cNvSpPr txBox="1"/>
          <p:nvPr/>
        </p:nvSpPr>
        <p:spPr>
          <a:xfrm>
            <a:off x="2228768" y="3863514"/>
            <a:ext cx="263028" cy="276999"/>
          </a:xfrm>
          <a:prstGeom prst="rect">
            <a:avLst/>
          </a:prstGeom>
          <a:noFill/>
        </p:spPr>
        <p:txBody>
          <a:bodyPr wrap="square" rtlCol="0">
            <a:spAutoFit/>
          </a:bodyPr>
          <a:lstStyle/>
          <a:p>
            <a:r>
              <a:rPr lang="en-AU" sz="1200" dirty="0">
                <a:latin typeface="Arial Narrow" panose="020B0606020202030204" pitchFamily="34" charset="0"/>
              </a:rPr>
              <a:t>2</a:t>
            </a:r>
          </a:p>
        </p:txBody>
      </p:sp>
      <p:sp>
        <p:nvSpPr>
          <p:cNvPr id="81" name="TextBox 80"/>
          <p:cNvSpPr txBox="1"/>
          <p:nvPr/>
        </p:nvSpPr>
        <p:spPr>
          <a:xfrm>
            <a:off x="2754514" y="4140697"/>
            <a:ext cx="263028" cy="276999"/>
          </a:xfrm>
          <a:prstGeom prst="rect">
            <a:avLst/>
          </a:prstGeom>
          <a:noFill/>
        </p:spPr>
        <p:txBody>
          <a:bodyPr wrap="square" rtlCol="0">
            <a:spAutoFit/>
          </a:bodyPr>
          <a:lstStyle/>
          <a:p>
            <a:r>
              <a:rPr lang="en-AU" sz="1200" dirty="0">
                <a:latin typeface="Arial Narrow" panose="020B0606020202030204" pitchFamily="34" charset="0"/>
              </a:rPr>
              <a:t>3</a:t>
            </a:r>
          </a:p>
        </p:txBody>
      </p:sp>
      <p:sp>
        <p:nvSpPr>
          <p:cNvPr id="82" name="TextBox 81"/>
          <p:cNvSpPr txBox="1"/>
          <p:nvPr/>
        </p:nvSpPr>
        <p:spPr>
          <a:xfrm>
            <a:off x="2704854" y="4694557"/>
            <a:ext cx="263028" cy="276999"/>
          </a:xfrm>
          <a:prstGeom prst="rect">
            <a:avLst/>
          </a:prstGeom>
          <a:noFill/>
        </p:spPr>
        <p:txBody>
          <a:bodyPr wrap="square" rtlCol="0">
            <a:spAutoFit/>
          </a:bodyPr>
          <a:lstStyle/>
          <a:p>
            <a:r>
              <a:rPr lang="en-AU" sz="1200" dirty="0">
                <a:latin typeface="Arial Narrow" panose="020B0606020202030204" pitchFamily="34" charset="0"/>
              </a:rPr>
              <a:t>4</a:t>
            </a:r>
          </a:p>
        </p:txBody>
      </p:sp>
      <p:sp>
        <p:nvSpPr>
          <p:cNvPr id="83" name="TextBox 82"/>
          <p:cNvSpPr txBox="1"/>
          <p:nvPr/>
        </p:nvSpPr>
        <p:spPr>
          <a:xfrm>
            <a:off x="2171680" y="4797020"/>
            <a:ext cx="263028" cy="276999"/>
          </a:xfrm>
          <a:prstGeom prst="rect">
            <a:avLst/>
          </a:prstGeom>
          <a:noFill/>
        </p:spPr>
        <p:txBody>
          <a:bodyPr wrap="square" rtlCol="0">
            <a:spAutoFit/>
          </a:bodyPr>
          <a:lstStyle/>
          <a:p>
            <a:r>
              <a:rPr lang="en-AU" sz="1200" dirty="0">
                <a:latin typeface="Arial Narrow" panose="020B0606020202030204" pitchFamily="34" charset="0"/>
              </a:rPr>
              <a:t>5</a:t>
            </a:r>
          </a:p>
        </p:txBody>
      </p:sp>
      <p:sp>
        <p:nvSpPr>
          <p:cNvPr id="84" name="TextBox 83"/>
          <p:cNvSpPr txBox="1"/>
          <p:nvPr/>
        </p:nvSpPr>
        <p:spPr>
          <a:xfrm>
            <a:off x="1733914" y="4715217"/>
            <a:ext cx="263028" cy="276999"/>
          </a:xfrm>
          <a:prstGeom prst="rect">
            <a:avLst/>
          </a:prstGeom>
          <a:noFill/>
        </p:spPr>
        <p:txBody>
          <a:bodyPr wrap="square" rtlCol="0">
            <a:spAutoFit/>
          </a:bodyPr>
          <a:lstStyle/>
          <a:p>
            <a:r>
              <a:rPr lang="en-AU" sz="1200" b="1" dirty="0">
                <a:latin typeface="Arial Narrow" panose="020B0606020202030204" pitchFamily="34" charset="0"/>
              </a:rPr>
              <a:t>6</a:t>
            </a:r>
          </a:p>
        </p:txBody>
      </p:sp>
      <p:sp>
        <p:nvSpPr>
          <p:cNvPr id="85" name="TextBox 84"/>
          <p:cNvSpPr txBox="1"/>
          <p:nvPr/>
        </p:nvSpPr>
        <p:spPr>
          <a:xfrm>
            <a:off x="5344719" y="3874627"/>
            <a:ext cx="263028" cy="276999"/>
          </a:xfrm>
          <a:prstGeom prst="rect">
            <a:avLst/>
          </a:prstGeom>
          <a:noFill/>
        </p:spPr>
        <p:txBody>
          <a:bodyPr wrap="square" rtlCol="0">
            <a:spAutoFit/>
          </a:bodyPr>
          <a:lstStyle/>
          <a:p>
            <a:r>
              <a:rPr lang="en-AU" sz="1200" dirty="0">
                <a:latin typeface="Arial Narrow" panose="020B0606020202030204" pitchFamily="34" charset="0"/>
              </a:rPr>
              <a:t>1</a:t>
            </a:r>
          </a:p>
        </p:txBody>
      </p:sp>
      <p:sp>
        <p:nvSpPr>
          <p:cNvPr id="86" name="TextBox 85"/>
          <p:cNvSpPr txBox="1"/>
          <p:nvPr/>
        </p:nvSpPr>
        <p:spPr>
          <a:xfrm>
            <a:off x="5850787" y="3797521"/>
            <a:ext cx="263028" cy="276999"/>
          </a:xfrm>
          <a:prstGeom prst="rect">
            <a:avLst/>
          </a:prstGeom>
          <a:noFill/>
        </p:spPr>
        <p:txBody>
          <a:bodyPr wrap="square" rtlCol="0">
            <a:spAutoFit/>
          </a:bodyPr>
          <a:lstStyle/>
          <a:p>
            <a:r>
              <a:rPr lang="en-AU" sz="1200" dirty="0">
                <a:latin typeface="Arial Narrow" panose="020B0606020202030204" pitchFamily="34" charset="0"/>
              </a:rPr>
              <a:t>2</a:t>
            </a:r>
          </a:p>
        </p:txBody>
      </p:sp>
      <p:sp>
        <p:nvSpPr>
          <p:cNvPr id="87" name="TextBox 86"/>
          <p:cNvSpPr txBox="1"/>
          <p:nvPr/>
        </p:nvSpPr>
        <p:spPr>
          <a:xfrm>
            <a:off x="6143493" y="4142579"/>
            <a:ext cx="263028" cy="276999"/>
          </a:xfrm>
          <a:prstGeom prst="rect">
            <a:avLst/>
          </a:prstGeom>
          <a:noFill/>
        </p:spPr>
        <p:txBody>
          <a:bodyPr wrap="square" rtlCol="0">
            <a:spAutoFit/>
          </a:bodyPr>
          <a:lstStyle/>
          <a:p>
            <a:r>
              <a:rPr lang="en-AU" sz="1200" dirty="0">
                <a:latin typeface="Arial Narrow" panose="020B0606020202030204" pitchFamily="34" charset="0"/>
              </a:rPr>
              <a:t>3</a:t>
            </a:r>
          </a:p>
        </p:txBody>
      </p:sp>
      <p:sp>
        <p:nvSpPr>
          <p:cNvPr id="88" name="TextBox 87"/>
          <p:cNvSpPr txBox="1"/>
          <p:nvPr/>
        </p:nvSpPr>
        <p:spPr>
          <a:xfrm>
            <a:off x="6126443" y="4495701"/>
            <a:ext cx="263028" cy="276999"/>
          </a:xfrm>
          <a:prstGeom prst="rect">
            <a:avLst/>
          </a:prstGeom>
          <a:noFill/>
        </p:spPr>
        <p:txBody>
          <a:bodyPr wrap="square" rtlCol="0">
            <a:spAutoFit/>
          </a:bodyPr>
          <a:lstStyle/>
          <a:p>
            <a:r>
              <a:rPr lang="en-AU" sz="1200" dirty="0">
                <a:latin typeface="Arial Narrow" panose="020B0606020202030204" pitchFamily="34" charset="0"/>
              </a:rPr>
              <a:t>4</a:t>
            </a:r>
          </a:p>
        </p:txBody>
      </p:sp>
      <p:sp>
        <p:nvSpPr>
          <p:cNvPr id="89" name="TextBox 88"/>
          <p:cNvSpPr txBox="1"/>
          <p:nvPr/>
        </p:nvSpPr>
        <p:spPr>
          <a:xfrm>
            <a:off x="5780423" y="4781952"/>
            <a:ext cx="263028" cy="276999"/>
          </a:xfrm>
          <a:prstGeom prst="rect">
            <a:avLst/>
          </a:prstGeom>
          <a:noFill/>
        </p:spPr>
        <p:txBody>
          <a:bodyPr wrap="square" rtlCol="0">
            <a:spAutoFit/>
          </a:bodyPr>
          <a:lstStyle/>
          <a:p>
            <a:r>
              <a:rPr lang="en-AU" sz="1200" dirty="0">
                <a:latin typeface="Arial Narrow" panose="020B0606020202030204" pitchFamily="34" charset="0"/>
              </a:rPr>
              <a:t>5</a:t>
            </a:r>
          </a:p>
        </p:txBody>
      </p:sp>
      <p:sp>
        <p:nvSpPr>
          <p:cNvPr id="90" name="TextBox 89"/>
          <p:cNvSpPr txBox="1"/>
          <p:nvPr/>
        </p:nvSpPr>
        <p:spPr>
          <a:xfrm>
            <a:off x="5357924" y="4746104"/>
            <a:ext cx="263028" cy="276999"/>
          </a:xfrm>
          <a:prstGeom prst="rect">
            <a:avLst/>
          </a:prstGeom>
          <a:noFill/>
        </p:spPr>
        <p:txBody>
          <a:bodyPr wrap="square" rtlCol="0">
            <a:spAutoFit/>
          </a:bodyPr>
          <a:lstStyle/>
          <a:p>
            <a:r>
              <a:rPr lang="en-AU" sz="1200" dirty="0">
                <a:latin typeface="Arial Narrow" panose="020B0606020202030204" pitchFamily="34" charset="0"/>
              </a:rPr>
              <a:t>6</a:t>
            </a:r>
          </a:p>
        </p:txBody>
      </p:sp>
      <p:sp>
        <p:nvSpPr>
          <p:cNvPr id="91" name="TextBox 90"/>
          <p:cNvSpPr txBox="1"/>
          <p:nvPr/>
        </p:nvSpPr>
        <p:spPr>
          <a:xfrm>
            <a:off x="5095925" y="4466849"/>
            <a:ext cx="263028" cy="276999"/>
          </a:xfrm>
          <a:prstGeom prst="rect">
            <a:avLst/>
          </a:prstGeom>
          <a:noFill/>
        </p:spPr>
        <p:txBody>
          <a:bodyPr wrap="square" rtlCol="0">
            <a:spAutoFit/>
          </a:bodyPr>
          <a:lstStyle/>
          <a:p>
            <a:r>
              <a:rPr lang="en-AU" sz="1200" dirty="0">
                <a:latin typeface="Arial Narrow" panose="020B0606020202030204" pitchFamily="34" charset="0"/>
              </a:rPr>
              <a:t>7</a:t>
            </a:r>
          </a:p>
        </p:txBody>
      </p:sp>
      <p:sp>
        <p:nvSpPr>
          <p:cNvPr id="92" name="TextBox 91"/>
          <p:cNvSpPr txBox="1"/>
          <p:nvPr/>
        </p:nvSpPr>
        <p:spPr>
          <a:xfrm>
            <a:off x="5167730" y="4114429"/>
            <a:ext cx="263028" cy="276999"/>
          </a:xfrm>
          <a:prstGeom prst="rect">
            <a:avLst/>
          </a:prstGeom>
          <a:noFill/>
        </p:spPr>
        <p:txBody>
          <a:bodyPr wrap="square" rtlCol="0">
            <a:spAutoFit/>
          </a:bodyPr>
          <a:lstStyle/>
          <a:p>
            <a:r>
              <a:rPr lang="en-AU" sz="1200" b="1" dirty="0">
                <a:latin typeface="Arial Narrow" panose="020B0606020202030204" pitchFamily="34" charset="0"/>
              </a:rPr>
              <a:t>8</a:t>
            </a:r>
          </a:p>
        </p:txBody>
      </p:sp>
      <p:sp>
        <p:nvSpPr>
          <p:cNvPr id="93" name="Rectangle 92"/>
          <p:cNvSpPr/>
          <p:nvPr/>
        </p:nvSpPr>
        <p:spPr>
          <a:xfrm>
            <a:off x="573085" y="4083036"/>
            <a:ext cx="1130304" cy="8731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Polyps with </a:t>
            </a:r>
            <a:r>
              <a:rPr lang="en-AU" sz="1400" b="1" dirty="0">
                <a:solidFill>
                  <a:schemeClr val="tx1"/>
                </a:solidFill>
                <a:latin typeface="Arial Narrow" panose="020B0606020202030204" pitchFamily="34" charset="0"/>
              </a:rPr>
              <a:t>6 </a:t>
            </a:r>
            <a:r>
              <a:rPr lang="en-AU" sz="1200" dirty="0">
                <a:solidFill>
                  <a:schemeClr val="tx1"/>
                </a:solidFill>
                <a:latin typeface="Arial Narrow" panose="020B0606020202030204" pitchFamily="34" charset="0"/>
              </a:rPr>
              <a:t>or multiples of 6 tentacles and mesenteries </a:t>
            </a:r>
          </a:p>
        </p:txBody>
      </p:sp>
      <p:sp>
        <p:nvSpPr>
          <p:cNvPr id="94" name="Rectangle 93"/>
          <p:cNvSpPr/>
          <p:nvPr/>
        </p:nvSpPr>
        <p:spPr>
          <a:xfrm>
            <a:off x="3944524" y="4087696"/>
            <a:ext cx="1083683" cy="8731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Polyps with</a:t>
            </a:r>
            <a:r>
              <a:rPr lang="en-AU" sz="1400" b="1" dirty="0">
                <a:solidFill>
                  <a:schemeClr val="tx1"/>
                </a:solidFill>
                <a:latin typeface="Arial Narrow" panose="020B0606020202030204" pitchFamily="34" charset="0"/>
              </a:rPr>
              <a:t> 8 </a:t>
            </a:r>
            <a:r>
              <a:rPr lang="en-AU" sz="1200" dirty="0">
                <a:solidFill>
                  <a:schemeClr val="tx1"/>
                </a:solidFill>
                <a:latin typeface="Arial Narrow" panose="020B0606020202030204" pitchFamily="34" charset="0"/>
              </a:rPr>
              <a:t>or multiples of 8 tentacles and mesenteries </a:t>
            </a:r>
          </a:p>
        </p:txBody>
      </p:sp>
      <p:sp>
        <p:nvSpPr>
          <p:cNvPr id="96" name="Rectangle 95"/>
          <p:cNvSpPr/>
          <p:nvPr/>
        </p:nvSpPr>
        <p:spPr>
          <a:xfrm>
            <a:off x="525437" y="5151375"/>
            <a:ext cx="1243760" cy="14036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TextBox 101"/>
          <p:cNvSpPr txBox="1"/>
          <p:nvPr/>
        </p:nvSpPr>
        <p:spPr>
          <a:xfrm>
            <a:off x="551321" y="5146089"/>
            <a:ext cx="1258259" cy="276999"/>
          </a:xfrm>
          <a:prstGeom prst="rect">
            <a:avLst/>
          </a:prstGeom>
          <a:noFill/>
        </p:spPr>
        <p:txBody>
          <a:bodyPr wrap="square" rtlCol="0">
            <a:spAutoFit/>
          </a:bodyPr>
          <a:lstStyle/>
          <a:p>
            <a:r>
              <a:rPr lang="en-AU" sz="1200" dirty="0">
                <a:latin typeface="Arial Narrow" panose="020B0606020202030204" pitchFamily="34" charset="0"/>
              </a:rPr>
              <a:t>Order </a:t>
            </a:r>
            <a:r>
              <a:rPr lang="en-AU" sz="1200" dirty="0" err="1">
                <a:latin typeface="Arial Narrow" panose="020B0606020202030204" pitchFamily="34" charset="0"/>
              </a:rPr>
              <a:t>Scleractinia</a:t>
            </a:r>
            <a:endParaRPr lang="en-AU" sz="1200" dirty="0">
              <a:latin typeface="Arial Narrow" panose="020B0606020202030204" pitchFamily="34" charset="0"/>
            </a:endParaRPr>
          </a:p>
        </p:txBody>
      </p:sp>
      <p:sp>
        <p:nvSpPr>
          <p:cNvPr id="103" name="Rectangle 102"/>
          <p:cNvSpPr/>
          <p:nvPr/>
        </p:nvSpPr>
        <p:spPr>
          <a:xfrm>
            <a:off x="1845152" y="5151375"/>
            <a:ext cx="1120848" cy="14036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7" name="Straight Connector 106"/>
          <p:cNvCxnSpPr>
            <a:cxnSpLocks/>
          </p:cNvCxnSpPr>
          <p:nvPr/>
        </p:nvCxnSpPr>
        <p:spPr>
          <a:xfrm flipV="1">
            <a:off x="1240669" y="5023103"/>
            <a:ext cx="153765" cy="11333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flipV="1">
            <a:off x="2054828" y="5005746"/>
            <a:ext cx="173654" cy="13530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580566" y="5438415"/>
            <a:ext cx="1126037" cy="105568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HARD CORALS</a:t>
            </a:r>
          </a:p>
        </p:txBody>
      </p:sp>
      <p:sp>
        <p:nvSpPr>
          <p:cNvPr id="116" name="Rectangle 115"/>
          <p:cNvSpPr/>
          <p:nvPr/>
        </p:nvSpPr>
        <p:spPr>
          <a:xfrm>
            <a:off x="1911143" y="5442508"/>
            <a:ext cx="999622" cy="105198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A</a:t>
            </a:r>
            <a:r>
              <a:rPr lang="en-AU" sz="1200" u="sng" dirty="0">
                <a:solidFill>
                  <a:schemeClr val="tx1"/>
                </a:solidFill>
                <a:latin typeface="Arial Narrow" panose="020B0606020202030204" pitchFamily="34" charset="0"/>
              </a:rPr>
              <a:t>NEMO</a:t>
            </a:r>
            <a:r>
              <a:rPr lang="en-AU" sz="1200" dirty="0">
                <a:solidFill>
                  <a:schemeClr val="tx1"/>
                </a:solidFill>
                <a:latin typeface="Arial Narrow" panose="020B0606020202030204" pitchFamily="34" charset="0"/>
              </a:rPr>
              <a:t>NES</a:t>
            </a:r>
            <a:endParaRPr lang="en-AU" sz="800" b="1" dirty="0">
              <a:solidFill>
                <a:schemeClr val="tx1"/>
              </a:solidFill>
              <a:latin typeface="Arial Narrow" panose="020B0606020202030204" pitchFamily="34" charset="0"/>
            </a:endParaRPr>
          </a:p>
        </p:txBody>
      </p:sp>
      <p:sp>
        <p:nvSpPr>
          <p:cNvPr id="117" name="TextBox 116"/>
          <p:cNvSpPr txBox="1"/>
          <p:nvPr/>
        </p:nvSpPr>
        <p:spPr>
          <a:xfrm>
            <a:off x="1874861" y="5149686"/>
            <a:ext cx="1258259" cy="276999"/>
          </a:xfrm>
          <a:prstGeom prst="rect">
            <a:avLst/>
          </a:prstGeom>
          <a:noFill/>
        </p:spPr>
        <p:txBody>
          <a:bodyPr wrap="square" rtlCol="0">
            <a:spAutoFit/>
          </a:bodyPr>
          <a:lstStyle/>
          <a:p>
            <a:r>
              <a:rPr lang="en-AU" sz="1200" dirty="0">
                <a:latin typeface="Arial Narrow" panose="020B0606020202030204" pitchFamily="34" charset="0"/>
              </a:rPr>
              <a:t>Order </a:t>
            </a:r>
            <a:r>
              <a:rPr lang="en-AU" sz="1200" dirty="0" err="1">
                <a:latin typeface="Arial Narrow" panose="020B0606020202030204" pitchFamily="34" charset="0"/>
              </a:rPr>
              <a:t>Actiniaria</a:t>
            </a:r>
            <a:endParaRPr lang="en-AU" sz="1200" dirty="0">
              <a:latin typeface="Arial Narrow" panose="020B0606020202030204" pitchFamily="34" charset="0"/>
            </a:endParaRPr>
          </a:p>
        </p:txBody>
      </p:sp>
      <p:sp>
        <p:nvSpPr>
          <p:cNvPr id="118" name="Rectangle 117"/>
          <p:cNvSpPr/>
          <p:nvPr/>
        </p:nvSpPr>
        <p:spPr>
          <a:xfrm>
            <a:off x="3888406" y="5158199"/>
            <a:ext cx="1182304" cy="140100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0" name="TextBox 119"/>
          <p:cNvSpPr txBox="1"/>
          <p:nvPr/>
        </p:nvSpPr>
        <p:spPr>
          <a:xfrm>
            <a:off x="3872679" y="5142199"/>
            <a:ext cx="1258259" cy="276999"/>
          </a:xfrm>
          <a:prstGeom prst="rect">
            <a:avLst/>
          </a:prstGeom>
          <a:noFill/>
        </p:spPr>
        <p:txBody>
          <a:bodyPr wrap="square" rtlCol="0">
            <a:spAutoFit/>
          </a:bodyPr>
          <a:lstStyle/>
          <a:p>
            <a:r>
              <a:rPr lang="en-AU" sz="1200" dirty="0">
                <a:latin typeface="Arial Narrow" panose="020B0606020202030204" pitchFamily="34" charset="0"/>
              </a:rPr>
              <a:t>Order </a:t>
            </a:r>
            <a:r>
              <a:rPr lang="en-AU" sz="1200" dirty="0" err="1">
                <a:latin typeface="Arial Narrow" panose="020B0606020202030204" pitchFamily="34" charset="0"/>
              </a:rPr>
              <a:t>Alcyonacea</a:t>
            </a:r>
            <a:endParaRPr lang="en-AU" sz="1200" dirty="0">
              <a:latin typeface="Arial Narrow" panose="020B0606020202030204" pitchFamily="34" charset="0"/>
            </a:endParaRPr>
          </a:p>
        </p:txBody>
      </p:sp>
      <p:sp>
        <p:nvSpPr>
          <p:cNvPr id="121" name="Rectangle 120"/>
          <p:cNvSpPr/>
          <p:nvPr/>
        </p:nvSpPr>
        <p:spPr>
          <a:xfrm>
            <a:off x="5152042" y="5158584"/>
            <a:ext cx="1182304" cy="139683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3" name="Straight Connector 122"/>
          <p:cNvCxnSpPr>
            <a:cxnSpLocks/>
            <a:stCxn id="127" idx="0"/>
            <a:endCxn id="90" idx="2"/>
          </p:cNvCxnSpPr>
          <p:nvPr/>
        </p:nvCxnSpPr>
        <p:spPr>
          <a:xfrm flipH="1" flipV="1">
            <a:off x="5489438" y="5023103"/>
            <a:ext cx="285496" cy="1296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cxnSpLocks/>
          </p:cNvCxnSpPr>
          <p:nvPr/>
        </p:nvCxnSpPr>
        <p:spPr>
          <a:xfrm flipV="1">
            <a:off x="4706727" y="5031543"/>
            <a:ext cx="202316" cy="1095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Rectangle 124"/>
          <p:cNvSpPr/>
          <p:nvPr/>
        </p:nvSpPr>
        <p:spPr>
          <a:xfrm>
            <a:off x="3944016" y="5447527"/>
            <a:ext cx="1072458" cy="104945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SOFT CORALS</a:t>
            </a:r>
            <a:endParaRPr lang="en-AU" sz="800" dirty="0">
              <a:solidFill>
                <a:schemeClr val="tx1"/>
              </a:solidFill>
              <a:latin typeface="Arial Narrow" panose="020B0606020202030204" pitchFamily="34" charset="0"/>
            </a:endParaRPr>
          </a:p>
        </p:txBody>
      </p:sp>
      <p:sp>
        <p:nvSpPr>
          <p:cNvPr id="126" name="Rectangle 125"/>
          <p:cNvSpPr/>
          <p:nvPr/>
        </p:nvSpPr>
        <p:spPr>
          <a:xfrm>
            <a:off x="5206965" y="5465164"/>
            <a:ext cx="1072458" cy="102526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SEA PENS</a:t>
            </a:r>
            <a:endParaRPr lang="en-AU" sz="800" b="1" dirty="0">
              <a:solidFill>
                <a:schemeClr val="tx1"/>
              </a:solidFill>
              <a:latin typeface="Arial Narrow" panose="020B0606020202030204" pitchFamily="34" charset="0"/>
            </a:endParaRPr>
          </a:p>
        </p:txBody>
      </p:sp>
      <p:sp>
        <p:nvSpPr>
          <p:cNvPr id="127" name="TextBox 126"/>
          <p:cNvSpPr txBox="1"/>
          <p:nvPr/>
        </p:nvSpPr>
        <p:spPr>
          <a:xfrm>
            <a:off x="5085035" y="5152791"/>
            <a:ext cx="1379797" cy="276999"/>
          </a:xfrm>
          <a:prstGeom prst="rect">
            <a:avLst/>
          </a:prstGeom>
          <a:noFill/>
        </p:spPr>
        <p:txBody>
          <a:bodyPr wrap="square" rtlCol="0">
            <a:spAutoFit/>
          </a:bodyPr>
          <a:lstStyle/>
          <a:p>
            <a:r>
              <a:rPr lang="en-AU" sz="1200" dirty="0">
                <a:latin typeface="Arial Narrow" panose="020B0606020202030204" pitchFamily="34" charset="0"/>
              </a:rPr>
              <a:t>Order </a:t>
            </a:r>
            <a:r>
              <a:rPr lang="en-AU" sz="1200" dirty="0" err="1">
                <a:latin typeface="Arial Narrow" panose="020B0606020202030204" pitchFamily="34" charset="0"/>
              </a:rPr>
              <a:t>Pennatulacea</a:t>
            </a:r>
            <a:endParaRPr lang="en-AU" sz="1200" dirty="0">
              <a:latin typeface="Arial Narrow" panose="020B0606020202030204" pitchFamily="34" charset="0"/>
            </a:endParaRPr>
          </a:p>
        </p:txBody>
      </p:sp>
      <p:sp>
        <p:nvSpPr>
          <p:cNvPr id="130" name="Rectangle 129"/>
          <p:cNvSpPr/>
          <p:nvPr/>
        </p:nvSpPr>
        <p:spPr>
          <a:xfrm>
            <a:off x="525437" y="6733103"/>
            <a:ext cx="5808909" cy="19955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bg1"/>
                </a:solidFill>
                <a:latin typeface="Arial Narrow" panose="020B0606020202030204" pitchFamily="34" charset="0"/>
              </a:rPr>
              <a:t>Activity: Complete the table below</a:t>
            </a:r>
          </a:p>
        </p:txBody>
      </p:sp>
      <p:sp>
        <p:nvSpPr>
          <p:cNvPr id="146" name="Freeform 145"/>
          <p:cNvSpPr/>
          <p:nvPr/>
        </p:nvSpPr>
        <p:spPr>
          <a:xfrm>
            <a:off x="5542284" y="4024834"/>
            <a:ext cx="649622" cy="595423"/>
          </a:xfrm>
          <a:custGeom>
            <a:avLst/>
            <a:gdLst>
              <a:gd name="connsiteX0" fmla="*/ 148974 w 649622"/>
              <a:gd name="connsiteY0" fmla="*/ 372139 h 595423"/>
              <a:gd name="connsiteX1" fmla="*/ 117077 w 649622"/>
              <a:gd name="connsiteY1" fmla="*/ 308344 h 595423"/>
              <a:gd name="connsiteX2" fmla="*/ 85179 w 649622"/>
              <a:gd name="connsiteY2" fmla="*/ 233916 h 595423"/>
              <a:gd name="connsiteX3" fmla="*/ 53281 w 649622"/>
              <a:gd name="connsiteY3" fmla="*/ 127590 h 595423"/>
              <a:gd name="connsiteX4" fmla="*/ 21384 w 649622"/>
              <a:gd name="connsiteY4" fmla="*/ 95693 h 595423"/>
              <a:gd name="connsiteX5" fmla="*/ 95812 w 649622"/>
              <a:gd name="connsiteY5" fmla="*/ 42530 h 595423"/>
              <a:gd name="connsiteX6" fmla="*/ 127709 w 649622"/>
              <a:gd name="connsiteY6" fmla="*/ 74428 h 595423"/>
              <a:gd name="connsiteX7" fmla="*/ 170240 w 649622"/>
              <a:gd name="connsiteY7" fmla="*/ 138223 h 595423"/>
              <a:gd name="connsiteX8" fmla="*/ 180872 w 649622"/>
              <a:gd name="connsiteY8" fmla="*/ 202018 h 595423"/>
              <a:gd name="connsiteX9" fmla="*/ 191505 w 649622"/>
              <a:gd name="connsiteY9" fmla="*/ 287079 h 595423"/>
              <a:gd name="connsiteX10" fmla="*/ 202137 w 649622"/>
              <a:gd name="connsiteY10" fmla="*/ 340242 h 595423"/>
              <a:gd name="connsiteX11" fmla="*/ 223402 w 649622"/>
              <a:gd name="connsiteY11" fmla="*/ 255181 h 595423"/>
              <a:gd name="connsiteX12" fmla="*/ 244668 w 649622"/>
              <a:gd name="connsiteY12" fmla="*/ 212651 h 595423"/>
              <a:gd name="connsiteX13" fmla="*/ 287198 w 649622"/>
              <a:gd name="connsiteY13" fmla="*/ 63795 h 595423"/>
              <a:gd name="connsiteX14" fmla="*/ 308463 w 649622"/>
              <a:gd name="connsiteY14" fmla="*/ 31897 h 595423"/>
              <a:gd name="connsiteX15" fmla="*/ 372258 w 649622"/>
              <a:gd name="connsiteY15" fmla="*/ 0 h 595423"/>
              <a:gd name="connsiteX16" fmla="*/ 393523 w 649622"/>
              <a:gd name="connsiteY16" fmla="*/ 31897 h 595423"/>
              <a:gd name="connsiteX17" fmla="*/ 382891 w 649622"/>
              <a:gd name="connsiteY17" fmla="*/ 74428 h 595423"/>
              <a:gd name="connsiteX18" fmla="*/ 361626 w 649622"/>
              <a:gd name="connsiteY18" fmla="*/ 170121 h 595423"/>
              <a:gd name="connsiteX19" fmla="*/ 340361 w 649622"/>
              <a:gd name="connsiteY19" fmla="*/ 202018 h 595423"/>
              <a:gd name="connsiteX20" fmla="*/ 319095 w 649622"/>
              <a:gd name="connsiteY20" fmla="*/ 350874 h 595423"/>
              <a:gd name="connsiteX21" fmla="*/ 329728 w 649622"/>
              <a:gd name="connsiteY21" fmla="*/ 318976 h 595423"/>
              <a:gd name="connsiteX22" fmla="*/ 393523 w 649622"/>
              <a:gd name="connsiteY22" fmla="*/ 276446 h 595423"/>
              <a:gd name="connsiteX23" fmla="*/ 553012 w 649622"/>
              <a:gd name="connsiteY23" fmla="*/ 244549 h 595423"/>
              <a:gd name="connsiteX24" fmla="*/ 638072 w 649622"/>
              <a:gd name="connsiteY24" fmla="*/ 244549 h 595423"/>
              <a:gd name="connsiteX25" fmla="*/ 648705 w 649622"/>
              <a:gd name="connsiteY25" fmla="*/ 276446 h 595423"/>
              <a:gd name="connsiteX26" fmla="*/ 638072 w 649622"/>
              <a:gd name="connsiteY26" fmla="*/ 318976 h 595423"/>
              <a:gd name="connsiteX27" fmla="*/ 616807 w 649622"/>
              <a:gd name="connsiteY27" fmla="*/ 340242 h 595423"/>
              <a:gd name="connsiteX28" fmla="*/ 521114 w 649622"/>
              <a:gd name="connsiteY28" fmla="*/ 361507 h 595423"/>
              <a:gd name="connsiteX29" fmla="*/ 467951 w 649622"/>
              <a:gd name="connsiteY29" fmla="*/ 372139 h 595423"/>
              <a:gd name="connsiteX30" fmla="*/ 404156 w 649622"/>
              <a:gd name="connsiteY30" fmla="*/ 404037 h 595423"/>
              <a:gd name="connsiteX31" fmla="*/ 382891 w 649622"/>
              <a:gd name="connsiteY31" fmla="*/ 435935 h 595423"/>
              <a:gd name="connsiteX32" fmla="*/ 350993 w 649622"/>
              <a:gd name="connsiteY32" fmla="*/ 457200 h 595423"/>
              <a:gd name="connsiteX33" fmla="*/ 382891 w 649622"/>
              <a:gd name="connsiteY33" fmla="*/ 467832 h 595423"/>
              <a:gd name="connsiteX34" fmla="*/ 499849 w 649622"/>
              <a:gd name="connsiteY34" fmla="*/ 478465 h 595423"/>
              <a:gd name="connsiteX35" fmla="*/ 563644 w 649622"/>
              <a:gd name="connsiteY35" fmla="*/ 510362 h 595423"/>
              <a:gd name="connsiteX36" fmla="*/ 627440 w 649622"/>
              <a:gd name="connsiteY36" fmla="*/ 542260 h 595423"/>
              <a:gd name="connsiteX37" fmla="*/ 606174 w 649622"/>
              <a:gd name="connsiteY37" fmla="*/ 595423 h 595423"/>
              <a:gd name="connsiteX38" fmla="*/ 350993 w 649622"/>
              <a:gd name="connsiteY38" fmla="*/ 584790 h 595423"/>
              <a:gd name="connsiteX39" fmla="*/ 319095 w 649622"/>
              <a:gd name="connsiteY39" fmla="*/ 563525 h 595423"/>
              <a:gd name="connsiteX40" fmla="*/ 276565 w 649622"/>
              <a:gd name="connsiteY40" fmla="*/ 520995 h 59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9622" h="595423">
                <a:moveTo>
                  <a:pt x="148974" y="372139"/>
                </a:moveTo>
                <a:cubicBezTo>
                  <a:pt x="138342" y="350874"/>
                  <a:pt x="125907" y="330418"/>
                  <a:pt x="117077" y="308344"/>
                </a:cubicBezTo>
                <a:cubicBezTo>
                  <a:pt x="82748" y="222521"/>
                  <a:pt x="132561" y="304990"/>
                  <a:pt x="85179" y="233916"/>
                </a:cubicBezTo>
                <a:cubicBezTo>
                  <a:pt x="80360" y="214639"/>
                  <a:pt x="61912" y="136221"/>
                  <a:pt x="53281" y="127590"/>
                </a:cubicBezTo>
                <a:lnTo>
                  <a:pt x="21384" y="95693"/>
                </a:lnTo>
                <a:cubicBezTo>
                  <a:pt x="-10030" y="1450"/>
                  <a:pt x="-22159" y="29422"/>
                  <a:pt x="95812" y="42530"/>
                </a:cubicBezTo>
                <a:cubicBezTo>
                  <a:pt x="106444" y="53163"/>
                  <a:pt x="118477" y="62559"/>
                  <a:pt x="127709" y="74428"/>
                </a:cubicBezTo>
                <a:cubicBezTo>
                  <a:pt x="143400" y="94602"/>
                  <a:pt x="170240" y="138223"/>
                  <a:pt x="170240" y="138223"/>
                </a:cubicBezTo>
                <a:cubicBezTo>
                  <a:pt x="173784" y="159488"/>
                  <a:pt x="177823" y="180676"/>
                  <a:pt x="180872" y="202018"/>
                </a:cubicBezTo>
                <a:cubicBezTo>
                  <a:pt x="184913" y="230305"/>
                  <a:pt x="187160" y="258837"/>
                  <a:pt x="191505" y="287079"/>
                </a:cubicBezTo>
                <a:cubicBezTo>
                  <a:pt x="194253" y="304941"/>
                  <a:pt x="198593" y="322521"/>
                  <a:pt x="202137" y="340242"/>
                </a:cubicBezTo>
                <a:cubicBezTo>
                  <a:pt x="208376" y="309048"/>
                  <a:pt x="211144" y="283784"/>
                  <a:pt x="223402" y="255181"/>
                </a:cubicBezTo>
                <a:cubicBezTo>
                  <a:pt x="229646" y="240612"/>
                  <a:pt x="237579" y="226828"/>
                  <a:pt x="244668" y="212651"/>
                </a:cubicBezTo>
                <a:cubicBezTo>
                  <a:pt x="254323" y="174031"/>
                  <a:pt x="269765" y="103020"/>
                  <a:pt x="287198" y="63795"/>
                </a:cubicBezTo>
                <a:cubicBezTo>
                  <a:pt x="292388" y="52118"/>
                  <a:pt x="299427" y="40933"/>
                  <a:pt x="308463" y="31897"/>
                </a:cubicBezTo>
                <a:cubicBezTo>
                  <a:pt x="329074" y="11286"/>
                  <a:pt x="346315" y="8647"/>
                  <a:pt x="372258" y="0"/>
                </a:cubicBezTo>
                <a:cubicBezTo>
                  <a:pt x="379346" y="10632"/>
                  <a:pt x="391716" y="19247"/>
                  <a:pt x="393523" y="31897"/>
                </a:cubicBezTo>
                <a:cubicBezTo>
                  <a:pt x="395590" y="46363"/>
                  <a:pt x="385757" y="60099"/>
                  <a:pt x="382891" y="74428"/>
                </a:cubicBezTo>
                <a:cubicBezTo>
                  <a:pt x="377448" y="101645"/>
                  <a:pt x="375419" y="142535"/>
                  <a:pt x="361626" y="170121"/>
                </a:cubicBezTo>
                <a:cubicBezTo>
                  <a:pt x="355911" y="181551"/>
                  <a:pt x="347449" y="191386"/>
                  <a:pt x="340361" y="202018"/>
                </a:cubicBezTo>
                <a:cubicBezTo>
                  <a:pt x="326048" y="259268"/>
                  <a:pt x="319095" y="278356"/>
                  <a:pt x="319095" y="350874"/>
                </a:cubicBezTo>
                <a:cubicBezTo>
                  <a:pt x="319095" y="362082"/>
                  <a:pt x="321803" y="326901"/>
                  <a:pt x="329728" y="318976"/>
                </a:cubicBezTo>
                <a:cubicBezTo>
                  <a:pt x="347800" y="300904"/>
                  <a:pt x="369277" y="284528"/>
                  <a:pt x="393523" y="276446"/>
                </a:cubicBezTo>
                <a:cubicBezTo>
                  <a:pt x="487766" y="245032"/>
                  <a:pt x="435040" y="257656"/>
                  <a:pt x="553012" y="244549"/>
                </a:cubicBezTo>
                <a:cubicBezTo>
                  <a:pt x="626317" y="220113"/>
                  <a:pt x="600957" y="207433"/>
                  <a:pt x="638072" y="244549"/>
                </a:cubicBezTo>
                <a:cubicBezTo>
                  <a:pt x="641616" y="255181"/>
                  <a:pt x="648705" y="265238"/>
                  <a:pt x="648705" y="276446"/>
                </a:cubicBezTo>
                <a:cubicBezTo>
                  <a:pt x="648705" y="291059"/>
                  <a:pt x="644607" y="305906"/>
                  <a:pt x="638072" y="318976"/>
                </a:cubicBezTo>
                <a:cubicBezTo>
                  <a:pt x="633589" y="327942"/>
                  <a:pt x="625403" y="335084"/>
                  <a:pt x="616807" y="340242"/>
                </a:cubicBezTo>
                <a:cubicBezTo>
                  <a:pt x="596433" y="352466"/>
                  <a:pt x="534457" y="359081"/>
                  <a:pt x="521114" y="361507"/>
                </a:cubicBezTo>
                <a:cubicBezTo>
                  <a:pt x="503334" y="364740"/>
                  <a:pt x="485483" y="367756"/>
                  <a:pt x="467951" y="372139"/>
                </a:cubicBezTo>
                <a:cubicBezTo>
                  <a:pt x="432737" y="380942"/>
                  <a:pt x="435338" y="383249"/>
                  <a:pt x="404156" y="404037"/>
                </a:cubicBezTo>
                <a:cubicBezTo>
                  <a:pt x="397068" y="414670"/>
                  <a:pt x="391927" y="426899"/>
                  <a:pt x="382891" y="435935"/>
                </a:cubicBezTo>
                <a:cubicBezTo>
                  <a:pt x="373855" y="444971"/>
                  <a:pt x="350993" y="444421"/>
                  <a:pt x="350993" y="457200"/>
                </a:cubicBezTo>
                <a:cubicBezTo>
                  <a:pt x="350993" y="468408"/>
                  <a:pt x="371796" y="466247"/>
                  <a:pt x="382891" y="467832"/>
                </a:cubicBezTo>
                <a:cubicBezTo>
                  <a:pt x="421644" y="473368"/>
                  <a:pt x="460863" y="474921"/>
                  <a:pt x="499849" y="478465"/>
                </a:cubicBezTo>
                <a:cubicBezTo>
                  <a:pt x="591275" y="539415"/>
                  <a:pt x="475594" y="466336"/>
                  <a:pt x="563644" y="510362"/>
                </a:cubicBezTo>
                <a:cubicBezTo>
                  <a:pt x="646087" y="551584"/>
                  <a:pt x="547267" y="515537"/>
                  <a:pt x="627440" y="542260"/>
                </a:cubicBezTo>
                <a:cubicBezTo>
                  <a:pt x="644345" y="567618"/>
                  <a:pt x="676448" y="592913"/>
                  <a:pt x="606174" y="595423"/>
                </a:cubicBezTo>
                <a:lnTo>
                  <a:pt x="350993" y="584790"/>
                </a:lnTo>
                <a:cubicBezTo>
                  <a:pt x="340360" y="577702"/>
                  <a:pt x="328912" y="571706"/>
                  <a:pt x="319095" y="563525"/>
                </a:cubicBezTo>
                <a:lnTo>
                  <a:pt x="276565" y="52099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Freeform 147"/>
          <p:cNvSpPr/>
          <p:nvPr/>
        </p:nvSpPr>
        <p:spPr>
          <a:xfrm>
            <a:off x="5280796" y="4205271"/>
            <a:ext cx="557281" cy="637953"/>
          </a:xfrm>
          <a:custGeom>
            <a:avLst/>
            <a:gdLst>
              <a:gd name="connsiteX0" fmla="*/ 408425 w 557281"/>
              <a:gd name="connsiteY0" fmla="*/ 191386 h 637953"/>
              <a:gd name="connsiteX1" fmla="*/ 355262 w 557281"/>
              <a:gd name="connsiteY1" fmla="*/ 170121 h 637953"/>
              <a:gd name="connsiteX2" fmla="*/ 280834 w 557281"/>
              <a:gd name="connsiteY2" fmla="*/ 116958 h 637953"/>
              <a:gd name="connsiteX3" fmla="*/ 206406 w 557281"/>
              <a:gd name="connsiteY3" fmla="*/ 21265 h 637953"/>
              <a:gd name="connsiteX4" fmla="*/ 163876 w 557281"/>
              <a:gd name="connsiteY4" fmla="*/ 10632 h 637953"/>
              <a:gd name="connsiteX5" fmla="*/ 131978 w 557281"/>
              <a:gd name="connsiteY5" fmla="*/ 0 h 637953"/>
              <a:gd name="connsiteX6" fmla="*/ 89448 w 557281"/>
              <a:gd name="connsiteY6" fmla="*/ 10632 h 637953"/>
              <a:gd name="connsiteX7" fmla="*/ 142611 w 557281"/>
              <a:gd name="connsiteY7" fmla="*/ 85060 h 637953"/>
              <a:gd name="connsiteX8" fmla="*/ 217039 w 557281"/>
              <a:gd name="connsiteY8" fmla="*/ 116958 h 637953"/>
              <a:gd name="connsiteX9" fmla="*/ 238304 w 557281"/>
              <a:gd name="connsiteY9" fmla="*/ 148855 h 637953"/>
              <a:gd name="connsiteX10" fmla="*/ 291467 w 557281"/>
              <a:gd name="connsiteY10" fmla="*/ 191386 h 637953"/>
              <a:gd name="connsiteX11" fmla="*/ 323364 w 557281"/>
              <a:gd name="connsiteY11" fmla="*/ 202018 h 637953"/>
              <a:gd name="connsiteX12" fmla="*/ 365895 w 557281"/>
              <a:gd name="connsiteY12" fmla="*/ 255181 h 637953"/>
              <a:gd name="connsiteX13" fmla="*/ 323364 w 557281"/>
              <a:gd name="connsiteY13" fmla="*/ 265814 h 637953"/>
              <a:gd name="connsiteX14" fmla="*/ 238304 w 557281"/>
              <a:gd name="connsiteY14" fmla="*/ 276446 h 637953"/>
              <a:gd name="connsiteX15" fmla="*/ 195774 w 557281"/>
              <a:gd name="connsiteY15" fmla="*/ 287079 h 637953"/>
              <a:gd name="connsiteX16" fmla="*/ 131978 w 557281"/>
              <a:gd name="connsiteY16" fmla="*/ 297711 h 637953"/>
              <a:gd name="connsiteX17" fmla="*/ 100081 w 557281"/>
              <a:gd name="connsiteY17" fmla="*/ 308344 h 637953"/>
              <a:gd name="connsiteX18" fmla="*/ 15020 w 557281"/>
              <a:gd name="connsiteY18" fmla="*/ 350874 h 637953"/>
              <a:gd name="connsiteX19" fmla="*/ 4388 w 557281"/>
              <a:gd name="connsiteY19" fmla="*/ 382772 h 637953"/>
              <a:gd name="connsiteX20" fmla="*/ 185141 w 557281"/>
              <a:gd name="connsiteY20" fmla="*/ 372139 h 637953"/>
              <a:gd name="connsiteX21" fmla="*/ 280834 w 557281"/>
              <a:gd name="connsiteY21" fmla="*/ 350874 h 637953"/>
              <a:gd name="connsiteX22" fmla="*/ 312732 w 557281"/>
              <a:gd name="connsiteY22" fmla="*/ 329609 h 637953"/>
              <a:gd name="connsiteX23" fmla="*/ 344630 w 557281"/>
              <a:gd name="connsiteY23" fmla="*/ 297711 h 637953"/>
              <a:gd name="connsiteX24" fmla="*/ 323364 w 557281"/>
              <a:gd name="connsiteY24" fmla="*/ 361507 h 637953"/>
              <a:gd name="connsiteX25" fmla="*/ 259569 w 557281"/>
              <a:gd name="connsiteY25" fmla="*/ 404037 h 637953"/>
              <a:gd name="connsiteX26" fmla="*/ 217039 w 557281"/>
              <a:gd name="connsiteY26" fmla="*/ 499730 h 637953"/>
              <a:gd name="connsiteX27" fmla="*/ 206406 w 557281"/>
              <a:gd name="connsiteY27" fmla="*/ 531627 h 637953"/>
              <a:gd name="connsiteX28" fmla="*/ 238304 w 557281"/>
              <a:gd name="connsiteY28" fmla="*/ 606055 h 637953"/>
              <a:gd name="connsiteX29" fmla="*/ 291467 w 557281"/>
              <a:gd name="connsiteY29" fmla="*/ 595423 h 637953"/>
              <a:gd name="connsiteX30" fmla="*/ 365895 w 557281"/>
              <a:gd name="connsiteY30" fmla="*/ 510362 h 637953"/>
              <a:gd name="connsiteX31" fmla="*/ 387160 w 557281"/>
              <a:gd name="connsiteY31" fmla="*/ 478465 h 637953"/>
              <a:gd name="connsiteX32" fmla="*/ 397792 w 557281"/>
              <a:gd name="connsiteY32" fmla="*/ 435934 h 637953"/>
              <a:gd name="connsiteX33" fmla="*/ 408425 w 557281"/>
              <a:gd name="connsiteY33" fmla="*/ 382772 h 637953"/>
              <a:gd name="connsiteX34" fmla="*/ 419057 w 557281"/>
              <a:gd name="connsiteY34" fmla="*/ 350874 h 637953"/>
              <a:gd name="connsiteX35" fmla="*/ 429690 w 557281"/>
              <a:gd name="connsiteY35" fmla="*/ 393404 h 637953"/>
              <a:gd name="connsiteX36" fmla="*/ 450955 w 557281"/>
              <a:gd name="connsiteY36" fmla="*/ 520995 h 637953"/>
              <a:gd name="connsiteX37" fmla="*/ 472220 w 557281"/>
              <a:gd name="connsiteY37" fmla="*/ 584790 h 637953"/>
              <a:gd name="connsiteX38" fmla="*/ 504118 w 557281"/>
              <a:gd name="connsiteY38" fmla="*/ 606055 h 637953"/>
              <a:gd name="connsiteX39" fmla="*/ 525383 w 557281"/>
              <a:gd name="connsiteY39" fmla="*/ 627321 h 637953"/>
              <a:gd name="connsiteX40" fmla="*/ 557281 w 557281"/>
              <a:gd name="connsiteY40" fmla="*/ 637953 h 637953"/>
              <a:gd name="connsiteX41" fmla="*/ 536016 w 557281"/>
              <a:gd name="connsiteY41" fmla="*/ 574158 h 637953"/>
              <a:gd name="connsiteX42" fmla="*/ 525383 w 557281"/>
              <a:gd name="connsiteY42" fmla="*/ 542260 h 637953"/>
              <a:gd name="connsiteX43" fmla="*/ 514750 w 557281"/>
              <a:gd name="connsiteY43" fmla="*/ 329609 h 63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7281" h="637953">
                <a:moveTo>
                  <a:pt x="408425" y="191386"/>
                </a:moveTo>
                <a:cubicBezTo>
                  <a:pt x="390704" y="184298"/>
                  <a:pt x="372333" y="178657"/>
                  <a:pt x="355262" y="170121"/>
                </a:cubicBezTo>
                <a:cubicBezTo>
                  <a:pt x="339720" y="162350"/>
                  <a:pt x="290461" y="124178"/>
                  <a:pt x="280834" y="116958"/>
                </a:cubicBezTo>
                <a:cubicBezTo>
                  <a:pt x="269160" y="99447"/>
                  <a:pt x="233315" y="36642"/>
                  <a:pt x="206406" y="21265"/>
                </a:cubicBezTo>
                <a:cubicBezTo>
                  <a:pt x="193718" y="14015"/>
                  <a:pt x="177927" y="14646"/>
                  <a:pt x="163876" y="10632"/>
                </a:cubicBezTo>
                <a:cubicBezTo>
                  <a:pt x="153099" y="7553"/>
                  <a:pt x="142611" y="3544"/>
                  <a:pt x="131978" y="0"/>
                </a:cubicBezTo>
                <a:cubicBezTo>
                  <a:pt x="117801" y="3544"/>
                  <a:pt x="93463" y="-3419"/>
                  <a:pt x="89448" y="10632"/>
                </a:cubicBezTo>
                <a:cubicBezTo>
                  <a:pt x="70632" y="76488"/>
                  <a:pt x="111261" y="71624"/>
                  <a:pt x="142611" y="85060"/>
                </a:cubicBezTo>
                <a:cubicBezTo>
                  <a:pt x="234582" y="124477"/>
                  <a:pt x="142232" y="92022"/>
                  <a:pt x="217039" y="116958"/>
                </a:cubicBezTo>
                <a:cubicBezTo>
                  <a:pt x="224127" y="127590"/>
                  <a:pt x="230321" y="138877"/>
                  <a:pt x="238304" y="148855"/>
                </a:cubicBezTo>
                <a:cubicBezTo>
                  <a:pt x="251492" y="165340"/>
                  <a:pt x="273043" y="182174"/>
                  <a:pt x="291467" y="191386"/>
                </a:cubicBezTo>
                <a:cubicBezTo>
                  <a:pt x="301491" y="196398"/>
                  <a:pt x="312732" y="198474"/>
                  <a:pt x="323364" y="202018"/>
                </a:cubicBezTo>
                <a:cubicBezTo>
                  <a:pt x="329114" y="207768"/>
                  <a:pt x="370367" y="246238"/>
                  <a:pt x="365895" y="255181"/>
                </a:cubicBezTo>
                <a:cubicBezTo>
                  <a:pt x="359360" y="268252"/>
                  <a:pt x="337779" y="263412"/>
                  <a:pt x="323364" y="265814"/>
                </a:cubicBezTo>
                <a:cubicBezTo>
                  <a:pt x="295179" y="270511"/>
                  <a:pt x="266657" y="272902"/>
                  <a:pt x="238304" y="276446"/>
                </a:cubicBezTo>
                <a:cubicBezTo>
                  <a:pt x="224127" y="279990"/>
                  <a:pt x="210103" y="284213"/>
                  <a:pt x="195774" y="287079"/>
                </a:cubicBezTo>
                <a:cubicBezTo>
                  <a:pt x="174634" y="291307"/>
                  <a:pt x="153023" y="293034"/>
                  <a:pt x="131978" y="297711"/>
                </a:cubicBezTo>
                <a:cubicBezTo>
                  <a:pt x="121037" y="300142"/>
                  <a:pt x="110713" y="304800"/>
                  <a:pt x="100081" y="308344"/>
                </a:cubicBezTo>
                <a:cubicBezTo>
                  <a:pt x="-23711" y="432132"/>
                  <a:pt x="178013" y="242209"/>
                  <a:pt x="15020" y="350874"/>
                </a:cubicBezTo>
                <a:cubicBezTo>
                  <a:pt x="5695" y="357091"/>
                  <a:pt x="-6733" y="381382"/>
                  <a:pt x="4388" y="382772"/>
                </a:cubicBezTo>
                <a:cubicBezTo>
                  <a:pt x="64277" y="390258"/>
                  <a:pt x="124890" y="375683"/>
                  <a:pt x="185141" y="372139"/>
                </a:cubicBezTo>
                <a:cubicBezTo>
                  <a:pt x="209648" y="368055"/>
                  <a:pt x="254657" y="363963"/>
                  <a:pt x="280834" y="350874"/>
                </a:cubicBezTo>
                <a:cubicBezTo>
                  <a:pt x="292264" y="345159"/>
                  <a:pt x="302915" y="337790"/>
                  <a:pt x="312732" y="329609"/>
                </a:cubicBezTo>
                <a:cubicBezTo>
                  <a:pt x="324284" y="319983"/>
                  <a:pt x="333997" y="308344"/>
                  <a:pt x="344630" y="297711"/>
                </a:cubicBezTo>
                <a:cubicBezTo>
                  <a:pt x="358271" y="338636"/>
                  <a:pt x="365529" y="328712"/>
                  <a:pt x="323364" y="361507"/>
                </a:cubicBezTo>
                <a:cubicBezTo>
                  <a:pt x="303190" y="377198"/>
                  <a:pt x="259569" y="404037"/>
                  <a:pt x="259569" y="404037"/>
                </a:cubicBezTo>
                <a:cubicBezTo>
                  <a:pt x="225869" y="454586"/>
                  <a:pt x="242346" y="423809"/>
                  <a:pt x="217039" y="499730"/>
                </a:cubicBezTo>
                <a:lnTo>
                  <a:pt x="206406" y="531627"/>
                </a:lnTo>
                <a:cubicBezTo>
                  <a:pt x="209157" y="542632"/>
                  <a:pt x="218535" y="600407"/>
                  <a:pt x="238304" y="606055"/>
                </a:cubicBezTo>
                <a:cubicBezTo>
                  <a:pt x="255681" y="611020"/>
                  <a:pt x="273746" y="598967"/>
                  <a:pt x="291467" y="595423"/>
                </a:cubicBezTo>
                <a:cubicBezTo>
                  <a:pt x="344629" y="559981"/>
                  <a:pt x="316275" y="584791"/>
                  <a:pt x="365895" y="510362"/>
                </a:cubicBezTo>
                <a:lnTo>
                  <a:pt x="387160" y="478465"/>
                </a:lnTo>
                <a:cubicBezTo>
                  <a:pt x="390704" y="464288"/>
                  <a:pt x="394622" y="450199"/>
                  <a:pt x="397792" y="435934"/>
                </a:cubicBezTo>
                <a:cubicBezTo>
                  <a:pt x="401712" y="418293"/>
                  <a:pt x="404042" y="400304"/>
                  <a:pt x="408425" y="382772"/>
                </a:cubicBezTo>
                <a:cubicBezTo>
                  <a:pt x="411143" y="371899"/>
                  <a:pt x="415513" y="361507"/>
                  <a:pt x="419057" y="350874"/>
                </a:cubicBezTo>
                <a:cubicBezTo>
                  <a:pt x="422601" y="365051"/>
                  <a:pt x="427288" y="378990"/>
                  <a:pt x="429690" y="393404"/>
                </a:cubicBezTo>
                <a:cubicBezTo>
                  <a:pt x="442883" y="472557"/>
                  <a:pt x="433011" y="461181"/>
                  <a:pt x="450955" y="520995"/>
                </a:cubicBezTo>
                <a:cubicBezTo>
                  <a:pt x="457396" y="542465"/>
                  <a:pt x="453569" y="572356"/>
                  <a:pt x="472220" y="584790"/>
                </a:cubicBezTo>
                <a:cubicBezTo>
                  <a:pt x="482853" y="591878"/>
                  <a:pt x="494139" y="598072"/>
                  <a:pt x="504118" y="606055"/>
                </a:cubicBezTo>
                <a:cubicBezTo>
                  <a:pt x="511946" y="612317"/>
                  <a:pt x="516787" y="622163"/>
                  <a:pt x="525383" y="627321"/>
                </a:cubicBezTo>
                <a:cubicBezTo>
                  <a:pt x="534994" y="633087"/>
                  <a:pt x="546648" y="634409"/>
                  <a:pt x="557281" y="637953"/>
                </a:cubicBezTo>
                <a:lnTo>
                  <a:pt x="536016" y="574158"/>
                </a:lnTo>
                <a:lnTo>
                  <a:pt x="525383" y="542260"/>
                </a:lnTo>
                <a:cubicBezTo>
                  <a:pt x="512395" y="386414"/>
                  <a:pt x="514750" y="457347"/>
                  <a:pt x="514750" y="32960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9" name="Oval 148"/>
          <p:cNvSpPr/>
          <p:nvPr/>
        </p:nvSpPr>
        <p:spPr>
          <a:xfrm flipH="1">
            <a:off x="5705263" y="4438489"/>
            <a:ext cx="86070"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2" name="Freeform 151"/>
          <p:cNvSpPr/>
          <p:nvPr/>
        </p:nvSpPr>
        <p:spPr>
          <a:xfrm>
            <a:off x="2189988" y="3964351"/>
            <a:ext cx="680738" cy="790760"/>
          </a:xfrm>
          <a:custGeom>
            <a:avLst/>
            <a:gdLst>
              <a:gd name="connsiteX0" fmla="*/ 63796 w 680738"/>
              <a:gd name="connsiteY0" fmla="*/ 492151 h 790760"/>
              <a:gd name="connsiteX1" fmla="*/ 21265 w 680738"/>
              <a:gd name="connsiteY1" fmla="*/ 385826 h 790760"/>
              <a:gd name="connsiteX2" fmla="*/ 0 w 680738"/>
              <a:gd name="connsiteY2" fmla="*/ 279500 h 790760"/>
              <a:gd name="connsiteX3" fmla="*/ 10633 w 680738"/>
              <a:gd name="connsiteY3" fmla="*/ 130645 h 790760"/>
              <a:gd name="connsiteX4" fmla="*/ 21265 w 680738"/>
              <a:gd name="connsiteY4" fmla="*/ 3054 h 790760"/>
              <a:gd name="connsiteX5" fmla="*/ 53163 w 680738"/>
              <a:gd name="connsiteY5" fmla="*/ 24319 h 790760"/>
              <a:gd name="connsiteX6" fmla="*/ 74428 w 680738"/>
              <a:gd name="connsiteY6" fmla="*/ 56217 h 790760"/>
              <a:gd name="connsiteX7" fmla="*/ 85061 w 680738"/>
              <a:gd name="connsiteY7" fmla="*/ 88114 h 790760"/>
              <a:gd name="connsiteX8" fmla="*/ 106326 w 680738"/>
              <a:gd name="connsiteY8" fmla="*/ 173175 h 790760"/>
              <a:gd name="connsiteX9" fmla="*/ 116958 w 680738"/>
              <a:gd name="connsiteY9" fmla="*/ 215705 h 790760"/>
              <a:gd name="connsiteX10" fmla="*/ 138224 w 680738"/>
              <a:gd name="connsiteY10" fmla="*/ 279500 h 790760"/>
              <a:gd name="connsiteX11" fmla="*/ 148856 w 680738"/>
              <a:gd name="connsiteY11" fmla="*/ 343296 h 790760"/>
              <a:gd name="connsiteX12" fmla="*/ 159489 w 680738"/>
              <a:gd name="connsiteY12" fmla="*/ 417724 h 790760"/>
              <a:gd name="connsiteX13" fmla="*/ 170121 w 680738"/>
              <a:gd name="connsiteY13" fmla="*/ 449621 h 790760"/>
              <a:gd name="connsiteX14" fmla="*/ 297712 w 680738"/>
              <a:gd name="connsiteY14" fmla="*/ 364561 h 790760"/>
              <a:gd name="connsiteX15" fmla="*/ 329610 w 680738"/>
              <a:gd name="connsiteY15" fmla="*/ 343296 h 790760"/>
              <a:gd name="connsiteX16" fmla="*/ 361507 w 680738"/>
              <a:gd name="connsiteY16" fmla="*/ 322031 h 790760"/>
              <a:gd name="connsiteX17" fmla="*/ 457200 w 680738"/>
              <a:gd name="connsiteY17" fmla="*/ 300765 h 790760"/>
              <a:gd name="connsiteX18" fmla="*/ 574158 w 680738"/>
              <a:gd name="connsiteY18" fmla="*/ 311398 h 790760"/>
              <a:gd name="connsiteX19" fmla="*/ 584791 w 680738"/>
              <a:gd name="connsiteY19" fmla="*/ 407091 h 790760"/>
              <a:gd name="connsiteX20" fmla="*/ 489098 w 680738"/>
              <a:gd name="connsiteY20" fmla="*/ 449621 h 790760"/>
              <a:gd name="connsiteX21" fmla="*/ 414670 w 680738"/>
              <a:gd name="connsiteY21" fmla="*/ 481519 h 790760"/>
              <a:gd name="connsiteX22" fmla="*/ 382772 w 680738"/>
              <a:gd name="connsiteY22" fmla="*/ 502784 h 790760"/>
              <a:gd name="connsiteX23" fmla="*/ 340242 w 680738"/>
              <a:gd name="connsiteY23" fmla="*/ 513417 h 790760"/>
              <a:gd name="connsiteX24" fmla="*/ 276447 w 680738"/>
              <a:gd name="connsiteY24" fmla="*/ 534682 h 790760"/>
              <a:gd name="connsiteX25" fmla="*/ 244549 w 680738"/>
              <a:gd name="connsiteY25" fmla="*/ 545314 h 790760"/>
              <a:gd name="connsiteX26" fmla="*/ 212651 w 680738"/>
              <a:gd name="connsiteY26" fmla="*/ 555947 h 790760"/>
              <a:gd name="connsiteX27" fmla="*/ 287079 w 680738"/>
              <a:gd name="connsiteY27" fmla="*/ 577212 h 790760"/>
              <a:gd name="connsiteX28" fmla="*/ 318977 w 680738"/>
              <a:gd name="connsiteY28" fmla="*/ 587845 h 790760"/>
              <a:gd name="connsiteX29" fmla="*/ 361507 w 680738"/>
              <a:gd name="connsiteY29" fmla="*/ 598477 h 790760"/>
              <a:gd name="connsiteX30" fmla="*/ 425303 w 680738"/>
              <a:gd name="connsiteY30" fmla="*/ 619742 h 790760"/>
              <a:gd name="connsiteX31" fmla="*/ 531628 w 680738"/>
              <a:gd name="connsiteY31" fmla="*/ 672905 h 790760"/>
              <a:gd name="connsiteX32" fmla="*/ 574158 w 680738"/>
              <a:gd name="connsiteY32" fmla="*/ 683538 h 790760"/>
              <a:gd name="connsiteX33" fmla="*/ 659219 w 680738"/>
              <a:gd name="connsiteY33" fmla="*/ 715435 h 790760"/>
              <a:gd name="connsiteX34" fmla="*/ 680484 w 680738"/>
              <a:gd name="connsiteY34" fmla="*/ 747333 h 790760"/>
              <a:gd name="connsiteX35" fmla="*/ 648586 w 680738"/>
              <a:gd name="connsiteY35" fmla="*/ 768598 h 790760"/>
              <a:gd name="connsiteX36" fmla="*/ 393405 w 680738"/>
              <a:gd name="connsiteY36" fmla="*/ 757965 h 790760"/>
              <a:gd name="connsiteX37" fmla="*/ 350875 w 680738"/>
              <a:gd name="connsiteY37" fmla="*/ 747333 h 790760"/>
              <a:gd name="connsiteX38" fmla="*/ 276447 w 680738"/>
              <a:gd name="connsiteY38" fmla="*/ 726068 h 790760"/>
              <a:gd name="connsiteX39" fmla="*/ 191386 w 680738"/>
              <a:gd name="connsiteY39" fmla="*/ 715435 h 790760"/>
              <a:gd name="connsiteX40" fmla="*/ 159489 w 680738"/>
              <a:gd name="connsiteY40" fmla="*/ 694170 h 790760"/>
              <a:gd name="connsiteX41" fmla="*/ 148856 w 680738"/>
              <a:gd name="connsiteY41" fmla="*/ 662272 h 790760"/>
              <a:gd name="connsiteX42" fmla="*/ 138224 w 680738"/>
              <a:gd name="connsiteY42" fmla="*/ 694170 h 790760"/>
              <a:gd name="connsiteX43" fmla="*/ 116958 w 680738"/>
              <a:gd name="connsiteY43" fmla="*/ 726068 h 790760"/>
              <a:gd name="connsiteX44" fmla="*/ 53163 w 680738"/>
              <a:gd name="connsiteY44" fmla="*/ 789863 h 79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80738" h="790760">
                <a:moveTo>
                  <a:pt x="63796" y="492151"/>
                </a:moveTo>
                <a:cubicBezTo>
                  <a:pt x="62107" y="488209"/>
                  <a:pt x="26057" y="409785"/>
                  <a:pt x="21265" y="385826"/>
                </a:cubicBezTo>
                <a:cubicBezTo>
                  <a:pt x="-3170" y="263650"/>
                  <a:pt x="24022" y="351565"/>
                  <a:pt x="0" y="279500"/>
                </a:cubicBezTo>
                <a:cubicBezTo>
                  <a:pt x="3544" y="229882"/>
                  <a:pt x="6818" y="180243"/>
                  <a:pt x="10633" y="130645"/>
                </a:cubicBezTo>
                <a:cubicBezTo>
                  <a:pt x="13906" y="88093"/>
                  <a:pt x="5415" y="42679"/>
                  <a:pt x="21265" y="3054"/>
                </a:cubicBezTo>
                <a:cubicBezTo>
                  <a:pt x="26011" y="-8811"/>
                  <a:pt x="42530" y="17231"/>
                  <a:pt x="53163" y="24319"/>
                </a:cubicBezTo>
                <a:cubicBezTo>
                  <a:pt x="60251" y="34952"/>
                  <a:pt x="68713" y="44787"/>
                  <a:pt x="74428" y="56217"/>
                </a:cubicBezTo>
                <a:cubicBezTo>
                  <a:pt x="79440" y="66241"/>
                  <a:pt x="82112" y="77301"/>
                  <a:pt x="85061" y="88114"/>
                </a:cubicBezTo>
                <a:cubicBezTo>
                  <a:pt x="92751" y="116310"/>
                  <a:pt x="99238" y="144821"/>
                  <a:pt x="106326" y="173175"/>
                </a:cubicBezTo>
                <a:cubicBezTo>
                  <a:pt x="109870" y="187352"/>
                  <a:pt x="112337" y="201842"/>
                  <a:pt x="116958" y="215705"/>
                </a:cubicBezTo>
                <a:lnTo>
                  <a:pt x="138224" y="279500"/>
                </a:lnTo>
                <a:cubicBezTo>
                  <a:pt x="141768" y="300765"/>
                  <a:pt x="145578" y="321988"/>
                  <a:pt x="148856" y="343296"/>
                </a:cubicBezTo>
                <a:cubicBezTo>
                  <a:pt x="152667" y="368066"/>
                  <a:pt x="154574" y="393149"/>
                  <a:pt x="159489" y="417724"/>
                </a:cubicBezTo>
                <a:cubicBezTo>
                  <a:pt x="161687" y="428714"/>
                  <a:pt x="166577" y="438989"/>
                  <a:pt x="170121" y="449621"/>
                </a:cubicBezTo>
                <a:lnTo>
                  <a:pt x="297712" y="364561"/>
                </a:lnTo>
                <a:lnTo>
                  <a:pt x="329610" y="343296"/>
                </a:lnTo>
                <a:cubicBezTo>
                  <a:pt x="340242" y="336208"/>
                  <a:pt x="348977" y="324537"/>
                  <a:pt x="361507" y="322031"/>
                </a:cubicBezTo>
                <a:cubicBezTo>
                  <a:pt x="428999" y="308532"/>
                  <a:pt x="397138" y="315781"/>
                  <a:pt x="457200" y="300765"/>
                </a:cubicBezTo>
                <a:cubicBezTo>
                  <a:pt x="496186" y="304309"/>
                  <a:pt x="537621" y="297345"/>
                  <a:pt x="574158" y="311398"/>
                </a:cubicBezTo>
                <a:cubicBezTo>
                  <a:pt x="605759" y="323552"/>
                  <a:pt x="595964" y="391449"/>
                  <a:pt x="584791" y="407091"/>
                </a:cubicBezTo>
                <a:cubicBezTo>
                  <a:pt x="578897" y="415342"/>
                  <a:pt x="492305" y="448418"/>
                  <a:pt x="489098" y="449621"/>
                </a:cubicBezTo>
                <a:cubicBezTo>
                  <a:pt x="445723" y="465887"/>
                  <a:pt x="462191" y="454364"/>
                  <a:pt x="414670" y="481519"/>
                </a:cubicBezTo>
                <a:cubicBezTo>
                  <a:pt x="403575" y="487859"/>
                  <a:pt x="394518" y="497750"/>
                  <a:pt x="382772" y="502784"/>
                </a:cubicBezTo>
                <a:cubicBezTo>
                  <a:pt x="369341" y="508540"/>
                  <a:pt x="354239" y="509218"/>
                  <a:pt x="340242" y="513417"/>
                </a:cubicBezTo>
                <a:cubicBezTo>
                  <a:pt x="318772" y="519858"/>
                  <a:pt x="297712" y="527594"/>
                  <a:pt x="276447" y="534682"/>
                </a:cubicBezTo>
                <a:lnTo>
                  <a:pt x="244549" y="545314"/>
                </a:lnTo>
                <a:lnTo>
                  <a:pt x="212651" y="555947"/>
                </a:lnTo>
                <a:cubicBezTo>
                  <a:pt x="289152" y="581446"/>
                  <a:pt x="193597" y="550502"/>
                  <a:pt x="287079" y="577212"/>
                </a:cubicBezTo>
                <a:cubicBezTo>
                  <a:pt x="297856" y="580291"/>
                  <a:pt x="308200" y="584766"/>
                  <a:pt x="318977" y="587845"/>
                </a:cubicBezTo>
                <a:cubicBezTo>
                  <a:pt x="333028" y="591859"/>
                  <a:pt x="347510" y="594278"/>
                  <a:pt x="361507" y="598477"/>
                </a:cubicBezTo>
                <a:cubicBezTo>
                  <a:pt x="382977" y="604918"/>
                  <a:pt x="425303" y="619742"/>
                  <a:pt x="425303" y="619742"/>
                </a:cubicBezTo>
                <a:cubicBezTo>
                  <a:pt x="470917" y="650152"/>
                  <a:pt x="463919" y="648283"/>
                  <a:pt x="531628" y="672905"/>
                </a:cubicBezTo>
                <a:cubicBezTo>
                  <a:pt x="545361" y="677899"/>
                  <a:pt x="560475" y="678407"/>
                  <a:pt x="574158" y="683538"/>
                </a:cubicBezTo>
                <a:cubicBezTo>
                  <a:pt x="685349" y="725235"/>
                  <a:pt x="550062" y="688147"/>
                  <a:pt x="659219" y="715435"/>
                </a:cubicBezTo>
                <a:cubicBezTo>
                  <a:pt x="666307" y="726068"/>
                  <a:pt x="682990" y="734802"/>
                  <a:pt x="680484" y="747333"/>
                </a:cubicBezTo>
                <a:cubicBezTo>
                  <a:pt x="677978" y="759864"/>
                  <a:pt x="661356" y="768125"/>
                  <a:pt x="648586" y="768598"/>
                </a:cubicBezTo>
                <a:lnTo>
                  <a:pt x="393405" y="757965"/>
                </a:lnTo>
                <a:cubicBezTo>
                  <a:pt x="379228" y="754421"/>
                  <a:pt x="364926" y="751347"/>
                  <a:pt x="350875" y="747333"/>
                </a:cubicBezTo>
                <a:cubicBezTo>
                  <a:pt x="315473" y="737218"/>
                  <a:pt x="316344" y="732717"/>
                  <a:pt x="276447" y="726068"/>
                </a:cubicBezTo>
                <a:cubicBezTo>
                  <a:pt x="248261" y="721370"/>
                  <a:pt x="219740" y="718979"/>
                  <a:pt x="191386" y="715435"/>
                </a:cubicBezTo>
                <a:cubicBezTo>
                  <a:pt x="180754" y="708347"/>
                  <a:pt x="167472" y="704148"/>
                  <a:pt x="159489" y="694170"/>
                </a:cubicBezTo>
                <a:cubicBezTo>
                  <a:pt x="152488" y="685418"/>
                  <a:pt x="160064" y="662272"/>
                  <a:pt x="148856" y="662272"/>
                </a:cubicBezTo>
                <a:cubicBezTo>
                  <a:pt x="137648" y="662272"/>
                  <a:pt x="143236" y="684145"/>
                  <a:pt x="138224" y="694170"/>
                </a:cubicBezTo>
                <a:cubicBezTo>
                  <a:pt x="132509" y="705600"/>
                  <a:pt x="124047" y="715435"/>
                  <a:pt x="116958" y="726068"/>
                </a:cubicBezTo>
                <a:cubicBezTo>
                  <a:pt x="91210" y="803312"/>
                  <a:pt x="118108" y="789863"/>
                  <a:pt x="53163" y="78986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Freeform 154"/>
          <p:cNvSpPr/>
          <p:nvPr/>
        </p:nvSpPr>
        <p:spPr>
          <a:xfrm>
            <a:off x="1866528" y="4243851"/>
            <a:ext cx="408521" cy="685661"/>
          </a:xfrm>
          <a:custGeom>
            <a:avLst/>
            <a:gdLst>
              <a:gd name="connsiteX0" fmla="*/ 376623 w 408521"/>
              <a:gd name="connsiteY0" fmla="*/ 180754 h 685661"/>
              <a:gd name="connsiteX1" fmla="*/ 312828 w 408521"/>
              <a:gd name="connsiteY1" fmla="*/ 148856 h 685661"/>
              <a:gd name="connsiteX2" fmla="*/ 280930 w 408521"/>
              <a:gd name="connsiteY2" fmla="*/ 116958 h 685661"/>
              <a:gd name="connsiteX3" fmla="*/ 185237 w 408521"/>
              <a:gd name="connsiteY3" fmla="*/ 42531 h 685661"/>
              <a:gd name="connsiteX4" fmla="*/ 142707 w 408521"/>
              <a:gd name="connsiteY4" fmla="*/ 21265 h 685661"/>
              <a:gd name="connsiteX5" fmla="*/ 78911 w 408521"/>
              <a:gd name="connsiteY5" fmla="*/ 0 h 685661"/>
              <a:gd name="connsiteX6" fmla="*/ 4484 w 408521"/>
              <a:gd name="connsiteY6" fmla="*/ 10633 h 685661"/>
              <a:gd name="connsiteX7" fmla="*/ 15116 w 408521"/>
              <a:gd name="connsiteY7" fmla="*/ 53163 h 685661"/>
              <a:gd name="connsiteX8" fmla="*/ 78911 w 408521"/>
              <a:gd name="connsiteY8" fmla="*/ 95693 h 685661"/>
              <a:gd name="connsiteX9" fmla="*/ 100177 w 408521"/>
              <a:gd name="connsiteY9" fmla="*/ 116958 h 685661"/>
              <a:gd name="connsiteX10" fmla="*/ 121442 w 408521"/>
              <a:gd name="connsiteY10" fmla="*/ 148856 h 685661"/>
              <a:gd name="connsiteX11" fmla="*/ 217135 w 408521"/>
              <a:gd name="connsiteY11" fmla="*/ 202019 h 685661"/>
              <a:gd name="connsiteX12" fmla="*/ 238400 w 408521"/>
              <a:gd name="connsiteY12" fmla="*/ 233917 h 685661"/>
              <a:gd name="connsiteX13" fmla="*/ 270298 w 408521"/>
              <a:gd name="connsiteY13" fmla="*/ 255182 h 685661"/>
              <a:gd name="connsiteX14" fmla="*/ 249032 w 408521"/>
              <a:gd name="connsiteY14" fmla="*/ 276447 h 685661"/>
              <a:gd name="connsiteX15" fmla="*/ 206502 w 408521"/>
              <a:gd name="connsiteY15" fmla="*/ 287079 h 685661"/>
              <a:gd name="connsiteX16" fmla="*/ 110809 w 408521"/>
              <a:gd name="connsiteY16" fmla="*/ 329610 h 685661"/>
              <a:gd name="connsiteX17" fmla="*/ 25749 w 408521"/>
              <a:gd name="connsiteY17" fmla="*/ 425303 h 685661"/>
              <a:gd name="connsiteX18" fmla="*/ 4484 w 408521"/>
              <a:gd name="connsiteY18" fmla="*/ 489098 h 685661"/>
              <a:gd name="connsiteX19" fmla="*/ 25749 w 408521"/>
              <a:gd name="connsiteY19" fmla="*/ 531628 h 685661"/>
              <a:gd name="connsiteX20" fmla="*/ 57646 w 408521"/>
              <a:gd name="connsiteY20" fmla="*/ 510363 h 685661"/>
              <a:gd name="connsiteX21" fmla="*/ 121442 w 408521"/>
              <a:gd name="connsiteY21" fmla="*/ 489098 h 685661"/>
              <a:gd name="connsiteX22" fmla="*/ 195870 w 408521"/>
              <a:gd name="connsiteY22" fmla="*/ 404038 h 685661"/>
              <a:gd name="connsiteX23" fmla="*/ 249032 w 408521"/>
              <a:gd name="connsiteY23" fmla="*/ 350875 h 685661"/>
              <a:gd name="connsiteX24" fmla="*/ 312828 w 408521"/>
              <a:gd name="connsiteY24" fmla="*/ 329610 h 685661"/>
              <a:gd name="connsiteX25" fmla="*/ 323460 w 408521"/>
              <a:gd name="connsiteY25" fmla="*/ 361507 h 685661"/>
              <a:gd name="connsiteX26" fmla="*/ 302195 w 408521"/>
              <a:gd name="connsiteY26" fmla="*/ 478465 h 685661"/>
              <a:gd name="connsiteX27" fmla="*/ 291563 w 408521"/>
              <a:gd name="connsiteY27" fmla="*/ 510363 h 685661"/>
              <a:gd name="connsiteX28" fmla="*/ 270298 w 408521"/>
              <a:gd name="connsiteY28" fmla="*/ 616689 h 685661"/>
              <a:gd name="connsiteX29" fmla="*/ 280930 w 408521"/>
              <a:gd name="connsiteY29" fmla="*/ 669851 h 685661"/>
              <a:gd name="connsiteX30" fmla="*/ 334093 w 408521"/>
              <a:gd name="connsiteY30" fmla="*/ 648586 h 685661"/>
              <a:gd name="connsiteX31" fmla="*/ 365991 w 408521"/>
              <a:gd name="connsiteY31" fmla="*/ 616689 h 685661"/>
              <a:gd name="connsiteX32" fmla="*/ 376623 w 408521"/>
              <a:gd name="connsiteY32" fmla="*/ 584791 h 685661"/>
              <a:gd name="connsiteX33" fmla="*/ 387256 w 408521"/>
              <a:gd name="connsiteY33" fmla="*/ 510363 h 685661"/>
              <a:gd name="connsiteX34" fmla="*/ 408521 w 408521"/>
              <a:gd name="connsiteY34" fmla="*/ 499731 h 68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8521" h="685661">
                <a:moveTo>
                  <a:pt x="376623" y="180754"/>
                </a:moveTo>
                <a:cubicBezTo>
                  <a:pt x="355358" y="170121"/>
                  <a:pt x="332610" y="162044"/>
                  <a:pt x="312828" y="148856"/>
                </a:cubicBezTo>
                <a:cubicBezTo>
                  <a:pt x="300317" y="140515"/>
                  <a:pt x="292482" y="126584"/>
                  <a:pt x="280930" y="116958"/>
                </a:cubicBezTo>
                <a:cubicBezTo>
                  <a:pt x="249886" y="91088"/>
                  <a:pt x="221380" y="60603"/>
                  <a:pt x="185237" y="42531"/>
                </a:cubicBezTo>
                <a:cubicBezTo>
                  <a:pt x="171060" y="35442"/>
                  <a:pt x="157423" y="27152"/>
                  <a:pt x="142707" y="21265"/>
                </a:cubicBezTo>
                <a:cubicBezTo>
                  <a:pt x="121895" y="12940"/>
                  <a:pt x="78911" y="0"/>
                  <a:pt x="78911" y="0"/>
                </a:cubicBezTo>
                <a:cubicBezTo>
                  <a:pt x="54102" y="3544"/>
                  <a:pt x="23736" y="-5411"/>
                  <a:pt x="4484" y="10633"/>
                </a:cubicBezTo>
                <a:cubicBezTo>
                  <a:pt x="-6742" y="19988"/>
                  <a:pt x="5493" y="42166"/>
                  <a:pt x="15116" y="53163"/>
                </a:cubicBezTo>
                <a:cubicBezTo>
                  <a:pt x="31946" y="72397"/>
                  <a:pt x="60839" y="77622"/>
                  <a:pt x="78911" y="95693"/>
                </a:cubicBezTo>
                <a:cubicBezTo>
                  <a:pt x="86000" y="102781"/>
                  <a:pt x="93915" y="109130"/>
                  <a:pt x="100177" y="116958"/>
                </a:cubicBezTo>
                <a:cubicBezTo>
                  <a:pt x="108160" y="126937"/>
                  <a:pt x="111740" y="140540"/>
                  <a:pt x="121442" y="148856"/>
                </a:cubicBezTo>
                <a:cubicBezTo>
                  <a:pt x="140136" y="164880"/>
                  <a:pt x="192980" y="189942"/>
                  <a:pt x="217135" y="202019"/>
                </a:cubicBezTo>
                <a:cubicBezTo>
                  <a:pt x="224223" y="212652"/>
                  <a:pt x="229364" y="224881"/>
                  <a:pt x="238400" y="233917"/>
                </a:cubicBezTo>
                <a:cubicBezTo>
                  <a:pt x="247436" y="242953"/>
                  <a:pt x="267199" y="242785"/>
                  <a:pt x="270298" y="255182"/>
                </a:cubicBezTo>
                <a:cubicBezTo>
                  <a:pt x="272729" y="264907"/>
                  <a:pt x="257998" y="271964"/>
                  <a:pt x="249032" y="276447"/>
                </a:cubicBezTo>
                <a:cubicBezTo>
                  <a:pt x="235962" y="282982"/>
                  <a:pt x="220499" y="282880"/>
                  <a:pt x="206502" y="287079"/>
                </a:cubicBezTo>
                <a:cubicBezTo>
                  <a:pt x="168344" y="298527"/>
                  <a:pt x="139831" y="303813"/>
                  <a:pt x="110809" y="329610"/>
                </a:cubicBezTo>
                <a:cubicBezTo>
                  <a:pt x="93129" y="345325"/>
                  <a:pt x="40260" y="392652"/>
                  <a:pt x="25749" y="425303"/>
                </a:cubicBezTo>
                <a:cubicBezTo>
                  <a:pt x="16645" y="445786"/>
                  <a:pt x="4484" y="489098"/>
                  <a:pt x="4484" y="489098"/>
                </a:cubicBezTo>
                <a:cubicBezTo>
                  <a:pt x="11572" y="503275"/>
                  <a:pt x="11033" y="525741"/>
                  <a:pt x="25749" y="531628"/>
                </a:cubicBezTo>
                <a:cubicBezTo>
                  <a:pt x="37614" y="536374"/>
                  <a:pt x="45969" y="515553"/>
                  <a:pt x="57646" y="510363"/>
                </a:cubicBezTo>
                <a:cubicBezTo>
                  <a:pt x="78130" y="501259"/>
                  <a:pt x="121442" y="489098"/>
                  <a:pt x="121442" y="489098"/>
                </a:cubicBezTo>
                <a:cubicBezTo>
                  <a:pt x="174758" y="400237"/>
                  <a:pt x="126258" y="465915"/>
                  <a:pt x="195870" y="404038"/>
                </a:cubicBezTo>
                <a:cubicBezTo>
                  <a:pt x="214601" y="387388"/>
                  <a:pt x="225257" y="358800"/>
                  <a:pt x="249032" y="350875"/>
                </a:cubicBezTo>
                <a:lnTo>
                  <a:pt x="312828" y="329610"/>
                </a:lnTo>
                <a:cubicBezTo>
                  <a:pt x="316372" y="340242"/>
                  <a:pt x="323460" y="350300"/>
                  <a:pt x="323460" y="361507"/>
                </a:cubicBezTo>
                <a:cubicBezTo>
                  <a:pt x="323460" y="391632"/>
                  <a:pt x="311502" y="445890"/>
                  <a:pt x="302195" y="478465"/>
                </a:cubicBezTo>
                <a:cubicBezTo>
                  <a:pt x="299116" y="489242"/>
                  <a:pt x="294083" y="499442"/>
                  <a:pt x="291563" y="510363"/>
                </a:cubicBezTo>
                <a:cubicBezTo>
                  <a:pt x="283436" y="545581"/>
                  <a:pt x="270298" y="616689"/>
                  <a:pt x="270298" y="616689"/>
                </a:cubicBezTo>
                <a:cubicBezTo>
                  <a:pt x="273842" y="634410"/>
                  <a:pt x="270906" y="654815"/>
                  <a:pt x="280930" y="669851"/>
                </a:cubicBezTo>
                <a:cubicBezTo>
                  <a:pt x="308608" y="711368"/>
                  <a:pt x="325245" y="659204"/>
                  <a:pt x="334093" y="648586"/>
                </a:cubicBezTo>
                <a:cubicBezTo>
                  <a:pt x="343719" y="637035"/>
                  <a:pt x="355358" y="627321"/>
                  <a:pt x="365991" y="616689"/>
                </a:cubicBezTo>
                <a:cubicBezTo>
                  <a:pt x="369535" y="606056"/>
                  <a:pt x="374425" y="595781"/>
                  <a:pt x="376623" y="584791"/>
                </a:cubicBezTo>
                <a:cubicBezTo>
                  <a:pt x="381538" y="560216"/>
                  <a:pt x="378456" y="533829"/>
                  <a:pt x="387256" y="510363"/>
                </a:cubicBezTo>
                <a:cubicBezTo>
                  <a:pt x="390039" y="502943"/>
                  <a:pt x="401433" y="503275"/>
                  <a:pt x="408521" y="4997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6" name="Oval 155"/>
          <p:cNvSpPr/>
          <p:nvPr/>
        </p:nvSpPr>
        <p:spPr>
          <a:xfrm flipH="1" flipV="1">
            <a:off x="2261067" y="4471564"/>
            <a:ext cx="84255" cy="8903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graphicFrame>
        <p:nvGraphicFramePr>
          <p:cNvPr id="157" name="Table 156"/>
          <p:cNvGraphicFramePr>
            <a:graphicFrameLocks noGrp="1"/>
          </p:cNvGraphicFramePr>
          <p:nvPr>
            <p:extLst>
              <p:ext uri="{D42A27DB-BD31-4B8C-83A1-F6EECF244321}">
                <p14:modId xmlns:p14="http://schemas.microsoft.com/office/powerpoint/2010/main" val="2391793496"/>
              </p:ext>
            </p:extLst>
          </p:nvPr>
        </p:nvGraphicFramePr>
        <p:xfrm>
          <a:off x="594125" y="7035084"/>
          <a:ext cx="5685297" cy="1599755"/>
        </p:xfrm>
        <a:graphic>
          <a:graphicData uri="http://schemas.openxmlformats.org/drawingml/2006/table">
            <a:tbl>
              <a:tblPr firstRow="1" bandRow="1">
                <a:tableStyleId>{5940675A-B579-460E-94D1-54222C63F5DA}</a:tableStyleId>
              </a:tblPr>
              <a:tblGrid>
                <a:gridCol w="1302168">
                  <a:extLst>
                    <a:ext uri="{9D8B030D-6E8A-4147-A177-3AD203B41FA5}">
                      <a16:colId xmlns:a16="http://schemas.microsoft.com/office/drawing/2014/main" val="20000"/>
                    </a:ext>
                  </a:extLst>
                </a:gridCol>
                <a:gridCol w="2142863">
                  <a:extLst>
                    <a:ext uri="{9D8B030D-6E8A-4147-A177-3AD203B41FA5}">
                      <a16:colId xmlns:a16="http://schemas.microsoft.com/office/drawing/2014/main" val="20001"/>
                    </a:ext>
                  </a:extLst>
                </a:gridCol>
                <a:gridCol w="2240266">
                  <a:extLst>
                    <a:ext uri="{9D8B030D-6E8A-4147-A177-3AD203B41FA5}">
                      <a16:colId xmlns:a16="http://schemas.microsoft.com/office/drawing/2014/main" val="20002"/>
                    </a:ext>
                  </a:extLst>
                </a:gridCol>
              </a:tblGrid>
              <a:tr h="319951">
                <a:tc>
                  <a:txBody>
                    <a:bodyPr/>
                    <a:lstStyle/>
                    <a:p>
                      <a:pPr algn="ctr"/>
                      <a:endParaRPr lang="en-AU" sz="1200"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AU" sz="1200" b="1" dirty="0">
                          <a:latin typeface="Arial Narrow" panose="020B0606020202030204" pitchFamily="34" charset="0"/>
                        </a:rPr>
                        <a:t>Hard Corals</a:t>
                      </a: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AU" sz="1200" b="1" dirty="0">
                          <a:latin typeface="Arial Narrow" panose="020B0606020202030204" pitchFamily="34" charset="0"/>
                        </a:rPr>
                        <a:t>Soft Corals</a:t>
                      </a:r>
                    </a:p>
                  </a:txBody>
                  <a:tcPr>
                    <a:solidFill>
                      <a:schemeClr val="bg1">
                        <a:lumMod val="85000"/>
                      </a:schemeClr>
                    </a:solidFill>
                  </a:tcPr>
                </a:tc>
                <a:extLst>
                  <a:ext uri="{0D108BD9-81ED-4DB2-BD59-A6C34878D82A}">
                    <a16:rowId xmlns:a16="http://schemas.microsoft.com/office/drawing/2014/main" val="10000"/>
                  </a:ext>
                </a:extLst>
              </a:tr>
              <a:tr h="319951">
                <a:tc>
                  <a:txBody>
                    <a:bodyPr/>
                    <a:lstStyle/>
                    <a:p>
                      <a:r>
                        <a:rPr lang="en-AU" sz="1200" b="1" dirty="0">
                          <a:latin typeface="Arial Narrow" panose="020B0606020202030204" pitchFamily="34" charset="0"/>
                        </a:rPr>
                        <a:t>Phylum</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r>
                        <a:rPr lang="en-AU" sz="1200" dirty="0" err="1">
                          <a:solidFill>
                            <a:schemeClr val="tx1">
                              <a:lumMod val="65000"/>
                              <a:lumOff val="35000"/>
                            </a:schemeClr>
                          </a:solidFill>
                          <a:latin typeface="Comic Sans MS" panose="030F0702030302020204" pitchFamily="66" charset="0"/>
                        </a:rPr>
                        <a:t>Cnidaria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tc>
                  <a:txBody>
                    <a:bodyPr/>
                    <a:lstStyle/>
                    <a:p>
                      <a:r>
                        <a:rPr lang="en-AU" sz="1200" dirty="0" err="1">
                          <a:solidFill>
                            <a:schemeClr val="tx1">
                              <a:lumMod val="65000"/>
                              <a:lumOff val="35000"/>
                            </a:schemeClr>
                          </a:solidFill>
                          <a:latin typeface="Comic Sans MS" panose="030F0702030302020204" pitchFamily="66" charset="0"/>
                        </a:rPr>
                        <a:t>Cnidaria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1"/>
                  </a:ext>
                </a:extLst>
              </a:tr>
              <a:tr h="319951">
                <a:tc>
                  <a:txBody>
                    <a:bodyPr/>
                    <a:lstStyle/>
                    <a:p>
                      <a:r>
                        <a:rPr lang="en-AU" sz="1200" b="1" dirty="0">
                          <a:latin typeface="Arial Narrow" panose="020B0606020202030204" pitchFamily="34" charset="0"/>
                        </a:rPr>
                        <a:t>Class</a:t>
                      </a:r>
                    </a:p>
                  </a:txBody>
                  <a:tcPr>
                    <a:solidFill>
                      <a:schemeClr val="bg1">
                        <a:lumMod val="85000"/>
                      </a:schemeClr>
                    </a:solidFill>
                  </a:tcPr>
                </a:tc>
                <a:tc>
                  <a:txBody>
                    <a:bodyPr/>
                    <a:lstStyle/>
                    <a:p>
                      <a:r>
                        <a:rPr lang="en-AU" sz="1200" dirty="0" err="1">
                          <a:solidFill>
                            <a:schemeClr val="tx1">
                              <a:lumMod val="65000"/>
                              <a:lumOff val="35000"/>
                            </a:schemeClr>
                          </a:solidFill>
                          <a:latin typeface="Comic Sans MS" panose="030F0702030302020204" pitchFamily="66" charset="0"/>
                        </a:rPr>
                        <a:t>Anthozoa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tc>
                  <a:txBody>
                    <a:bodyPr/>
                    <a:lstStyle/>
                    <a:p>
                      <a:r>
                        <a:rPr lang="en-AU" sz="1200" dirty="0" err="1">
                          <a:solidFill>
                            <a:schemeClr val="tx1">
                              <a:lumMod val="65000"/>
                              <a:lumOff val="35000"/>
                            </a:schemeClr>
                          </a:solidFill>
                          <a:latin typeface="Comic Sans MS" panose="030F0702030302020204" pitchFamily="66" charset="0"/>
                        </a:rPr>
                        <a:t>Anthozoa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2"/>
                  </a:ext>
                </a:extLst>
              </a:tr>
              <a:tr h="319951">
                <a:tc>
                  <a:txBody>
                    <a:bodyPr/>
                    <a:lstStyle/>
                    <a:p>
                      <a:r>
                        <a:rPr lang="en-AU" sz="1200" b="1" dirty="0">
                          <a:latin typeface="Arial Narrow" panose="020B0606020202030204" pitchFamily="34" charset="0"/>
                        </a:rPr>
                        <a:t>Sub-class</a:t>
                      </a:r>
                    </a:p>
                  </a:txBody>
                  <a:tcPr>
                    <a:solidFill>
                      <a:schemeClr val="bg1">
                        <a:lumMod val="85000"/>
                      </a:schemeClr>
                    </a:solidFill>
                  </a:tcPr>
                </a:tc>
                <a:tc>
                  <a:txBody>
                    <a:bodyPr/>
                    <a:lstStyle/>
                    <a:p>
                      <a:r>
                        <a:rPr lang="en-AU" sz="1200" dirty="0" err="1">
                          <a:solidFill>
                            <a:schemeClr val="tx1">
                              <a:lumMod val="65000"/>
                              <a:lumOff val="35000"/>
                            </a:schemeClr>
                          </a:solidFill>
                          <a:latin typeface="Comic Sans MS" panose="030F0702030302020204" pitchFamily="66" charset="0"/>
                        </a:rPr>
                        <a:t>Hexacorallia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tc>
                  <a:txBody>
                    <a:bodyPr/>
                    <a:lstStyle/>
                    <a:p>
                      <a:r>
                        <a:rPr lang="en-AU" sz="1200" dirty="0" err="1">
                          <a:solidFill>
                            <a:schemeClr val="tx1">
                              <a:lumMod val="65000"/>
                              <a:lumOff val="35000"/>
                            </a:schemeClr>
                          </a:solidFill>
                          <a:latin typeface="Comic Sans MS" panose="030F0702030302020204" pitchFamily="66" charset="0"/>
                        </a:rPr>
                        <a:t>Octocorallia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3"/>
                  </a:ext>
                </a:extLst>
              </a:tr>
              <a:tr h="319951">
                <a:tc>
                  <a:txBody>
                    <a:bodyPr/>
                    <a:lstStyle/>
                    <a:p>
                      <a:r>
                        <a:rPr lang="en-AU" sz="1200" b="1" dirty="0">
                          <a:latin typeface="Arial Narrow" panose="020B0606020202030204" pitchFamily="34" charset="0"/>
                        </a:rPr>
                        <a:t>Order</a:t>
                      </a:r>
                    </a:p>
                  </a:txBody>
                  <a:tcPr>
                    <a:solidFill>
                      <a:schemeClr val="bg1">
                        <a:lumMod val="85000"/>
                      </a:schemeClr>
                    </a:solidFill>
                  </a:tcPr>
                </a:tc>
                <a:tc>
                  <a:txBody>
                    <a:bodyPr/>
                    <a:lstStyle/>
                    <a:p>
                      <a:r>
                        <a:rPr lang="en-AU" sz="1200" dirty="0" err="1">
                          <a:solidFill>
                            <a:schemeClr val="tx1">
                              <a:lumMod val="65000"/>
                              <a:lumOff val="35000"/>
                            </a:schemeClr>
                          </a:solidFill>
                          <a:latin typeface="Comic Sans MS" panose="030F0702030302020204" pitchFamily="66" charset="0"/>
                        </a:rPr>
                        <a:t>Scleractinia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tc>
                  <a:txBody>
                    <a:bodyPr/>
                    <a:lstStyle/>
                    <a:p>
                      <a:r>
                        <a:rPr lang="en-AU" sz="1200" dirty="0" err="1">
                          <a:solidFill>
                            <a:schemeClr val="tx1">
                              <a:lumMod val="65000"/>
                              <a:lumOff val="35000"/>
                            </a:schemeClr>
                          </a:solidFill>
                          <a:latin typeface="Comic Sans MS" panose="030F0702030302020204" pitchFamily="66" charset="0"/>
                        </a:rPr>
                        <a:t>Alcyonacea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4"/>
                  </a:ext>
                </a:extLst>
              </a:tr>
            </a:tbl>
          </a:graphicData>
        </a:graphic>
      </p:graphicFrame>
      <p:sp>
        <p:nvSpPr>
          <p:cNvPr id="4" name="TextBox 3"/>
          <p:cNvSpPr txBox="1"/>
          <p:nvPr/>
        </p:nvSpPr>
        <p:spPr>
          <a:xfrm>
            <a:off x="640505" y="1589656"/>
            <a:ext cx="720080" cy="246221"/>
          </a:xfrm>
          <a:prstGeom prst="rect">
            <a:avLst/>
          </a:prstGeom>
          <a:noFill/>
        </p:spPr>
        <p:txBody>
          <a:bodyPr wrap="square" rtlCol="0">
            <a:spAutoFit/>
          </a:bodyPr>
          <a:lstStyle/>
          <a:p>
            <a:r>
              <a:rPr lang="en-AU" sz="1000" dirty="0">
                <a:solidFill>
                  <a:schemeClr val="tx1">
                    <a:lumMod val="65000"/>
                    <a:lumOff val="35000"/>
                  </a:schemeClr>
                </a:solidFill>
                <a:latin typeface="Comic Sans MS" panose="030F0702030302020204" pitchFamily="66" charset="0"/>
              </a:rPr>
              <a:t>id </a:t>
            </a:r>
          </a:p>
        </p:txBody>
      </p:sp>
      <p:sp>
        <p:nvSpPr>
          <p:cNvPr id="95" name="TextBox 94"/>
          <p:cNvSpPr txBox="1"/>
          <p:nvPr/>
        </p:nvSpPr>
        <p:spPr>
          <a:xfrm>
            <a:off x="1358685" y="1589951"/>
            <a:ext cx="720080" cy="246221"/>
          </a:xfrm>
          <a:prstGeom prst="rect">
            <a:avLst/>
          </a:prstGeom>
          <a:noFill/>
        </p:spPr>
        <p:txBody>
          <a:bodyPr wrap="square" rtlCol="0">
            <a:spAutoFit/>
          </a:bodyPr>
          <a:lstStyle/>
          <a:p>
            <a:r>
              <a:rPr lang="en-AU" sz="1000" dirty="0" err="1">
                <a:solidFill>
                  <a:schemeClr val="tx1">
                    <a:lumMod val="65000"/>
                    <a:lumOff val="35000"/>
                  </a:schemeClr>
                </a:solidFill>
                <a:latin typeface="Comic Sans MS" panose="030F0702030302020204" pitchFamily="66" charset="0"/>
              </a:rPr>
              <a:t>ing</a:t>
            </a:r>
            <a:endParaRPr lang="en-AU" sz="1000" dirty="0">
              <a:solidFill>
                <a:schemeClr val="tx1">
                  <a:lumMod val="65000"/>
                  <a:lumOff val="35000"/>
                </a:schemeClr>
              </a:solidFill>
              <a:latin typeface="Comic Sans MS" panose="030F0702030302020204" pitchFamily="66" charset="0"/>
            </a:endParaRPr>
          </a:p>
        </p:txBody>
      </p:sp>
      <p:sp>
        <p:nvSpPr>
          <p:cNvPr id="98" name="TextBox 97"/>
          <p:cNvSpPr txBox="1"/>
          <p:nvPr/>
        </p:nvSpPr>
        <p:spPr>
          <a:xfrm>
            <a:off x="2788819" y="1592612"/>
            <a:ext cx="980737" cy="246221"/>
          </a:xfrm>
          <a:prstGeom prst="rect">
            <a:avLst/>
          </a:prstGeom>
          <a:noFill/>
        </p:spPr>
        <p:txBody>
          <a:bodyPr wrap="square" rtlCol="0">
            <a:spAutoFit/>
          </a:bodyPr>
          <a:lstStyle/>
          <a:p>
            <a:r>
              <a:rPr lang="en-AU" sz="1000" dirty="0" err="1">
                <a:solidFill>
                  <a:schemeClr val="tx1">
                    <a:lumMod val="65000"/>
                    <a:lumOff val="35000"/>
                  </a:schemeClr>
                </a:solidFill>
                <a:latin typeface="Comic Sans MS" panose="030F0702030302020204" pitchFamily="66" charset="0"/>
              </a:rPr>
              <a:t>ome</a:t>
            </a:r>
            <a:endParaRPr lang="en-AU" sz="1000" dirty="0">
              <a:solidFill>
                <a:schemeClr val="tx1">
                  <a:lumMod val="65000"/>
                  <a:lumOff val="35000"/>
                </a:schemeClr>
              </a:solidFill>
              <a:latin typeface="Comic Sans MS" panose="030F0702030302020204" pitchFamily="66" charset="0"/>
            </a:endParaRPr>
          </a:p>
        </p:txBody>
      </p:sp>
      <p:sp>
        <p:nvSpPr>
          <p:cNvPr id="99" name="TextBox 98"/>
          <p:cNvSpPr txBox="1"/>
          <p:nvPr/>
        </p:nvSpPr>
        <p:spPr>
          <a:xfrm>
            <a:off x="3540979" y="1590591"/>
            <a:ext cx="562497" cy="246221"/>
          </a:xfrm>
          <a:prstGeom prst="rect">
            <a:avLst/>
          </a:prstGeom>
          <a:noFill/>
        </p:spPr>
        <p:txBody>
          <a:bodyPr wrap="square" rtlCol="0">
            <a:spAutoFit/>
          </a:bodyPr>
          <a:lstStyle/>
          <a:p>
            <a:r>
              <a:rPr lang="en-AU" sz="1000" dirty="0" err="1">
                <a:solidFill>
                  <a:schemeClr val="tx1">
                    <a:lumMod val="65000"/>
                    <a:lumOff val="35000"/>
                  </a:schemeClr>
                </a:solidFill>
                <a:latin typeface="Comic Sans MS" panose="030F0702030302020204" pitchFamily="66" charset="0"/>
              </a:rPr>
              <a:t>ver</a:t>
            </a:r>
            <a:endParaRPr lang="en-AU" sz="1000" dirty="0">
              <a:solidFill>
                <a:schemeClr val="tx1">
                  <a:lumMod val="65000"/>
                  <a:lumOff val="35000"/>
                </a:schemeClr>
              </a:solidFill>
              <a:latin typeface="Comic Sans MS" panose="030F0702030302020204" pitchFamily="66" charset="0"/>
            </a:endParaRPr>
          </a:p>
        </p:txBody>
      </p:sp>
      <p:sp>
        <p:nvSpPr>
          <p:cNvPr id="100" name="TextBox 99"/>
          <p:cNvSpPr txBox="1"/>
          <p:nvPr/>
        </p:nvSpPr>
        <p:spPr>
          <a:xfrm>
            <a:off x="4217700" y="1592626"/>
            <a:ext cx="890291" cy="246221"/>
          </a:xfrm>
          <a:prstGeom prst="rect">
            <a:avLst/>
          </a:prstGeom>
          <a:noFill/>
        </p:spPr>
        <p:txBody>
          <a:bodyPr wrap="square" rtlCol="0">
            <a:spAutoFit/>
          </a:bodyPr>
          <a:lstStyle/>
          <a:p>
            <a:r>
              <a:rPr lang="en-AU" sz="1000" dirty="0">
                <a:solidFill>
                  <a:schemeClr val="tx1">
                    <a:lumMod val="65000"/>
                    <a:lumOff val="35000"/>
                  </a:schemeClr>
                </a:solidFill>
                <a:latin typeface="Comic Sans MS" panose="030F0702030302020204" pitchFamily="66" charset="0"/>
              </a:rPr>
              <a:t>or</a:t>
            </a:r>
          </a:p>
        </p:txBody>
      </p:sp>
      <p:sp>
        <p:nvSpPr>
          <p:cNvPr id="105" name="TextBox 104"/>
          <p:cNvSpPr txBox="1"/>
          <p:nvPr/>
        </p:nvSpPr>
        <p:spPr>
          <a:xfrm>
            <a:off x="2072398" y="1597313"/>
            <a:ext cx="980737" cy="246221"/>
          </a:xfrm>
          <a:prstGeom prst="rect">
            <a:avLst/>
          </a:prstGeom>
          <a:noFill/>
        </p:spPr>
        <p:txBody>
          <a:bodyPr wrap="square" rtlCol="0">
            <a:spAutoFit/>
          </a:bodyPr>
          <a:lstStyle/>
          <a:p>
            <a:r>
              <a:rPr lang="en-AU" sz="1000" dirty="0" err="1">
                <a:solidFill>
                  <a:schemeClr val="tx1">
                    <a:lumMod val="65000"/>
                    <a:lumOff val="35000"/>
                  </a:schemeClr>
                </a:solidFill>
                <a:latin typeface="Comic Sans MS" panose="030F0702030302020204" pitchFamily="66" charset="0"/>
              </a:rPr>
              <a:t>hilip</a:t>
            </a:r>
            <a:endParaRPr lang="en-AU" sz="1000" dirty="0">
              <a:solidFill>
                <a:schemeClr val="tx1">
                  <a:lumMod val="65000"/>
                  <a:lumOff val="35000"/>
                </a:schemeClr>
              </a:solidFill>
              <a:latin typeface="Comic Sans MS" panose="030F0702030302020204" pitchFamily="66" charset="0"/>
            </a:endParaRPr>
          </a:p>
        </p:txBody>
      </p:sp>
      <p:sp>
        <p:nvSpPr>
          <p:cNvPr id="106" name="TextBox 105"/>
          <p:cNvSpPr txBox="1"/>
          <p:nvPr/>
        </p:nvSpPr>
        <p:spPr>
          <a:xfrm>
            <a:off x="4979622" y="1587210"/>
            <a:ext cx="890291" cy="246221"/>
          </a:xfrm>
          <a:prstGeom prst="rect">
            <a:avLst/>
          </a:prstGeom>
          <a:noFill/>
        </p:spPr>
        <p:txBody>
          <a:bodyPr wrap="square" rtlCol="0">
            <a:spAutoFit/>
          </a:bodyPr>
          <a:lstStyle/>
          <a:p>
            <a:r>
              <a:rPr lang="en-AU" sz="1000" dirty="0" err="1">
                <a:solidFill>
                  <a:schemeClr val="tx1">
                    <a:lumMod val="65000"/>
                    <a:lumOff val="35000"/>
                  </a:schemeClr>
                </a:solidFill>
                <a:latin typeface="Comic Sans MS" panose="030F0702030302020204" pitchFamily="66" charset="0"/>
              </a:rPr>
              <a:t>reat</a:t>
            </a:r>
            <a:endParaRPr lang="en-AU" sz="1000" dirty="0">
              <a:solidFill>
                <a:schemeClr val="tx1">
                  <a:lumMod val="65000"/>
                  <a:lumOff val="35000"/>
                </a:schemeClr>
              </a:solidFill>
              <a:latin typeface="Comic Sans MS" panose="030F0702030302020204" pitchFamily="66" charset="0"/>
            </a:endParaRPr>
          </a:p>
        </p:txBody>
      </p:sp>
      <p:sp>
        <p:nvSpPr>
          <p:cNvPr id="108" name="TextBox 107"/>
          <p:cNvSpPr txBox="1"/>
          <p:nvPr/>
        </p:nvSpPr>
        <p:spPr>
          <a:xfrm>
            <a:off x="5688938" y="1581794"/>
            <a:ext cx="890291" cy="246221"/>
          </a:xfrm>
          <a:prstGeom prst="rect">
            <a:avLst/>
          </a:prstGeom>
          <a:noFill/>
        </p:spPr>
        <p:txBody>
          <a:bodyPr wrap="square" rtlCol="0">
            <a:spAutoFit/>
          </a:bodyPr>
          <a:lstStyle/>
          <a:p>
            <a:r>
              <a:rPr lang="en-AU" sz="1000" dirty="0" err="1">
                <a:solidFill>
                  <a:schemeClr val="tx1">
                    <a:lumMod val="65000"/>
                    <a:lumOff val="35000"/>
                  </a:schemeClr>
                </a:solidFill>
                <a:latin typeface="Comic Sans MS" panose="030F0702030302020204" pitchFamily="66" charset="0"/>
              </a:rPr>
              <a:t>pagetti</a:t>
            </a:r>
            <a:r>
              <a:rPr lang="en-AU" sz="1000" dirty="0">
                <a:solidFill>
                  <a:schemeClr val="tx1">
                    <a:lumMod val="65000"/>
                    <a:lumOff val="35000"/>
                  </a:schemeClr>
                </a:solidFill>
                <a:latin typeface="Comic Sans MS" panose="030F0702030302020204" pitchFamily="66" charset="0"/>
              </a:rPr>
              <a:t>?</a:t>
            </a:r>
          </a:p>
        </p:txBody>
      </p:sp>
      <p:sp>
        <p:nvSpPr>
          <p:cNvPr id="101" name="TextBox 100">
            <a:extLst>
              <a:ext uri="{FF2B5EF4-FFF2-40B4-BE49-F238E27FC236}">
                <a16:creationId xmlns:a16="http://schemas.microsoft.com/office/drawing/2014/main" id="{CF673366-5E50-40BC-BB10-138D8AFF072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 name="TextBox 4">
            <a:extLst>
              <a:ext uri="{FF2B5EF4-FFF2-40B4-BE49-F238E27FC236}">
                <a16:creationId xmlns:a16="http://schemas.microsoft.com/office/drawing/2014/main" id="{6129B731-ABDA-4705-B951-A02D106C496E}"/>
              </a:ext>
            </a:extLst>
          </p:cNvPr>
          <p:cNvSpPr txBox="1"/>
          <p:nvPr/>
        </p:nvSpPr>
        <p:spPr>
          <a:xfrm>
            <a:off x="3895569" y="6158427"/>
            <a:ext cx="1182304" cy="338554"/>
          </a:xfrm>
          <a:prstGeom prst="rect">
            <a:avLst/>
          </a:prstGeom>
          <a:noFill/>
        </p:spPr>
        <p:txBody>
          <a:bodyPr wrap="square" rtlCol="0">
            <a:spAutoFit/>
          </a:bodyPr>
          <a:lstStyle/>
          <a:p>
            <a:pPr algn="ctr"/>
            <a:r>
              <a:rPr lang="en-AU" sz="800" dirty="0">
                <a:latin typeface="Arial Narrow" panose="020B0606020202030204" pitchFamily="34" charset="0"/>
              </a:rPr>
              <a:t>includes </a:t>
            </a:r>
            <a:br>
              <a:rPr lang="en-AU" sz="800" dirty="0">
                <a:latin typeface="Arial Narrow" panose="020B0606020202030204" pitchFamily="34" charset="0"/>
              </a:rPr>
            </a:br>
            <a:r>
              <a:rPr lang="en-AU" sz="800" dirty="0">
                <a:latin typeface="Arial Narrow" panose="020B0606020202030204" pitchFamily="34" charset="0"/>
              </a:rPr>
              <a:t>Gorgonian </a:t>
            </a:r>
            <a:r>
              <a:rPr lang="en-AU" sz="800" b="1" dirty="0">
                <a:latin typeface="Arial Narrow" panose="020B0606020202030204" pitchFamily="34" charset="0"/>
              </a:rPr>
              <a:t>Sea</a:t>
            </a:r>
            <a:r>
              <a:rPr lang="en-AU" sz="800" dirty="0">
                <a:latin typeface="Arial Narrow" panose="020B0606020202030204" pitchFamily="34" charset="0"/>
              </a:rPr>
              <a:t> </a:t>
            </a:r>
            <a:r>
              <a:rPr lang="en-AU" sz="800" b="1" dirty="0">
                <a:latin typeface="Arial Narrow" panose="020B0606020202030204" pitchFamily="34" charset="0"/>
              </a:rPr>
              <a:t>Fans</a:t>
            </a:r>
          </a:p>
        </p:txBody>
      </p:sp>
      <p:sp>
        <p:nvSpPr>
          <p:cNvPr id="110" name="TextBox 109">
            <a:extLst>
              <a:ext uri="{FF2B5EF4-FFF2-40B4-BE49-F238E27FC236}">
                <a16:creationId xmlns:a16="http://schemas.microsoft.com/office/drawing/2014/main" id="{8EAC7E66-8252-40E6-ABBB-EBF19EBEDB9E}"/>
              </a:ext>
            </a:extLst>
          </p:cNvPr>
          <p:cNvSpPr txBox="1"/>
          <p:nvPr/>
        </p:nvSpPr>
        <p:spPr>
          <a:xfrm>
            <a:off x="569574" y="6047766"/>
            <a:ext cx="1182304" cy="461665"/>
          </a:xfrm>
          <a:prstGeom prst="rect">
            <a:avLst/>
          </a:prstGeom>
          <a:noFill/>
        </p:spPr>
        <p:txBody>
          <a:bodyPr wrap="square" rtlCol="0">
            <a:spAutoFit/>
          </a:bodyPr>
          <a:lstStyle/>
          <a:p>
            <a:pPr algn="ctr"/>
            <a:r>
              <a:rPr lang="en-AU" sz="800" dirty="0">
                <a:latin typeface="Arial Narrow" panose="020B0606020202030204" pitchFamily="34" charset="0"/>
              </a:rPr>
              <a:t>includes </a:t>
            </a:r>
            <a:br>
              <a:rPr lang="en-AU" sz="800" dirty="0">
                <a:latin typeface="Arial Narrow" panose="020B0606020202030204" pitchFamily="34" charset="0"/>
              </a:rPr>
            </a:br>
            <a:r>
              <a:rPr lang="en-AU" sz="800" b="1" dirty="0">
                <a:latin typeface="Arial Narrow" panose="020B0606020202030204" pitchFamily="34" charset="0"/>
              </a:rPr>
              <a:t>hermatypic</a:t>
            </a:r>
            <a:r>
              <a:rPr lang="en-AU" sz="800" dirty="0">
                <a:latin typeface="Arial Narrow" panose="020B0606020202030204" pitchFamily="34" charset="0"/>
              </a:rPr>
              <a:t> and </a:t>
            </a:r>
            <a:r>
              <a:rPr lang="en-AU" sz="800" b="1" dirty="0">
                <a:latin typeface="Arial Narrow" panose="020B0606020202030204" pitchFamily="34" charset="0"/>
              </a:rPr>
              <a:t>ahermatypic</a:t>
            </a:r>
            <a:r>
              <a:rPr lang="en-AU" sz="800" dirty="0">
                <a:latin typeface="Arial Narrow" panose="020B0606020202030204" pitchFamily="34" charset="0"/>
              </a:rPr>
              <a:t> corals</a:t>
            </a:r>
            <a:endParaRPr lang="en-AU" sz="800" b="1" dirty="0">
              <a:latin typeface="Arial Narrow" panose="020B0606020202030204" pitchFamily="34" charset="0"/>
            </a:endParaRPr>
          </a:p>
        </p:txBody>
      </p:sp>
      <p:cxnSp>
        <p:nvCxnSpPr>
          <p:cNvPr id="7" name="Straight Connector 6">
            <a:extLst>
              <a:ext uri="{FF2B5EF4-FFF2-40B4-BE49-F238E27FC236}">
                <a16:creationId xmlns:a16="http://schemas.microsoft.com/office/drawing/2014/main" id="{78E07D46-6D51-ACD0-19D4-578B85ECA3B0}"/>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6">
            <a:extLst>
              <a:ext uri="{FF2B5EF4-FFF2-40B4-BE49-F238E27FC236}">
                <a16:creationId xmlns:a16="http://schemas.microsoft.com/office/drawing/2014/main" id="{A02D1A6D-E7DF-A0AF-67A9-17D98F88195A}"/>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1" name="TextBox 36">
            <a:extLst>
              <a:ext uri="{FF2B5EF4-FFF2-40B4-BE49-F238E27FC236}">
                <a16:creationId xmlns:a16="http://schemas.microsoft.com/office/drawing/2014/main" id="{6725166E-0FBF-DDA0-7E38-8F77D885ABDF}"/>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2192307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36A19-6A1F-F231-F977-98D0E945E247}"/>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58827710-1BFA-9520-1DEB-EFB85D1010AE}"/>
              </a:ext>
            </a:extLst>
          </p:cNvPr>
          <p:cNvSpPr txBox="1"/>
          <p:nvPr/>
        </p:nvSpPr>
        <p:spPr>
          <a:xfrm>
            <a:off x="1411267" y="148355"/>
            <a:ext cx="4177973" cy="923330"/>
          </a:xfrm>
          <a:prstGeom prst="rect">
            <a:avLst/>
          </a:prstGeom>
          <a:noFill/>
        </p:spPr>
        <p:txBody>
          <a:bodyPr wrap="square" rtlCol="0">
            <a:spAutoFit/>
          </a:bodyPr>
          <a:lstStyle/>
          <a:p>
            <a:r>
              <a:rPr lang="en-US" sz="2000" b="1" dirty="0">
                <a:latin typeface="Arial Narrow" pitchFamily="34" charset="0"/>
              </a:rPr>
              <a:t>Discriminate</a:t>
            </a:r>
            <a:r>
              <a:rPr lang="en-US" sz="1200" dirty="0">
                <a:latin typeface="Arial Narrow" pitchFamily="34" charset="0"/>
              </a:rPr>
              <a:t> </a:t>
            </a:r>
            <a:r>
              <a:rPr lang="en-AU" sz="1100" dirty="0">
                <a:latin typeface="Arial Narrow" panose="020B0606020202030204" pitchFamily="34" charset="0"/>
              </a:rPr>
              <a:t>between the following groups of coral: Alcyonacea ‘soft corals’ and the two morphological groups within Scleractinia ‘hard corals’ - reef-forming/hermatypic and non-reef forming/ahermatypic.</a:t>
            </a:r>
            <a:endParaRPr lang="en-US" sz="1050" i="1" dirty="0">
              <a:latin typeface="Arial Narrow"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8B7476E8-A5C5-7141-5C4B-725191C8D43D}"/>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A1B5D29B-8799-6124-847C-AA5C38E6BF6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620230F9-10D8-EBC8-9C35-CB5EC24318C8}"/>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B484F52B-AEA4-2C8F-C1C9-F2409391B2A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CA1A9F71-9F09-C630-E423-B1BA605F70AA}"/>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8521C064-2E01-A44D-D385-97E9549A5C9C}"/>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275496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05552" y="192743"/>
            <a:ext cx="4191130" cy="677108"/>
          </a:xfrm>
          <a:prstGeom prst="rect">
            <a:avLst/>
          </a:prstGeom>
          <a:noFill/>
        </p:spPr>
        <p:txBody>
          <a:bodyPr wrap="square" rtlCol="0">
            <a:spAutoFit/>
          </a:bodyPr>
          <a:lstStyle/>
          <a:p>
            <a:r>
              <a:rPr lang="en-US" b="1" dirty="0">
                <a:latin typeface="Arial Narrow" pitchFamily="34" charset="0"/>
              </a:rPr>
              <a:t>10. Dichotomous Decisions – </a:t>
            </a:r>
            <a:r>
              <a:rPr lang="en-AU" sz="1200" dirty="0">
                <a:latin typeface="Arial Narrow" panose="020B0606020202030204" pitchFamily="34" charset="0"/>
              </a:rPr>
              <a:t>Classify a specific coral to genus level only, using a relevant identification key</a:t>
            </a:r>
            <a:endParaRPr lang="en-US" sz="700" i="1" dirty="0">
              <a:latin typeface="Arial Narrow" pitchFamily="34" charset="0"/>
            </a:endParaRPr>
          </a:p>
          <a:p>
            <a:endParaRPr lang="en-US" sz="8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3" name="TextBox 12"/>
          <p:cNvSpPr txBox="1"/>
          <p:nvPr/>
        </p:nvSpPr>
        <p:spPr>
          <a:xfrm>
            <a:off x="447499" y="952959"/>
            <a:ext cx="1610509" cy="338554"/>
          </a:xfrm>
          <a:prstGeom prst="rect">
            <a:avLst/>
          </a:prstGeom>
          <a:noFill/>
        </p:spPr>
        <p:txBody>
          <a:bodyPr wrap="square" rtlCol="0">
            <a:spAutoFit/>
          </a:bodyPr>
          <a:lstStyle/>
          <a:p>
            <a:r>
              <a:rPr lang="en-US" sz="1600" b="1" dirty="0">
                <a:latin typeface="Arial Narrow" pitchFamily="34" charset="0"/>
              </a:rPr>
              <a:t>Coral Sample 1</a:t>
            </a:r>
            <a:endParaRPr lang="en-US" sz="1200" dirty="0">
              <a:latin typeface="Comic Sans MS" panose="030F0702030302020204" pitchFamily="66" charset="0"/>
            </a:endParaRPr>
          </a:p>
        </p:txBody>
      </p:sp>
      <p:sp>
        <p:nvSpPr>
          <p:cNvPr id="21" name="TextBox 20"/>
          <p:cNvSpPr txBox="1"/>
          <p:nvPr/>
        </p:nvSpPr>
        <p:spPr>
          <a:xfrm>
            <a:off x="1947142" y="946991"/>
            <a:ext cx="1483867" cy="338554"/>
          </a:xfrm>
          <a:prstGeom prst="rect">
            <a:avLst/>
          </a:prstGeom>
          <a:noFill/>
        </p:spPr>
        <p:txBody>
          <a:bodyPr wrap="square" rtlCol="0">
            <a:spAutoFit/>
          </a:bodyPr>
          <a:lstStyle/>
          <a:p>
            <a:r>
              <a:rPr lang="en-US" sz="1600" b="1" dirty="0">
                <a:latin typeface="Arial Narrow" pitchFamily="34" charset="0"/>
              </a:rPr>
              <a:t>Coral Sample 2</a:t>
            </a:r>
            <a:endParaRPr lang="en-US" sz="1200" dirty="0">
              <a:latin typeface="Comic Sans MS" panose="030F0702030302020204" pitchFamily="66" charset="0"/>
            </a:endParaRPr>
          </a:p>
        </p:txBody>
      </p:sp>
      <p:sp>
        <p:nvSpPr>
          <p:cNvPr id="22" name="TextBox 21"/>
          <p:cNvSpPr txBox="1"/>
          <p:nvPr/>
        </p:nvSpPr>
        <p:spPr>
          <a:xfrm>
            <a:off x="3456619" y="963099"/>
            <a:ext cx="1577747" cy="338554"/>
          </a:xfrm>
          <a:prstGeom prst="rect">
            <a:avLst/>
          </a:prstGeom>
          <a:noFill/>
        </p:spPr>
        <p:txBody>
          <a:bodyPr wrap="square" rtlCol="0">
            <a:spAutoFit/>
          </a:bodyPr>
          <a:lstStyle/>
          <a:p>
            <a:r>
              <a:rPr lang="en-US" sz="1600" b="1" dirty="0">
                <a:latin typeface="Arial Narrow" pitchFamily="34" charset="0"/>
              </a:rPr>
              <a:t>Coral Sample 3</a:t>
            </a:r>
            <a:endParaRPr lang="en-US" sz="1200" dirty="0">
              <a:latin typeface="Comic Sans MS" panose="030F0702030302020204" pitchFamily="66" charset="0"/>
            </a:endParaRPr>
          </a:p>
        </p:txBody>
      </p:sp>
      <p:sp>
        <p:nvSpPr>
          <p:cNvPr id="23" name="TextBox 22"/>
          <p:cNvSpPr txBox="1"/>
          <p:nvPr/>
        </p:nvSpPr>
        <p:spPr>
          <a:xfrm>
            <a:off x="4964378" y="970263"/>
            <a:ext cx="1593393" cy="338554"/>
          </a:xfrm>
          <a:prstGeom prst="rect">
            <a:avLst/>
          </a:prstGeom>
          <a:noFill/>
        </p:spPr>
        <p:txBody>
          <a:bodyPr wrap="square" rtlCol="0">
            <a:spAutoFit/>
          </a:bodyPr>
          <a:lstStyle/>
          <a:p>
            <a:r>
              <a:rPr lang="en-US" sz="1600" b="1" dirty="0">
                <a:latin typeface="Arial Narrow" pitchFamily="34" charset="0"/>
              </a:rPr>
              <a:t>Coral Sample 4</a:t>
            </a:r>
            <a:endParaRPr lang="en-US" sz="1200" dirty="0">
              <a:latin typeface="Comic Sans MS" panose="030F0702030302020204" pitchFamily="66" charset="0"/>
            </a:endParaRPr>
          </a:p>
        </p:txBody>
      </p:sp>
      <p:sp>
        <p:nvSpPr>
          <p:cNvPr id="29" name="Rectangle 28"/>
          <p:cNvSpPr/>
          <p:nvPr/>
        </p:nvSpPr>
        <p:spPr>
          <a:xfrm>
            <a:off x="515544" y="2316438"/>
            <a:ext cx="5863484" cy="28097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Activity: Write the </a:t>
            </a:r>
            <a:r>
              <a:rPr lang="en-AU" sz="1200" b="1" i="1" dirty="0">
                <a:solidFill>
                  <a:schemeClr val="bg1"/>
                </a:solidFill>
                <a:latin typeface="Arial Narrow" panose="020B0606020202030204" pitchFamily="34" charset="0"/>
              </a:rPr>
              <a:t>Genus </a:t>
            </a:r>
            <a:r>
              <a:rPr lang="en-AU" sz="1200" b="1" dirty="0">
                <a:solidFill>
                  <a:schemeClr val="bg1"/>
                </a:solidFill>
                <a:latin typeface="Arial Narrow" panose="020B0606020202030204" pitchFamily="34" charset="0"/>
              </a:rPr>
              <a:t>for Coral Samples 1-4 above</a:t>
            </a:r>
            <a:r>
              <a:rPr lang="en-AU" sz="1200" b="1" baseline="30000" dirty="0">
                <a:solidFill>
                  <a:schemeClr val="bg1"/>
                </a:solidFill>
                <a:latin typeface="Arial Narrow" panose="020B0606020202030204" pitchFamily="34" charset="0"/>
              </a:rPr>
              <a:t>[1]</a:t>
            </a:r>
            <a:r>
              <a:rPr lang="en-AU" sz="1200" b="1" dirty="0">
                <a:solidFill>
                  <a:schemeClr val="bg1"/>
                </a:solidFill>
                <a:latin typeface="Arial Narrow" panose="020B0606020202030204" pitchFamily="34" charset="0"/>
              </a:rPr>
              <a:t> using the dichotomous key below </a:t>
            </a:r>
            <a:endParaRPr lang="en-AU" sz="1400" b="1" dirty="0">
              <a:solidFill>
                <a:schemeClr val="bg1"/>
              </a:solidFill>
              <a:latin typeface="Arial Narrow" panose="020B0606020202030204" pitchFamily="34" charset="0"/>
            </a:endParaRPr>
          </a:p>
        </p:txBody>
      </p:sp>
      <p:sp>
        <p:nvSpPr>
          <p:cNvPr id="30" name="Rectangle 29"/>
          <p:cNvSpPr/>
          <p:nvPr/>
        </p:nvSpPr>
        <p:spPr>
          <a:xfrm>
            <a:off x="460075" y="2041845"/>
            <a:ext cx="13423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a:t>
            </a:r>
            <a:r>
              <a:rPr lang="en-AU" sz="1200" b="1" dirty="0">
                <a:solidFill>
                  <a:schemeClr val="tx1">
                    <a:lumMod val="65000"/>
                    <a:lumOff val="35000"/>
                  </a:schemeClr>
                </a:solidFill>
                <a:latin typeface="Arial Narrow" panose="020B0606020202030204" pitchFamily="34" charset="0"/>
              </a:rPr>
              <a:t> </a:t>
            </a:r>
            <a:r>
              <a:rPr lang="en-AU" sz="1200" i="1" dirty="0" err="1">
                <a:solidFill>
                  <a:schemeClr val="tx1">
                    <a:lumMod val="65000"/>
                    <a:lumOff val="35000"/>
                  </a:schemeClr>
                </a:solidFill>
                <a:latin typeface="Comic Sans MS" panose="030F0702030302020204" pitchFamily="66" charset="0"/>
              </a:rPr>
              <a:t>Fungia</a:t>
            </a:r>
            <a:r>
              <a:rPr lang="en-AU" sz="1200" b="1" i="1" dirty="0">
                <a:solidFill>
                  <a:schemeClr val="tx1">
                    <a:lumMod val="65000"/>
                    <a:lumOff val="35000"/>
                  </a:schemeClr>
                </a:solidFill>
                <a:latin typeface="Arial Narrow" panose="020B0606020202030204" pitchFamily="34" charset="0"/>
              </a:rPr>
              <a:t> </a:t>
            </a:r>
          </a:p>
        </p:txBody>
      </p:sp>
      <p:sp>
        <p:nvSpPr>
          <p:cNvPr id="31" name="Rectangle 30"/>
          <p:cNvSpPr/>
          <p:nvPr/>
        </p:nvSpPr>
        <p:spPr>
          <a:xfrm>
            <a:off x="1971679" y="2035541"/>
            <a:ext cx="13423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i="1" dirty="0" err="1">
                <a:solidFill>
                  <a:schemeClr val="tx1">
                    <a:lumMod val="65000"/>
                    <a:lumOff val="35000"/>
                  </a:schemeClr>
                </a:solidFill>
                <a:latin typeface="Comic Sans MS" panose="030F0702030302020204" pitchFamily="66" charset="0"/>
              </a:rPr>
              <a:t>Platygyra</a:t>
            </a:r>
            <a:r>
              <a:rPr lang="en-AU" sz="1200" b="1" i="1" dirty="0">
                <a:solidFill>
                  <a:schemeClr val="tx1"/>
                </a:solidFill>
                <a:latin typeface="Arial Narrow" panose="020B0606020202030204" pitchFamily="34" charset="0"/>
              </a:rPr>
              <a:t> </a:t>
            </a:r>
          </a:p>
        </p:txBody>
      </p:sp>
      <p:sp>
        <p:nvSpPr>
          <p:cNvPr id="32" name="Rectangle 31"/>
          <p:cNvSpPr/>
          <p:nvPr/>
        </p:nvSpPr>
        <p:spPr>
          <a:xfrm>
            <a:off x="4993823" y="2037207"/>
            <a:ext cx="13423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i="1" dirty="0" err="1">
                <a:solidFill>
                  <a:schemeClr val="tx1">
                    <a:lumMod val="65000"/>
                    <a:lumOff val="35000"/>
                  </a:schemeClr>
                </a:solidFill>
                <a:latin typeface="Comic Sans MS" panose="030F0702030302020204" pitchFamily="66" charset="0"/>
              </a:rPr>
              <a:t>Acropora</a:t>
            </a:r>
            <a:r>
              <a:rPr lang="en-AU" sz="1200" b="1" dirty="0">
                <a:solidFill>
                  <a:schemeClr val="tx1"/>
                </a:solidFill>
                <a:latin typeface="Arial Narrow" panose="020B0606020202030204" pitchFamily="34" charset="0"/>
              </a:rPr>
              <a:t>  </a:t>
            </a:r>
          </a:p>
        </p:txBody>
      </p:sp>
      <p:sp>
        <p:nvSpPr>
          <p:cNvPr id="33" name="Rectangle 32"/>
          <p:cNvSpPr/>
          <p:nvPr/>
        </p:nvSpPr>
        <p:spPr>
          <a:xfrm>
            <a:off x="3482751" y="2035541"/>
            <a:ext cx="13423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a:t>
            </a:r>
            <a:r>
              <a:rPr lang="en-AU" sz="1200" b="1" dirty="0">
                <a:solidFill>
                  <a:schemeClr val="tx1">
                    <a:lumMod val="65000"/>
                    <a:lumOff val="35000"/>
                  </a:schemeClr>
                </a:solidFill>
                <a:latin typeface="Arial Narrow" panose="020B0606020202030204" pitchFamily="34" charset="0"/>
              </a:rPr>
              <a:t> </a:t>
            </a:r>
            <a:r>
              <a:rPr lang="en-AU" sz="1200" i="1" dirty="0">
                <a:solidFill>
                  <a:schemeClr val="tx1">
                    <a:lumMod val="65000"/>
                    <a:lumOff val="35000"/>
                  </a:schemeClr>
                </a:solidFill>
                <a:latin typeface="Comic Sans MS" panose="030F0702030302020204" pitchFamily="66" charset="0"/>
              </a:rPr>
              <a:t>Porites</a:t>
            </a:r>
            <a:r>
              <a:rPr lang="en-AU" sz="1200" b="1" i="1" dirty="0">
                <a:solidFill>
                  <a:schemeClr val="tx1">
                    <a:lumMod val="65000"/>
                    <a:lumOff val="35000"/>
                  </a:schemeClr>
                </a:solidFill>
                <a:latin typeface="Arial Narrow" panose="020B0606020202030204" pitchFamily="34" charset="0"/>
              </a:rPr>
              <a:t> </a:t>
            </a:r>
          </a:p>
        </p:txBody>
      </p:sp>
      <p:sp>
        <p:nvSpPr>
          <p:cNvPr id="5" name="TextBox 4"/>
          <p:cNvSpPr txBox="1"/>
          <p:nvPr/>
        </p:nvSpPr>
        <p:spPr>
          <a:xfrm>
            <a:off x="480410" y="2654463"/>
            <a:ext cx="2957595" cy="2000548"/>
          </a:xfrm>
          <a:prstGeom prst="rect">
            <a:avLst/>
          </a:prstGeom>
          <a:noFill/>
        </p:spPr>
        <p:txBody>
          <a:bodyPr wrap="square" rtlCol="0">
            <a:spAutoFit/>
          </a:bodyPr>
          <a:lstStyle/>
          <a:p>
            <a:r>
              <a:rPr lang="en-AU" sz="1600" b="1" dirty="0">
                <a:latin typeface="Arial Narrow" panose="020B0606020202030204" pitchFamily="34" charset="0"/>
              </a:rPr>
              <a:t>Dichotomous Key</a:t>
            </a:r>
            <a:endParaRPr lang="en-AU" sz="1200" b="1" dirty="0">
              <a:latin typeface="Arial Narrow" panose="020B0606020202030204" pitchFamily="34" charset="0"/>
            </a:endParaRPr>
          </a:p>
          <a:p>
            <a:endParaRPr lang="en-AU" sz="1200" dirty="0">
              <a:latin typeface="Arial Narrow" panose="020B0606020202030204" pitchFamily="34" charset="0"/>
            </a:endParaRPr>
          </a:p>
          <a:p>
            <a:r>
              <a:rPr lang="en-AU" sz="1200" dirty="0">
                <a:latin typeface="Arial Narrow" panose="020B0606020202030204" pitchFamily="34" charset="0"/>
              </a:rPr>
              <a:t>1a)  Solitary …………………………….</a:t>
            </a:r>
            <a:r>
              <a:rPr lang="en-AU" sz="1200" i="1" dirty="0" err="1">
                <a:latin typeface="Arial Narrow" panose="020B0606020202030204" pitchFamily="34" charset="0"/>
              </a:rPr>
              <a:t>Fungia</a:t>
            </a:r>
            <a:endParaRPr lang="en-AU" sz="1200" i="1" dirty="0">
              <a:latin typeface="Arial Narrow" panose="020B0606020202030204" pitchFamily="34" charset="0"/>
            </a:endParaRPr>
          </a:p>
          <a:p>
            <a:r>
              <a:rPr lang="en-AU" sz="1200" dirty="0">
                <a:latin typeface="Arial Narrow" panose="020B0606020202030204" pitchFamily="34" charset="0"/>
              </a:rPr>
              <a:t>  b)  Colonial ……………………………Go to 2</a:t>
            </a:r>
          </a:p>
          <a:p>
            <a:endParaRPr lang="en-AU" sz="1200" dirty="0">
              <a:latin typeface="Arial Narrow" panose="020B0606020202030204" pitchFamily="34" charset="0"/>
            </a:endParaRPr>
          </a:p>
          <a:p>
            <a:r>
              <a:rPr lang="en-AU" sz="1200" dirty="0">
                <a:latin typeface="Arial Narrow" panose="020B0606020202030204" pitchFamily="34" charset="0"/>
              </a:rPr>
              <a:t>2a) Brain-like appearance present……</a:t>
            </a:r>
            <a:r>
              <a:rPr lang="en-AU" sz="1200" i="1" dirty="0" err="1">
                <a:latin typeface="Arial Narrow" panose="020B0606020202030204" pitchFamily="34" charset="0"/>
              </a:rPr>
              <a:t>Platygyra</a:t>
            </a:r>
            <a:endParaRPr lang="en-AU" sz="1200" i="1" dirty="0">
              <a:latin typeface="Arial Narrow" panose="020B0606020202030204" pitchFamily="34" charset="0"/>
            </a:endParaRPr>
          </a:p>
          <a:p>
            <a:r>
              <a:rPr lang="en-AU" sz="1200" dirty="0">
                <a:latin typeface="Arial Narrow" panose="020B0606020202030204" pitchFamily="34" charset="0"/>
              </a:rPr>
              <a:t>  b) Brain-like appearance absent........Go to 3</a:t>
            </a:r>
          </a:p>
          <a:p>
            <a:endParaRPr lang="en-AU" sz="1200" dirty="0">
              <a:latin typeface="Arial Narrow" panose="020B0606020202030204" pitchFamily="34" charset="0"/>
            </a:endParaRPr>
          </a:p>
          <a:p>
            <a:r>
              <a:rPr lang="en-AU" sz="1200" dirty="0">
                <a:latin typeface="Arial Narrow" panose="020B0606020202030204" pitchFamily="34" charset="0"/>
              </a:rPr>
              <a:t>3a) Helmet shaped…….......................</a:t>
            </a:r>
            <a:r>
              <a:rPr lang="en-AU" sz="1200" i="1" dirty="0">
                <a:latin typeface="Arial Narrow" panose="020B0606020202030204" pitchFamily="34" charset="0"/>
              </a:rPr>
              <a:t>Porites</a:t>
            </a:r>
          </a:p>
          <a:p>
            <a:r>
              <a:rPr lang="en-AU" sz="1200" dirty="0">
                <a:latin typeface="Arial Narrow" panose="020B0606020202030204" pitchFamily="34" charset="0"/>
              </a:rPr>
              <a:t>  b) Branching shaped….……………...</a:t>
            </a:r>
            <a:r>
              <a:rPr lang="en-AU" sz="1200" i="1" dirty="0">
                <a:latin typeface="Arial Narrow" panose="020B0606020202030204" pitchFamily="34" charset="0"/>
              </a:rPr>
              <a:t>Acropora</a:t>
            </a:r>
          </a:p>
        </p:txBody>
      </p:sp>
      <p:sp>
        <p:nvSpPr>
          <p:cNvPr id="6" name="Oval Callout 5"/>
          <p:cNvSpPr/>
          <p:nvPr/>
        </p:nvSpPr>
        <p:spPr>
          <a:xfrm>
            <a:off x="3456387" y="2698611"/>
            <a:ext cx="2915960" cy="496892"/>
          </a:xfrm>
          <a:prstGeom prst="wedgeEllipseCallout">
            <a:avLst>
              <a:gd name="adj1" fmla="val -60828"/>
              <a:gd name="adj2" fmla="val 5421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Callout 34"/>
          <p:cNvSpPr/>
          <p:nvPr/>
        </p:nvSpPr>
        <p:spPr>
          <a:xfrm>
            <a:off x="3463416" y="3235799"/>
            <a:ext cx="2915960" cy="378206"/>
          </a:xfrm>
          <a:prstGeom prst="wedgeEllipseCallout">
            <a:avLst>
              <a:gd name="adj1" fmla="val -57067"/>
              <a:gd name="adj2" fmla="val 7939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Callout 35"/>
          <p:cNvSpPr/>
          <p:nvPr/>
        </p:nvSpPr>
        <p:spPr>
          <a:xfrm>
            <a:off x="3463416" y="3654301"/>
            <a:ext cx="2915960" cy="499048"/>
          </a:xfrm>
          <a:prstGeom prst="wedgeEllipseCallout">
            <a:avLst>
              <a:gd name="adj1" fmla="val -61517"/>
              <a:gd name="adj2" fmla="val 739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3524596" y="2654463"/>
            <a:ext cx="2777334" cy="461665"/>
          </a:xfrm>
          <a:prstGeom prst="rect">
            <a:avLst/>
          </a:prstGeom>
          <a:noFill/>
        </p:spPr>
        <p:txBody>
          <a:bodyPr wrap="square" rtlCol="0">
            <a:spAutoFit/>
          </a:bodyPr>
          <a:lstStyle/>
          <a:p>
            <a:pPr algn="ctr"/>
            <a:r>
              <a:rPr lang="en-AU" sz="800" dirty="0">
                <a:latin typeface="Arial Narrow" panose="020B0606020202030204" pitchFamily="34" charset="0"/>
              </a:rPr>
              <a:t>‘Mushroom Corals’ are </a:t>
            </a:r>
            <a:br>
              <a:rPr lang="en-AU" sz="800" dirty="0">
                <a:latin typeface="Arial Narrow" panose="020B0606020202030204" pitchFamily="34" charset="0"/>
              </a:rPr>
            </a:br>
            <a:r>
              <a:rPr lang="en-AU" sz="800" dirty="0">
                <a:latin typeface="Arial Narrow" panose="020B0606020202030204" pitchFamily="34" charset="0"/>
              </a:rPr>
              <a:t>solitary corals that do not cement themselves to the reef but rather live as one giant individual coral polyp, unattached to the bottom. </a:t>
            </a:r>
          </a:p>
        </p:txBody>
      </p:sp>
      <p:sp>
        <p:nvSpPr>
          <p:cNvPr id="37" name="TextBox 36"/>
          <p:cNvSpPr txBox="1"/>
          <p:nvPr/>
        </p:nvSpPr>
        <p:spPr>
          <a:xfrm>
            <a:off x="3532729" y="3259535"/>
            <a:ext cx="2777334" cy="338554"/>
          </a:xfrm>
          <a:prstGeom prst="rect">
            <a:avLst/>
          </a:prstGeom>
          <a:noFill/>
        </p:spPr>
        <p:txBody>
          <a:bodyPr wrap="square" rtlCol="0">
            <a:spAutoFit/>
          </a:bodyPr>
          <a:lstStyle/>
          <a:p>
            <a:pPr algn="ctr"/>
            <a:r>
              <a:rPr lang="en-AU" sz="800" dirty="0">
                <a:latin typeface="Arial Narrow" panose="020B0606020202030204" pitchFamily="34" charset="0"/>
              </a:rPr>
              <a:t>‘Brain Corals’ have sinuous valleys and ridges that look </a:t>
            </a:r>
            <a:br>
              <a:rPr lang="en-AU" sz="800" dirty="0">
                <a:latin typeface="Arial Narrow" panose="020B0606020202030204" pitchFamily="34" charset="0"/>
              </a:rPr>
            </a:br>
            <a:r>
              <a:rPr lang="en-AU" sz="800" dirty="0">
                <a:latin typeface="Arial Narrow" panose="020B0606020202030204" pitchFamily="34" charset="0"/>
              </a:rPr>
              <a:t>similar in appearance to the human brain, hence the name.</a:t>
            </a:r>
          </a:p>
        </p:txBody>
      </p:sp>
      <p:sp>
        <p:nvSpPr>
          <p:cNvPr id="38" name="Oval Callout 37"/>
          <p:cNvSpPr/>
          <p:nvPr/>
        </p:nvSpPr>
        <p:spPr>
          <a:xfrm>
            <a:off x="3475514" y="4202134"/>
            <a:ext cx="2915960" cy="510980"/>
          </a:xfrm>
          <a:prstGeom prst="wedgeEllipseCallout">
            <a:avLst>
              <a:gd name="adj1" fmla="val -58318"/>
              <a:gd name="adj2" fmla="val 628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Box 39"/>
          <p:cNvSpPr txBox="1"/>
          <p:nvPr/>
        </p:nvSpPr>
        <p:spPr>
          <a:xfrm>
            <a:off x="3392579" y="4241222"/>
            <a:ext cx="3081830" cy="461665"/>
          </a:xfrm>
          <a:prstGeom prst="rect">
            <a:avLst/>
          </a:prstGeom>
          <a:noFill/>
        </p:spPr>
        <p:txBody>
          <a:bodyPr wrap="square" rtlCol="0">
            <a:spAutoFit/>
          </a:bodyPr>
          <a:lstStyle/>
          <a:p>
            <a:pPr algn="ctr"/>
            <a:r>
              <a:rPr lang="en-AU" sz="800" dirty="0">
                <a:latin typeface="Arial Narrow" panose="020B0606020202030204" pitchFamily="34" charset="0"/>
              </a:rPr>
              <a:t>‘Branching corals’ provide shelter for small fish that can retreat </a:t>
            </a:r>
            <a:br>
              <a:rPr lang="en-AU" sz="800" dirty="0">
                <a:latin typeface="Arial Narrow" panose="020B0606020202030204" pitchFamily="34" charset="0"/>
              </a:rPr>
            </a:br>
            <a:r>
              <a:rPr lang="en-AU" sz="800" dirty="0">
                <a:latin typeface="Arial Narrow" panose="020B0606020202030204" pitchFamily="34" charset="0"/>
              </a:rPr>
              <a:t>into the branches when danger approaches. </a:t>
            </a:r>
            <a:r>
              <a:rPr lang="en-AU" sz="800" i="1" dirty="0">
                <a:latin typeface="Arial Narrow" panose="020B0606020202030204" pitchFamily="34" charset="0"/>
              </a:rPr>
              <a:t>Note: Acropora </a:t>
            </a:r>
            <a:r>
              <a:rPr lang="en-AU" sz="800" dirty="0">
                <a:latin typeface="Arial Narrow" panose="020B0606020202030204" pitchFamily="34" charset="0"/>
              </a:rPr>
              <a:t>also have many shapes, but are best known as branching coral.</a:t>
            </a:r>
          </a:p>
        </p:txBody>
      </p:sp>
      <p:sp>
        <p:nvSpPr>
          <p:cNvPr id="43" name="TextBox 42"/>
          <p:cNvSpPr txBox="1"/>
          <p:nvPr/>
        </p:nvSpPr>
        <p:spPr>
          <a:xfrm>
            <a:off x="3657737" y="3753898"/>
            <a:ext cx="2493325" cy="338554"/>
          </a:xfrm>
          <a:prstGeom prst="rect">
            <a:avLst/>
          </a:prstGeom>
          <a:noFill/>
        </p:spPr>
        <p:txBody>
          <a:bodyPr wrap="square" rtlCol="0">
            <a:spAutoFit/>
          </a:bodyPr>
          <a:lstStyle/>
          <a:p>
            <a:pPr algn="ctr"/>
            <a:r>
              <a:rPr lang="en-AU" sz="800" i="1" dirty="0">
                <a:latin typeface="Arial Narrow" panose="020B0606020202030204" pitchFamily="34" charset="0"/>
              </a:rPr>
              <a:t>Porites </a:t>
            </a:r>
            <a:r>
              <a:rPr lang="en-AU" sz="800" dirty="0">
                <a:latin typeface="Arial Narrow" panose="020B0606020202030204" pitchFamily="34" charset="0"/>
              </a:rPr>
              <a:t>have many shapes. However, this ‘helmet shape’ is perhaps its ‘signature’ shape.</a:t>
            </a:r>
          </a:p>
        </p:txBody>
      </p:sp>
      <p:cxnSp>
        <p:nvCxnSpPr>
          <p:cNvPr id="44" name="Straight Connector 43"/>
          <p:cNvCxnSpPr/>
          <p:nvPr/>
        </p:nvCxnSpPr>
        <p:spPr>
          <a:xfrm flipH="1">
            <a:off x="487962" y="477121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493518" y="4819503"/>
            <a:ext cx="5863484" cy="26435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Activity: Create your own dichotomous key using Coral Samples 5-8 below</a:t>
            </a:r>
            <a:r>
              <a:rPr lang="en-AU" sz="1200" b="1" baseline="30000" dirty="0">
                <a:solidFill>
                  <a:schemeClr val="bg1"/>
                </a:solidFill>
                <a:latin typeface="Arial Narrow" panose="020B0606020202030204" pitchFamily="34" charset="0"/>
              </a:rPr>
              <a:t>[1]</a:t>
            </a:r>
            <a:endParaRPr lang="en-AU" sz="1200" b="1" dirty="0">
              <a:solidFill>
                <a:schemeClr val="bg1"/>
              </a:solidFill>
              <a:latin typeface="Arial Narrow" panose="020B0606020202030204" pitchFamily="34" charset="0"/>
            </a:endParaRPr>
          </a:p>
        </p:txBody>
      </p:sp>
      <p:sp>
        <p:nvSpPr>
          <p:cNvPr id="60" name="TextBox 59"/>
          <p:cNvSpPr txBox="1"/>
          <p:nvPr/>
        </p:nvSpPr>
        <p:spPr>
          <a:xfrm>
            <a:off x="437896" y="5113803"/>
            <a:ext cx="1610509" cy="338554"/>
          </a:xfrm>
          <a:prstGeom prst="rect">
            <a:avLst/>
          </a:prstGeom>
          <a:noFill/>
        </p:spPr>
        <p:txBody>
          <a:bodyPr wrap="square" rtlCol="0">
            <a:spAutoFit/>
          </a:bodyPr>
          <a:lstStyle/>
          <a:p>
            <a:r>
              <a:rPr lang="en-US" sz="1600" b="1" dirty="0">
                <a:latin typeface="Arial Narrow" pitchFamily="34" charset="0"/>
              </a:rPr>
              <a:t>Coral Sample 5</a:t>
            </a:r>
            <a:endParaRPr lang="en-US" sz="1200" dirty="0">
              <a:latin typeface="Comic Sans MS" panose="030F0702030302020204" pitchFamily="66" charset="0"/>
            </a:endParaRPr>
          </a:p>
        </p:txBody>
      </p:sp>
      <p:sp>
        <p:nvSpPr>
          <p:cNvPr id="62" name="TextBox 61"/>
          <p:cNvSpPr txBox="1"/>
          <p:nvPr/>
        </p:nvSpPr>
        <p:spPr>
          <a:xfrm>
            <a:off x="1944722" y="5116630"/>
            <a:ext cx="1483867" cy="338554"/>
          </a:xfrm>
          <a:prstGeom prst="rect">
            <a:avLst/>
          </a:prstGeom>
          <a:noFill/>
        </p:spPr>
        <p:txBody>
          <a:bodyPr wrap="square" rtlCol="0">
            <a:spAutoFit/>
          </a:bodyPr>
          <a:lstStyle/>
          <a:p>
            <a:r>
              <a:rPr lang="en-US" sz="1600" b="1" dirty="0">
                <a:latin typeface="Arial Narrow" pitchFamily="34" charset="0"/>
              </a:rPr>
              <a:t>Coral Sample 6</a:t>
            </a:r>
            <a:endParaRPr lang="en-US" sz="1200" dirty="0">
              <a:latin typeface="Comic Sans MS" panose="030F0702030302020204" pitchFamily="66" charset="0"/>
            </a:endParaRPr>
          </a:p>
        </p:txBody>
      </p:sp>
      <p:sp>
        <p:nvSpPr>
          <p:cNvPr id="63" name="TextBox 62"/>
          <p:cNvSpPr txBox="1"/>
          <p:nvPr/>
        </p:nvSpPr>
        <p:spPr>
          <a:xfrm>
            <a:off x="3455109" y="5113715"/>
            <a:ext cx="1577747" cy="338554"/>
          </a:xfrm>
          <a:prstGeom prst="rect">
            <a:avLst/>
          </a:prstGeom>
          <a:noFill/>
        </p:spPr>
        <p:txBody>
          <a:bodyPr wrap="square" rtlCol="0">
            <a:spAutoFit/>
          </a:bodyPr>
          <a:lstStyle/>
          <a:p>
            <a:r>
              <a:rPr lang="en-US" sz="1600" b="1" dirty="0">
                <a:latin typeface="Arial Narrow" pitchFamily="34" charset="0"/>
              </a:rPr>
              <a:t>Coral Sample 7</a:t>
            </a:r>
            <a:endParaRPr lang="en-US" sz="1200" dirty="0">
              <a:latin typeface="Comic Sans MS" panose="030F0702030302020204" pitchFamily="66" charset="0"/>
            </a:endParaRPr>
          </a:p>
        </p:txBody>
      </p:sp>
      <p:sp>
        <p:nvSpPr>
          <p:cNvPr id="64" name="TextBox 63"/>
          <p:cNvSpPr txBox="1"/>
          <p:nvPr/>
        </p:nvSpPr>
        <p:spPr>
          <a:xfrm>
            <a:off x="4953747" y="5116966"/>
            <a:ext cx="1593393" cy="338554"/>
          </a:xfrm>
          <a:prstGeom prst="rect">
            <a:avLst/>
          </a:prstGeom>
          <a:noFill/>
        </p:spPr>
        <p:txBody>
          <a:bodyPr wrap="square" rtlCol="0">
            <a:spAutoFit/>
          </a:bodyPr>
          <a:lstStyle/>
          <a:p>
            <a:r>
              <a:rPr lang="en-US" sz="1600" b="1" dirty="0">
                <a:latin typeface="Arial Narrow" pitchFamily="34" charset="0"/>
              </a:rPr>
              <a:t>Coral Sample 8</a:t>
            </a:r>
            <a:endParaRPr lang="en-US" sz="1200" dirty="0">
              <a:latin typeface="Comic Sans MS" panose="030F0702030302020204" pitchFamily="66" charset="0"/>
            </a:endParaRPr>
          </a:p>
        </p:txBody>
      </p:sp>
      <p:sp>
        <p:nvSpPr>
          <p:cNvPr id="68" name="Rectangle 67"/>
          <p:cNvSpPr/>
          <p:nvPr/>
        </p:nvSpPr>
        <p:spPr>
          <a:xfrm>
            <a:off x="465741" y="6158631"/>
            <a:ext cx="2071248"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b="1" i="1" dirty="0" err="1">
                <a:solidFill>
                  <a:schemeClr val="tx1"/>
                </a:solidFill>
                <a:latin typeface="Arial Narrow" panose="020B0606020202030204" pitchFamily="34" charset="0"/>
              </a:rPr>
              <a:t>Platygyra</a:t>
            </a:r>
            <a:r>
              <a:rPr lang="en-AU" sz="1200" b="1" i="1" dirty="0">
                <a:solidFill>
                  <a:schemeClr val="tx1"/>
                </a:solidFill>
                <a:latin typeface="Arial Narrow" panose="020B0606020202030204" pitchFamily="34" charset="0"/>
              </a:rPr>
              <a:t>  </a:t>
            </a:r>
            <a:endParaRPr lang="en-AU" sz="1200" b="1" i="1" dirty="0">
              <a:solidFill>
                <a:schemeClr val="bg1">
                  <a:lumMod val="50000"/>
                </a:schemeClr>
              </a:solidFill>
              <a:latin typeface="Arial Narrow" panose="020B0606020202030204" pitchFamily="34" charset="0"/>
            </a:endParaRPr>
          </a:p>
        </p:txBody>
      </p:sp>
      <p:sp>
        <p:nvSpPr>
          <p:cNvPr id="69" name="Rectangle 68"/>
          <p:cNvSpPr/>
          <p:nvPr/>
        </p:nvSpPr>
        <p:spPr>
          <a:xfrm>
            <a:off x="1942099" y="6156381"/>
            <a:ext cx="14684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b="1" i="1" dirty="0" err="1">
                <a:solidFill>
                  <a:schemeClr val="tx1"/>
                </a:solidFill>
                <a:latin typeface="Arial Narrow" panose="020B0606020202030204" pitchFamily="34" charset="0"/>
              </a:rPr>
              <a:t>Montipora</a:t>
            </a:r>
            <a:r>
              <a:rPr lang="en-AU" sz="1200" b="1" dirty="0">
                <a:solidFill>
                  <a:schemeClr val="tx1"/>
                </a:solidFill>
                <a:latin typeface="Arial Narrow" panose="020B0606020202030204" pitchFamily="34" charset="0"/>
              </a:rPr>
              <a:t>  </a:t>
            </a:r>
            <a:endParaRPr lang="en-AU" sz="1200" b="1" i="1" dirty="0">
              <a:solidFill>
                <a:schemeClr val="tx1"/>
              </a:solidFill>
              <a:latin typeface="Arial Narrow" panose="020B0606020202030204" pitchFamily="34" charset="0"/>
            </a:endParaRPr>
          </a:p>
        </p:txBody>
      </p:sp>
      <p:sp>
        <p:nvSpPr>
          <p:cNvPr id="70" name="Rectangle 69"/>
          <p:cNvSpPr/>
          <p:nvPr/>
        </p:nvSpPr>
        <p:spPr>
          <a:xfrm>
            <a:off x="4979495" y="6158912"/>
            <a:ext cx="1546515"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b="1" i="1" dirty="0" err="1">
                <a:solidFill>
                  <a:schemeClr val="tx1"/>
                </a:solidFill>
                <a:latin typeface="Arial Narrow" panose="020B0606020202030204" pitchFamily="34" charset="0"/>
              </a:rPr>
              <a:t>Pavona</a:t>
            </a:r>
            <a:endParaRPr lang="en-AU" sz="1200" b="1" i="1" dirty="0">
              <a:solidFill>
                <a:schemeClr val="tx1"/>
              </a:solidFill>
              <a:latin typeface="Arial Narrow" panose="020B0606020202030204" pitchFamily="34" charset="0"/>
            </a:endParaRPr>
          </a:p>
        </p:txBody>
      </p:sp>
      <p:sp>
        <p:nvSpPr>
          <p:cNvPr id="71" name="Rectangle 70"/>
          <p:cNvSpPr/>
          <p:nvPr/>
        </p:nvSpPr>
        <p:spPr>
          <a:xfrm>
            <a:off x="3468423" y="6157246"/>
            <a:ext cx="1438937"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b="1" i="1" dirty="0">
                <a:solidFill>
                  <a:schemeClr val="tx1"/>
                </a:solidFill>
                <a:latin typeface="Arial Narrow" panose="020B0606020202030204" pitchFamily="34" charset="0"/>
              </a:rPr>
              <a:t>Acropora</a:t>
            </a:r>
          </a:p>
        </p:txBody>
      </p:sp>
      <p:sp>
        <p:nvSpPr>
          <p:cNvPr id="73" name="Rectangle 72"/>
          <p:cNvSpPr/>
          <p:nvPr/>
        </p:nvSpPr>
        <p:spPr>
          <a:xfrm>
            <a:off x="517716" y="5427721"/>
            <a:ext cx="1317885"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Rectangle 73"/>
          <p:cNvSpPr/>
          <p:nvPr/>
        </p:nvSpPr>
        <p:spPr>
          <a:xfrm>
            <a:off x="5032856" y="5427721"/>
            <a:ext cx="131901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Rectangle 74"/>
          <p:cNvSpPr/>
          <p:nvPr/>
        </p:nvSpPr>
        <p:spPr>
          <a:xfrm>
            <a:off x="2010712" y="5427721"/>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Rectangle 75"/>
          <p:cNvSpPr/>
          <p:nvPr/>
        </p:nvSpPr>
        <p:spPr>
          <a:xfrm>
            <a:off x="3521784" y="5427721"/>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p:nvSpPr>
        <p:spPr>
          <a:xfrm>
            <a:off x="527340" y="6445813"/>
            <a:ext cx="5827289" cy="211231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TextBox 76"/>
          <p:cNvSpPr txBox="1"/>
          <p:nvPr/>
        </p:nvSpPr>
        <p:spPr>
          <a:xfrm>
            <a:off x="570050" y="6445813"/>
            <a:ext cx="2957595" cy="2031325"/>
          </a:xfrm>
          <a:prstGeom prst="rect">
            <a:avLst/>
          </a:prstGeom>
          <a:noFill/>
        </p:spPr>
        <p:txBody>
          <a:bodyPr wrap="square" rtlCol="0">
            <a:spAutoFit/>
          </a:bodyPr>
          <a:lstStyle/>
          <a:p>
            <a:r>
              <a:rPr lang="en-AU" sz="1600" b="1" dirty="0">
                <a:latin typeface="Arial Narrow" panose="020B0606020202030204" pitchFamily="34" charset="0"/>
              </a:rPr>
              <a:t>Dichotomous Key </a:t>
            </a:r>
            <a:r>
              <a:rPr lang="en-AU" sz="800" b="1" dirty="0">
                <a:latin typeface="Arial Narrow" panose="020B0606020202030204" pitchFamily="34" charset="0"/>
              </a:rPr>
              <a:t>(fill in the blanks)</a:t>
            </a:r>
          </a:p>
          <a:p>
            <a:endParaRPr lang="en-AU" sz="600" dirty="0">
              <a:latin typeface="Arial Narrow" panose="020B0606020202030204" pitchFamily="34" charset="0"/>
            </a:endParaRPr>
          </a:p>
          <a:p>
            <a:r>
              <a:rPr lang="en-AU" sz="1200" dirty="0">
                <a:latin typeface="Arial Narrow" panose="020B0606020202030204" pitchFamily="34" charset="0"/>
              </a:rPr>
              <a:t>1a) </a:t>
            </a:r>
          </a:p>
          <a:p>
            <a:r>
              <a:rPr lang="en-AU" sz="1200" dirty="0">
                <a:latin typeface="Arial Narrow" panose="020B0606020202030204" pitchFamily="34" charset="0"/>
              </a:rPr>
              <a:t>  b)</a:t>
            </a:r>
          </a:p>
          <a:p>
            <a:endParaRPr lang="en-AU" sz="1600" dirty="0">
              <a:latin typeface="Arial Narrow" panose="020B0606020202030204" pitchFamily="34" charset="0"/>
            </a:endParaRPr>
          </a:p>
          <a:p>
            <a:r>
              <a:rPr lang="en-AU" sz="1200" dirty="0">
                <a:latin typeface="Arial Narrow" panose="020B0606020202030204" pitchFamily="34" charset="0"/>
              </a:rPr>
              <a:t>2a)</a:t>
            </a:r>
            <a:br>
              <a:rPr lang="en-AU" sz="1200" dirty="0">
                <a:latin typeface="Arial Narrow" panose="020B0606020202030204" pitchFamily="34" charset="0"/>
              </a:rPr>
            </a:br>
            <a:r>
              <a:rPr lang="en-AU" sz="1200" dirty="0">
                <a:latin typeface="Arial Narrow" panose="020B0606020202030204" pitchFamily="34" charset="0"/>
              </a:rPr>
              <a:t>  b)</a:t>
            </a:r>
          </a:p>
          <a:p>
            <a:endParaRPr lang="en-AU" sz="1600" dirty="0">
              <a:latin typeface="Arial Narrow" panose="020B0606020202030204" pitchFamily="34" charset="0"/>
            </a:endParaRPr>
          </a:p>
          <a:p>
            <a:r>
              <a:rPr lang="en-AU" sz="1200" dirty="0">
                <a:latin typeface="Arial Narrow" panose="020B0606020202030204" pitchFamily="34" charset="0"/>
              </a:rPr>
              <a:t>3a) </a:t>
            </a:r>
          </a:p>
          <a:p>
            <a:r>
              <a:rPr lang="en-AU" sz="1200" dirty="0">
                <a:latin typeface="Arial Narrow" panose="020B0606020202030204" pitchFamily="34" charset="0"/>
              </a:rPr>
              <a:t>  b)</a:t>
            </a:r>
            <a:endParaRPr lang="en-AU" sz="1200" i="1" dirty="0">
              <a:latin typeface="Arial Narrow" panose="020B0606020202030204" pitchFamily="34" charset="0"/>
            </a:endParaRPr>
          </a:p>
        </p:txBody>
      </p:sp>
      <p:sp>
        <p:nvSpPr>
          <p:cNvPr id="78" name="Oval Callout 77"/>
          <p:cNvSpPr/>
          <p:nvPr/>
        </p:nvSpPr>
        <p:spPr>
          <a:xfrm>
            <a:off x="4690350" y="6558817"/>
            <a:ext cx="1620368" cy="574807"/>
          </a:xfrm>
          <a:prstGeom prst="wedgeEllipseCallout">
            <a:avLst>
              <a:gd name="adj1" fmla="val -65017"/>
              <a:gd name="adj2" fmla="val 41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TextBox 85"/>
          <p:cNvSpPr txBox="1"/>
          <p:nvPr/>
        </p:nvSpPr>
        <p:spPr>
          <a:xfrm>
            <a:off x="4589949" y="6611263"/>
            <a:ext cx="1858892" cy="400110"/>
          </a:xfrm>
          <a:prstGeom prst="rect">
            <a:avLst/>
          </a:prstGeom>
          <a:noFill/>
        </p:spPr>
        <p:txBody>
          <a:bodyPr wrap="square" rtlCol="0">
            <a:spAutoFit/>
          </a:bodyPr>
          <a:lstStyle/>
          <a:p>
            <a:pPr algn="ctr"/>
            <a:r>
              <a:rPr lang="en-AU" sz="1000" dirty="0">
                <a:solidFill>
                  <a:schemeClr val="bg1"/>
                </a:solidFill>
                <a:latin typeface="Arial Narrow" panose="020B0606020202030204" pitchFamily="34" charset="0"/>
              </a:rPr>
              <a:t>How is </a:t>
            </a:r>
            <a:r>
              <a:rPr lang="en-AU" sz="1000" i="1" dirty="0" err="1">
                <a:solidFill>
                  <a:schemeClr val="bg1"/>
                </a:solidFill>
                <a:latin typeface="Arial Narrow" panose="020B0606020202030204" pitchFamily="34" charset="0"/>
              </a:rPr>
              <a:t>Platygyra</a:t>
            </a:r>
            <a:r>
              <a:rPr lang="en-AU" sz="1000" dirty="0">
                <a:solidFill>
                  <a:schemeClr val="bg1"/>
                </a:solidFill>
                <a:latin typeface="Arial Narrow" panose="020B0606020202030204" pitchFamily="34" charset="0"/>
              </a:rPr>
              <a:t> different to </a:t>
            </a:r>
            <a:br>
              <a:rPr lang="en-AU" sz="1000" dirty="0">
                <a:solidFill>
                  <a:schemeClr val="bg1"/>
                </a:solidFill>
                <a:latin typeface="Arial Narrow" panose="020B0606020202030204" pitchFamily="34" charset="0"/>
              </a:rPr>
            </a:br>
            <a:r>
              <a:rPr lang="en-AU" sz="1000" dirty="0">
                <a:solidFill>
                  <a:schemeClr val="bg1"/>
                </a:solidFill>
                <a:latin typeface="Arial Narrow" panose="020B0606020202030204" pitchFamily="34" charset="0"/>
              </a:rPr>
              <a:t>coral samples 6, 7 and 8?</a:t>
            </a:r>
          </a:p>
        </p:txBody>
      </p:sp>
      <p:sp>
        <p:nvSpPr>
          <p:cNvPr id="87" name="Rectangle 86"/>
          <p:cNvSpPr/>
          <p:nvPr/>
        </p:nvSpPr>
        <p:spPr>
          <a:xfrm>
            <a:off x="888929" y="6743883"/>
            <a:ext cx="3528963"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i="1" dirty="0">
                <a:solidFill>
                  <a:schemeClr val="tx1"/>
                </a:solidFill>
                <a:latin typeface="Arial Narrow" panose="020B0606020202030204" pitchFamily="34" charset="0"/>
              </a:rPr>
              <a:t>…...</a:t>
            </a:r>
            <a:r>
              <a:rPr lang="en-AU" sz="1200" i="1" dirty="0" err="1">
                <a:solidFill>
                  <a:schemeClr val="tx1"/>
                </a:solidFill>
                <a:latin typeface="Arial Narrow" panose="020B0606020202030204" pitchFamily="34" charset="0"/>
              </a:rPr>
              <a:t>Platygyra</a:t>
            </a:r>
            <a:endParaRPr lang="en-AU" sz="1200" i="1" dirty="0">
              <a:solidFill>
                <a:schemeClr val="tx1"/>
              </a:solidFill>
              <a:latin typeface="Arial Narrow" panose="020B0606020202030204" pitchFamily="34" charset="0"/>
            </a:endParaRPr>
          </a:p>
        </p:txBody>
      </p:sp>
      <p:sp>
        <p:nvSpPr>
          <p:cNvPr id="88" name="Rectangle 87"/>
          <p:cNvSpPr/>
          <p:nvPr/>
        </p:nvSpPr>
        <p:spPr>
          <a:xfrm>
            <a:off x="888930" y="7023585"/>
            <a:ext cx="3528962"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dirty="0">
                <a:solidFill>
                  <a:schemeClr val="tx1"/>
                </a:solidFill>
                <a:latin typeface="Arial Narrow" panose="020B0606020202030204" pitchFamily="34" charset="0"/>
              </a:rPr>
              <a:t>..…...Go to 2</a:t>
            </a:r>
          </a:p>
        </p:txBody>
      </p:sp>
      <p:sp>
        <p:nvSpPr>
          <p:cNvPr id="89" name="Rectangle 88"/>
          <p:cNvSpPr/>
          <p:nvPr/>
        </p:nvSpPr>
        <p:spPr>
          <a:xfrm>
            <a:off x="888930" y="7359662"/>
            <a:ext cx="3528962"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i="1" dirty="0">
                <a:solidFill>
                  <a:schemeClr val="tx1"/>
                </a:solidFill>
                <a:latin typeface="Arial Narrow" panose="020B0606020202030204" pitchFamily="34" charset="0"/>
              </a:rPr>
              <a:t>….…</a:t>
            </a:r>
            <a:r>
              <a:rPr lang="en-AU" sz="1200" i="1" dirty="0" err="1">
                <a:solidFill>
                  <a:schemeClr val="tx1"/>
                </a:solidFill>
                <a:latin typeface="Arial Narrow" panose="020B0606020202030204" pitchFamily="34" charset="0"/>
              </a:rPr>
              <a:t>Montipora</a:t>
            </a:r>
            <a:endParaRPr lang="en-AU" sz="1200" i="1" dirty="0">
              <a:latin typeface="Arial Narrow" panose="020B0606020202030204" pitchFamily="34" charset="0"/>
            </a:endParaRPr>
          </a:p>
        </p:txBody>
      </p:sp>
      <p:sp>
        <p:nvSpPr>
          <p:cNvPr id="90" name="Rectangle 89"/>
          <p:cNvSpPr/>
          <p:nvPr/>
        </p:nvSpPr>
        <p:spPr>
          <a:xfrm>
            <a:off x="888929" y="7639364"/>
            <a:ext cx="3536395"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dirty="0">
                <a:solidFill>
                  <a:schemeClr val="tx1"/>
                </a:solidFill>
                <a:latin typeface="Arial Narrow" panose="020B0606020202030204" pitchFamily="34" charset="0"/>
              </a:rPr>
              <a:t>……Go to 3</a:t>
            </a:r>
          </a:p>
        </p:txBody>
      </p:sp>
      <p:sp>
        <p:nvSpPr>
          <p:cNvPr id="91" name="Rectangle 90"/>
          <p:cNvSpPr/>
          <p:nvPr/>
        </p:nvSpPr>
        <p:spPr>
          <a:xfrm>
            <a:off x="888930" y="7979383"/>
            <a:ext cx="3536394"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i="1" dirty="0">
                <a:solidFill>
                  <a:schemeClr val="tx1"/>
                </a:solidFill>
                <a:latin typeface="Arial Narrow" panose="020B0606020202030204" pitchFamily="34" charset="0"/>
              </a:rPr>
              <a:t>…...Acropora</a:t>
            </a:r>
          </a:p>
        </p:txBody>
      </p:sp>
      <p:sp>
        <p:nvSpPr>
          <p:cNvPr id="92" name="Rectangle 91"/>
          <p:cNvSpPr/>
          <p:nvPr/>
        </p:nvSpPr>
        <p:spPr>
          <a:xfrm>
            <a:off x="888930" y="8259085"/>
            <a:ext cx="3536394"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200" i="1" dirty="0">
              <a:solidFill>
                <a:schemeClr val="tx1"/>
              </a:solidFill>
              <a:latin typeface="Arial Narrow" panose="020B0606020202030204" pitchFamily="34" charset="0"/>
            </a:endParaRPr>
          </a:p>
        </p:txBody>
      </p:sp>
      <p:sp>
        <p:nvSpPr>
          <p:cNvPr id="65" name="Rectangle 64"/>
          <p:cNvSpPr/>
          <p:nvPr/>
        </p:nvSpPr>
        <p:spPr>
          <a:xfrm>
            <a:off x="525156" y="1274795"/>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p:cNvSpPr/>
          <p:nvPr/>
        </p:nvSpPr>
        <p:spPr>
          <a:xfrm>
            <a:off x="5058372" y="1274795"/>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Rectangle 66"/>
          <p:cNvSpPr/>
          <p:nvPr/>
        </p:nvSpPr>
        <p:spPr>
          <a:xfrm>
            <a:off x="2036228" y="1274795"/>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Rectangle 71"/>
          <p:cNvSpPr/>
          <p:nvPr/>
        </p:nvSpPr>
        <p:spPr>
          <a:xfrm>
            <a:off x="3547300" y="1274795"/>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1" name="Picture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834" y="1280527"/>
            <a:ext cx="869326" cy="68966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3677" y="1314584"/>
            <a:ext cx="953756" cy="619808"/>
          </a:xfrm>
          <a:prstGeom prst="rect">
            <a:avLst/>
          </a:prstGeom>
        </p:spPr>
      </p:pic>
      <p:sp>
        <p:nvSpPr>
          <p:cNvPr id="10" name="Rectangle 9"/>
          <p:cNvSpPr/>
          <p:nvPr/>
        </p:nvSpPr>
        <p:spPr>
          <a:xfrm>
            <a:off x="437896" y="8570433"/>
            <a:ext cx="6075124" cy="200055"/>
          </a:xfrm>
          <a:prstGeom prst="rect">
            <a:avLst/>
          </a:prstGeom>
        </p:spPr>
        <p:txBody>
          <a:bodyPr wrap="square">
            <a:spAutoFit/>
          </a:bodyPr>
          <a:lstStyle/>
          <a:p>
            <a:r>
              <a:rPr lang="en-AU" sz="700" baseline="30000" dirty="0">
                <a:latin typeface="Arial Narrow" panose="020B0606020202030204" pitchFamily="34" charset="0"/>
              </a:rPr>
              <a:t>[1]</a:t>
            </a:r>
            <a:r>
              <a:rPr lang="en-US" sz="700" dirty="0" err="1">
                <a:latin typeface="Arial Narrow" panose="020B0606020202030204" pitchFamily="34" charset="0"/>
              </a:rPr>
              <a:t>Veron</a:t>
            </a:r>
            <a:r>
              <a:rPr lang="en-US" sz="700" dirty="0">
                <a:latin typeface="Arial Narrow" panose="020B0606020202030204" pitchFamily="34" charset="0"/>
              </a:rPr>
              <a:t> J.E.N., Stafford-Smith M.G., </a:t>
            </a:r>
            <a:r>
              <a:rPr lang="en-US" sz="700" dirty="0" err="1">
                <a:latin typeface="Arial Narrow" panose="020B0606020202030204" pitchFamily="34" charset="0"/>
              </a:rPr>
              <a:t>Turak</a:t>
            </a:r>
            <a:r>
              <a:rPr lang="en-US" sz="700" dirty="0">
                <a:latin typeface="Arial Narrow" panose="020B0606020202030204" pitchFamily="34" charset="0"/>
              </a:rPr>
              <a:t> E. and </a:t>
            </a:r>
            <a:r>
              <a:rPr lang="en-US" sz="700" dirty="0" err="1">
                <a:latin typeface="Arial Narrow" panose="020B0606020202030204" pitchFamily="34" charset="0"/>
              </a:rPr>
              <a:t>DeVantier</a:t>
            </a:r>
            <a:r>
              <a:rPr lang="en-US" sz="700" dirty="0">
                <a:latin typeface="Arial Narrow" panose="020B0606020202030204" pitchFamily="34" charset="0"/>
              </a:rPr>
              <a:t> L.M. (2016). </a:t>
            </a:r>
            <a:r>
              <a:rPr lang="en-US" sz="700" i="1" dirty="0">
                <a:latin typeface="Arial Narrow" panose="020B0606020202030204" pitchFamily="34" charset="0"/>
              </a:rPr>
              <a:t>Corals of the World. </a:t>
            </a:r>
            <a:r>
              <a:rPr lang="en-US" sz="700" dirty="0">
                <a:latin typeface="Arial Narrow" panose="020B0606020202030204" pitchFamily="34" charset="0"/>
              </a:rPr>
              <a:t>Accessed 10 May 2019. http://www.coralsoftheworld.org/species_factsheets/</a:t>
            </a:r>
            <a:r>
              <a:rPr lang="en-AU" sz="700" i="1" dirty="0">
                <a:latin typeface="Arial Narrow" panose="020B0606020202030204" pitchFamily="34" charset="0"/>
              </a:rPr>
              <a:t> </a:t>
            </a:r>
          </a:p>
        </p:txBody>
      </p:sp>
      <p:sp>
        <p:nvSpPr>
          <p:cNvPr id="20" name="TextBox 19"/>
          <p:cNvSpPr txBox="1"/>
          <p:nvPr/>
        </p:nvSpPr>
        <p:spPr>
          <a:xfrm>
            <a:off x="873173" y="6726829"/>
            <a:ext cx="2539659"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Brain-like appearance present</a:t>
            </a:r>
          </a:p>
        </p:txBody>
      </p:sp>
      <p:sp>
        <p:nvSpPr>
          <p:cNvPr id="96" name="TextBox 95"/>
          <p:cNvSpPr txBox="1"/>
          <p:nvPr/>
        </p:nvSpPr>
        <p:spPr>
          <a:xfrm>
            <a:off x="873172" y="6996895"/>
            <a:ext cx="2539659"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Brain-like appearance absent</a:t>
            </a:r>
          </a:p>
        </p:txBody>
      </p:sp>
      <p:sp>
        <p:nvSpPr>
          <p:cNvPr id="97" name="TextBox 96"/>
          <p:cNvSpPr txBox="1"/>
          <p:nvPr/>
        </p:nvSpPr>
        <p:spPr>
          <a:xfrm>
            <a:off x="840182" y="7337762"/>
            <a:ext cx="2539659"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Plate-like appearance present</a:t>
            </a:r>
          </a:p>
        </p:txBody>
      </p:sp>
      <p:sp>
        <p:nvSpPr>
          <p:cNvPr id="98" name="TextBox 97"/>
          <p:cNvSpPr txBox="1"/>
          <p:nvPr/>
        </p:nvSpPr>
        <p:spPr>
          <a:xfrm>
            <a:off x="850789" y="7618496"/>
            <a:ext cx="2946988"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Plate-like appearance absent </a:t>
            </a:r>
          </a:p>
        </p:txBody>
      </p:sp>
      <p:sp>
        <p:nvSpPr>
          <p:cNvPr id="99" name="Oval Callout 98"/>
          <p:cNvSpPr/>
          <p:nvPr/>
        </p:nvSpPr>
        <p:spPr>
          <a:xfrm>
            <a:off x="4683561" y="7188568"/>
            <a:ext cx="1620368" cy="574807"/>
          </a:xfrm>
          <a:prstGeom prst="wedgeEllipseCallout">
            <a:avLst>
              <a:gd name="adj1" fmla="val -65017"/>
              <a:gd name="adj2" fmla="val 41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TextBox 100"/>
          <p:cNvSpPr txBox="1"/>
          <p:nvPr/>
        </p:nvSpPr>
        <p:spPr>
          <a:xfrm>
            <a:off x="4471841" y="7252553"/>
            <a:ext cx="2110030" cy="400110"/>
          </a:xfrm>
          <a:prstGeom prst="rect">
            <a:avLst/>
          </a:prstGeom>
          <a:noFill/>
        </p:spPr>
        <p:txBody>
          <a:bodyPr wrap="square" rtlCol="0">
            <a:spAutoFit/>
          </a:bodyPr>
          <a:lstStyle/>
          <a:p>
            <a:pPr algn="ctr"/>
            <a:r>
              <a:rPr lang="en-AU" sz="1000" dirty="0">
                <a:solidFill>
                  <a:schemeClr val="bg1"/>
                </a:solidFill>
                <a:latin typeface="Arial Narrow" panose="020B0606020202030204" pitchFamily="34" charset="0"/>
              </a:rPr>
              <a:t>How is </a:t>
            </a:r>
            <a:r>
              <a:rPr lang="en-AU" sz="1000" i="1" dirty="0" err="1">
                <a:solidFill>
                  <a:schemeClr val="bg1"/>
                </a:solidFill>
                <a:latin typeface="Arial Narrow" panose="020B0606020202030204" pitchFamily="34" charset="0"/>
              </a:rPr>
              <a:t>Montipora</a:t>
            </a:r>
            <a:r>
              <a:rPr lang="en-AU" sz="1000" i="1" dirty="0">
                <a:solidFill>
                  <a:schemeClr val="bg1"/>
                </a:solidFill>
                <a:latin typeface="Arial Narrow" panose="020B0606020202030204" pitchFamily="34" charset="0"/>
              </a:rPr>
              <a:t> </a:t>
            </a:r>
            <a:r>
              <a:rPr lang="en-AU" sz="1000" dirty="0">
                <a:solidFill>
                  <a:schemeClr val="bg1"/>
                </a:solidFill>
                <a:latin typeface="Arial Narrow" panose="020B0606020202030204" pitchFamily="34" charset="0"/>
              </a:rPr>
              <a:t>different </a:t>
            </a:r>
            <a:br>
              <a:rPr lang="en-AU" sz="1000" dirty="0">
                <a:solidFill>
                  <a:schemeClr val="bg1"/>
                </a:solidFill>
                <a:latin typeface="Arial Narrow" panose="020B0606020202030204" pitchFamily="34" charset="0"/>
              </a:rPr>
            </a:br>
            <a:r>
              <a:rPr lang="en-AU" sz="1000" dirty="0">
                <a:solidFill>
                  <a:schemeClr val="bg1"/>
                </a:solidFill>
                <a:latin typeface="Arial Narrow" panose="020B0606020202030204" pitchFamily="34" charset="0"/>
              </a:rPr>
              <a:t>to coral samples 7 and 8?</a:t>
            </a:r>
          </a:p>
        </p:txBody>
      </p:sp>
      <p:sp>
        <p:nvSpPr>
          <p:cNvPr id="102" name="Oval Callout 101"/>
          <p:cNvSpPr/>
          <p:nvPr/>
        </p:nvSpPr>
        <p:spPr>
          <a:xfrm>
            <a:off x="4701815" y="7819201"/>
            <a:ext cx="1620368" cy="574807"/>
          </a:xfrm>
          <a:prstGeom prst="wedgeEllipseCallout">
            <a:avLst>
              <a:gd name="adj1" fmla="val -65017"/>
              <a:gd name="adj2" fmla="val 41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TextBox 102"/>
          <p:cNvSpPr txBox="1"/>
          <p:nvPr/>
        </p:nvSpPr>
        <p:spPr>
          <a:xfrm>
            <a:off x="4683561" y="7877325"/>
            <a:ext cx="1652908" cy="400110"/>
          </a:xfrm>
          <a:prstGeom prst="rect">
            <a:avLst/>
          </a:prstGeom>
          <a:noFill/>
        </p:spPr>
        <p:txBody>
          <a:bodyPr wrap="square" rtlCol="0">
            <a:spAutoFit/>
          </a:bodyPr>
          <a:lstStyle/>
          <a:p>
            <a:pPr algn="ctr"/>
            <a:r>
              <a:rPr lang="en-AU" sz="1000" dirty="0">
                <a:solidFill>
                  <a:schemeClr val="bg1"/>
                </a:solidFill>
                <a:latin typeface="Arial Narrow" panose="020B0606020202030204" pitchFamily="34" charset="0"/>
              </a:rPr>
              <a:t>How is </a:t>
            </a:r>
            <a:r>
              <a:rPr lang="en-AU" sz="1000" i="1" dirty="0">
                <a:solidFill>
                  <a:schemeClr val="bg1"/>
                </a:solidFill>
                <a:latin typeface="Arial Narrow" panose="020B0606020202030204" pitchFamily="34" charset="0"/>
              </a:rPr>
              <a:t>Acropora</a:t>
            </a:r>
            <a:r>
              <a:rPr lang="en-AU" sz="1000" dirty="0">
                <a:solidFill>
                  <a:schemeClr val="bg1"/>
                </a:solidFill>
                <a:latin typeface="Arial Narrow" panose="020B0606020202030204" pitchFamily="34" charset="0"/>
              </a:rPr>
              <a:t> </a:t>
            </a:r>
            <a:br>
              <a:rPr lang="en-AU" sz="1000" i="1" dirty="0">
                <a:solidFill>
                  <a:schemeClr val="bg1"/>
                </a:solidFill>
                <a:latin typeface="Arial Narrow" panose="020B0606020202030204" pitchFamily="34" charset="0"/>
              </a:rPr>
            </a:br>
            <a:r>
              <a:rPr lang="en-AU" sz="1000" dirty="0">
                <a:solidFill>
                  <a:schemeClr val="bg1"/>
                </a:solidFill>
                <a:latin typeface="Arial Narrow" panose="020B0606020202030204" pitchFamily="34" charset="0"/>
              </a:rPr>
              <a:t>different to coral sample 8?</a:t>
            </a:r>
          </a:p>
        </p:txBody>
      </p:sp>
      <p:sp>
        <p:nvSpPr>
          <p:cNvPr id="104" name="TextBox 103"/>
          <p:cNvSpPr txBox="1"/>
          <p:nvPr/>
        </p:nvSpPr>
        <p:spPr>
          <a:xfrm>
            <a:off x="850869" y="7961007"/>
            <a:ext cx="257772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Branching shaped </a:t>
            </a:r>
          </a:p>
        </p:txBody>
      </p:sp>
      <p:sp>
        <p:nvSpPr>
          <p:cNvPr id="105" name="TextBox 104"/>
          <p:cNvSpPr txBox="1"/>
          <p:nvPr/>
        </p:nvSpPr>
        <p:spPr>
          <a:xfrm>
            <a:off x="850789" y="8217156"/>
            <a:ext cx="3562640" cy="276999"/>
          </a:xfrm>
          <a:prstGeom prst="rect">
            <a:avLst/>
          </a:prstGeom>
          <a:noFill/>
        </p:spPr>
        <p:txBody>
          <a:bodyPr wrap="square" rtlCol="0">
            <a:spAutoFit/>
          </a:bodyPr>
          <a:lstStyle/>
          <a:p>
            <a:pPr algn="r"/>
            <a:r>
              <a:rPr lang="en-AU" sz="1200" i="1" dirty="0">
                <a:latin typeface="Arial Narrow" panose="020B0606020202030204" pitchFamily="34" charset="0"/>
              </a:rPr>
              <a:t>.…..</a:t>
            </a:r>
            <a:r>
              <a:rPr lang="en-AU" sz="1200" i="1" dirty="0" err="1">
                <a:latin typeface="Arial Narrow" panose="020B0606020202030204" pitchFamily="34" charset="0"/>
              </a:rPr>
              <a:t>Pavona</a:t>
            </a:r>
            <a:endParaRPr lang="en-AU" sz="1200" i="1" dirty="0">
              <a:latin typeface="Arial Narrow" panose="020B0606020202030204" pitchFamily="34" charset="0"/>
            </a:endParaRPr>
          </a:p>
        </p:txBody>
      </p:sp>
      <p:sp>
        <p:nvSpPr>
          <p:cNvPr id="80" name="TextBox 79"/>
          <p:cNvSpPr txBox="1"/>
          <p:nvPr/>
        </p:nvSpPr>
        <p:spPr>
          <a:xfrm>
            <a:off x="858012" y="8217844"/>
            <a:ext cx="257772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Leaf-like shaped</a:t>
            </a:r>
          </a:p>
        </p:txBody>
      </p:sp>
      <p:sp>
        <p:nvSpPr>
          <p:cNvPr id="82" name="TextBox 81">
            <a:extLst>
              <a:ext uri="{FF2B5EF4-FFF2-40B4-BE49-F238E27FC236}">
                <a16:creationId xmlns:a16="http://schemas.microsoft.com/office/drawing/2014/main" id="{FE39B4F8-F8C9-439B-A980-97B0FADE77E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2" name="Picture 1">
            <a:extLst>
              <a:ext uri="{FF2B5EF4-FFF2-40B4-BE49-F238E27FC236}">
                <a16:creationId xmlns:a16="http://schemas.microsoft.com/office/drawing/2014/main" id="{50707649-79D3-4988-B21B-7B56F39053BF}"/>
              </a:ext>
            </a:extLst>
          </p:cNvPr>
          <p:cNvPicPr>
            <a:picLocks noChangeAspect="1"/>
          </p:cNvPicPr>
          <p:nvPr/>
        </p:nvPicPr>
        <p:blipFill>
          <a:blip r:embed="rId5"/>
          <a:stretch>
            <a:fillRect/>
          </a:stretch>
        </p:blipFill>
        <p:spPr>
          <a:xfrm>
            <a:off x="5209833" y="1273832"/>
            <a:ext cx="911488" cy="689627"/>
          </a:xfrm>
          <a:prstGeom prst="rect">
            <a:avLst/>
          </a:prstGeom>
        </p:spPr>
      </p:pic>
      <p:pic>
        <p:nvPicPr>
          <p:cNvPr id="1026" name="Picture 2" descr="http://www.coralsoftheworld.org/media/images/0752_C01_04.jpg">
            <a:extLst>
              <a:ext uri="{FF2B5EF4-FFF2-40B4-BE49-F238E27FC236}">
                <a16:creationId xmlns:a16="http://schemas.microsoft.com/office/drawing/2014/main" id="{53774D46-85A8-4956-8B61-4BDCBC96003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b="18849"/>
          <a:stretch/>
        </p:blipFill>
        <p:spPr bwMode="auto">
          <a:xfrm>
            <a:off x="2144058" y="1301548"/>
            <a:ext cx="1141368" cy="6213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62FE9C-7CCC-442B-A2DF-7C122BC39BE0}"/>
              </a:ext>
            </a:extLst>
          </p:cNvPr>
          <p:cNvSpPr txBox="1"/>
          <p:nvPr/>
        </p:nvSpPr>
        <p:spPr>
          <a:xfrm>
            <a:off x="759000" y="1895081"/>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85" name="TextBox 84">
            <a:extLst>
              <a:ext uri="{FF2B5EF4-FFF2-40B4-BE49-F238E27FC236}">
                <a16:creationId xmlns:a16="http://schemas.microsoft.com/office/drawing/2014/main" id="{B4E8847A-3120-4397-A89A-C88190A2EA01}"/>
              </a:ext>
            </a:extLst>
          </p:cNvPr>
          <p:cNvSpPr txBox="1"/>
          <p:nvPr/>
        </p:nvSpPr>
        <p:spPr>
          <a:xfrm>
            <a:off x="2236092" y="1909918"/>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93" name="TextBox 92">
            <a:extLst>
              <a:ext uri="{FF2B5EF4-FFF2-40B4-BE49-F238E27FC236}">
                <a16:creationId xmlns:a16="http://schemas.microsoft.com/office/drawing/2014/main" id="{E0347659-7877-4CF2-9F3A-2F80F10ACFE6}"/>
              </a:ext>
            </a:extLst>
          </p:cNvPr>
          <p:cNvSpPr txBox="1"/>
          <p:nvPr/>
        </p:nvSpPr>
        <p:spPr>
          <a:xfrm>
            <a:off x="3763664" y="1902912"/>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95" name="TextBox 94">
            <a:extLst>
              <a:ext uri="{FF2B5EF4-FFF2-40B4-BE49-F238E27FC236}">
                <a16:creationId xmlns:a16="http://schemas.microsoft.com/office/drawing/2014/main" id="{0AE285B5-9946-4699-8B71-A370983A388B}"/>
              </a:ext>
            </a:extLst>
          </p:cNvPr>
          <p:cNvSpPr txBox="1"/>
          <p:nvPr/>
        </p:nvSpPr>
        <p:spPr>
          <a:xfrm>
            <a:off x="5306927" y="1894686"/>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100" name="TextBox 99">
            <a:extLst>
              <a:ext uri="{FF2B5EF4-FFF2-40B4-BE49-F238E27FC236}">
                <a16:creationId xmlns:a16="http://schemas.microsoft.com/office/drawing/2014/main" id="{E583BB11-0B29-4F0A-8E6B-E92BFB325770}"/>
              </a:ext>
            </a:extLst>
          </p:cNvPr>
          <p:cNvSpPr txBox="1"/>
          <p:nvPr/>
        </p:nvSpPr>
        <p:spPr>
          <a:xfrm>
            <a:off x="696039" y="6048979"/>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pic>
        <p:nvPicPr>
          <p:cNvPr id="28" name="Picture 27">
            <a:extLst>
              <a:ext uri="{FF2B5EF4-FFF2-40B4-BE49-F238E27FC236}">
                <a16:creationId xmlns:a16="http://schemas.microsoft.com/office/drawing/2014/main" id="{55ADB191-AA0F-49B0-851F-78277688F68C}"/>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2108605" y="5411192"/>
            <a:ext cx="1209139" cy="686450"/>
          </a:xfrm>
          <a:prstGeom prst="rect">
            <a:avLst/>
          </a:prstGeom>
        </p:spPr>
      </p:pic>
      <p:sp>
        <p:nvSpPr>
          <p:cNvPr id="107" name="TextBox 106">
            <a:extLst>
              <a:ext uri="{FF2B5EF4-FFF2-40B4-BE49-F238E27FC236}">
                <a16:creationId xmlns:a16="http://schemas.microsoft.com/office/drawing/2014/main" id="{EA2F6644-4CB8-493A-A279-D674D94A7293}"/>
              </a:ext>
            </a:extLst>
          </p:cNvPr>
          <p:cNvSpPr txBox="1"/>
          <p:nvPr/>
        </p:nvSpPr>
        <p:spPr>
          <a:xfrm>
            <a:off x="2237670" y="6048807"/>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pic>
        <p:nvPicPr>
          <p:cNvPr id="1030" name="Picture 6" descr="http://www.coralsoftheworld.org/media/images/0060_BW02_01.jpg">
            <a:extLst>
              <a:ext uri="{FF2B5EF4-FFF2-40B4-BE49-F238E27FC236}">
                <a16:creationId xmlns:a16="http://schemas.microsoft.com/office/drawing/2014/main" id="{C2BBB567-C6A3-4423-9D69-C2C2BE71849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533452" y="5419849"/>
            <a:ext cx="1335962" cy="67725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48CC505C-815C-425A-B5AF-81D707FCC26D}"/>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20000"/>
                    </a14:imgEffect>
                  </a14:imgLayer>
                </a14:imgProps>
              </a:ext>
            </a:extLst>
          </a:blip>
          <a:stretch>
            <a:fillRect/>
          </a:stretch>
        </p:blipFill>
        <p:spPr>
          <a:xfrm>
            <a:off x="5290112" y="5453646"/>
            <a:ext cx="845712" cy="666744"/>
          </a:xfrm>
          <a:prstGeom prst="rect">
            <a:avLst/>
          </a:prstGeom>
        </p:spPr>
      </p:pic>
      <p:sp>
        <p:nvSpPr>
          <p:cNvPr id="110" name="TextBox 109">
            <a:extLst>
              <a:ext uri="{FF2B5EF4-FFF2-40B4-BE49-F238E27FC236}">
                <a16:creationId xmlns:a16="http://schemas.microsoft.com/office/drawing/2014/main" id="{7674619C-2C34-4F7E-9723-9206708D6292}"/>
              </a:ext>
            </a:extLst>
          </p:cNvPr>
          <p:cNvSpPr txBox="1"/>
          <p:nvPr/>
        </p:nvSpPr>
        <p:spPr>
          <a:xfrm>
            <a:off x="3741248" y="6050353"/>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111" name="TextBox 110">
            <a:extLst>
              <a:ext uri="{FF2B5EF4-FFF2-40B4-BE49-F238E27FC236}">
                <a16:creationId xmlns:a16="http://schemas.microsoft.com/office/drawing/2014/main" id="{0A62DC1E-01AF-465B-8F26-D557349B4BF5}"/>
              </a:ext>
            </a:extLst>
          </p:cNvPr>
          <p:cNvSpPr txBox="1"/>
          <p:nvPr/>
        </p:nvSpPr>
        <p:spPr>
          <a:xfrm>
            <a:off x="5244826" y="6050353"/>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pic>
        <p:nvPicPr>
          <p:cNvPr id="94" name="Picture 2" descr="http://www.coralsoftheworld.org/media/images/0301_C01_01.jpg">
            <a:extLst>
              <a:ext uri="{FF2B5EF4-FFF2-40B4-BE49-F238E27FC236}">
                <a16:creationId xmlns:a16="http://schemas.microsoft.com/office/drawing/2014/main" id="{7B4E436C-9016-4035-A21D-67E5B2FAF937}"/>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saturation sat="0"/>
                    </a14:imgEffect>
                    <a14:imgEffect>
                      <a14:brightnessContrast contrast="20000"/>
                    </a14:imgEffect>
                  </a14:imgLayer>
                </a14:imgProps>
              </a:ext>
              <a:ext uri="{28A0092B-C50C-407E-A947-70E740481C1C}">
                <a14:useLocalDpi xmlns:a14="http://schemas.microsoft.com/office/drawing/2010/main" val="0"/>
              </a:ext>
            </a:extLst>
          </a:blip>
          <a:srcRect b="9069"/>
          <a:stretch/>
        </p:blipFill>
        <p:spPr bwMode="auto">
          <a:xfrm>
            <a:off x="611768" y="5429087"/>
            <a:ext cx="1085458" cy="66692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45CECE88-1E13-A09E-BE7B-33E25337B935}"/>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36">
            <a:extLst>
              <a:ext uri="{FF2B5EF4-FFF2-40B4-BE49-F238E27FC236}">
                <a16:creationId xmlns:a16="http://schemas.microsoft.com/office/drawing/2014/main" id="{A4EACC74-C9A3-7F35-E567-05208C741B7E}"/>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8" name="TextBox 36">
            <a:extLst>
              <a:ext uri="{FF2B5EF4-FFF2-40B4-BE49-F238E27FC236}">
                <a16:creationId xmlns:a16="http://schemas.microsoft.com/office/drawing/2014/main" id="{42A7A1DC-BBAD-D093-4067-6A6DA353CAE1}"/>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131295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2D373-CF04-11A5-E581-EFCC7A2C6560}"/>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530E3E4C-6337-972D-1677-88A84A36558E}"/>
              </a:ext>
            </a:extLst>
          </p:cNvPr>
          <p:cNvSpPr txBox="1"/>
          <p:nvPr/>
        </p:nvSpPr>
        <p:spPr>
          <a:xfrm>
            <a:off x="1510999" y="221006"/>
            <a:ext cx="4177973" cy="754053"/>
          </a:xfrm>
          <a:prstGeom prst="rect">
            <a:avLst/>
          </a:prstGeom>
          <a:noFill/>
        </p:spPr>
        <p:txBody>
          <a:bodyPr wrap="square" rtlCol="0">
            <a:spAutoFit/>
          </a:bodyPr>
          <a:lstStyle/>
          <a:p>
            <a:r>
              <a:rPr lang="en-US" sz="2000" b="1" dirty="0">
                <a:latin typeface="Arial Narrow" pitchFamily="34" charset="0"/>
              </a:rPr>
              <a:t>Classify</a:t>
            </a:r>
            <a:r>
              <a:rPr lang="en-US" sz="1200" dirty="0">
                <a:latin typeface="Arial Narrow" pitchFamily="34" charset="0"/>
              </a:rPr>
              <a:t> </a:t>
            </a:r>
            <a:r>
              <a:rPr lang="en-AU" sz="1100" dirty="0">
                <a:latin typeface="Arial Narrow" panose="020B0606020202030204" pitchFamily="34" charset="0"/>
              </a:rPr>
              <a:t>a specific coral to genus level only, using a relevant identification key</a:t>
            </a:r>
            <a:endParaRPr lang="en-US" sz="600" i="1" dirty="0">
              <a:latin typeface="Arial Narrow"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82B32202-C4E1-1180-33DA-74E774490E98}"/>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88F655FC-469F-2A23-427F-D5883A7809D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B7F9DB3F-CD34-5289-92A3-F4A8B7608FFD}"/>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629421DC-3EFB-8953-F73A-3CA20AE7259F}"/>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B72E1A58-B048-F031-B282-4268AD29CDB0}"/>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0A93315A-D2E0-8A5D-7A7F-75FCE9260201}"/>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064070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2776" y="99972"/>
            <a:ext cx="4191130" cy="877163"/>
          </a:xfrm>
          <a:prstGeom prst="rect">
            <a:avLst/>
          </a:prstGeom>
          <a:noFill/>
        </p:spPr>
        <p:txBody>
          <a:bodyPr wrap="square" rtlCol="0">
            <a:spAutoFit/>
          </a:bodyPr>
          <a:lstStyle/>
          <a:p>
            <a:r>
              <a:rPr lang="en-US" b="1" dirty="0">
                <a:latin typeface="Arial Narrow" pitchFamily="34" charset="0"/>
              </a:rPr>
              <a:t>11. An Octopus’s Garden of Stone Flowers – </a:t>
            </a:r>
            <a:r>
              <a:rPr lang="en-AU" sz="1100" dirty="0">
                <a:latin typeface="Arial Narrow" panose="020B0606020202030204" pitchFamily="34" charset="0"/>
              </a:rPr>
              <a:t>Describe the anatomy of a typical reef-forming hard coral, including skeleton, corallite, coelenteron, coral polyp, tentacles, nematocyst, mouth and zooxanthellae.</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 name="Rectangle 1"/>
          <p:cNvSpPr/>
          <p:nvPr/>
        </p:nvSpPr>
        <p:spPr>
          <a:xfrm>
            <a:off x="508863" y="1025799"/>
            <a:ext cx="1263953" cy="80910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844824" y="1025799"/>
            <a:ext cx="4508331" cy="80910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The mushroom coral (</a:t>
            </a:r>
            <a:r>
              <a:rPr lang="en-AU" sz="1200" i="1" dirty="0" err="1">
                <a:solidFill>
                  <a:schemeClr val="tx1"/>
                </a:solidFill>
                <a:latin typeface="Arial Narrow" panose="020B0606020202030204" pitchFamily="34" charset="0"/>
              </a:rPr>
              <a:t>Fungia</a:t>
            </a:r>
            <a:r>
              <a:rPr lang="en-AU" sz="1200" i="1" dirty="0">
                <a:solidFill>
                  <a:schemeClr val="tx1"/>
                </a:solidFill>
                <a:latin typeface="Arial Narrow" panose="020B0606020202030204" pitchFamily="34" charset="0"/>
              </a:rPr>
              <a:t> sp.) </a:t>
            </a:r>
            <a:r>
              <a:rPr lang="en-AU" sz="1200" dirty="0">
                <a:solidFill>
                  <a:schemeClr val="tx1"/>
                </a:solidFill>
                <a:latin typeface="Arial Narrow" panose="020B0606020202030204" pitchFamily="34" charset="0"/>
              </a:rPr>
              <a:t>is a ‘solitary’ coral – one single coral polyp. </a:t>
            </a:r>
          </a:p>
          <a:p>
            <a:r>
              <a:rPr lang="en-AU" sz="1200" dirty="0">
                <a:solidFill>
                  <a:schemeClr val="tx1"/>
                </a:solidFill>
                <a:latin typeface="Arial Narrow" panose="020B0606020202030204" pitchFamily="34" charset="0"/>
              </a:rPr>
              <a:t>And a very big one! Its large size makes it easy to see its component parts.</a:t>
            </a:r>
          </a:p>
          <a:p>
            <a:endParaRPr lang="en-AU" sz="8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Label the mouth (which is also the anus) in the picture (left).</a:t>
            </a:r>
          </a:p>
        </p:txBody>
      </p:sp>
      <p:sp>
        <p:nvSpPr>
          <p:cNvPr id="17" name="Rectangle 16"/>
          <p:cNvSpPr/>
          <p:nvPr/>
        </p:nvSpPr>
        <p:spPr>
          <a:xfrm>
            <a:off x="507699" y="1904226"/>
            <a:ext cx="1263953" cy="80910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p:cNvSpPr/>
          <p:nvPr/>
        </p:nvSpPr>
        <p:spPr>
          <a:xfrm>
            <a:off x="1843661" y="1904226"/>
            <a:ext cx="4508331" cy="80910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Upon entering the mouth is a cavity called the </a:t>
            </a:r>
            <a:r>
              <a:rPr lang="en-AU" sz="1200" b="1" dirty="0">
                <a:solidFill>
                  <a:schemeClr val="tx1"/>
                </a:solidFill>
                <a:latin typeface="Arial Narrow" panose="020B0606020202030204" pitchFamily="34" charset="0"/>
              </a:rPr>
              <a:t>coelenteron </a:t>
            </a:r>
            <a:r>
              <a:rPr lang="en-AU" sz="1200" dirty="0">
                <a:solidFill>
                  <a:schemeClr val="tx1"/>
                </a:solidFill>
                <a:latin typeface="Arial Narrow" panose="020B0606020202030204" pitchFamily="34" charset="0"/>
              </a:rPr>
              <a:t>(basically its </a:t>
            </a:r>
            <a:r>
              <a:rPr lang="en-AU" sz="1200" i="1" dirty="0">
                <a:solidFill>
                  <a:schemeClr val="tx1"/>
                </a:solidFill>
                <a:latin typeface="Arial Narrow" panose="020B0606020202030204" pitchFamily="34" charset="0"/>
              </a:rPr>
              <a:t>gut</a:t>
            </a:r>
            <a:r>
              <a:rPr lang="en-AU" sz="1200" dirty="0">
                <a:solidFill>
                  <a:schemeClr val="tx1"/>
                </a:solidFill>
                <a:latin typeface="Arial Narrow" panose="020B0606020202030204" pitchFamily="34" charset="0"/>
              </a:rPr>
              <a:t>). </a:t>
            </a:r>
            <a:r>
              <a:rPr lang="en-AU" sz="1150" i="1" dirty="0">
                <a:solidFill>
                  <a:schemeClr val="tx1"/>
                </a:solidFill>
                <a:latin typeface="Arial Narrow" panose="020B0606020202030204" pitchFamily="34" charset="0"/>
              </a:rPr>
              <a:t>Note: </a:t>
            </a:r>
            <a:r>
              <a:rPr lang="en-AU" sz="1150" dirty="0">
                <a:solidFill>
                  <a:schemeClr val="tx1"/>
                </a:solidFill>
                <a:latin typeface="Arial Narrow" panose="020B0606020202030204" pitchFamily="34" charset="0"/>
              </a:rPr>
              <a:t>In a colony, the contents of this cavity are shared with neighbouring polyps.</a:t>
            </a:r>
          </a:p>
          <a:p>
            <a:endParaRPr lang="en-AU" sz="8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Circle the coelenteron of</a:t>
            </a:r>
            <a:r>
              <a:rPr lang="en-AU" sz="1200" b="1" i="1" dirty="0">
                <a:solidFill>
                  <a:schemeClr val="tx1"/>
                </a:solidFill>
                <a:latin typeface="Arial Narrow" panose="020B0606020202030204" pitchFamily="34" charset="0"/>
              </a:rPr>
              <a:t> one </a:t>
            </a:r>
            <a:r>
              <a:rPr lang="en-AU" sz="1200" b="1" dirty="0">
                <a:solidFill>
                  <a:schemeClr val="tx1"/>
                </a:solidFill>
                <a:latin typeface="Arial Narrow" panose="020B0606020202030204" pitchFamily="34" charset="0"/>
              </a:rPr>
              <a:t>of the polyps in the picture (left).</a:t>
            </a:r>
          </a:p>
        </p:txBody>
      </p:sp>
      <p:sp>
        <p:nvSpPr>
          <p:cNvPr id="20" name="Rectangle 19"/>
          <p:cNvSpPr/>
          <p:nvPr/>
        </p:nvSpPr>
        <p:spPr>
          <a:xfrm>
            <a:off x="507699" y="2761991"/>
            <a:ext cx="1263953" cy="801897"/>
          </a:xfrm>
          <a:prstGeom prst="rect">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p:cNvSpPr/>
          <p:nvPr/>
        </p:nvSpPr>
        <p:spPr>
          <a:xfrm>
            <a:off x="1843661" y="2761991"/>
            <a:ext cx="4508331" cy="80189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dirty="0">
              <a:solidFill>
                <a:schemeClr val="tx1"/>
              </a:solidFill>
              <a:latin typeface="Arial Narrow" panose="020B0606020202030204" pitchFamily="34" charset="0"/>
            </a:endParaRPr>
          </a:p>
          <a:p>
            <a:endParaRPr lang="en-AU" sz="800" dirty="0">
              <a:solidFill>
                <a:schemeClr val="tx1"/>
              </a:solidFill>
              <a:latin typeface="Arial Narrow" panose="020B0606020202030204" pitchFamily="34" charset="0"/>
            </a:endParaRPr>
          </a:p>
          <a:p>
            <a:endParaRPr lang="en-AU" sz="800" dirty="0">
              <a:solidFill>
                <a:schemeClr val="tx1"/>
              </a:solidFill>
              <a:latin typeface="Arial Narrow" panose="020B0606020202030204" pitchFamily="34" charset="0"/>
            </a:endParaRPr>
          </a:p>
          <a:p>
            <a:endParaRPr lang="en-AU" sz="800"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Write the % of coral nutrition provided by zooxanthellae (left). </a:t>
            </a:r>
          </a:p>
        </p:txBody>
      </p:sp>
      <p:sp>
        <p:nvSpPr>
          <p:cNvPr id="26" name="Rectangle 25"/>
          <p:cNvSpPr/>
          <p:nvPr/>
        </p:nvSpPr>
        <p:spPr>
          <a:xfrm>
            <a:off x="507699" y="3612552"/>
            <a:ext cx="1263953" cy="809101"/>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p:cNvSpPr/>
          <p:nvPr/>
        </p:nvSpPr>
        <p:spPr>
          <a:xfrm>
            <a:off x="1843661" y="3612552"/>
            <a:ext cx="4508331" cy="80910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The skeleton that encases each individual coral polyp is called a </a:t>
            </a:r>
            <a:r>
              <a:rPr lang="en-AU" sz="1200" b="1" dirty="0">
                <a:solidFill>
                  <a:schemeClr val="tx1"/>
                </a:solidFill>
                <a:latin typeface="Arial Narrow" panose="020B0606020202030204" pitchFamily="34" charset="0"/>
              </a:rPr>
              <a:t>corallite</a:t>
            </a:r>
            <a:r>
              <a:rPr lang="en-AU" sz="1200" dirty="0">
                <a:solidFill>
                  <a:schemeClr val="tx1"/>
                </a:solidFill>
                <a:latin typeface="Arial Narrow" panose="020B0606020202030204" pitchFamily="34" charset="0"/>
              </a:rPr>
              <a:t>. Each corallite is shaped like a cup (or tube). </a:t>
            </a:r>
          </a:p>
          <a:p>
            <a:endParaRPr lang="en-AU" sz="8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Circle ONE of the corallites on the branching coral pictured left.</a:t>
            </a:r>
          </a:p>
        </p:txBody>
      </p:sp>
      <p:sp>
        <p:nvSpPr>
          <p:cNvPr id="28" name="Rectangle 27"/>
          <p:cNvSpPr/>
          <p:nvPr/>
        </p:nvSpPr>
        <p:spPr>
          <a:xfrm>
            <a:off x="507699" y="4476612"/>
            <a:ext cx="1263953" cy="993026"/>
          </a:xfrm>
          <a:prstGeom prst="rect">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p:nvSpPr>
        <p:spPr>
          <a:xfrm>
            <a:off x="1828226" y="4476612"/>
            <a:ext cx="4508331" cy="99813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All cnidarians have </a:t>
            </a:r>
            <a:r>
              <a:rPr lang="en-AU" sz="1200" b="1" dirty="0">
                <a:solidFill>
                  <a:schemeClr val="tx1"/>
                </a:solidFill>
                <a:latin typeface="Arial Narrow" panose="020B0606020202030204" pitchFamily="34" charset="0"/>
              </a:rPr>
              <a:t>nematocysts</a:t>
            </a:r>
            <a:r>
              <a:rPr lang="en-AU" sz="1200" dirty="0">
                <a:solidFill>
                  <a:schemeClr val="tx1"/>
                </a:solidFill>
                <a:latin typeface="Arial Narrow" panose="020B0606020202030204" pitchFamily="34" charset="0"/>
              </a:rPr>
              <a:t> – stinging cell capsules that fire poisonous barbs when trigger hairs on the tentacles are touched. </a:t>
            </a:r>
          </a:p>
          <a:p>
            <a:r>
              <a:rPr lang="en-AU" sz="1200" dirty="0">
                <a:solidFill>
                  <a:schemeClr val="tx1"/>
                </a:solidFill>
                <a:latin typeface="Arial Narrow" panose="020B0606020202030204" pitchFamily="34" charset="0"/>
              </a:rPr>
              <a:t>Some barb poisons can be fatal (box jelly). Others are just sticky (anemone). </a:t>
            </a:r>
          </a:p>
          <a:p>
            <a:endParaRPr lang="en-AU" sz="8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Circle the nematocyst that has just been fired (pictured left).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164" y="1088252"/>
            <a:ext cx="827022" cy="665760"/>
          </a:xfrm>
          <a:prstGeom prst="rect">
            <a:avLst/>
          </a:prstGeom>
        </p:spPr>
      </p:pic>
      <p:sp>
        <p:nvSpPr>
          <p:cNvPr id="9" name="Oval 8"/>
          <p:cNvSpPr/>
          <p:nvPr/>
        </p:nvSpPr>
        <p:spPr>
          <a:xfrm>
            <a:off x="620688" y="4754521"/>
            <a:ext cx="488478" cy="658997"/>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9"/>
          <p:cNvSpPr/>
          <p:nvPr/>
        </p:nvSpPr>
        <p:spPr>
          <a:xfrm>
            <a:off x="869101" y="4569782"/>
            <a:ext cx="116006" cy="184245"/>
          </a:xfrm>
          <a:custGeom>
            <a:avLst/>
            <a:gdLst>
              <a:gd name="connsiteX0" fmla="*/ 0 w 116006"/>
              <a:gd name="connsiteY0" fmla="*/ 184245 h 184245"/>
              <a:gd name="connsiteX1" fmla="*/ 27295 w 116006"/>
              <a:gd name="connsiteY1" fmla="*/ 150126 h 184245"/>
              <a:gd name="connsiteX2" fmla="*/ 47767 w 116006"/>
              <a:gd name="connsiteY2" fmla="*/ 143302 h 184245"/>
              <a:gd name="connsiteX3" fmla="*/ 68239 w 116006"/>
              <a:gd name="connsiteY3" fmla="*/ 122830 h 184245"/>
              <a:gd name="connsiteX4" fmla="*/ 61415 w 116006"/>
              <a:gd name="connsiteY4" fmla="*/ 88711 h 184245"/>
              <a:gd name="connsiteX5" fmla="*/ 47767 w 116006"/>
              <a:gd name="connsiteY5" fmla="*/ 47767 h 184245"/>
              <a:gd name="connsiteX6" fmla="*/ 102358 w 116006"/>
              <a:gd name="connsiteY6" fmla="*/ 27296 h 184245"/>
              <a:gd name="connsiteX7" fmla="*/ 109182 w 116006"/>
              <a:gd name="connsiteY7" fmla="*/ 6824 h 184245"/>
              <a:gd name="connsiteX8" fmla="*/ 116006 w 116006"/>
              <a:gd name="connsiteY8" fmla="*/ 0 h 18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06" h="184245">
                <a:moveTo>
                  <a:pt x="0" y="184245"/>
                </a:moveTo>
                <a:cubicBezTo>
                  <a:pt x="9098" y="172872"/>
                  <a:pt x="16237" y="159604"/>
                  <a:pt x="27295" y="150126"/>
                </a:cubicBezTo>
                <a:cubicBezTo>
                  <a:pt x="32756" y="145445"/>
                  <a:pt x="41782" y="147292"/>
                  <a:pt x="47767" y="143302"/>
                </a:cubicBezTo>
                <a:cubicBezTo>
                  <a:pt x="55797" y="137949"/>
                  <a:pt x="61415" y="129654"/>
                  <a:pt x="68239" y="122830"/>
                </a:cubicBezTo>
                <a:cubicBezTo>
                  <a:pt x="65964" y="111457"/>
                  <a:pt x="64467" y="99901"/>
                  <a:pt x="61415" y="88711"/>
                </a:cubicBezTo>
                <a:cubicBezTo>
                  <a:pt x="57630" y="74832"/>
                  <a:pt x="47767" y="47767"/>
                  <a:pt x="47767" y="47767"/>
                </a:cubicBezTo>
                <a:cubicBezTo>
                  <a:pt x="66263" y="44068"/>
                  <a:pt x="88970" y="44031"/>
                  <a:pt x="102358" y="27296"/>
                </a:cubicBezTo>
                <a:cubicBezTo>
                  <a:pt x="106852" y="21679"/>
                  <a:pt x="105965" y="13258"/>
                  <a:pt x="109182" y="6824"/>
                </a:cubicBezTo>
                <a:cubicBezTo>
                  <a:pt x="110621" y="3947"/>
                  <a:pt x="113731" y="2275"/>
                  <a:pt x="116006" y="0"/>
                </a:cubicBezTo>
              </a:path>
            </a:pathLst>
          </a:cu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p:cNvSpPr/>
          <p:nvPr/>
        </p:nvSpPr>
        <p:spPr>
          <a:xfrm>
            <a:off x="706906" y="4764587"/>
            <a:ext cx="316042" cy="4583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p:cNvSpPr/>
          <p:nvPr/>
        </p:nvSpPr>
        <p:spPr>
          <a:xfrm>
            <a:off x="806565" y="4869454"/>
            <a:ext cx="125072" cy="289716"/>
          </a:xfrm>
          <a:custGeom>
            <a:avLst/>
            <a:gdLst>
              <a:gd name="connsiteX0" fmla="*/ 29467 w 159121"/>
              <a:gd name="connsiteY0" fmla="*/ 320723 h 320723"/>
              <a:gd name="connsiteX1" fmla="*/ 131825 w 159121"/>
              <a:gd name="connsiteY1" fmla="*/ 313899 h 320723"/>
              <a:gd name="connsiteX2" fmla="*/ 125001 w 159121"/>
              <a:gd name="connsiteY2" fmla="*/ 293427 h 320723"/>
              <a:gd name="connsiteX3" fmla="*/ 111353 w 159121"/>
              <a:gd name="connsiteY3" fmla="*/ 272955 h 320723"/>
              <a:gd name="connsiteX4" fmla="*/ 70410 w 159121"/>
              <a:gd name="connsiteY4" fmla="*/ 259308 h 320723"/>
              <a:gd name="connsiteX5" fmla="*/ 49939 w 159121"/>
              <a:gd name="connsiteY5" fmla="*/ 252484 h 320723"/>
              <a:gd name="connsiteX6" fmla="*/ 29467 w 159121"/>
              <a:gd name="connsiteY6" fmla="*/ 245660 h 320723"/>
              <a:gd name="connsiteX7" fmla="*/ 22643 w 159121"/>
              <a:gd name="connsiteY7" fmla="*/ 225188 h 320723"/>
              <a:gd name="connsiteX8" fmla="*/ 104530 w 159121"/>
              <a:gd name="connsiteY8" fmla="*/ 218364 h 320723"/>
              <a:gd name="connsiteX9" fmla="*/ 152297 w 159121"/>
              <a:gd name="connsiteY9" fmla="*/ 218364 h 320723"/>
              <a:gd name="connsiteX10" fmla="*/ 145473 w 159121"/>
              <a:gd name="connsiteY10" fmla="*/ 156949 h 320723"/>
              <a:gd name="connsiteX11" fmla="*/ 22643 w 159121"/>
              <a:gd name="connsiteY11" fmla="*/ 150126 h 320723"/>
              <a:gd name="connsiteX12" fmla="*/ 2171 w 159121"/>
              <a:gd name="connsiteY12" fmla="*/ 143302 h 320723"/>
              <a:gd name="connsiteX13" fmla="*/ 29467 w 159121"/>
              <a:gd name="connsiteY13" fmla="*/ 116006 h 320723"/>
              <a:gd name="connsiteX14" fmla="*/ 145473 w 159121"/>
              <a:gd name="connsiteY14" fmla="*/ 116006 h 320723"/>
              <a:gd name="connsiteX15" fmla="*/ 159121 w 159121"/>
              <a:gd name="connsiteY15" fmla="*/ 95535 h 320723"/>
              <a:gd name="connsiteX16" fmla="*/ 152297 w 159121"/>
              <a:gd name="connsiteY16" fmla="*/ 75063 h 320723"/>
              <a:gd name="connsiteX17" fmla="*/ 131825 w 159121"/>
              <a:gd name="connsiteY17" fmla="*/ 61415 h 320723"/>
              <a:gd name="connsiteX18" fmla="*/ 56762 w 159121"/>
              <a:gd name="connsiteY18" fmla="*/ 47767 h 320723"/>
              <a:gd name="connsiteX19" fmla="*/ 36291 w 159121"/>
              <a:gd name="connsiteY19" fmla="*/ 40944 h 320723"/>
              <a:gd name="connsiteX20" fmla="*/ 77234 w 159121"/>
              <a:gd name="connsiteY20" fmla="*/ 20472 h 320723"/>
              <a:gd name="connsiteX21" fmla="*/ 84058 w 159121"/>
              <a:gd name="connsiteY21" fmla="*/ 0 h 32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121" h="320723">
                <a:moveTo>
                  <a:pt x="29467" y="320723"/>
                </a:moveTo>
                <a:cubicBezTo>
                  <a:pt x="63586" y="318448"/>
                  <a:pt x="98946" y="323293"/>
                  <a:pt x="131825" y="313899"/>
                </a:cubicBezTo>
                <a:cubicBezTo>
                  <a:pt x="138741" y="311923"/>
                  <a:pt x="128218" y="299861"/>
                  <a:pt x="125001" y="293427"/>
                </a:cubicBezTo>
                <a:cubicBezTo>
                  <a:pt x="121333" y="286091"/>
                  <a:pt x="118308" y="277302"/>
                  <a:pt x="111353" y="272955"/>
                </a:cubicBezTo>
                <a:cubicBezTo>
                  <a:pt x="99154" y="265331"/>
                  <a:pt x="84058" y="263857"/>
                  <a:pt x="70410" y="259308"/>
                </a:cubicBezTo>
                <a:lnTo>
                  <a:pt x="49939" y="252484"/>
                </a:lnTo>
                <a:lnTo>
                  <a:pt x="29467" y="245660"/>
                </a:lnTo>
                <a:cubicBezTo>
                  <a:pt x="27192" y="238836"/>
                  <a:pt x="18942" y="231356"/>
                  <a:pt x="22643" y="225188"/>
                </a:cubicBezTo>
                <a:cubicBezTo>
                  <a:pt x="37886" y="199784"/>
                  <a:pt x="91144" y="216691"/>
                  <a:pt x="104530" y="218364"/>
                </a:cubicBezTo>
                <a:cubicBezTo>
                  <a:pt x="104767" y="218423"/>
                  <a:pt x="149034" y="234680"/>
                  <a:pt x="152297" y="218364"/>
                </a:cubicBezTo>
                <a:cubicBezTo>
                  <a:pt x="156337" y="198166"/>
                  <a:pt x="163700" y="166542"/>
                  <a:pt x="145473" y="156949"/>
                </a:cubicBezTo>
                <a:cubicBezTo>
                  <a:pt x="109186" y="137851"/>
                  <a:pt x="63586" y="152400"/>
                  <a:pt x="22643" y="150126"/>
                </a:cubicBezTo>
                <a:cubicBezTo>
                  <a:pt x="15819" y="147851"/>
                  <a:pt x="5388" y="149736"/>
                  <a:pt x="2171" y="143302"/>
                </a:cubicBezTo>
                <a:cubicBezTo>
                  <a:pt x="-8227" y="122505"/>
                  <a:pt x="21668" y="118606"/>
                  <a:pt x="29467" y="116006"/>
                </a:cubicBezTo>
                <a:cubicBezTo>
                  <a:pt x="41227" y="116986"/>
                  <a:pt x="119085" y="131084"/>
                  <a:pt x="145473" y="116006"/>
                </a:cubicBezTo>
                <a:cubicBezTo>
                  <a:pt x="152594" y="111937"/>
                  <a:pt x="154572" y="102359"/>
                  <a:pt x="159121" y="95535"/>
                </a:cubicBezTo>
                <a:cubicBezTo>
                  <a:pt x="156846" y="88711"/>
                  <a:pt x="156791" y="80680"/>
                  <a:pt x="152297" y="75063"/>
                </a:cubicBezTo>
                <a:cubicBezTo>
                  <a:pt x="147174" y="68659"/>
                  <a:pt x="139161" y="65083"/>
                  <a:pt x="131825" y="61415"/>
                </a:cubicBezTo>
                <a:cubicBezTo>
                  <a:pt x="110786" y="50896"/>
                  <a:pt x="75581" y="50119"/>
                  <a:pt x="56762" y="47767"/>
                </a:cubicBezTo>
                <a:cubicBezTo>
                  <a:pt x="49938" y="45493"/>
                  <a:pt x="36291" y="48137"/>
                  <a:pt x="36291" y="40944"/>
                </a:cubicBezTo>
                <a:cubicBezTo>
                  <a:pt x="36291" y="32124"/>
                  <a:pt x="72186" y="22155"/>
                  <a:pt x="77234" y="20472"/>
                </a:cubicBezTo>
                <a:lnTo>
                  <a:pt x="84058"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Isosceles Triangle 21"/>
          <p:cNvSpPr/>
          <p:nvPr/>
        </p:nvSpPr>
        <p:spPr>
          <a:xfrm>
            <a:off x="829030" y="4785528"/>
            <a:ext cx="71793" cy="8036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 name="Oval 40"/>
          <p:cNvSpPr/>
          <p:nvPr/>
        </p:nvSpPr>
        <p:spPr>
          <a:xfrm>
            <a:off x="1207118" y="4798659"/>
            <a:ext cx="488478" cy="61485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41"/>
          <p:cNvSpPr/>
          <p:nvPr/>
        </p:nvSpPr>
        <p:spPr>
          <a:xfrm>
            <a:off x="1455522" y="4662432"/>
            <a:ext cx="153856" cy="136105"/>
          </a:xfrm>
          <a:custGeom>
            <a:avLst/>
            <a:gdLst>
              <a:gd name="connsiteX0" fmla="*/ 0 w 116006"/>
              <a:gd name="connsiteY0" fmla="*/ 184245 h 184245"/>
              <a:gd name="connsiteX1" fmla="*/ 27295 w 116006"/>
              <a:gd name="connsiteY1" fmla="*/ 150126 h 184245"/>
              <a:gd name="connsiteX2" fmla="*/ 47767 w 116006"/>
              <a:gd name="connsiteY2" fmla="*/ 143302 h 184245"/>
              <a:gd name="connsiteX3" fmla="*/ 68239 w 116006"/>
              <a:gd name="connsiteY3" fmla="*/ 122830 h 184245"/>
              <a:gd name="connsiteX4" fmla="*/ 61415 w 116006"/>
              <a:gd name="connsiteY4" fmla="*/ 88711 h 184245"/>
              <a:gd name="connsiteX5" fmla="*/ 47767 w 116006"/>
              <a:gd name="connsiteY5" fmla="*/ 47767 h 184245"/>
              <a:gd name="connsiteX6" fmla="*/ 102358 w 116006"/>
              <a:gd name="connsiteY6" fmla="*/ 27296 h 184245"/>
              <a:gd name="connsiteX7" fmla="*/ 109182 w 116006"/>
              <a:gd name="connsiteY7" fmla="*/ 6824 h 184245"/>
              <a:gd name="connsiteX8" fmla="*/ 116006 w 116006"/>
              <a:gd name="connsiteY8" fmla="*/ 0 h 18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06" h="184245">
                <a:moveTo>
                  <a:pt x="0" y="184245"/>
                </a:moveTo>
                <a:cubicBezTo>
                  <a:pt x="9098" y="172872"/>
                  <a:pt x="16237" y="159604"/>
                  <a:pt x="27295" y="150126"/>
                </a:cubicBezTo>
                <a:cubicBezTo>
                  <a:pt x="32756" y="145445"/>
                  <a:pt x="41782" y="147292"/>
                  <a:pt x="47767" y="143302"/>
                </a:cubicBezTo>
                <a:cubicBezTo>
                  <a:pt x="55797" y="137949"/>
                  <a:pt x="61415" y="129654"/>
                  <a:pt x="68239" y="122830"/>
                </a:cubicBezTo>
                <a:cubicBezTo>
                  <a:pt x="65964" y="111457"/>
                  <a:pt x="64467" y="99901"/>
                  <a:pt x="61415" y="88711"/>
                </a:cubicBezTo>
                <a:cubicBezTo>
                  <a:pt x="57630" y="74832"/>
                  <a:pt x="47767" y="47767"/>
                  <a:pt x="47767" y="47767"/>
                </a:cubicBezTo>
                <a:cubicBezTo>
                  <a:pt x="66263" y="44068"/>
                  <a:pt x="88970" y="44031"/>
                  <a:pt x="102358" y="27296"/>
                </a:cubicBezTo>
                <a:cubicBezTo>
                  <a:pt x="106852" y="21679"/>
                  <a:pt x="105965" y="13258"/>
                  <a:pt x="109182" y="6824"/>
                </a:cubicBezTo>
                <a:cubicBezTo>
                  <a:pt x="110621" y="3947"/>
                  <a:pt x="113731" y="2275"/>
                  <a:pt x="116006" y="0"/>
                </a:cubicBezTo>
              </a:path>
            </a:pathLst>
          </a:cu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Oval 42"/>
          <p:cNvSpPr/>
          <p:nvPr/>
        </p:nvSpPr>
        <p:spPr>
          <a:xfrm>
            <a:off x="1312060" y="4802493"/>
            <a:ext cx="259850" cy="3687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Isosceles Triangle 44"/>
          <p:cNvSpPr/>
          <p:nvPr/>
        </p:nvSpPr>
        <p:spPr>
          <a:xfrm>
            <a:off x="1419625" y="4542971"/>
            <a:ext cx="71793" cy="8036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3" name="Freeform 22"/>
          <p:cNvSpPr/>
          <p:nvPr/>
        </p:nvSpPr>
        <p:spPr>
          <a:xfrm>
            <a:off x="1419367" y="4635622"/>
            <a:ext cx="48979" cy="403012"/>
          </a:xfrm>
          <a:custGeom>
            <a:avLst/>
            <a:gdLst>
              <a:gd name="connsiteX0" fmla="*/ 0 w 68239"/>
              <a:gd name="connsiteY0" fmla="*/ 361666 h 361666"/>
              <a:gd name="connsiteX1" fmla="*/ 27296 w 68239"/>
              <a:gd name="connsiteY1" fmla="*/ 327547 h 361666"/>
              <a:gd name="connsiteX2" fmla="*/ 54591 w 68239"/>
              <a:gd name="connsiteY2" fmla="*/ 300251 h 361666"/>
              <a:gd name="connsiteX3" fmla="*/ 68239 w 68239"/>
              <a:gd name="connsiteY3" fmla="*/ 259308 h 361666"/>
              <a:gd name="connsiteX4" fmla="*/ 54591 w 68239"/>
              <a:gd name="connsiteY4" fmla="*/ 204717 h 361666"/>
              <a:gd name="connsiteX5" fmla="*/ 34120 w 68239"/>
              <a:gd name="connsiteY5" fmla="*/ 177421 h 361666"/>
              <a:gd name="connsiteX6" fmla="*/ 20472 w 68239"/>
              <a:gd name="connsiteY6" fmla="*/ 156950 h 361666"/>
              <a:gd name="connsiteX7" fmla="*/ 13648 w 68239"/>
              <a:gd name="connsiteY7" fmla="*/ 75063 h 361666"/>
              <a:gd name="connsiteX8" fmla="*/ 27296 w 68239"/>
              <a:gd name="connsiteY8" fmla="*/ 54591 h 361666"/>
              <a:gd name="connsiteX9" fmla="*/ 34120 w 68239"/>
              <a:gd name="connsiteY9" fmla="*/ 34120 h 361666"/>
              <a:gd name="connsiteX10" fmla="*/ 47767 w 68239"/>
              <a:gd name="connsiteY10" fmla="*/ 0 h 36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239" h="361666">
                <a:moveTo>
                  <a:pt x="0" y="361666"/>
                </a:moveTo>
                <a:cubicBezTo>
                  <a:pt x="9099" y="350293"/>
                  <a:pt x="17620" y="338433"/>
                  <a:pt x="27296" y="327547"/>
                </a:cubicBezTo>
                <a:cubicBezTo>
                  <a:pt x="35845" y="317930"/>
                  <a:pt x="47971" y="311285"/>
                  <a:pt x="54591" y="300251"/>
                </a:cubicBezTo>
                <a:cubicBezTo>
                  <a:pt x="61992" y="287915"/>
                  <a:pt x="68239" y="259308"/>
                  <a:pt x="68239" y="259308"/>
                </a:cubicBezTo>
                <a:cubicBezTo>
                  <a:pt x="66511" y="250666"/>
                  <a:pt x="61048" y="216017"/>
                  <a:pt x="54591" y="204717"/>
                </a:cubicBezTo>
                <a:cubicBezTo>
                  <a:pt x="48948" y="194842"/>
                  <a:pt x="40730" y="186676"/>
                  <a:pt x="34120" y="177421"/>
                </a:cubicBezTo>
                <a:cubicBezTo>
                  <a:pt x="29353" y="170747"/>
                  <a:pt x="25021" y="163774"/>
                  <a:pt x="20472" y="156950"/>
                </a:cubicBezTo>
                <a:cubicBezTo>
                  <a:pt x="7226" y="117212"/>
                  <a:pt x="-136" y="116413"/>
                  <a:pt x="13648" y="75063"/>
                </a:cubicBezTo>
                <a:cubicBezTo>
                  <a:pt x="16242" y="67282"/>
                  <a:pt x="23628" y="61927"/>
                  <a:pt x="27296" y="54591"/>
                </a:cubicBezTo>
                <a:cubicBezTo>
                  <a:pt x="30513" y="48158"/>
                  <a:pt x="30903" y="40553"/>
                  <a:pt x="34120" y="34120"/>
                </a:cubicBezTo>
                <a:cubicBezTo>
                  <a:pt x="50290" y="1778"/>
                  <a:pt x="47767" y="26334"/>
                  <a:pt x="47767"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p:cNvSpPr txBox="1"/>
          <p:nvPr/>
        </p:nvSpPr>
        <p:spPr>
          <a:xfrm>
            <a:off x="437896" y="4450719"/>
            <a:ext cx="932498" cy="215444"/>
          </a:xfrm>
          <a:prstGeom prst="rect">
            <a:avLst/>
          </a:prstGeom>
          <a:noFill/>
        </p:spPr>
        <p:txBody>
          <a:bodyPr wrap="square" rtlCol="0">
            <a:spAutoFit/>
          </a:bodyPr>
          <a:lstStyle/>
          <a:p>
            <a:r>
              <a:rPr lang="en-AU" sz="800" dirty="0">
                <a:latin typeface="Arial Narrow" panose="020B0606020202030204" pitchFamily="34" charset="0"/>
              </a:rPr>
              <a:t>Trigger hair</a:t>
            </a:r>
          </a:p>
        </p:txBody>
      </p:sp>
      <p:sp>
        <p:nvSpPr>
          <p:cNvPr id="48" name="TextBox 47"/>
          <p:cNvSpPr txBox="1"/>
          <p:nvPr/>
        </p:nvSpPr>
        <p:spPr>
          <a:xfrm>
            <a:off x="1152558" y="4448850"/>
            <a:ext cx="932498" cy="215444"/>
          </a:xfrm>
          <a:prstGeom prst="rect">
            <a:avLst/>
          </a:prstGeom>
          <a:noFill/>
        </p:spPr>
        <p:txBody>
          <a:bodyPr wrap="square" rtlCol="0">
            <a:spAutoFit/>
          </a:bodyPr>
          <a:lstStyle/>
          <a:p>
            <a:r>
              <a:rPr lang="en-AU" sz="800" dirty="0">
                <a:latin typeface="Arial Narrow" panose="020B0606020202030204" pitchFamily="34" charset="0"/>
              </a:rPr>
              <a:t>Barb</a:t>
            </a:r>
          </a:p>
        </p:txBody>
      </p:sp>
      <p:sp>
        <p:nvSpPr>
          <p:cNvPr id="25" name="Oval 24"/>
          <p:cNvSpPr/>
          <p:nvPr/>
        </p:nvSpPr>
        <p:spPr>
          <a:xfrm>
            <a:off x="762189" y="5259475"/>
            <a:ext cx="164915" cy="946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Oval 49"/>
          <p:cNvSpPr/>
          <p:nvPr/>
        </p:nvSpPr>
        <p:spPr>
          <a:xfrm>
            <a:off x="1356346" y="5259474"/>
            <a:ext cx="164915" cy="946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TextBox 51"/>
          <p:cNvSpPr txBox="1"/>
          <p:nvPr/>
        </p:nvSpPr>
        <p:spPr>
          <a:xfrm>
            <a:off x="455016" y="3120190"/>
            <a:ext cx="1463322" cy="276999"/>
          </a:xfrm>
          <a:prstGeom prst="rect">
            <a:avLst/>
          </a:prstGeom>
          <a:noFill/>
        </p:spPr>
        <p:txBody>
          <a:bodyPr wrap="square" rtlCol="0">
            <a:spAutoFit/>
          </a:bodyPr>
          <a:lstStyle/>
          <a:p>
            <a:endParaRPr lang="en-AU" sz="1200" dirty="0">
              <a:latin typeface="Arial Narrow" panose="020B0606020202030204" pitchFamily="34" charset="0"/>
            </a:endParaRPr>
          </a:p>
        </p:txBody>
      </p:sp>
      <p:sp>
        <p:nvSpPr>
          <p:cNvPr id="69" name="Freeform 68"/>
          <p:cNvSpPr/>
          <p:nvPr/>
        </p:nvSpPr>
        <p:spPr>
          <a:xfrm>
            <a:off x="499088" y="2227933"/>
            <a:ext cx="638208" cy="316300"/>
          </a:xfrm>
          <a:custGeom>
            <a:avLst/>
            <a:gdLst>
              <a:gd name="connsiteX0" fmla="*/ 0 w 704850"/>
              <a:gd name="connsiteY0" fmla="*/ 316300 h 316300"/>
              <a:gd name="connsiteX1" fmla="*/ 123825 w 704850"/>
              <a:gd name="connsiteY1" fmla="*/ 297250 h 316300"/>
              <a:gd name="connsiteX2" fmla="*/ 152400 w 704850"/>
              <a:gd name="connsiteY2" fmla="*/ 278200 h 316300"/>
              <a:gd name="connsiteX3" fmla="*/ 171450 w 704850"/>
              <a:gd name="connsiteY3" fmla="*/ 249625 h 316300"/>
              <a:gd name="connsiteX4" fmla="*/ 190500 w 704850"/>
              <a:gd name="connsiteY4" fmla="*/ 192475 h 316300"/>
              <a:gd name="connsiteX5" fmla="*/ 180975 w 704850"/>
              <a:gd name="connsiteY5" fmla="*/ 106750 h 316300"/>
              <a:gd name="connsiteX6" fmla="*/ 171450 w 704850"/>
              <a:gd name="connsiteY6" fmla="*/ 59125 h 316300"/>
              <a:gd name="connsiteX7" fmla="*/ 200025 w 704850"/>
              <a:gd name="connsiteY7" fmla="*/ 49600 h 316300"/>
              <a:gd name="connsiteX8" fmla="*/ 228600 w 704850"/>
              <a:gd name="connsiteY8" fmla="*/ 106750 h 316300"/>
              <a:gd name="connsiteX9" fmla="*/ 238125 w 704850"/>
              <a:gd name="connsiteY9" fmla="*/ 135325 h 316300"/>
              <a:gd name="connsiteX10" fmla="*/ 266700 w 704850"/>
              <a:gd name="connsiteY10" fmla="*/ 144850 h 316300"/>
              <a:gd name="connsiteX11" fmla="*/ 276225 w 704850"/>
              <a:gd name="connsiteY11" fmla="*/ 116275 h 316300"/>
              <a:gd name="connsiteX12" fmla="*/ 285750 w 704850"/>
              <a:gd name="connsiteY12" fmla="*/ 1975 h 316300"/>
              <a:gd name="connsiteX13" fmla="*/ 295275 w 704850"/>
              <a:gd name="connsiteY13" fmla="*/ 30550 h 316300"/>
              <a:gd name="connsiteX14" fmla="*/ 314325 w 704850"/>
              <a:gd name="connsiteY14" fmla="*/ 59125 h 316300"/>
              <a:gd name="connsiteX15" fmla="*/ 323850 w 704850"/>
              <a:gd name="connsiteY15" fmla="*/ 97225 h 316300"/>
              <a:gd name="connsiteX16" fmla="*/ 333375 w 704850"/>
              <a:gd name="connsiteY16" fmla="*/ 125800 h 316300"/>
              <a:gd name="connsiteX17" fmla="*/ 371475 w 704850"/>
              <a:gd name="connsiteY17" fmla="*/ 68650 h 316300"/>
              <a:gd name="connsiteX18" fmla="*/ 381000 w 704850"/>
              <a:gd name="connsiteY18" fmla="*/ 21025 h 316300"/>
              <a:gd name="connsiteX19" fmla="*/ 438150 w 704850"/>
              <a:gd name="connsiteY19" fmla="*/ 59125 h 316300"/>
              <a:gd name="connsiteX20" fmla="*/ 409575 w 704850"/>
              <a:gd name="connsiteY20" fmla="*/ 173425 h 316300"/>
              <a:gd name="connsiteX21" fmla="*/ 390525 w 704850"/>
              <a:gd name="connsiteY21" fmla="*/ 202000 h 316300"/>
              <a:gd name="connsiteX22" fmla="*/ 466725 w 704850"/>
              <a:gd name="connsiteY22" fmla="*/ 297250 h 316300"/>
              <a:gd name="connsiteX23" fmla="*/ 495300 w 704850"/>
              <a:gd name="connsiteY23" fmla="*/ 316300 h 316300"/>
              <a:gd name="connsiteX24" fmla="*/ 590550 w 704850"/>
              <a:gd name="connsiteY24" fmla="*/ 297250 h 316300"/>
              <a:gd name="connsiteX25" fmla="*/ 619125 w 704850"/>
              <a:gd name="connsiteY25" fmla="*/ 278200 h 316300"/>
              <a:gd name="connsiteX26" fmla="*/ 704850 w 704850"/>
              <a:gd name="connsiteY26" fmla="*/ 278200 h 3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4850" h="316300">
                <a:moveTo>
                  <a:pt x="0" y="316300"/>
                </a:moveTo>
                <a:cubicBezTo>
                  <a:pt x="27317" y="313568"/>
                  <a:pt x="89498" y="314413"/>
                  <a:pt x="123825" y="297250"/>
                </a:cubicBezTo>
                <a:cubicBezTo>
                  <a:pt x="134064" y="292130"/>
                  <a:pt x="142875" y="284550"/>
                  <a:pt x="152400" y="278200"/>
                </a:cubicBezTo>
                <a:cubicBezTo>
                  <a:pt x="158750" y="268675"/>
                  <a:pt x="166801" y="260086"/>
                  <a:pt x="171450" y="249625"/>
                </a:cubicBezTo>
                <a:cubicBezTo>
                  <a:pt x="179605" y="231275"/>
                  <a:pt x="190500" y="192475"/>
                  <a:pt x="190500" y="192475"/>
                </a:cubicBezTo>
                <a:cubicBezTo>
                  <a:pt x="187325" y="163900"/>
                  <a:pt x="185041" y="135212"/>
                  <a:pt x="180975" y="106750"/>
                </a:cubicBezTo>
                <a:cubicBezTo>
                  <a:pt x="178685" y="90723"/>
                  <a:pt x="166330" y="74484"/>
                  <a:pt x="171450" y="59125"/>
                </a:cubicBezTo>
                <a:cubicBezTo>
                  <a:pt x="174625" y="49600"/>
                  <a:pt x="190500" y="52775"/>
                  <a:pt x="200025" y="49600"/>
                </a:cubicBezTo>
                <a:cubicBezTo>
                  <a:pt x="223966" y="121424"/>
                  <a:pt x="191671" y="32892"/>
                  <a:pt x="228600" y="106750"/>
                </a:cubicBezTo>
                <a:cubicBezTo>
                  <a:pt x="233090" y="115730"/>
                  <a:pt x="231025" y="128225"/>
                  <a:pt x="238125" y="135325"/>
                </a:cubicBezTo>
                <a:cubicBezTo>
                  <a:pt x="245225" y="142425"/>
                  <a:pt x="257175" y="141675"/>
                  <a:pt x="266700" y="144850"/>
                </a:cubicBezTo>
                <a:cubicBezTo>
                  <a:pt x="269875" y="135325"/>
                  <a:pt x="274898" y="126227"/>
                  <a:pt x="276225" y="116275"/>
                </a:cubicBezTo>
                <a:cubicBezTo>
                  <a:pt x="281278" y="78378"/>
                  <a:pt x="277456" y="39297"/>
                  <a:pt x="285750" y="1975"/>
                </a:cubicBezTo>
                <a:cubicBezTo>
                  <a:pt x="287928" y="-7826"/>
                  <a:pt x="290785" y="21570"/>
                  <a:pt x="295275" y="30550"/>
                </a:cubicBezTo>
                <a:cubicBezTo>
                  <a:pt x="300395" y="40789"/>
                  <a:pt x="307975" y="49600"/>
                  <a:pt x="314325" y="59125"/>
                </a:cubicBezTo>
                <a:cubicBezTo>
                  <a:pt x="317500" y="71825"/>
                  <a:pt x="320254" y="84638"/>
                  <a:pt x="323850" y="97225"/>
                </a:cubicBezTo>
                <a:cubicBezTo>
                  <a:pt x="326608" y="106879"/>
                  <a:pt x="324766" y="130966"/>
                  <a:pt x="333375" y="125800"/>
                </a:cubicBezTo>
                <a:cubicBezTo>
                  <a:pt x="353008" y="114020"/>
                  <a:pt x="371475" y="68650"/>
                  <a:pt x="371475" y="68650"/>
                </a:cubicBezTo>
                <a:cubicBezTo>
                  <a:pt x="374650" y="52775"/>
                  <a:pt x="372968" y="35081"/>
                  <a:pt x="381000" y="21025"/>
                </a:cubicBezTo>
                <a:cubicBezTo>
                  <a:pt x="412990" y="-34958"/>
                  <a:pt x="431226" y="38352"/>
                  <a:pt x="438150" y="59125"/>
                </a:cubicBezTo>
                <a:cubicBezTo>
                  <a:pt x="433389" y="87691"/>
                  <a:pt x="426346" y="148268"/>
                  <a:pt x="409575" y="173425"/>
                </a:cubicBezTo>
                <a:lnTo>
                  <a:pt x="390525" y="202000"/>
                </a:lnTo>
                <a:cubicBezTo>
                  <a:pt x="416815" y="280870"/>
                  <a:pt x="392867" y="248011"/>
                  <a:pt x="466725" y="297250"/>
                </a:cubicBezTo>
                <a:lnTo>
                  <a:pt x="495300" y="316300"/>
                </a:lnTo>
                <a:cubicBezTo>
                  <a:pt x="527050" y="309950"/>
                  <a:pt x="563609" y="315211"/>
                  <a:pt x="590550" y="297250"/>
                </a:cubicBezTo>
                <a:cubicBezTo>
                  <a:pt x="600075" y="290900"/>
                  <a:pt x="607833" y="280082"/>
                  <a:pt x="619125" y="278200"/>
                </a:cubicBezTo>
                <a:cubicBezTo>
                  <a:pt x="647311" y="273502"/>
                  <a:pt x="676275" y="278200"/>
                  <a:pt x="704850" y="2782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Freeform 69"/>
          <p:cNvSpPr/>
          <p:nvPr/>
        </p:nvSpPr>
        <p:spPr>
          <a:xfrm>
            <a:off x="1128840" y="2198120"/>
            <a:ext cx="627547" cy="316300"/>
          </a:xfrm>
          <a:custGeom>
            <a:avLst/>
            <a:gdLst>
              <a:gd name="connsiteX0" fmla="*/ 0 w 704850"/>
              <a:gd name="connsiteY0" fmla="*/ 316300 h 316300"/>
              <a:gd name="connsiteX1" fmla="*/ 123825 w 704850"/>
              <a:gd name="connsiteY1" fmla="*/ 297250 h 316300"/>
              <a:gd name="connsiteX2" fmla="*/ 152400 w 704850"/>
              <a:gd name="connsiteY2" fmla="*/ 278200 h 316300"/>
              <a:gd name="connsiteX3" fmla="*/ 171450 w 704850"/>
              <a:gd name="connsiteY3" fmla="*/ 249625 h 316300"/>
              <a:gd name="connsiteX4" fmla="*/ 190500 w 704850"/>
              <a:gd name="connsiteY4" fmla="*/ 192475 h 316300"/>
              <a:gd name="connsiteX5" fmla="*/ 180975 w 704850"/>
              <a:gd name="connsiteY5" fmla="*/ 106750 h 316300"/>
              <a:gd name="connsiteX6" fmla="*/ 171450 w 704850"/>
              <a:gd name="connsiteY6" fmla="*/ 59125 h 316300"/>
              <a:gd name="connsiteX7" fmla="*/ 200025 w 704850"/>
              <a:gd name="connsiteY7" fmla="*/ 49600 h 316300"/>
              <a:gd name="connsiteX8" fmla="*/ 228600 w 704850"/>
              <a:gd name="connsiteY8" fmla="*/ 106750 h 316300"/>
              <a:gd name="connsiteX9" fmla="*/ 238125 w 704850"/>
              <a:gd name="connsiteY9" fmla="*/ 135325 h 316300"/>
              <a:gd name="connsiteX10" fmla="*/ 266700 w 704850"/>
              <a:gd name="connsiteY10" fmla="*/ 144850 h 316300"/>
              <a:gd name="connsiteX11" fmla="*/ 276225 w 704850"/>
              <a:gd name="connsiteY11" fmla="*/ 116275 h 316300"/>
              <a:gd name="connsiteX12" fmla="*/ 285750 w 704850"/>
              <a:gd name="connsiteY12" fmla="*/ 1975 h 316300"/>
              <a:gd name="connsiteX13" fmla="*/ 295275 w 704850"/>
              <a:gd name="connsiteY13" fmla="*/ 30550 h 316300"/>
              <a:gd name="connsiteX14" fmla="*/ 314325 w 704850"/>
              <a:gd name="connsiteY14" fmla="*/ 59125 h 316300"/>
              <a:gd name="connsiteX15" fmla="*/ 323850 w 704850"/>
              <a:gd name="connsiteY15" fmla="*/ 97225 h 316300"/>
              <a:gd name="connsiteX16" fmla="*/ 333375 w 704850"/>
              <a:gd name="connsiteY16" fmla="*/ 125800 h 316300"/>
              <a:gd name="connsiteX17" fmla="*/ 371475 w 704850"/>
              <a:gd name="connsiteY17" fmla="*/ 68650 h 316300"/>
              <a:gd name="connsiteX18" fmla="*/ 381000 w 704850"/>
              <a:gd name="connsiteY18" fmla="*/ 21025 h 316300"/>
              <a:gd name="connsiteX19" fmla="*/ 438150 w 704850"/>
              <a:gd name="connsiteY19" fmla="*/ 59125 h 316300"/>
              <a:gd name="connsiteX20" fmla="*/ 409575 w 704850"/>
              <a:gd name="connsiteY20" fmla="*/ 173425 h 316300"/>
              <a:gd name="connsiteX21" fmla="*/ 390525 w 704850"/>
              <a:gd name="connsiteY21" fmla="*/ 202000 h 316300"/>
              <a:gd name="connsiteX22" fmla="*/ 466725 w 704850"/>
              <a:gd name="connsiteY22" fmla="*/ 297250 h 316300"/>
              <a:gd name="connsiteX23" fmla="*/ 495300 w 704850"/>
              <a:gd name="connsiteY23" fmla="*/ 316300 h 316300"/>
              <a:gd name="connsiteX24" fmla="*/ 590550 w 704850"/>
              <a:gd name="connsiteY24" fmla="*/ 297250 h 316300"/>
              <a:gd name="connsiteX25" fmla="*/ 619125 w 704850"/>
              <a:gd name="connsiteY25" fmla="*/ 278200 h 316300"/>
              <a:gd name="connsiteX26" fmla="*/ 704850 w 704850"/>
              <a:gd name="connsiteY26" fmla="*/ 278200 h 3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4850" h="316300">
                <a:moveTo>
                  <a:pt x="0" y="316300"/>
                </a:moveTo>
                <a:cubicBezTo>
                  <a:pt x="27317" y="313568"/>
                  <a:pt x="89498" y="314413"/>
                  <a:pt x="123825" y="297250"/>
                </a:cubicBezTo>
                <a:cubicBezTo>
                  <a:pt x="134064" y="292130"/>
                  <a:pt x="142875" y="284550"/>
                  <a:pt x="152400" y="278200"/>
                </a:cubicBezTo>
                <a:cubicBezTo>
                  <a:pt x="158750" y="268675"/>
                  <a:pt x="166801" y="260086"/>
                  <a:pt x="171450" y="249625"/>
                </a:cubicBezTo>
                <a:cubicBezTo>
                  <a:pt x="179605" y="231275"/>
                  <a:pt x="190500" y="192475"/>
                  <a:pt x="190500" y="192475"/>
                </a:cubicBezTo>
                <a:cubicBezTo>
                  <a:pt x="187325" y="163900"/>
                  <a:pt x="185041" y="135212"/>
                  <a:pt x="180975" y="106750"/>
                </a:cubicBezTo>
                <a:cubicBezTo>
                  <a:pt x="178685" y="90723"/>
                  <a:pt x="166330" y="74484"/>
                  <a:pt x="171450" y="59125"/>
                </a:cubicBezTo>
                <a:cubicBezTo>
                  <a:pt x="174625" y="49600"/>
                  <a:pt x="190500" y="52775"/>
                  <a:pt x="200025" y="49600"/>
                </a:cubicBezTo>
                <a:cubicBezTo>
                  <a:pt x="223966" y="121424"/>
                  <a:pt x="191671" y="32892"/>
                  <a:pt x="228600" y="106750"/>
                </a:cubicBezTo>
                <a:cubicBezTo>
                  <a:pt x="233090" y="115730"/>
                  <a:pt x="231025" y="128225"/>
                  <a:pt x="238125" y="135325"/>
                </a:cubicBezTo>
                <a:cubicBezTo>
                  <a:pt x="245225" y="142425"/>
                  <a:pt x="257175" y="141675"/>
                  <a:pt x="266700" y="144850"/>
                </a:cubicBezTo>
                <a:cubicBezTo>
                  <a:pt x="269875" y="135325"/>
                  <a:pt x="274898" y="126227"/>
                  <a:pt x="276225" y="116275"/>
                </a:cubicBezTo>
                <a:cubicBezTo>
                  <a:pt x="281278" y="78378"/>
                  <a:pt x="277456" y="39297"/>
                  <a:pt x="285750" y="1975"/>
                </a:cubicBezTo>
                <a:cubicBezTo>
                  <a:pt x="287928" y="-7826"/>
                  <a:pt x="290785" y="21570"/>
                  <a:pt x="295275" y="30550"/>
                </a:cubicBezTo>
                <a:cubicBezTo>
                  <a:pt x="300395" y="40789"/>
                  <a:pt x="307975" y="49600"/>
                  <a:pt x="314325" y="59125"/>
                </a:cubicBezTo>
                <a:cubicBezTo>
                  <a:pt x="317500" y="71825"/>
                  <a:pt x="320254" y="84638"/>
                  <a:pt x="323850" y="97225"/>
                </a:cubicBezTo>
                <a:cubicBezTo>
                  <a:pt x="326608" y="106879"/>
                  <a:pt x="324766" y="130966"/>
                  <a:pt x="333375" y="125800"/>
                </a:cubicBezTo>
                <a:cubicBezTo>
                  <a:pt x="353008" y="114020"/>
                  <a:pt x="371475" y="68650"/>
                  <a:pt x="371475" y="68650"/>
                </a:cubicBezTo>
                <a:cubicBezTo>
                  <a:pt x="374650" y="52775"/>
                  <a:pt x="372968" y="35081"/>
                  <a:pt x="381000" y="21025"/>
                </a:cubicBezTo>
                <a:cubicBezTo>
                  <a:pt x="412990" y="-34958"/>
                  <a:pt x="431226" y="38352"/>
                  <a:pt x="438150" y="59125"/>
                </a:cubicBezTo>
                <a:cubicBezTo>
                  <a:pt x="433389" y="87691"/>
                  <a:pt x="426346" y="148268"/>
                  <a:pt x="409575" y="173425"/>
                </a:cubicBezTo>
                <a:lnTo>
                  <a:pt x="390525" y="202000"/>
                </a:lnTo>
                <a:cubicBezTo>
                  <a:pt x="416815" y="280870"/>
                  <a:pt x="392867" y="248011"/>
                  <a:pt x="466725" y="297250"/>
                </a:cubicBezTo>
                <a:lnTo>
                  <a:pt x="495300" y="316300"/>
                </a:lnTo>
                <a:cubicBezTo>
                  <a:pt x="527050" y="309950"/>
                  <a:pt x="563609" y="315211"/>
                  <a:pt x="590550" y="297250"/>
                </a:cubicBezTo>
                <a:cubicBezTo>
                  <a:pt x="600075" y="290900"/>
                  <a:pt x="607833" y="280082"/>
                  <a:pt x="619125" y="278200"/>
                </a:cubicBezTo>
                <a:cubicBezTo>
                  <a:pt x="647311" y="273502"/>
                  <a:pt x="676275" y="278200"/>
                  <a:pt x="704850" y="2782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Freeform 70"/>
          <p:cNvSpPr/>
          <p:nvPr/>
        </p:nvSpPr>
        <p:spPr>
          <a:xfrm>
            <a:off x="682308" y="2353417"/>
            <a:ext cx="203253" cy="283985"/>
          </a:xfrm>
          <a:custGeom>
            <a:avLst/>
            <a:gdLst>
              <a:gd name="connsiteX0" fmla="*/ 0 w 209550"/>
              <a:gd name="connsiteY0" fmla="*/ 238125 h 244356"/>
              <a:gd name="connsiteX1" fmla="*/ 28575 w 209550"/>
              <a:gd name="connsiteY1" fmla="*/ 133350 h 244356"/>
              <a:gd name="connsiteX2" fmla="*/ 38100 w 209550"/>
              <a:gd name="connsiteY2" fmla="*/ 104775 h 244356"/>
              <a:gd name="connsiteX3" fmla="*/ 47625 w 209550"/>
              <a:gd name="connsiteY3" fmla="*/ 76200 h 244356"/>
              <a:gd name="connsiteX4" fmla="*/ 57150 w 209550"/>
              <a:gd name="connsiteY4" fmla="*/ 19050 h 244356"/>
              <a:gd name="connsiteX5" fmla="*/ 85725 w 209550"/>
              <a:gd name="connsiteY5" fmla="*/ 0 h 244356"/>
              <a:gd name="connsiteX6" fmla="*/ 114300 w 209550"/>
              <a:gd name="connsiteY6" fmla="*/ 9525 h 244356"/>
              <a:gd name="connsiteX7" fmla="*/ 123825 w 209550"/>
              <a:gd name="connsiteY7" fmla="*/ 38100 h 244356"/>
              <a:gd name="connsiteX8" fmla="*/ 133350 w 209550"/>
              <a:gd name="connsiteY8" fmla="*/ 123825 h 244356"/>
              <a:gd name="connsiteX9" fmla="*/ 152400 w 209550"/>
              <a:gd name="connsiteY9" fmla="*/ 152400 h 244356"/>
              <a:gd name="connsiteX10" fmla="*/ 180975 w 209550"/>
              <a:gd name="connsiteY10" fmla="*/ 209550 h 244356"/>
              <a:gd name="connsiteX11" fmla="*/ 209550 w 209550"/>
              <a:gd name="connsiteY11" fmla="*/ 228600 h 244356"/>
              <a:gd name="connsiteX12" fmla="*/ 0 w 209550"/>
              <a:gd name="connsiteY12" fmla="*/ 238125 h 24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550" h="244356">
                <a:moveTo>
                  <a:pt x="0" y="238125"/>
                </a:moveTo>
                <a:cubicBezTo>
                  <a:pt x="13463" y="170809"/>
                  <a:pt x="4405" y="205859"/>
                  <a:pt x="28575" y="133350"/>
                </a:cubicBezTo>
                <a:lnTo>
                  <a:pt x="38100" y="104775"/>
                </a:lnTo>
                <a:cubicBezTo>
                  <a:pt x="41275" y="95250"/>
                  <a:pt x="45974" y="86104"/>
                  <a:pt x="47625" y="76200"/>
                </a:cubicBezTo>
                <a:cubicBezTo>
                  <a:pt x="50800" y="57150"/>
                  <a:pt x="48513" y="36324"/>
                  <a:pt x="57150" y="19050"/>
                </a:cubicBezTo>
                <a:cubicBezTo>
                  <a:pt x="62270" y="8811"/>
                  <a:pt x="76200" y="6350"/>
                  <a:pt x="85725" y="0"/>
                </a:cubicBezTo>
                <a:cubicBezTo>
                  <a:pt x="95250" y="3175"/>
                  <a:pt x="107200" y="2425"/>
                  <a:pt x="114300" y="9525"/>
                </a:cubicBezTo>
                <a:cubicBezTo>
                  <a:pt x="121400" y="16625"/>
                  <a:pt x="122174" y="28196"/>
                  <a:pt x="123825" y="38100"/>
                </a:cubicBezTo>
                <a:cubicBezTo>
                  <a:pt x="128552" y="66460"/>
                  <a:pt x="126377" y="95933"/>
                  <a:pt x="133350" y="123825"/>
                </a:cubicBezTo>
                <a:cubicBezTo>
                  <a:pt x="136126" y="134931"/>
                  <a:pt x="147280" y="142161"/>
                  <a:pt x="152400" y="152400"/>
                </a:cubicBezTo>
                <a:cubicBezTo>
                  <a:pt x="167894" y="183388"/>
                  <a:pt x="153678" y="182253"/>
                  <a:pt x="180975" y="209550"/>
                </a:cubicBezTo>
                <a:cubicBezTo>
                  <a:pt x="189070" y="217645"/>
                  <a:pt x="200025" y="222250"/>
                  <a:pt x="209550" y="228600"/>
                </a:cubicBezTo>
                <a:cubicBezTo>
                  <a:pt x="123746" y="257201"/>
                  <a:pt x="191015" y="238125"/>
                  <a:pt x="0" y="238125"/>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Freeform 71"/>
          <p:cNvSpPr/>
          <p:nvPr/>
        </p:nvSpPr>
        <p:spPr>
          <a:xfrm>
            <a:off x="1312060" y="2335451"/>
            <a:ext cx="203253" cy="301951"/>
          </a:xfrm>
          <a:custGeom>
            <a:avLst/>
            <a:gdLst>
              <a:gd name="connsiteX0" fmla="*/ 0 w 209550"/>
              <a:gd name="connsiteY0" fmla="*/ 238125 h 244356"/>
              <a:gd name="connsiteX1" fmla="*/ 28575 w 209550"/>
              <a:gd name="connsiteY1" fmla="*/ 133350 h 244356"/>
              <a:gd name="connsiteX2" fmla="*/ 38100 w 209550"/>
              <a:gd name="connsiteY2" fmla="*/ 104775 h 244356"/>
              <a:gd name="connsiteX3" fmla="*/ 47625 w 209550"/>
              <a:gd name="connsiteY3" fmla="*/ 76200 h 244356"/>
              <a:gd name="connsiteX4" fmla="*/ 57150 w 209550"/>
              <a:gd name="connsiteY4" fmla="*/ 19050 h 244356"/>
              <a:gd name="connsiteX5" fmla="*/ 85725 w 209550"/>
              <a:gd name="connsiteY5" fmla="*/ 0 h 244356"/>
              <a:gd name="connsiteX6" fmla="*/ 114300 w 209550"/>
              <a:gd name="connsiteY6" fmla="*/ 9525 h 244356"/>
              <a:gd name="connsiteX7" fmla="*/ 123825 w 209550"/>
              <a:gd name="connsiteY7" fmla="*/ 38100 h 244356"/>
              <a:gd name="connsiteX8" fmla="*/ 133350 w 209550"/>
              <a:gd name="connsiteY8" fmla="*/ 123825 h 244356"/>
              <a:gd name="connsiteX9" fmla="*/ 152400 w 209550"/>
              <a:gd name="connsiteY9" fmla="*/ 152400 h 244356"/>
              <a:gd name="connsiteX10" fmla="*/ 180975 w 209550"/>
              <a:gd name="connsiteY10" fmla="*/ 209550 h 244356"/>
              <a:gd name="connsiteX11" fmla="*/ 209550 w 209550"/>
              <a:gd name="connsiteY11" fmla="*/ 228600 h 244356"/>
              <a:gd name="connsiteX12" fmla="*/ 0 w 209550"/>
              <a:gd name="connsiteY12" fmla="*/ 238125 h 24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550" h="244356">
                <a:moveTo>
                  <a:pt x="0" y="238125"/>
                </a:moveTo>
                <a:cubicBezTo>
                  <a:pt x="13463" y="170809"/>
                  <a:pt x="4405" y="205859"/>
                  <a:pt x="28575" y="133350"/>
                </a:cubicBezTo>
                <a:lnTo>
                  <a:pt x="38100" y="104775"/>
                </a:lnTo>
                <a:cubicBezTo>
                  <a:pt x="41275" y="95250"/>
                  <a:pt x="45974" y="86104"/>
                  <a:pt x="47625" y="76200"/>
                </a:cubicBezTo>
                <a:cubicBezTo>
                  <a:pt x="50800" y="57150"/>
                  <a:pt x="48513" y="36324"/>
                  <a:pt x="57150" y="19050"/>
                </a:cubicBezTo>
                <a:cubicBezTo>
                  <a:pt x="62270" y="8811"/>
                  <a:pt x="76200" y="6350"/>
                  <a:pt x="85725" y="0"/>
                </a:cubicBezTo>
                <a:cubicBezTo>
                  <a:pt x="95250" y="3175"/>
                  <a:pt x="107200" y="2425"/>
                  <a:pt x="114300" y="9525"/>
                </a:cubicBezTo>
                <a:cubicBezTo>
                  <a:pt x="121400" y="16625"/>
                  <a:pt x="122174" y="28196"/>
                  <a:pt x="123825" y="38100"/>
                </a:cubicBezTo>
                <a:cubicBezTo>
                  <a:pt x="128552" y="66460"/>
                  <a:pt x="126377" y="95933"/>
                  <a:pt x="133350" y="123825"/>
                </a:cubicBezTo>
                <a:cubicBezTo>
                  <a:pt x="136126" y="134931"/>
                  <a:pt x="147280" y="142161"/>
                  <a:pt x="152400" y="152400"/>
                </a:cubicBezTo>
                <a:cubicBezTo>
                  <a:pt x="167894" y="183388"/>
                  <a:pt x="153678" y="182253"/>
                  <a:pt x="180975" y="209550"/>
                </a:cubicBezTo>
                <a:cubicBezTo>
                  <a:pt x="189070" y="217645"/>
                  <a:pt x="200025" y="222250"/>
                  <a:pt x="209550" y="228600"/>
                </a:cubicBezTo>
                <a:cubicBezTo>
                  <a:pt x="123746" y="257201"/>
                  <a:pt x="191015" y="238125"/>
                  <a:pt x="0" y="238125"/>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Freeform 74"/>
          <p:cNvSpPr/>
          <p:nvPr/>
        </p:nvSpPr>
        <p:spPr>
          <a:xfrm>
            <a:off x="502549" y="2467337"/>
            <a:ext cx="558514" cy="180975"/>
          </a:xfrm>
          <a:custGeom>
            <a:avLst/>
            <a:gdLst>
              <a:gd name="connsiteX0" fmla="*/ 6064 w 558514"/>
              <a:gd name="connsiteY0" fmla="*/ 142875 h 180975"/>
              <a:gd name="connsiteX1" fmla="*/ 63214 w 558514"/>
              <a:gd name="connsiteY1" fmla="*/ 133350 h 180975"/>
              <a:gd name="connsiteX2" fmla="*/ 139414 w 558514"/>
              <a:gd name="connsiteY2" fmla="*/ 123825 h 180975"/>
              <a:gd name="connsiteX3" fmla="*/ 158464 w 558514"/>
              <a:gd name="connsiteY3" fmla="*/ 95250 h 180975"/>
              <a:gd name="connsiteX4" fmla="*/ 215614 w 558514"/>
              <a:gd name="connsiteY4" fmla="*/ 57150 h 180975"/>
              <a:gd name="connsiteX5" fmla="*/ 225139 w 558514"/>
              <a:gd name="connsiteY5" fmla="*/ 28575 h 180975"/>
              <a:gd name="connsiteX6" fmla="*/ 282289 w 558514"/>
              <a:gd name="connsiteY6" fmla="*/ 0 h 180975"/>
              <a:gd name="connsiteX7" fmla="*/ 310864 w 558514"/>
              <a:gd name="connsiteY7" fmla="*/ 19050 h 180975"/>
              <a:gd name="connsiteX8" fmla="*/ 329914 w 558514"/>
              <a:gd name="connsiteY8" fmla="*/ 47625 h 180975"/>
              <a:gd name="connsiteX9" fmla="*/ 339439 w 558514"/>
              <a:gd name="connsiteY9" fmla="*/ 85725 h 180975"/>
              <a:gd name="connsiteX10" fmla="*/ 396589 w 558514"/>
              <a:gd name="connsiteY10" fmla="*/ 123825 h 180975"/>
              <a:gd name="connsiteX11" fmla="*/ 453739 w 558514"/>
              <a:gd name="connsiteY11" fmla="*/ 142875 h 180975"/>
              <a:gd name="connsiteX12" fmla="*/ 482314 w 558514"/>
              <a:gd name="connsiteY12" fmla="*/ 152400 h 180975"/>
              <a:gd name="connsiteX13" fmla="*/ 529939 w 558514"/>
              <a:gd name="connsiteY13" fmla="*/ 142875 h 180975"/>
              <a:gd name="connsiteX14" fmla="*/ 558514 w 558514"/>
              <a:gd name="connsiteY14" fmla="*/ 152400 h 180975"/>
              <a:gd name="connsiteX15" fmla="*/ 529939 w 558514"/>
              <a:gd name="connsiteY15" fmla="*/ 161925 h 180975"/>
              <a:gd name="connsiteX16" fmla="*/ 501364 w 558514"/>
              <a:gd name="connsiteY16" fmla="*/ 180975 h 180975"/>
              <a:gd name="connsiteX17" fmla="*/ 244189 w 558514"/>
              <a:gd name="connsiteY17" fmla="*/ 180975 h 180975"/>
              <a:gd name="connsiteX18" fmla="*/ 25114 w 558514"/>
              <a:gd name="connsiteY18" fmla="*/ 171450 h 180975"/>
              <a:gd name="connsiteX19" fmla="*/ 6064 w 558514"/>
              <a:gd name="connsiteY19" fmla="*/ 1428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8514" h="180975">
                <a:moveTo>
                  <a:pt x="6064" y="142875"/>
                </a:moveTo>
                <a:cubicBezTo>
                  <a:pt x="12414" y="136525"/>
                  <a:pt x="44095" y="136081"/>
                  <a:pt x="63214" y="133350"/>
                </a:cubicBezTo>
                <a:cubicBezTo>
                  <a:pt x="88554" y="129730"/>
                  <a:pt x="115647" y="133332"/>
                  <a:pt x="139414" y="123825"/>
                </a:cubicBezTo>
                <a:cubicBezTo>
                  <a:pt x="150043" y="119573"/>
                  <a:pt x="151135" y="104044"/>
                  <a:pt x="158464" y="95250"/>
                </a:cubicBezTo>
                <a:cubicBezTo>
                  <a:pt x="185906" y="62320"/>
                  <a:pt x="180396" y="68889"/>
                  <a:pt x="215614" y="57150"/>
                </a:cubicBezTo>
                <a:cubicBezTo>
                  <a:pt x="218789" y="47625"/>
                  <a:pt x="218867" y="36415"/>
                  <a:pt x="225139" y="28575"/>
                </a:cubicBezTo>
                <a:cubicBezTo>
                  <a:pt x="238568" y="11789"/>
                  <a:pt x="263465" y="6275"/>
                  <a:pt x="282289" y="0"/>
                </a:cubicBezTo>
                <a:cubicBezTo>
                  <a:pt x="291814" y="6350"/>
                  <a:pt x="302769" y="10955"/>
                  <a:pt x="310864" y="19050"/>
                </a:cubicBezTo>
                <a:cubicBezTo>
                  <a:pt x="318959" y="27145"/>
                  <a:pt x="325405" y="37103"/>
                  <a:pt x="329914" y="47625"/>
                </a:cubicBezTo>
                <a:cubicBezTo>
                  <a:pt x="335071" y="59657"/>
                  <a:pt x="330819" y="75873"/>
                  <a:pt x="339439" y="85725"/>
                </a:cubicBezTo>
                <a:cubicBezTo>
                  <a:pt x="354516" y="102955"/>
                  <a:pt x="374869" y="116585"/>
                  <a:pt x="396589" y="123825"/>
                </a:cubicBezTo>
                <a:lnTo>
                  <a:pt x="453739" y="142875"/>
                </a:lnTo>
                <a:lnTo>
                  <a:pt x="482314" y="152400"/>
                </a:lnTo>
                <a:cubicBezTo>
                  <a:pt x="498189" y="149225"/>
                  <a:pt x="513750" y="142875"/>
                  <a:pt x="529939" y="142875"/>
                </a:cubicBezTo>
                <a:cubicBezTo>
                  <a:pt x="539979" y="142875"/>
                  <a:pt x="558514" y="142360"/>
                  <a:pt x="558514" y="152400"/>
                </a:cubicBezTo>
                <a:cubicBezTo>
                  <a:pt x="558514" y="162440"/>
                  <a:pt x="538919" y="157435"/>
                  <a:pt x="529939" y="161925"/>
                </a:cubicBezTo>
                <a:cubicBezTo>
                  <a:pt x="519700" y="167045"/>
                  <a:pt x="510889" y="174625"/>
                  <a:pt x="501364" y="180975"/>
                </a:cubicBezTo>
                <a:cubicBezTo>
                  <a:pt x="328372" y="159351"/>
                  <a:pt x="537689" y="180975"/>
                  <a:pt x="244189" y="180975"/>
                </a:cubicBezTo>
                <a:cubicBezTo>
                  <a:pt x="171095" y="180975"/>
                  <a:pt x="98139" y="174625"/>
                  <a:pt x="25114" y="171450"/>
                </a:cubicBezTo>
                <a:cubicBezTo>
                  <a:pt x="-9485" y="159917"/>
                  <a:pt x="-286" y="149225"/>
                  <a:pt x="6064" y="142875"/>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reeform 75"/>
          <p:cNvSpPr/>
          <p:nvPr/>
        </p:nvSpPr>
        <p:spPr>
          <a:xfrm>
            <a:off x="1013087" y="2474834"/>
            <a:ext cx="371826" cy="173487"/>
          </a:xfrm>
          <a:custGeom>
            <a:avLst/>
            <a:gdLst>
              <a:gd name="connsiteX0" fmla="*/ 351 w 371826"/>
              <a:gd name="connsiteY0" fmla="*/ 144903 h 173487"/>
              <a:gd name="connsiteX1" fmla="*/ 47976 w 371826"/>
              <a:gd name="connsiteY1" fmla="*/ 106803 h 173487"/>
              <a:gd name="connsiteX2" fmla="*/ 143226 w 371826"/>
              <a:gd name="connsiteY2" fmla="*/ 125853 h 173487"/>
              <a:gd name="connsiteX3" fmla="*/ 200376 w 371826"/>
              <a:gd name="connsiteY3" fmla="*/ 116328 h 173487"/>
              <a:gd name="connsiteX4" fmla="*/ 228951 w 371826"/>
              <a:gd name="connsiteY4" fmla="*/ 87753 h 173487"/>
              <a:gd name="connsiteX5" fmla="*/ 314676 w 371826"/>
              <a:gd name="connsiteY5" fmla="*/ 40128 h 173487"/>
              <a:gd name="connsiteX6" fmla="*/ 362301 w 371826"/>
              <a:gd name="connsiteY6" fmla="*/ 2028 h 173487"/>
              <a:gd name="connsiteX7" fmla="*/ 371826 w 371826"/>
              <a:gd name="connsiteY7" fmla="*/ 30603 h 173487"/>
              <a:gd name="connsiteX8" fmla="*/ 362301 w 371826"/>
              <a:gd name="connsiteY8" fmla="*/ 87753 h 173487"/>
              <a:gd name="connsiteX9" fmla="*/ 352776 w 371826"/>
              <a:gd name="connsiteY9" fmla="*/ 116328 h 173487"/>
              <a:gd name="connsiteX10" fmla="*/ 343251 w 371826"/>
              <a:gd name="connsiteY10" fmla="*/ 163953 h 173487"/>
              <a:gd name="connsiteX11" fmla="*/ 314676 w 371826"/>
              <a:gd name="connsiteY11" fmla="*/ 173478 h 173487"/>
              <a:gd name="connsiteX12" fmla="*/ 238476 w 371826"/>
              <a:gd name="connsiteY12" fmla="*/ 163953 h 173487"/>
              <a:gd name="connsiteX13" fmla="*/ 28926 w 371826"/>
              <a:gd name="connsiteY13" fmla="*/ 173478 h 173487"/>
              <a:gd name="connsiteX14" fmla="*/ 351 w 371826"/>
              <a:gd name="connsiteY14" fmla="*/ 144903 h 17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826" h="173487">
                <a:moveTo>
                  <a:pt x="351" y="144903"/>
                </a:moveTo>
                <a:cubicBezTo>
                  <a:pt x="3526" y="133790"/>
                  <a:pt x="28253" y="111734"/>
                  <a:pt x="47976" y="106803"/>
                </a:cubicBezTo>
                <a:cubicBezTo>
                  <a:pt x="72993" y="100549"/>
                  <a:pt x="116428" y="116920"/>
                  <a:pt x="143226" y="125853"/>
                </a:cubicBezTo>
                <a:cubicBezTo>
                  <a:pt x="162276" y="122678"/>
                  <a:pt x="182728" y="124172"/>
                  <a:pt x="200376" y="116328"/>
                </a:cubicBezTo>
                <a:cubicBezTo>
                  <a:pt x="212685" y="110857"/>
                  <a:pt x="218318" y="96023"/>
                  <a:pt x="228951" y="87753"/>
                </a:cubicBezTo>
                <a:cubicBezTo>
                  <a:pt x="278079" y="49542"/>
                  <a:pt x="271562" y="54499"/>
                  <a:pt x="314676" y="40128"/>
                </a:cubicBezTo>
                <a:cubicBezTo>
                  <a:pt x="320561" y="31301"/>
                  <a:pt x="339297" y="-9474"/>
                  <a:pt x="362301" y="2028"/>
                </a:cubicBezTo>
                <a:cubicBezTo>
                  <a:pt x="371281" y="6518"/>
                  <a:pt x="368651" y="21078"/>
                  <a:pt x="371826" y="30603"/>
                </a:cubicBezTo>
                <a:cubicBezTo>
                  <a:pt x="368651" y="49653"/>
                  <a:pt x="366491" y="68900"/>
                  <a:pt x="362301" y="87753"/>
                </a:cubicBezTo>
                <a:cubicBezTo>
                  <a:pt x="360123" y="97554"/>
                  <a:pt x="355211" y="106588"/>
                  <a:pt x="352776" y="116328"/>
                </a:cubicBezTo>
                <a:cubicBezTo>
                  <a:pt x="348849" y="132034"/>
                  <a:pt x="352231" y="150483"/>
                  <a:pt x="343251" y="163953"/>
                </a:cubicBezTo>
                <a:cubicBezTo>
                  <a:pt x="337682" y="172307"/>
                  <a:pt x="324201" y="170303"/>
                  <a:pt x="314676" y="173478"/>
                </a:cubicBezTo>
                <a:cubicBezTo>
                  <a:pt x="289276" y="170303"/>
                  <a:pt x="264074" y="163953"/>
                  <a:pt x="238476" y="163953"/>
                </a:cubicBezTo>
                <a:cubicBezTo>
                  <a:pt x="168554" y="163953"/>
                  <a:pt x="98796" y="170791"/>
                  <a:pt x="28926" y="173478"/>
                </a:cubicBezTo>
                <a:cubicBezTo>
                  <a:pt x="16235" y="173966"/>
                  <a:pt x="-2824" y="156016"/>
                  <a:pt x="351" y="144903"/>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Freeform 76"/>
          <p:cNvSpPr/>
          <p:nvPr/>
        </p:nvSpPr>
        <p:spPr>
          <a:xfrm>
            <a:off x="1437124" y="2513177"/>
            <a:ext cx="300214" cy="117657"/>
          </a:xfrm>
          <a:custGeom>
            <a:avLst/>
            <a:gdLst>
              <a:gd name="connsiteX0" fmla="*/ 4939 w 300214"/>
              <a:gd name="connsiteY0" fmla="*/ 1785 h 117657"/>
              <a:gd name="connsiteX1" fmla="*/ 52564 w 300214"/>
              <a:gd name="connsiteY1" fmla="*/ 11310 h 117657"/>
              <a:gd name="connsiteX2" fmla="*/ 62089 w 300214"/>
              <a:gd name="connsiteY2" fmla="*/ 39885 h 117657"/>
              <a:gd name="connsiteX3" fmla="*/ 90664 w 300214"/>
              <a:gd name="connsiteY3" fmla="*/ 58935 h 117657"/>
              <a:gd name="connsiteX4" fmla="*/ 147814 w 300214"/>
              <a:gd name="connsiteY4" fmla="*/ 77985 h 117657"/>
              <a:gd name="connsiteX5" fmla="*/ 271639 w 300214"/>
              <a:gd name="connsiteY5" fmla="*/ 58935 h 117657"/>
              <a:gd name="connsiteX6" fmla="*/ 300214 w 300214"/>
              <a:gd name="connsiteY6" fmla="*/ 49410 h 117657"/>
              <a:gd name="connsiteX7" fmla="*/ 271639 w 300214"/>
              <a:gd name="connsiteY7" fmla="*/ 30360 h 117657"/>
              <a:gd name="connsiteX8" fmla="*/ 243064 w 300214"/>
              <a:gd name="connsiteY8" fmla="*/ 49410 h 117657"/>
              <a:gd name="connsiteX9" fmla="*/ 214489 w 300214"/>
              <a:gd name="connsiteY9" fmla="*/ 58935 h 117657"/>
              <a:gd name="connsiteX10" fmla="*/ 14464 w 300214"/>
              <a:gd name="connsiteY10" fmla="*/ 68460 h 117657"/>
              <a:gd name="connsiteX11" fmla="*/ 43039 w 300214"/>
              <a:gd name="connsiteY11" fmla="*/ 87510 h 117657"/>
              <a:gd name="connsiteX12" fmla="*/ 62089 w 300214"/>
              <a:gd name="connsiteY12" fmla="*/ 116085 h 117657"/>
              <a:gd name="connsiteX13" fmla="*/ 300214 w 300214"/>
              <a:gd name="connsiteY13" fmla="*/ 106560 h 117657"/>
              <a:gd name="connsiteX14" fmla="*/ 290689 w 300214"/>
              <a:gd name="connsiteY14" fmla="*/ 58935 h 117657"/>
              <a:gd name="connsiteX15" fmla="*/ 262114 w 300214"/>
              <a:gd name="connsiteY15" fmla="*/ 49410 h 117657"/>
              <a:gd name="connsiteX16" fmla="*/ 176389 w 300214"/>
              <a:gd name="connsiteY16" fmla="*/ 68460 h 117657"/>
              <a:gd name="connsiteX17" fmla="*/ 43039 w 300214"/>
              <a:gd name="connsiteY17" fmla="*/ 49410 h 117657"/>
              <a:gd name="connsiteX18" fmla="*/ 4939 w 300214"/>
              <a:gd name="connsiteY18" fmla="*/ 39885 h 117657"/>
              <a:gd name="connsiteX19" fmla="*/ 4939 w 300214"/>
              <a:gd name="connsiteY19" fmla="*/ 1785 h 1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0214" h="117657">
                <a:moveTo>
                  <a:pt x="4939" y="1785"/>
                </a:moveTo>
                <a:cubicBezTo>
                  <a:pt x="12877" y="-2978"/>
                  <a:pt x="39094" y="2330"/>
                  <a:pt x="52564" y="11310"/>
                </a:cubicBezTo>
                <a:cubicBezTo>
                  <a:pt x="60918" y="16879"/>
                  <a:pt x="55817" y="32045"/>
                  <a:pt x="62089" y="39885"/>
                </a:cubicBezTo>
                <a:cubicBezTo>
                  <a:pt x="69240" y="48824"/>
                  <a:pt x="80203" y="54286"/>
                  <a:pt x="90664" y="58935"/>
                </a:cubicBezTo>
                <a:cubicBezTo>
                  <a:pt x="109014" y="67090"/>
                  <a:pt x="147814" y="77985"/>
                  <a:pt x="147814" y="77985"/>
                </a:cubicBezTo>
                <a:cubicBezTo>
                  <a:pt x="194083" y="72201"/>
                  <a:pt x="228004" y="69844"/>
                  <a:pt x="271639" y="58935"/>
                </a:cubicBezTo>
                <a:cubicBezTo>
                  <a:pt x="281379" y="56500"/>
                  <a:pt x="290689" y="52585"/>
                  <a:pt x="300214" y="49410"/>
                </a:cubicBezTo>
                <a:cubicBezTo>
                  <a:pt x="290689" y="43060"/>
                  <a:pt x="283087" y="30360"/>
                  <a:pt x="271639" y="30360"/>
                </a:cubicBezTo>
                <a:cubicBezTo>
                  <a:pt x="260191" y="30360"/>
                  <a:pt x="253303" y="44290"/>
                  <a:pt x="243064" y="49410"/>
                </a:cubicBezTo>
                <a:cubicBezTo>
                  <a:pt x="234084" y="53900"/>
                  <a:pt x="224495" y="58101"/>
                  <a:pt x="214489" y="58935"/>
                </a:cubicBezTo>
                <a:cubicBezTo>
                  <a:pt x="147969" y="64478"/>
                  <a:pt x="81139" y="65285"/>
                  <a:pt x="14464" y="68460"/>
                </a:cubicBezTo>
                <a:cubicBezTo>
                  <a:pt x="23989" y="74810"/>
                  <a:pt x="34944" y="79415"/>
                  <a:pt x="43039" y="87510"/>
                </a:cubicBezTo>
                <a:cubicBezTo>
                  <a:pt x="51134" y="95605"/>
                  <a:pt x="50673" y="115239"/>
                  <a:pt x="62089" y="116085"/>
                </a:cubicBezTo>
                <a:cubicBezTo>
                  <a:pt x="141310" y="121953"/>
                  <a:pt x="220839" y="109735"/>
                  <a:pt x="300214" y="106560"/>
                </a:cubicBezTo>
                <a:cubicBezTo>
                  <a:pt x="297039" y="90685"/>
                  <a:pt x="299669" y="72405"/>
                  <a:pt x="290689" y="58935"/>
                </a:cubicBezTo>
                <a:cubicBezTo>
                  <a:pt x="285120" y="50581"/>
                  <a:pt x="272154" y="49410"/>
                  <a:pt x="262114" y="49410"/>
                </a:cubicBezTo>
                <a:cubicBezTo>
                  <a:pt x="228587" y="49410"/>
                  <a:pt x="205856" y="58638"/>
                  <a:pt x="176389" y="68460"/>
                </a:cubicBezTo>
                <a:cubicBezTo>
                  <a:pt x="8812" y="53226"/>
                  <a:pt x="120001" y="71399"/>
                  <a:pt x="43039" y="49410"/>
                </a:cubicBezTo>
                <a:cubicBezTo>
                  <a:pt x="30452" y="45814"/>
                  <a:pt x="15412" y="47740"/>
                  <a:pt x="4939" y="39885"/>
                </a:cubicBezTo>
                <a:cubicBezTo>
                  <a:pt x="-141" y="36075"/>
                  <a:pt x="-2999" y="6548"/>
                  <a:pt x="4939" y="1785"/>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Freeform 79"/>
          <p:cNvSpPr/>
          <p:nvPr/>
        </p:nvSpPr>
        <p:spPr>
          <a:xfrm>
            <a:off x="622743" y="2560777"/>
            <a:ext cx="266870" cy="135345"/>
          </a:xfrm>
          <a:custGeom>
            <a:avLst/>
            <a:gdLst>
              <a:gd name="connsiteX0" fmla="*/ 170 w 266870"/>
              <a:gd name="connsiteY0" fmla="*/ 57150 h 76385"/>
              <a:gd name="connsiteX1" fmla="*/ 57320 w 266870"/>
              <a:gd name="connsiteY1" fmla="*/ 47625 h 76385"/>
              <a:gd name="connsiteX2" fmla="*/ 85895 w 266870"/>
              <a:gd name="connsiteY2" fmla="*/ 28575 h 76385"/>
              <a:gd name="connsiteX3" fmla="*/ 143045 w 266870"/>
              <a:gd name="connsiteY3" fmla="*/ 0 h 76385"/>
              <a:gd name="connsiteX4" fmla="*/ 200195 w 266870"/>
              <a:gd name="connsiteY4" fmla="*/ 38100 h 76385"/>
              <a:gd name="connsiteX5" fmla="*/ 266870 w 266870"/>
              <a:gd name="connsiteY5" fmla="*/ 57150 h 76385"/>
              <a:gd name="connsiteX6" fmla="*/ 104945 w 266870"/>
              <a:gd name="connsiteY6" fmla="*/ 66675 h 76385"/>
              <a:gd name="connsiteX7" fmla="*/ 76370 w 266870"/>
              <a:gd name="connsiteY7" fmla="*/ 76200 h 76385"/>
              <a:gd name="connsiteX8" fmla="*/ 170 w 266870"/>
              <a:gd name="connsiteY8" fmla="*/ 57150 h 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870" h="76385">
                <a:moveTo>
                  <a:pt x="170" y="57150"/>
                </a:moveTo>
                <a:cubicBezTo>
                  <a:pt x="-3005" y="52388"/>
                  <a:pt x="38998" y="53732"/>
                  <a:pt x="57320" y="47625"/>
                </a:cubicBezTo>
                <a:cubicBezTo>
                  <a:pt x="68180" y="44005"/>
                  <a:pt x="75656" y="33695"/>
                  <a:pt x="85895" y="28575"/>
                </a:cubicBezTo>
                <a:cubicBezTo>
                  <a:pt x="164765" y="-10860"/>
                  <a:pt x="61153" y="54595"/>
                  <a:pt x="143045" y="0"/>
                </a:cubicBezTo>
                <a:cubicBezTo>
                  <a:pt x="210989" y="22648"/>
                  <a:pt x="128846" y="-9466"/>
                  <a:pt x="200195" y="38100"/>
                </a:cubicBezTo>
                <a:cubicBezTo>
                  <a:pt x="208394" y="43566"/>
                  <a:pt x="261789" y="55880"/>
                  <a:pt x="266870" y="57150"/>
                </a:cubicBezTo>
                <a:cubicBezTo>
                  <a:pt x="212895" y="60325"/>
                  <a:pt x="158745" y="61295"/>
                  <a:pt x="104945" y="66675"/>
                </a:cubicBezTo>
                <a:cubicBezTo>
                  <a:pt x="94955" y="67674"/>
                  <a:pt x="86349" y="75091"/>
                  <a:pt x="76370" y="76200"/>
                </a:cubicBezTo>
                <a:cubicBezTo>
                  <a:pt x="57437" y="78304"/>
                  <a:pt x="3345" y="61912"/>
                  <a:pt x="170" y="5715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Freeform 80"/>
          <p:cNvSpPr/>
          <p:nvPr/>
        </p:nvSpPr>
        <p:spPr>
          <a:xfrm>
            <a:off x="1213276" y="2512935"/>
            <a:ext cx="314236" cy="182977"/>
          </a:xfrm>
          <a:custGeom>
            <a:avLst/>
            <a:gdLst>
              <a:gd name="connsiteX0" fmla="*/ 170 w 266870"/>
              <a:gd name="connsiteY0" fmla="*/ 57150 h 76385"/>
              <a:gd name="connsiteX1" fmla="*/ 57320 w 266870"/>
              <a:gd name="connsiteY1" fmla="*/ 47625 h 76385"/>
              <a:gd name="connsiteX2" fmla="*/ 85895 w 266870"/>
              <a:gd name="connsiteY2" fmla="*/ 28575 h 76385"/>
              <a:gd name="connsiteX3" fmla="*/ 143045 w 266870"/>
              <a:gd name="connsiteY3" fmla="*/ 0 h 76385"/>
              <a:gd name="connsiteX4" fmla="*/ 200195 w 266870"/>
              <a:gd name="connsiteY4" fmla="*/ 38100 h 76385"/>
              <a:gd name="connsiteX5" fmla="*/ 266870 w 266870"/>
              <a:gd name="connsiteY5" fmla="*/ 57150 h 76385"/>
              <a:gd name="connsiteX6" fmla="*/ 104945 w 266870"/>
              <a:gd name="connsiteY6" fmla="*/ 66675 h 76385"/>
              <a:gd name="connsiteX7" fmla="*/ 76370 w 266870"/>
              <a:gd name="connsiteY7" fmla="*/ 76200 h 76385"/>
              <a:gd name="connsiteX8" fmla="*/ 170 w 266870"/>
              <a:gd name="connsiteY8" fmla="*/ 57150 h 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870" h="76385">
                <a:moveTo>
                  <a:pt x="170" y="57150"/>
                </a:moveTo>
                <a:cubicBezTo>
                  <a:pt x="-3005" y="52388"/>
                  <a:pt x="38998" y="53732"/>
                  <a:pt x="57320" y="47625"/>
                </a:cubicBezTo>
                <a:cubicBezTo>
                  <a:pt x="68180" y="44005"/>
                  <a:pt x="75656" y="33695"/>
                  <a:pt x="85895" y="28575"/>
                </a:cubicBezTo>
                <a:cubicBezTo>
                  <a:pt x="164765" y="-10860"/>
                  <a:pt x="61153" y="54595"/>
                  <a:pt x="143045" y="0"/>
                </a:cubicBezTo>
                <a:cubicBezTo>
                  <a:pt x="210989" y="22648"/>
                  <a:pt x="128846" y="-9466"/>
                  <a:pt x="200195" y="38100"/>
                </a:cubicBezTo>
                <a:cubicBezTo>
                  <a:pt x="208394" y="43566"/>
                  <a:pt x="261789" y="55880"/>
                  <a:pt x="266870" y="57150"/>
                </a:cubicBezTo>
                <a:cubicBezTo>
                  <a:pt x="212895" y="60325"/>
                  <a:pt x="158745" y="61295"/>
                  <a:pt x="104945" y="66675"/>
                </a:cubicBezTo>
                <a:cubicBezTo>
                  <a:pt x="94955" y="67674"/>
                  <a:pt x="86349" y="75091"/>
                  <a:pt x="76370" y="76200"/>
                </a:cubicBezTo>
                <a:cubicBezTo>
                  <a:pt x="57437" y="78304"/>
                  <a:pt x="3345" y="61912"/>
                  <a:pt x="170" y="5715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TextBox 82"/>
          <p:cNvSpPr txBox="1"/>
          <p:nvPr/>
        </p:nvSpPr>
        <p:spPr>
          <a:xfrm>
            <a:off x="471468" y="1896860"/>
            <a:ext cx="670193" cy="338554"/>
          </a:xfrm>
          <a:prstGeom prst="rect">
            <a:avLst/>
          </a:prstGeom>
          <a:noFill/>
        </p:spPr>
        <p:txBody>
          <a:bodyPr wrap="square" rtlCol="0">
            <a:spAutoFit/>
          </a:bodyPr>
          <a:lstStyle/>
          <a:p>
            <a:pPr algn="ctr"/>
            <a:r>
              <a:rPr lang="en-AU" sz="800" dirty="0">
                <a:latin typeface="Arial Narrow" panose="020B0606020202030204" pitchFamily="34" charset="0"/>
              </a:rPr>
              <a:t>Mouth of coral polyp 1</a:t>
            </a:r>
          </a:p>
        </p:txBody>
      </p:sp>
      <p:sp>
        <p:nvSpPr>
          <p:cNvPr id="84" name="TextBox 83"/>
          <p:cNvSpPr txBox="1"/>
          <p:nvPr/>
        </p:nvSpPr>
        <p:spPr>
          <a:xfrm>
            <a:off x="1111405" y="1894478"/>
            <a:ext cx="670193" cy="338554"/>
          </a:xfrm>
          <a:prstGeom prst="rect">
            <a:avLst/>
          </a:prstGeom>
          <a:noFill/>
        </p:spPr>
        <p:txBody>
          <a:bodyPr wrap="square" rtlCol="0">
            <a:spAutoFit/>
          </a:bodyPr>
          <a:lstStyle/>
          <a:p>
            <a:pPr algn="ctr"/>
            <a:r>
              <a:rPr lang="en-AU" sz="800" dirty="0">
                <a:latin typeface="Arial Narrow" panose="020B0606020202030204" pitchFamily="34" charset="0"/>
              </a:rPr>
              <a:t>Mouth of coral polyp 2</a:t>
            </a:r>
          </a:p>
        </p:txBody>
      </p:sp>
      <p:sp>
        <p:nvSpPr>
          <p:cNvPr id="8" name="Oval 7"/>
          <p:cNvSpPr/>
          <p:nvPr/>
        </p:nvSpPr>
        <p:spPr>
          <a:xfrm>
            <a:off x="706906" y="2353417"/>
            <a:ext cx="122124" cy="25594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Oval 55"/>
          <p:cNvSpPr/>
          <p:nvPr/>
        </p:nvSpPr>
        <p:spPr>
          <a:xfrm>
            <a:off x="1329233" y="2340366"/>
            <a:ext cx="122124" cy="25594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p:cNvSpPr/>
          <p:nvPr/>
        </p:nvSpPr>
        <p:spPr>
          <a:xfrm>
            <a:off x="620688" y="2237838"/>
            <a:ext cx="288032" cy="438394"/>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8" name="Straight Arrow Connector 37"/>
          <p:cNvCxnSpPr/>
          <p:nvPr/>
        </p:nvCxnSpPr>
        <p:spPr>
          <a:xfrm flipV="1">
            <a:off x="706906" y="1367601"/>
            <a:ext cx="362621" cy="2631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50425" y="1603388"/>
            <a:ext cx="532220" cy="215444"/>
          </a:xfrm>
          <a:prstGeom prst="rect">
            <a:avLst/>
          </a:prstGeom>
          <a:noFill/>
        </p:spPr>
        <p:txBody>
          <a:bodyPr wrap="square" rtlCol="0">
            <a:spAutoFit/>
          </a:bodyPr>
          <a:lstStyle/>
          <a:p>
            <a:r>
              <a:rPr lang="en-AU" sz="800" dirty="0">
                <a:solidFill>
                  <a:schemeClr val="bg1">
                    <a:lumMod val="50000"/>
                  </a:schemeClr>
                </a:solidFill>
                <a:latin typeface="Comic Sans MS" panose="030F0702030302020204" pitchFamily="66" charset="0"/>
              </a:rPr>
              <a:t>Mouth</a:t>
            </a:r>
          </a:p>
        </p:txBody>
      </p:sp>
      <p:sp>
        <p:nvSpPr>
          <p:cNvPr id="98" name="Oval 97"/>
          <p:cNvSpPr/>
          <p:nvPr/>
        </p:nvSpPr>
        <p:spPr>
          <a:xfrm>
            <a:off x="1189987" y="4538834"/>
            <a:ext cx="515546" cy="689363"/>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p:cNvSpPr/>
          <p:nvPr/>
        </p:nvSpPr>
        <p:spPr>
          <a:xfrm>
            <a:off x="585325" y="2852116"/>
            <a:ext cx="1120207" cy="629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a:solidFill>
                  <a:schemeClr val="tx1"/>
                </a:solidFill>
                <a:latin typeface="Arial Narrow" panose="020B0606020202030204" pitchFamily="34" charset="0"/>
              </a:rPr>
              <a:t> ~ __ __</a:t>
            </a:r>
            <a:r>
              <a:rPr lang="en-AU" sz="2400" b="1" dirty="0">
                <a:solidFill>
                  <a:schemeClr val="tx1"/>
                </a:solidFill>
                <a:latin typeface="Arial Narrow" panose="020B0606020202030204" pitchFamily="34" charset="0"/>
              </a:rPr>
              <a:t>%</a:t>
            </a:r>
          </a:p>
        </p:txBody>
      </p:sp>
      <p:sp>
        <p:nvSpPr>
          <p:cNvPr id="35" name="TextBox 34"/>
          <p:cNvSpPr txBox="1"/>
          <p:nvPr/>
        </p:nvSpPr>
        <p:spPr>
          <a:xfrm>
            <a:off x="440825" y="8157778"/>
            <a:ext cx="6356941" cy="246221"/>
          </a:xfrm>
          <a:prstGeom prst="rect">
            <a:avLst/>
          </a:prstGeom>
          <a:noFill/>
        </p:spPr>
        <p:txBody>
          <a:bodyPr wrap="square" rtlCol="0">
            <a:spAutoFit/>
          </a:bodyPr>
          <a:lstStyle/>
          <a:p>
            <a:r>
              <a:rPr lang="en-AU" sz="1000" b="1" dirty="0">
                <a:latin typeface="Arial Narrow" panose="020B0606020202030204" pitchFamily="34" charset="0"/>
              </a:rPr>
              <a:t>Fig. 1. A: entire polyp; B: Section through polyp and skeleton; C: tissues removed to show polyp skeleton (corallite)</a:t>
            </a:r>
            <a:r>
              <a:rPr lang="en-AU" sz="1000" b="1" baseline="30000" dirty="0">
                <a:latin typeface="Arial Narrow" panose="020B0606020202030204" pitchFamily="34" charset="0"/>
              </a:rPr>
              <a:t>[2].</a:t>
            </a:r>
            <a:r>
              <a:rPr lang="en-AU" sz="1000" b="1" dirty="0">
                <a:latin typeface="Arial Narrow" panose="020B0606020202030204" pitchFamily="34" charset="0"/>
              </a:rPr>
              <a:t> </a:t>
            </a:r>
          </a:p>
        </p:txBody>
      </p:sp>
      <p:sp>
        <p:nvSpPr>
          <p:cNvPr id="36" name="Rectangle 35"/>
          <p:cNvSpPr/>
          <p:nvPr/>
        </p:nvSpPr>
        <p:spPr>
          <a:xfrm>
            <a:off x="498099" y="5776512"/>
            <a:ext cx="5837981" cy="24138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 name="TextBox 36"/>
          <p:cNvSpPr txBox="1"/>
          <p:nvPr/>
        </p:nvSpPr>
        <p:spPr>
          <a:xfrm>
            <a:off x="773851" y="2961707"/>
            <a:ext cx="576064" cy="369332"/>
          </a:xfrm>
          <a:prstGeom prst="rect">
            <a:avLst/>
          </a:prstGeom>
          <a:noFill/>
        </p:spPr>
        <p:txBody>
          <a:bodyPr wrap="square" rtlCol="0">
            <a:spAutoFit/>
          </a:bodyPr>
          <a:lstStyle/>
          <a:p>
            <a:r>
              <a:rPr lang="en-AU" dirty="0">
                <a:solidFill>
                  <a:schemeClr val="bg1">
                    <a:lumMod val="50000"/>
                  </a:schemeClr>
                </a:solidFill>
                <a:latin typeface="Comic Sans MS" panose="030F0702030302020204" pitchFamily="66" charset="0"/>
              </a:rPr>
              <a:t>9 5</a:t>
            </a:r>
          </a:p>
        </p:txBody>
      </p:sp>
      <p:sp>
        <p:nvSpPr>
          <p:cNvPr id="47" name="Rectangle 46">
            <a:extLst>
              <a:ext uri="{FF2B5EF4-FFF2-40B4-BE49-F238E27FC236}">
                <a16:creationId xmlns:a16="http://schemas.microsoft.com/office/drawing/2014/main" id="{C0E6D80C-1CA9-419B-99C4-ED14B440BE97}"/>
              </a:ext>
            </a:extLst>
          </p:cNvPr>
          <p:cNvSpPr/>
          <p:nvPr/>
        </p:nvSpPr>
        <p:spPr>
          <a:xfrm>
            <a:off x="575725" y="5843437"/>
            <a:ext cx="5691051" cy="2277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3" name="Picture 102">
            <a:extLst>
              <a:ext uri="{FF2B5EF4-FFF2-40B4-BE49-F238E27FC236}">
                <a16:creationId xmlns:a16="http://schemas.microsoft.com/office/drawing/2014/main" id="{AEBF1039-0FB5-44A4-B5E9-B0C0E3DAD5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5" b="19102"/>
          <a:stretch/>
        </p:blipFill>
        <p:spPr>
          <a:xfrm>
            <a:off x="576117" y="5957394"/>
            <a:ext cx="4245788" cy="2077730"/>
          </a:xfrm>
          <a:prstGeom prst="rect">
            <a:avLst/>
          </a:prstGeom>
        </p:spPr>
      </p:pic>
      <p:sp>
        <p:nvSpPr>
          <p:cNvPr id="106" name="TextBox 105">
            <a:extLst>
              <a:ext uri="{FF2B5EF4-FFF2-40B4-BE49-F238E27FC236}">
                <a16:creationId xmlns:a16="http://schemas.microsoft.com/office/drawing/2014/main" id="{35805059-FD96-47E4-BFD9-DD74521A98C4}"/>
              </a:ext>
            </a:extLst>
          </p:cNvPr>
          <p:cNvSpPr txBox="1"/>
          <p:nvPr/>
        </p:nvSpPr>
        <p:spPr>
          <a:xfrm>
            <a:off x="3974073" y="6721874"/>
            <a:ext cx="363281" cy="246221"/>
          </a:xfrm>
          <a:prstGeom prst="rect">
            <a:avLst/>
          </a:prstGeom>
          <a:solidFill>
            <a:schemeClr val="bg1"/>
          </a:solidFill>
        </p:spPr>
        <p:txBody>
          <a:bodyPr wrap="square" rtlCol="0" anchor="b">
            <a:spAutoFit/>
          </a:bodyPr>
          <a:lstStyle/>
          <a:p>
            <a:r>
              <a:rPr lang="en-AU" sz="1000" b="1" dirty="0">
                <a:solidFill>
                  <a:schemeClr val="tx1">
                    <a:lumMod val="75000"/>
                    <a:lumOff val="25000"/>
                  </a:schemeClr>
                </a:solidFill>
              </a:rPr>
              <a:t>co</a:t>
            </a:r>
          </a:p>
        </p:txBody>
      </p:sp>
      <p:sp>
        <p:nvSpPr>
          <p:cNvPr id="108" name="Rectangle 107">
            <a:extLst>
              <a:ext uri="{FF2B5EF4-FFF2-40B4-BE49-F238E27FC236}">
                <a16:creationId xmlns:a16="http://schemas.microsoft.com/office/drawing/2014/main" id="{BF813A52-2A62-4B42-8234-3DA80583219E}"/>
              </a:ext>
            </a:extLst>
          </p:cNvPr>
          <p:cNvSpPr/>
          <p:nvPr/>
        </p:nvSpPr>
        <p:spPr>
          <a:xfrm>
            <a:off x="4265347" y="7758412"/>
            <a:ext cx="144015" cy="64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dirty="0">
              <a:solidFill>
                <a:schemeClr val="tx1">
                  <a:lumMod val="75000"/>
                  <a:lumOff val="25000"/>
                </a:schemeClr>
              </a:solidFill>
            </a:endParaRPr>
          </a:p>
        </p:txBody>
      </p:sp>
      <p:sp>
        <p:nvSpPr>
          <p:cNvPr id="109" name="TextBox 108">
            <a:extLst>
              <a:ext uri="{FF2B5EF4-FFF2-40B4-BE49-F238E27FC236}">
                <a16:creationId xmlns:a16="http://schemas.microsoft.com/office/drawing/2014/main" id="{72E4BECB-B9C5-48F1-BB4B-01D608C6456C}"/>
              </a:ext>
            </a:extLst>
          </p:cNvPr>
          <p:cNvSpPr txBox="1"/>
          <p:nvPr/>
        </p:nvSpPr>
        <p:spPr>
          <a:xfrm>
            <a:off x="4176519" y="7655661"/>
            <a:ext cx="322416" cy="230832"/>
          </a:xfrm>
          <a:prstGeom prst="rect">
            <a:avLst/>
          </a:prstGeom>
          <a:noFill/>
        </p:spPr>
        <p:txBody>
          <a:bodyPr wrap="square" rtlCol="0">
            <a:spAutoFit/>
          </a:bodyPr>
          <a:lstStyle/>
          <a:p>
            <a:pPr algn="ctr"/>
            <a:r>
              <a:rPr lang="en-AU" sz="900" b="1" dirty="0">
                <a:solidFill>
                  <a:schemeClr val="tx1">
                    <a:lumMod val="85000"/>
                    <a:lumOff val="15000"/>
                  </a:schemeClr>
                </a:solidFill>
              </a:rPr>
              <a:t>col</a:t>
            </a:r>
          </a:p>
        </p:txBody>
      </p:sp>
      <p:sp>
        <p:nvSpPr>
          <p:cNvPr id="111" name="Rectangle 110">
            <a:extLst>
              <a:ext uri="{FF2B5EF4-FFF2-40B4-BE49-F238E27FC236}">
                <a16:creationId xmlns:a16="http://schemas.microsoft.com/office/drawing/2014/main" id="{FCB770C7-FD98-41A8-B0C6-E124C79DC417}"/>
              </a:ext>
            </a:extLst>
          </p:cNvPr>
          <p:cNvSpPr/>
          <p:nvPr/>
        </p:nvSpPr>
        <p:spPr>
          <a:xfrm>
            <a:off x="2594689" y="7100520"/>
            <a:ext cx="216023" cy="89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dirty="0">
              <a:solidFill>
                <a:schemeClr val="tx1">
                  <a:lumMod val="75000"/>
                  <a:lumOff val="25000"/>
                </a:schemeClr>
              </a:solidFill>
            </a:endParaRPr>
          </a:p>
        </p:txBody>
      </p:sp>
      <p:sp>
        <p:nvSpPr>
          <p:cNvPr id="112" name="TextBox 111">
            <a:extLst>
              <a:ext uri="{FF2B5EF4-FFF2-40B4-BE49-F238E27FC236}">
                <a16:creationId xmlns:a16="http://schemas.microsoft.com/office/drawing/2014/main" id="{E3392597-BA43-4B7A-AFA9-03CAE1F43F47}"/>
              </a:ext>
            </a:extLst>
          </p:cNvPr>
          <p:cNvSpPr txBox="1"/>
          <p:nvPr/>
        </p:nvSpPr>
        <p:spPr>
          <a:xfrm>
            <a:off x="2470034" y="7020197"/>
            <a:ext cx="449240" cy="230832"/>
          </a:xfrm>
          <a:prstGeom prst="rect">
            <a:avLst/>
          </a:prstGeom>
          <a:noFill/>
        </p:spPr>
        <p:txBody>
          <a:bodyPr wrap="square" rtlCol="0">
            <a:spAutoFit/>
          </a:bodyPr>
          <a:lstStyle/>
          <a:p>
            <a:pPr algn="ctr"/>
            <a:r>
              <a:rPr lang="en-AU" sz="900" b="1" dirty="0" err="1">
                <a:solidFill>
                  <a:schemeClr val="tx1">
                    <a:lumMod val="95000"/>
                    <a:lumOff val="5000"/>
                  </a:schemeClr>
                </a:solidFill>
              </a:rPr>
              <a:t>coel</a:t>
            </a:r>
            <a:endParaRPr lang="en-AU" sz="900" b="1" dirty="0">
              <a:solidFill>
                <a:schemeClr val="tx1">
                  <a:lumMod val="95000"/>
                  <a:lumOff val="5000"/>
                </a:schemeClr>
              </a:solidFill>
            </a:endParaRPr>
          </a:p>
        </p:txBody>
      </p:sp>
      <p:sp>
        <p:nvSpPr>
          <p:cNvPr id="115" name="TextBox 114">
            <a:extLst>
              <a:ext uri="{FF2B5EF4-FFF2-40B4-BE49-F238E27FC236}">
                <a16:creationId xmlns:a16="http://schemas.microsoft.com/office/drawing/2014/main" id="{992BABE0-BE89-4D61-BD68-D2CA25EE40FC}"/>
              </a:ext>
            </a:extLst>
          </p:cNvPr>
          <p:cNvSpPr txBox="1"/>
          <p:nvPr/>
        </p:nvSpPr>
        <p:spPr>
          <a:xfrm>
            <a:off x="437896" y="5497362"/>
            <a:ext cx="6219601" cy="276999"/>
          </a:xfrm>
          <a:prstGeom prst="rect">
            <a:avLst/>
          </a:prstGeom>
          <a:noFill/>
          <a:ln>
            <a:noFill/>
          </a:ln>
        </p:spPr>
        <p:txBody>
          <a:bodyPr wrap="square" rtlCol="0">
            <a:spAutoFit/>
          </a:bodyPr>
          <a:lstStyle/>
          <a:p>
            <a:r>
              <a:rPr lang="en-AU" sz="1200" b="1" dirty="0">
                <a:latin typeface="Arial Narrow" panose="020B0606020202030204" pitchFamily="34" charset="0"/>
              </a:rPr>
              <a:t>Activity: Use words from the title of this worksheet to complete the Legend below right</a:t>
            </a:r>
            <a:r>
              <a:rPr lang="en-AU" sz="1200" b="1" dirty="0">
                <a:solidFill>
                  <a:schemeClr val="bg1"/>
                </a:solidFill>
                <a:latin typeface="Arial Narrow" panose="020B0606020202030204" pitchFamily="34" charset="0"/>
              </a:rPr>
              <a:t>.</a:t>
            </a:r>
          </a:p>
        </p:txBody>
      </p:sp>
      <p:sp>
        <p:nvSpPr>
          <p:cNvPr id="78" name="TextBox 77">
            <a:extLst>
              <a:ext uri="{FF2B5EF4-FFF2-40B4-BE49-F238E27FC236}">
                <a16:creationId xmlns:a16="http://schemas.microsoft.com/office/drawing/2014/main" id="{1BB96033-1C39-44D4-BA60-EA615102A34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3074" name="Picture 2" descr="http://www.coralsoftheworld.org/media/images/0059_BW01_02.jpg">
            <a:extLst>
              <a:ext uri="{FF2B5EF4-FFF2-40B4-BE49-F238E27FC236}">
                <a16:creationId xmlns:a16="http://schemas.microsoft.com/office/drawing/2014/main" id="{A55FD6FA-9355-4104-BD6A-0DD9E5417A7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t="4389" b="29741"/>
          <a:stretch/>
        </p:blipFill>
        <p:spPr bwMode="auto">
          <a:xfrm>
            <a:off x="678821" y="3602934"/>
            <a:ext cx="907507" cy="728515"/>
          </a:xfrm>
          <a:prstGeom prst="rect">
            <a:avLst/>
          </a:prstGeom>
          <a:noFill/>
          <a:extLst>
            <a:ext uri="{909E8E84-426E-40DD-AFC4-6F175D3DCCD1}">
              <a14:hiddenFill xmlns:a14="http://schemas.microsoft.com/office/drawing/2010/main">
                <a:solidFill>
                  <a:srgbClr val="FFFFFF"/>
                </a:solidFill>
              </a14:hiddenFill>
            </a:ext>
          </a:extLst>
        </p:spPr>
      </p:pic>
      <p:sp>
        <p:nvSpPr>
          <p:cNvPr id="85" name="Oval 84">
            <a:extLst>
              <a:ext uri="{FF2B5EF4-FFF2-40B4-BE49-F238E27FC236}">
                <a16:creationId xmlns:a16="http://schemas.microsoft.com/office/drawing/2014/main" id="{80C3D30C-92B3-4500-A52F-19CB1A065136}"/>
              </a:ext>
            </a:extLst>
          </p:cNvPr>
          <p:cNvSpPr/>
          <p:nvPr/>
        </p:nvSpPr>
        <p:spPr>
          <a:xfrm>
            <a:off x="1219115" y="3807208"/>
            <a:ext cx="288032" cy="22855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TextBox 85">
            <a:extLst>
              <a:ext uri="{FF2B5EF4-FFF2-40B4-BE49-F238E27FC236}">
                <a16:creationId xmlns:a16="http://schemas.microsoft.com/office/drawing/2014/main" id="{E2F600D0-B4AF-44E1-BF4C-B6B48FAC9F2F}"/>
              </a:ext>
            </a:extLst>
          </p:cNvPr>
          <p:cNvSpPr txBox="1"/>
          <p:nvPr/>
        </p:nvSpPr>
        <p:spPr>
          <a:xfrm>
            <a:off x="700837" y="4288024"/>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r>
              <a:rPr lang="en-AU" sz="600" b="1" baseline="30000" dirty="0">
                <a:solidFill>
                  <a:schemeClr val="bg1"/>
                </a:solidFill>
                <a:latin typeface="Arial Narrow" panose="020B0606020202030204" pitchFamily="34" charset="0"/>
              </a:rPr>
              <a:t>[3]</a:t>
            </a:r>
            <a:endParaRPr lang="en-AU" sz="600" b="1" dirty="0">
              <a:solidFill>
                <a:schemeClr val="bg1"/>
              </a:solidFill>
              <a:latin typeface="Arial Narrow" panose="020B0606020202030204" pitchFamily="34" charset="0"/>
            </a:endParaRPr>
          </a:p>
        </p:txBody>
      </p:sp>
      <p:pic>
        <p:nvPicPr>
          <p:cNvPr id="5" name="Picture 4">
            <a:extLst>
              <a:ext uri="{FF2B5EF4-FFF2-40B4-BE49-F238E27FC236}">
                <a16:creationId xmlns:a16="http://schemas.microsoft.com/office/drawing/2014/main" id="{B28B2389-E570-4526-A65E-912A02F0E094}"/>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0"/>
                    </a14:imgEffect>
                  </a14:imgLayer>
                </a14:imgProps>
              </a:ext>
            </a:extLst>
          </a:blip>
          <a:srcRect l="21350" t="23785" r="28122" b="11474"/>
          <a:stretch/>
        </p:blipFill>
        <p:spPr>
          <a:xfrm>
            <a:off x="3790154" y="5922992"/>
            <a:ext cx="738760" cy="670618"/>
          </a:xfrm>
          <a:prstGeom prst="rect">
            <a:avLst/>
          </a:prstGeom>
        </p:spPr>
      </p:pic>
      <p:sp>
        <p:nvSpPr>
          <p:cNvPr id="7" name="TextBox 6">
            <a:extLst>
              <a:ext uri="{FF2B5EF4-FFF2-40B4-BE49-F238E27FC236}">
                <a16:creationId xmlns:a16="http://schemas.microsoft.com/office/drawing/2014/main" id="{7D910BCE-5917-4126-B692-BAC1FD802A3F}"/>
              </a:ext>
            </a:extLst>
          </p:cNvPr>
          <p:cNvSpPr txBox="1"/>
          <p:nvPr/>
        </p:nvSpPr>
        <p:spPr>
          <a:xfrm>
            <a:off x="4334104" y="5757309"/>
            <a:ext cx="282414" cy="276999"/>
          </a:xfrm>
          <a:prstGeom prst="rect">
            <a:avLst/>
          </a:prstGeom>
          <a:noFill/>
        </p:spPr>
        <p:txBody>
          <a:bodyPr wrap="square" rtlCol="0">
            <a:spAutoFit/>
          </a:bodyPr>
          <a:lstStyle/>
          <a:p>
            <a:r>
              <a:rPr lang="en-AU" sz="1200" dirty="0"/>
              <a:t>n</a:t>
            </a:r>
          </a:p>
        </p:txBody>
      </p:sp>
      <p:sp>
        <p:nvSpPr>
          <p:cNvPr id="87" name="TextBox 86">
            <a:extLst>
              <a:ext uri="{FF2B5EF4-FFF2-40B4-BE49-F238E27FC236}">
                <a16:creationId xmlns:a16="http://schemas.microsoft.com/office/drawing/2014/main" id="{690DC107-10AF-4151-9E4B-5244FA16883F}"/>
              </a:ext>
            </a:extLst>
          </p:cNvPr>
          <p:cNvSpPr txBox="1"/>
          <p:nvPr/>
        </p:nvSpPr>
        <p:spPr>
          <a:xfrm>
            <a:off x="4442891" y="6410546"/>
            <a:ext cx="360040" cy="276999"/>
          </a:xfrm>
          <a:prstGeom prst="rect">
            <a:avLst/>
          </a:prstGeom>
          <a:noFill/>
        </p:spPr>
        <p:txBody>
          <a:bodyPr wrap="square" rtlCol="0">
            <a:spAutoFit/>
          </a:bodyPr>
          <a:lstStyle/>
          <a:p>
            <a:r>
              <a:rPr lang="en-AU" sz="1200" dirty="0"/>
              <a:t>z</a:t>
            </a:r>
          </a:p>
        </p:txBody>
      </p:sp>
      <p:sp>
        <p:nvSpPr>
          <p:cNvPr id="30" name="Rectangle 29">
            <a:extLst>
              <a:ext uri="{FF2B5EF4-FFF2-40B4-BE49-F238E27FC236}">
                <a16:creationId xmlns:a16="http://schemas.microsoft.com/office/drawing/2014/main" id="{C1D2E290-BB5B-40E9-A414-DD9F4CDF8A7F}"/>
              </a:ext>
            </a:extLst>
          </p:cNvPr>
          <p:cNvSpPr/>
          <p:nvPr/>
        </p:nvSpPr>
        <p:spPr>
          <a:xfrm rot="19655630">
            <a:off x="3835969" y="6544360"/>
            <a:ext cx="149634" cy="148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Rectangle 87">
            <a:extLst>
              <a:ext uri="{FF2B5EF4-FFF2-40B4-BE49-F238E27FC236}">
                <a16:creationId xmlns:a16="http://schemas.microsoft.com/office/drawing/2014/main" id="{64D1FCF0-D75F-403C-9CBE-BB51F39E790B}"/>
              </a:ext>
            </a:extLst>
          </p:cNvPr>
          <p:cNvSpPr/>
          <p:nvPr/>
        </p:nvSpPr>
        <p:spPr>
          <a:xfrm>
            <a:off x="4059013" y="6583265"/>
            <a:ext cx="437604" cy="148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1266E00C-EDD0-42EA-8997-D6047268A246}"/>
              </a:ext>
            </a:extLst>
          </p:cNvPr>
          <p:cNvSpPr/>
          <p:nvPr/>
        </p:nvSpPr>
        <p:spPr>
          <a:xfrm>
            <a:off x="3339249" y="6320204"/>
            <a:ext cx="97568" cy="98922"/>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Oval 59">
            <a:extLst>
              <a:ext uri="{FF2B5EF4-FFF2-40B4-BE49-F238E27FC236}">
                <a16:creationId xmlns:a16="http://schemas.microsoft.com/office/drawing/2014/main" id="{6E218CD9-21B1-4009-8FB0-6D657575CBA6}"/>
              </a:ext>
            </a:extLst>
          </p:cNvPr>
          <p:cNvSpPr/>
          <p:nvPr/>
        </p:nvSpPr>
        <p:spPr>
          <a:xfrm>
            <a:off x="3845777" y="6159852"/>
            <a:ext cx="45719" cy="5893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Rectangle 61">
            <a:extLst>
              <a:ext uri="{FF2B5EF4-FFF2-40B4-BE49-F238E27FC236}">
                <a16:creationId xmlns:a16="http://schemas.microsoft.com/office/drawing/2014/main" id="{3FE530F4-DDDE-43A1-B9B3-04EFB8727718}"/>
              </a:ext>
            </a:extLst>
          </p:cNvPr>
          <p:cNvSpPr/>
          <p:nvPr/>
        </p:nvSpPr>
        <p:spPr>
          <a:xfrm>
            <a:off x="3700761" y="6072714"/>
            <a:ext cx="110364" cy="93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7" name="Straight Connector 96">
            <a:extLst>
              <a:ext uri="{FF2B5EF4-FFF2-40B4-BE49-F238E27FC236}">
                <a16:creationId xmlns:a16="http://schemas.microsoft.com/office/drawing/2014/main" id="{8C6BB9EE-DBD2-40AD-8CB4-86D2409933F4}"/>
              </a:ext>
            </a:extLst>
          </p:cNvPr>
          <p:cNvCxnSpPr>
            <a:cxnSpLocks/>
            <a:stCxn id="31" idx="0"/>
          </p:cNvCxnSpPr>
          <p:nvPr/>
        </p:nvCxnSpPr>
        <p:spPr>
          <a:xfrm flipV="1">
            <a:off x="3388033" y="5956260"/>
            <a:ext cx="625622" cy="3639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6525E4F-D6BE-4A85-9716-BEF98FF83BF5}"/>
              </a:ext>
            </a:extLst>
          </p:cNvPr>
          <p:cNvCxnSpPr>
            <a:cxnSpLocks/>
            <a:stCxn id="31" idx="4"/>
          </p:cNvCxnSpPr>
          <p:nvPr/>
        </p:nvCxnSpPr>
        <p:spPr>
          <a:xfrm>
            <a:off x="3388033" y="6419126"/>
            <a:ext cx="658586" cy="1299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57964B1-EC07-4A33-AF89-4547EC6BB514}"/>
              </a:ext>
            </a:extLst>
          </p:cNvPr>
          <p:cNvCxnSpPr>
            <a:cxnSpLocks/>
          </p:cNvCxnSpPr>
          <p:nvPr/>
        </p:nvCxnSpPr>
        <p:spPr>
          <a:xfrm flipH="1">
            <a:off x="4223212" y="5922992"/>
            <a:ext cx="186150" cy="157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5A17C601-C23A-40C3-83E0-BEE1820B176C}"/>
              </a:ext>
            </a:extLst>
          </p:cNvPr>
          <p:cNvSpPr/>
          <p:nvPr/>
        </p:nvSpPr>
        <p:spPr>
          <a:xfrm>
            <a:off x="440964" y="8355802"/>
            <a:ext cx="5908173" cy="584775"/>
          </a:xfrm>
          <a:prstGeom prst="rect">
            <a:avLst/>
          </a:prstGeom>
        </p:spPr>
        <p:txBody>
          <a:bodyPr wrap="square">
            <a:spAutoFit/>
          </a:bodyPr>
          <a:lstStyle/>
          <a:p>
            <a:r>
              <a:rPr lang="en-AU" sz="600" baseline="30000" dirty="0">
                <a:latin typeface="Arial Narrow" panose="020B0606020202030204" pitchFamily="34" charset="0"/>
              </a:rPr>
              <a:t>[1]</a:t>
            </a:r>
            <a:r>
              <a:rPr lang="en-AU" sz="600" dirty="0" err="1">
                <a:latin typeface="Arial Narrow" panose="020B0606020202030204" pitchFamily="34" charset="0"/>
              </a:rPr>
              <a:t>Allemand</a:t>
            </a:r>
            <a:r>
              <a:rPr lang="en-AU" sz="600" dirty="0">
                <a:latin typeface="Arial Narrow" panose="020B0606020202030204" pitchFamily="34" charset="0"/>
              </a:rPr>
              <a:t>, D. and </a:t>
            </a:r>
            <a:r>
              <a:rPr lang="en-AU" sz="600" dirty="0" err="1">
                <a:latin typeface="Arial Narrow" panose="020B0606020202030204" pitchFamily="34" charset="0"/>
              </a:rPr>
              <a:t>Furla</a:t>
            </a:r>
            <a:r>
              <a:rPr lang="en-AU" sz="600" dirty="0">
                <a:latin typeface="Arial Narrow" panose="020B0606020202030204" pitchFamily="34" charset="0"/>
              </a:rPr>
              <a:t>, P. (2018). How does an animal behave like a plant? Physiological and Molecular adaptations of zooxanthellae and their hosts to symbiosis. </a:t>
            </a:r>
            <a:r>
              <a:rPr lang="en-AU" sz="600" i="1" dirty="0" err="1">
                <a:latin typeface="Arial Narrow" panose="020B0606020202030204" pitchFamily="34" charset="0"/>
              </a:rPr>
              <a:t>Comptes</a:t>
            </a:r>
            <a:r>
              <a:rPr lang="en-AU" sz="600" i="1" dirty="0">
                <a:latin typeface="Arial Narrow" panose="020B0606020202030204" pitchFamily="34" charset="0"/>
              </a:rPr>
              <a:t> </a:t>
            </a:r>
            <a:r>
              <a:rPr lang="en-AU" sz="600" i="1" dirty="0" err="1">
                <a:latin typeface="Arial Narrow" panose="020B0606020202030204" pitchFamily="34" charset="0"/>
              </a:rPr>
              <a:t>Rendus</a:t>
            </a:r>
            <a:r>
              <a:rPr lang="en-AU" sz="600" i="1" dirty="0">
                <a:latin typeface="Arial Narrow" panose="020B0606020202030204" pitchFamily="34" charset="0"/>
              </a:rPr>
              <a:t> </a:t>
            </a:r>
            <a:r>
              <a:rPr lang="en-AU" sz="600" i="1" dirty="0" err="1">
                <a:latin typeface="Arial Narrow" panose="020B0606020202030204" pitchFamily="34" charset="0"/>
              </a:rPr>
              <a:t>Biologies</a:t>
            </a:r>
            <a:r>
              <a:rPr lang="en-AU" sz="600" i="1" dirty="0">
                <a:latin typeface="Arial Narrow" panose="020B0606020202030204" pitchFamily="34" charset="0"/>
              </a:rPr>
              <a:t>. Vol 341. Issue 5. Pages 276-280. DOI:10.1016/j.crvi.2018.03.007</a:t>
            </a:r>
            <a:endParaRPr lang="en-AU" sz="600" baseline="30000" dirty="0">
              <a:latin typeface="Arial Narrow" panose="020B0606020202030204" pitchFamily="34" charset="0"/>
            </a:endParaRPr>
          </a:p>
          <a:p>
            <a:r>
              <a:rPr lang="en-AU" sz="600" baseline="30000" dirty="0">
                <a:latin typeface="Arial Narrow" panose="020B0606020202030204" pitchFamily="34" charset="0"/>
              </a:rPr>
              <a:t>[2]</a:t>
            </a:r>
            <a:r>
              <a:rPr lang="en-AU" sz="600" dirty="0">
                <a:latin typeface="Arial Narrow" panose="020B0606020202030204" pitchFamily="34" charset="0"/>
              </a:rPr>
              <a:t>Adapted from: Mather, P. and Bennett, I. (2003). </a:t>
            </a:r>
            <a:r>
              <a:rPr lang="en-AU" sz="600" i="1" dirty="0">
                <a:latin typeface="Arial Narrow" panose="020B0606020202030204" pitchFamily="34" charset="0"/>
              </a:rPr>
              <a:t>A Coral Reef Handbook: Australian Coral Reef Society. </a:t>
            </a:r>
            <a:r>
              <a:rPr lang="en-AU" sz="600" dirty="0">
                <a:latin typeface="Arial Narrow" panose="020B0606020202030204" pitchFamily="34" charset="0"/>
              </a:rPr>
              <a:t>Surrey Beatty &amp; Sons Pty Ltd. NSW. Pg. 60</a:t>
            </a:r>
          </a:p>
          <a:p>
            <a:r>
              <a:rPr lang="en-AU" sz="600" baseline="30000" dirty="0">
                <a:latin typeface="Arial Narrow" panose="020B0606020202030204" pitchFamily="34" charset="0"/>
              </a:rPr>
              <a:t>[3]</a:t>
            </a:r>
            <a:r>
              <a:rPr lang="en-US" sz="600" dirty="0" err="1">
                <a:latin typeface="Arial Narrow" panose="020B0606020202030204" pitchFamily="34" charset="0"/>
              </a:rPr>
              <a:t>Veron</a:t>
            </a:r>
            <a:r>
              <a:rPr lang="en-US" sz="600" dirty="0">
                <a:latin typeface="Arial Narrow" panose="020B0606020202030204" pitchFamily="34" charset="0"/>
              </a:rPr>
              <a:t> J.E.N., Stafford-Smith M.G., </a:t>
            </a:r>
            <a:r>
              <a:rPr lang="en-US" sz="600" dirty="0" err="1">
                <a:latin typeface="Arial Narrow" panose="020B0606020202030204" pitchFamily="34" charset="0"/>
              </a:rPr>
              <a:t>Turak</a:t>
            </a:r>
            <a:r>
              <a:rPr lang="en-US" sz="600" dirty="0">
                <a:latin typeface="Arial Narrow" panose="020B0606020202030204" pitchFamily="34" charset="0"/>
              </a:rPr>
              <a:t> E. and </a:t>
            </a:r>
            <a:r>
              <a:rPr lang="en-US" sz="600" dirty="0" err="1">
                <a:latin typeface="Arial Narrow" panose="020B0606020202030204" pitchFamily="34" charset="0"/>
              </a:rPr>
              <a:t>DeVantier</a:t>
            </a:r>
            <a:r>
              <a:rPr lang="en-US" sz="600" dirty="0">
                <a:latin typeface="Arial Narrow" panose="020B0606020202030204" pitchFamily="34" charset="0"/>
              </a:rPr>
              <a:t> L.M. (2016). </a:t>
            </a:r>
            <a:r>
              <a:rPr lang="en-US" sz="600" i="1" dirty="0">
                <a:latin typeface="Arial Narrow" panose="020B0606020202030204" pitchFamily="34" charset="0"/>
              </a:rPr>
              <a:t>Corals of the World. </a:t>
            </a:r>
            <a:r>
              <a:rPr lang="en-US" sz="600" dirty="0">
                <a:latin typeface="Arial Narrow" panose="020B0606020202030204" pitchFamily="34" charset="0"/>
              </a:rPr>
              <a:t>Accessed 10 May 2019. http://www.coralsoftheworld.org/species_factsheets/</a:t>
            </a:r>
            <a:r>
              <a:rPr lang="en-AU" sz="600" i="1" dirty="0">
                <a:latin typeface="Arial Narrow" panose="020B0606020202030204" pitchFamily="34" charset="0"/>
              </a:rPr>
              <a:t> </a:t>
            </a:r>
          </a:p>
          <a:p>
            <a:endParaRPr lang="en-AU" sz="700" dirty="0">
              <a:latin typeface="Arial Narrow" panose="020B0606020202030204" pitchFamily="34" charset="0"/>
            </a:endParaRPr>
          </a:p>
        </p:txBody>
      </p:sp>
      <p:sp>
        <p:nvSpPr>
          <p:cNvPr id="39" name="Rectangle 38">
            <a:extLst>
              <a:ext uri="{FF2B5EF4-FFF2-40B4-BE49-F238E27FC236}">
                <a16:creationId xmlns:a16="http://schemas.microsoft.com/office/drawing/2014/main" id="{AAF7459E-106C-43C8-ACD9-B18200404CF3}"/>
              </a:ext>
            </a:extLst>
          </p:cNvPr>
          <p:cNvSpPr/>
          <p:nvPr/>
        </p:nvSpPr>
        <p:spPr>
          <a:xfrm>
            <a:off x="1833618" y="2787944"/>
            <a:ext cx="4516683" cy="461665"/>
          </a:xfrm>
          <a:prstGeom prst="rect">
            <a:avLst/>
          </a:prstGeom>
        </p:spPr>
        <p:txBody>
          <a:bodyPr wrap="square">
            <a:spAutoFit/>
          </a:bodyPr>
          <a:lstStyle/>
          <a:p>
            <a:r>
              <a:rPr lang="en-AU" sz="1200" b="1" dirty="0">
                <a:latin typeface="Arial Narrow" panose="020B0606020202030204" pitchFamily="34" charset="0"/>
              </a:rPr>
              <a:t>Zooxanthellae </a:t>
            </a:r>
            <a:r>
              <a:rPr lang="en-AU" sz="1200" dirty="0">
                <a:latin typeface="Arial Narrow" panose="020B0606020202030204" pitchFamily="34" charset="0"/>
              </a:rPr>
              <a:t>are symbiotic microscopic algae which live inside the tissues of reef-building corals. ~95% of coral nutrition is provided by zooxanthellae</a:t>
            </a:r>
            <a:r>
              <a:rPr lang="en-AU" sz="1200" baseline="30000" dirty="0">
                <a:latin typeface="Arial Narrow" panose="020B0606020202030204" pitchFamily="34" charset="0"/>
              </a:rPr>
              <a:t>[1]</a:t>
            </a:r>
            <a:r>
              <a:rPr lang="en-AU" sz="1200" dirty="0">
                <a:latin typeface="Arial Narrow" panose="020B0606020202030204" pitchFamily="34" charset="0"/>
              </a:rPr>
              <a:t>.</a:t>
            </a:r>
          </a:p>
        </p:txBody>
      </p:sp>
      <p:sp>
        <p:nvSpPr>
          <p:cNvPr id="44" name="Rectangle 43">
            <a:extLst>
              <a:ext uri="{FF2B5EF4-FFF2-40B4-BE49-F238E27FC236}">
                <a16:creationId xmlns:a16="http://schemas.microsoft.com/office/drawing/2014/main" id="{0FBE8F08-4323-41CD-836F-864C6CDD0A45}"/>
              </a:ext>
            </a:extLst>
          </p:cNvPr>
          <p:cNvSpPr/>
          <p:nvPr/>
        </p:nvSpPr>
        <p:spPr>
          <a:xfrm>
            <a:off x="4854868" y="5806070"/>
            <a:ext cx="53626" cy="23606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graphicFrame>
        <p:nvGraphicFramePr>
          <p:cNvPr id="46" name="Table 45">
            <a:extLst>
              <a:ext uri="{FF2B5EF4-FFF2-40B4-BE49-F238E27FC236}">
                <a16:creationId xmlns:a16="http://schemas.microsoft.com/office/drawing/2014/main" id="{15AFD310-9402-42A8-A283-5BC742B04184}"/>
              </a:ext>
            </a:extLst>
          </p:cNvPr>
          <p:cNvGraphicFramePr>
            <a:graphicFrameLocks noGrp="1"/>
          </p:cNvGraphicFramePr>
          <p:nvPr>
            <p:extLst>
              <p:ext uri="{D42A27DB-BD31-4B8C-83A1-F6EECF244321}">
                <p14:modId xmlns:p14="http://schemas.microsoft.com/office/powerpoint/2010/main" val="2453763858"/>
              </p:ext>
            </p:extLst>
          </p:nvPr>
        </p:nvGraphicFramePr>
        <p:xfrm>
          <a:off x="4920243" y="5829290"/>
          <a:ext cx="1370844" cy="2302202"/>
        </p:xfrm>
        <a:graphic>
          <a:graphicData uri="http://schemas.openxmlformats.org/drawingml/2006/table">
            <a:tbl>
              <a:tblPr firstRow="1" bandRow="1">
                <a:tableStyleId>{5940675A-B579-460E-94D1-54222C63F5DA}</a:tableStyleId>
              </a:tblPr>
              <a:tblGrid>
                <a:gridCol w="380965">
                  <a:extLst>
                    <a:ext uri="{9D8B030D-6E8A-4147-A177-3AD203B41FA5}">
                      <a16:colId xmlns:a16="http://schemas.microsoft.com/office/drawing/2014/main" val="4023279697"/>
                    </a:ext>
                  </a:extLst>
                </a:gridCol>
                <a:gridCol w="989879">
                  <a:extLst>
                    <a:ext uri="{9D8B030D-6E8A-4147-A177-3AD203B41FA5}">
                      <a16:colId xmlns:a16="http://schemas.microsoft.com/office/drawing/2014/main" val="2926915931"/>
                    </a:ext>
                  </a:extLst>
                </a:gridCol>
              </a:tblGrid>
              <a:tr h="164443">
                <a:tc gridSpan="2">
                  <a:txBody>
                    <a:bodyPr/>
                    <a:lstStyle/>
                    <a:p>
                      <a:endParaRPr lang="en-AU" sz="400" dirty="0">
                        <a:latin typeface="Arial Narrow" panose="020B0606020202030204" pitchFamily="34" charset="0"/>
                      </a:endParaRPr>
                    </a:p>
                  </a:txBody>
                  <a:tcPr>
                    <a:solidFill>
                      <a:schemeClr val="bg1">
                        <a:lumMod val="85000"/>
                      </a:schemeClr>
                    </a:solidFill>
                  </a:tcPr>
                </a:tc>
                <a:tc hMerge="1">
                  <a:txBody>
                    <a:bodyPr/>
                    <a:lstStyle/>
                    <a:p>
                      <a:endParaRPr lang="en-AU" sz="600" dirty="0">
                        <a:latin typeface="Arial Narrow" panose="020B0606020202030204" pitchFamily="34" charset="0"/>
                      </a:endParaRPr>
                    </a:p>
                  </a:txBody>
                  <a:tcPr/>
                </a:tc>
                <a:extLst>
                  <a:ext uri="{0D108BD9-81ED-4DB2-BD59-A6C34878D82A}">
                    <a16:rowId xmlns:a16="http://schemas.microsoft.com/office/drawing/2014/main" val="3446442697"/>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984114761"/>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543783964"/>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1741879837"/>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231389349"/>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114184051"/>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321757162"/>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885332409"/>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2826868759"/>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2774815467"/>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3251156309"/>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645038221"/>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9942025"/>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2884110410"/>
                  </a:ext>
                </a:extLst>
              </a:tr>
            </a:tbl>
          </a:graphicData>
        </a:graphic>
      </p:graphicFrame>
      <p:sp>
        <p:nvSpPr>
          <p:cNvPr id="49" name="TextBox 48">
            <a:extLst>
              <a:ext uri="{FF2B5EF4-FFF2-40B4-BE49-F238E27FC236}">
                <a16:creationId xmlns:a16="http://schemas.microsoft.com/office/drawing/2014/main" id="{98ECF794-133C-48AE-9F8F-D1F3317389E2}"/>
              </a:ext>
            </a:extLst>
          </p:cNvPr>
          <p:cNvSpPr txBox="1"/>
          <p:nvPr/>
        </p:nvSpPr>
        <p:spPr>
          <a:xfrm>
            <a:off x="4879179" y="5774361"/>
            <a:ext cx="864096" cy="261610"/>
          </a:xfrm>
          <a:prstGeom prst="rect">
            <a:avLst/>
          </a:prstGeom>
          <a:noFill/>
        </p:spPr>
        <p:txBody>
          <a:bodyPr wrap="square" rtlCol="0">
            <a:spAutoFit/>
          </a:bodyPr>
          <a:lstStyle/>
          <a:p>
            <a:r>
              <a:rPr lang="en-AU" sz="1050" b="1" dirty="0">
                <a:latin typeface="Arial Narrow" panose="020B0606020202030204" pitchFamily="34" charset="0"/>
              </a:rPr>
              <a:t>Legend</a:t>
            </a:r>
          </a:p>
        </p:txBody>
      </p:sp>
      <p:sp>
        <p:nvSpPr>
          <p:cNvPr id="89" name="TextBox 88">
            <a:extLst>
              <a:ext uri="{FF2B5EF4-FFF2-40B4-BE49-F238E27FC236}">
                <a16:creationId xmlns:a16="http://schemas.microsoft.com/office/drawing/2014/main" id="{458123F3-56FA-45AD-B64D-E9A633A142D4}"/>
              </a:ext>
            </a:extLst>
          </p:cNvPr>
          <p:cNvSpPr txBox="1"/>
          <p:nvPr/>
        </p:nvSpPr>
        <p:spPr>
          <a:xfrm>
            <a:off x="4879799" y="5959988"/>
            <a:ext cx="1568916" cy="2362185"/>
          </a:xfrm>
          <a:prstGeom prst="rect">
            <a:avLst/>
          </a:prstGeom>
          <a:noFill/>
        </p:spPr>
        <p:txBody>
          <a:bodyPr wrap="square" rtlCol="0">
            <a:spAutoFit/>
          </a:bodyPr>
          <a:lstStyle/>
          <a:p>
            <a:r>
              <a:rPr lang="en-AU" sz="1060" b="1" dirty="0">
                <a:latin typeface="Arial Narrow" panose="020B0606020202030204" pitchFamily="34" charset="0"/>
              </a:rPr>
              <a:t>A           </a:t>
            </a:r>
            <a:r>
              <a:rPr lang="en-AU" sz="1060" dirty="0">
                <a:solidFill>
                  <a:schemeClr val="bg1">
                    <a:lumMod val="50000"/>
                  </a:schemeClr>
                </a:solidFill>
                <a:latin typeface="Comic Sans MS" panose="030F0702030302020204" pitchFamily="66" charset="0"/>
              </a:rPr>
              <a:t>Coral Polyp</a:t>
            </a:r>
          </a:p>
          <a:p>
            <a:r>
              <a:rPr lang="en-AU" sz="1060" b="1" dirty="0">
                <a:latin typeface="Arial Narrow" panose="020B0606020202030204" pitchFamily="34" charset="0"/>
              </a:rPr>
              <a:t>t            </a:t>
            </a:r>
            <a:r>
              <a:rPr lang="en-AU" sz="1060" dirty="0">
                <a:solidFill>
                  <a:schemeClr val="bg1">
                    <a:lumMod val="50000"/>
                  </a:schemeClr>
                </a:solidFill>
                <a:latin typeface="Comic Sans MS" panose="030F0702030302020204" pitchFamily="66" charset="0"/>
              </a:rPr>
              <a:t>Tentacles</a:t>
            </a:r>
          </a:p>
          <a:p>
            <a:r>
              <a:rPr lang="en-AU" sz="1060" b="1" dirty="0" err="1">
                <a:latin typeface="Arial Narrow" panose="020B0606020202030204" pitchFamily="34" charset="0"/>
              </a:rPr>
              <a:t>mo</a:t>
            </a:r>
            <a:r>
              <a:rPr lang="en-AU" sz="1060" b="1" dirty="0">
                <a:latin typeface="Arial Narrow" panose="020B0606020202030204" pitchFamily="34" charset="0"/>
              </a:rPr>
              <a:t>        </a:t>
            </a:r>
            <a:r>
              <a:rPr lang="en-AU" sz="1060" dirty="0">
                <a:solidFill>
                  <a:schemeClr val="bg1">
                    <a:lumMod val="50000"/>
                  </a:schemeClr>
                </a:solidFill>
                <a:latin typeface="Comic Sans MS" panose="030F0702030302020204" pitchFamily="66" charset="0"/>
              </a:rPr>
              <a:t>Mouth</a:t>
            </a:r>
          </a:p>
          <a:p>
            <a:r>
              <a:rPr lang="en-AU" sz="1060" b="1" dirty="0">
                <a:latin typeface="Arial Narrow" panose="020B0606020202030204" pitchFamily="34" charset="0"/>
              </a:rPr>
              <a:t>n           </a:t>
            </a:r>
            <a:r>
              <a:rPr lang="en-AU" sz="1060" dirty="0">
                <a:solidFill>
                  <a:schemeClr val="bg1">
                    <a:lumMod val="50000"/>
                  </a:schemeClr>
                </a:solidFill>
                <a:latin typeface="Comic Sans MS" panose="030F0702030302020204" pitchFamily="66" charset="0"/>
              </a:rPr>
              <a:t>Nematocysts</a:t>
            </a:r>
          </a:p>
          <a:p>
            <a:r>
              <a:rPr lang="en-AU" sz="1060" b="1" dirty="0">
                <a:latin typeface="Arial Narrow" panose="020B0606020202030204" pitchFamily="34" charset="0"/>
              </a:rPr>
              <a:t>z            </a:t>
            </a:r>
            <a:r>
              <a:rPr lang="en-AU" sz="1060" dirty="0">
                <a:solidFill>
                  <a:schemeClr val="bg1">
                    <a:lumMod val="50000"/>
                  </a:schemeClr>
                </a:solidFill>
                <a:latin typeface="Comic Sans MS" panose="030F0702030302020204" pitchFamily="66" charset="0"/>
              </a:rPr>
              <a:t>Zooxanthellae</a:t>
            </a:r>
          </a:p>
          <a:p>
            <a:r>
              <a:rPr lang="en-AU" sz="1060" b="1" dirty="0" err="1">
                <a:latin typeface="Arial Narrow" panose="020B0606020202030204" pitchFamily="34" charset="0"/>
              </a:rPr>
              <a:t>coel</a:t>
            </a:r>
            <a:r>
              <a:rPr lang="en-AU" sz="1060" b="1" dirty="0">
                <a:latin typeface="Arial Narrow" panose="020B0606020202030204" pitchFamily="34" charset="0"/>
              </a:rPr>
              <a:t>      </a:t>
            </a:r>
            <a:r>
              <a:rPr lang="en-AU" sz="1060" dirty="0">
                <a:solidFill>
                  <a:schemeClr val="bg1">
                    <a:lumMod val="50000"/>
                  </a:schemeClr>
                </a:solidFill>
                <a:latin typeface="Comic Sans MS" panose="030F0702030302020204" pitchFamily="66" charset="0"/>
              </a:rPr>
              <a:t>Coelenteron</a:t>
            </a:r>
          </a:p>
          <a:p>
            <a:r>
              <a:rPr lang="en-AU" sz="1060" b="1" dirty="0">
                <a:latin typeface="Arial Narrow" panose="020B0606020202030204" pitchFamily="34" charset="0"/>
              </a:rPr>
              <a:t>co         </a:t>
            </a:r>
            <a:r>
              <a:rPr lang="en-AU" sz="1060" dirty="0">
                <a:solidFill>
                  <a:schemeClr val="bg1">
                    <a:lumMod val="50000"/>
                  </a:schemeClr>
                </a:solidFill>
                <a:latin typeface="Comic Sans MS" panose="030F0702030302020204" pitchFamily="66" charset="0"/>
              </a:rPr>
              <a:t>Corallite</a:t>
            </a:r>
          </a:p>
          <a:p>
            <a:r>
              <a:rPr lang="en-AU" sz="1060" b="1" dirty="0">
                <a:latin typeface="Arial Narrow" panose="020B0606020202030204" pitchFamily="34" charset="0"/>
              </a:rPr>
              <a:t>C          </a:t>
            </a:r>
            <a:r>
              <a:rPr lang="en-AU" sz="1060" dirty="0">
                <a:solidFill>
                  <a:schemeClr val="bg1">
                    <a:lumMod val="50000"/>
                  </a:schemeClr>
                </a:solidFill>
                <a:latin typeface="Comic Sans MS" panose="030F0702030302020204" pitchFamily="66" charset="0"/>
              </a:rPr>
              <a:t>Skeleton</a:t>
            </a:r>
          </a:p>
          <a:p>
            <a:r>
              <a:rPr lang="en-AU" sz="1060" b="1" dirty="0">
                <a:latin typeface="Arial Narrow" panose="020B0606020202030204" pitchFamily="34" charset="0"/>
              </a:rPr>
              <a:t>me        </a:t>
            </a:r>
            <a:r>
              <a:rPr lang="en-AU" sz="1060" dirty="0">
                <a:latin typeface="Arial Narrow" panose="020B0606020202030204" pitchFamily="34" charset="0"/>
              </a:rPr>
              <a:t>mesentery</a:t>
            </a:r>
          </a:p>
          <a:p>
            <a:r>
              <a:rPr lang="en-AU" sz="1060" b="1" dirty="0">
                <a:latin typeface="Arial Narrow" panose="020B0606020202030204" pitchFamily="34" charset="0"/>
              </a:rPr>
              <a:t>col        </a:t>
            </a:r>
            <a:r>
              <a:rPr lang="en-AU" sz="1060" dirty="0">
                <a:latin typeface="Arial Narrow" panose="020B0606020202030204" pitchFamily="34" charset="0"/>
              </a:rPr>
              <a:t>columella</a:t>
            </a:r>
            <a:endParaRPr lang="en-AU" sz="1060" b="1" dirty="0">
              <a:latin typeface="Arial Narrow" panose="020B0606020202030204" pitchFamily="34" charset="0"/>
            </a:endParaRPr>
          </a:p>
          <a:p>
            <a:r>
              <a:rPr lang="en-AU" sz="1060" b="1" dirty="0" err="1">
                <a:latin typeface="Arial Narrow" panose="020B0606020202030204" pitchFamily="34" charset="0"/>
              </a:rPr>
              <a:t>coen</a:t>
            </a:r>
            <a:r>
              <a:rPr lang="en-AU" sz="1060" b="1" dirty="0">
                <a:latin typeface="Arial Narrow" panose="020B0606020202030204" pitchFamily="34" charset="0"/>
              </a:rPr>
              <a:t>     </a:t>
            </a:r>
            <a:r>
              <a:rPr lang="en-AU" sz="1060" dirty="0" err="1">
                <a:latin typeface="Arial Narrow" panose="020B0606020202030204" pitchFamily="34" charset="0"/>
              </a:rPr>
              <a:t>coenosteum</a:t>
            </a:r>
            <a:endParaRPr lang="en-AU" sz="1060" dirty="0">
              <a:latin typeface="Arial Narrow" panose="020B0606020202030204" pitchFamily="34" charset="0"/>
            </a:endParaRPr>
          </a:p>
          <a:p>
            <a:r>
              <a:rPr lang="en-AU" sz="1060" b="1" dirty="0">
                <a:latin typeface="Arial Narrow" panose="020B0606020202030204" pitchFamily="34" charset="0"/>
              </a:rPr>
              <a:t>cos       </a:t>
            </a:r>
            <a:r>
              <a:rPr lang="en-AU" sz="1060" dirty="0">
                <a:latin typeface="Arial Narrow" panose="020B0606020202030204" pitchFamily="34" charset="0"/>
              </a:rPr>
              <a:t>costa</a:t>
            </a:r>
            <a:endParaRPr lang="en-AU" sz="1060" b="1" dirty="0">
              <a:latin typeface="Arial Narrow" panose="020B0606020202030204" pitchFamily="34" charset="0"/>
            </a:endParaRPr>
          </a:p>
          <a:p>
            <a:r>
              <a:rPr lang="en-AU" sz="1060" b="1" dirty="0">
                <a:latin typeface="Arial Narrow" panose="020B0606020202030204" pitchFamily="34" charset="0"/>
              </a:rPr>
              <a:t>s           </a:t>
            </a:r>
            <a:r>
              <a:rPr lang="en-AU" sz="1060" dirty="0">
                <a:latin typeface="Arial Narrow" panose="020B0606020202030204" pitchFamily="34" charset="0"/>
              </a:rPr>
              <a:t>septa</a:t>
            </a:r>
          </a:p>
          <a:p>
            <a:endParaRPr lang="en-AU" sz="1100" dirty="0">
              <a:solidFill>
                <a:schemeClr val="bg1">
                  <a:lumMod val="50000"/>
                </a:schemeClr>
              </a:solidFill>
              <a:latin typeface="Comic Sans MS" panose="030F0702030302020204" pitchFamily="66" charset="0"/>
            </a:endParaRPr>
          </a:p>
        </p:txBody>
      </p:sp>
      <p:cxnSp>
        <p:nvCxnSpPr>
          <p:cNvPr id="55" name="Straight Connector 54">
            <a:extLst>
              <a:ext uri="{FF2B5EF4-FFF2-40B4-BE49-F238E27FC236}">
                <a16:creationId xmlns:a16="http://schemas.microsoft.com/office/drawing/2014/main" id="{B3231620-E21C-0393-F928-C21CF34D5ADB}"/>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36">
            <a:extLst>
              <a:ext uri="{FF2B5EF4-FFF2-40B4-BE49-F238E27FC236}">
                <a16:creationId xmlns:a16="http://schemas.microsoft.com/office/drawing/2014/main" id="{91E68212-5D8F-ECFA-0374-0645F657E1CD}"/>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59" name="TextBox 36">
            <a:extLst>
              <a:ext uri="{FF2B5EF4-FFF2-40B4-BE49-F238E27FC236}">
                <a16:creationId xmlns:a16="http://schemas.microsoft.com/office/drawing/2014/main" id="{05120AA3-9458-80F3-FCF2-B8E1859FDF34}"/>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253505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9CB48-7774-2E27-FDA1-C81BC252A17F}"/>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429A8C54-F80C-C78E-E87E-973805B6E33E}"/>
              </a:ext>
            </a:extLst>
          </p:cNvPr>
          <p:cNvSpPr txBox="1"/>
          <p:nvPr/>
        </p:nvSpPr>
        <p:spPr>
          <a:xfrm>
            <a:off x="1440631" y="160339"/>
            <a:ext cx="4177973" cy="754053"/>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100" dirty="0">
                <a:latin typeface="Arial Narrow" panose="020B0606020202030204" pitchFamily="34" charset="0"/>
              </a:rPr>
              <a:t>the anatomy of a typical reef-forming hard coral, including skeleton, corallite, coelenteron, coral polyp, tentacles, nematocyst, mouth and zooxanthellae.</a:t>
            </a:r>
            <a:endParaRPr lang="en-US" sz="1200" b="1" dirty="0">
              <a:latin typeface="Arial Narrow" pitchFamily="34" charset="0"/>
            </a:endParaRPr>
          </a:p>
        </p:txBody>
      </p:sp>
      <p:sp>
        <p:nvSpPr>
          <p:cNvPr id="31" name="TextBox 30">
            <a:extLst>
              <a:ext uri="{FF2B5EF4-FFF2-40B4-BE49-F238E27FC236}">
                <a16:creationId xmlns:a16="http://schemas.microsoft.com/office/drawing/2014/main" id="{967D530E-FBE2-3DD6-E4B5-8A13CA67ABFA}"/>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D98F9D47-25F2-9F3D-85B8-AB9BBE5E902E}"/>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594F425A-EAB1-596B-313A-488FC72E4C55}"/>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AC064BC3-722D-7A50-B7CB-88D781E9E8B6}"/>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1E3F3237-78A5-F41F-DA29-5F8FF931325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C7C94096-CD81-CD63-343A-02A693BB88B8}"/>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040371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88084"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5" name="TextBox 14">
            <a:extLst>
              <a:ext uri="{FF2B5EF4-FFF2-40B4-BE49-F238E27FC236}">
                <a16:creationId xmlns:a16="http://schemas.microsoft.com/office/drawing/2014/main" id="{F91C6BBF-549D-4355-9689-EB4BF4FD54A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 name="TextBox 5">
            <a:extLst>
              <a:ext uri="{FF2B5EF4-FFF2-40B4-BE49-F238E27FC236}">
                <a16:creationId xmlns:a16="http://schemas.microsoft.com/office/drawing/2014/main" id="{FA54AC66-6268-4F3D-84AD-6CF27341CE61}"/>
              </a:ext>
            </a:extLst>
          </p:cNvPr>
          <p:cNvSpPr txBox="1"/>
          <p:nvPr/>
        </p:nvSpPr>
        <p:spPr>
          <a:xfrm>
            <a:off x="421279" y="1069177"/>
            <a:ext cx="6015441" cy="6717223"/>
          </a:xfrm>
          <a:prstGeom prst="rect">
            <a:avLst/>
          </a:prstGeom>
          <a:noFill/>
        </p:spPr>
        <p:txBody>
          <a:bodyPr wrap="square" rtlCol="0">
            <a:spAutoFit/>
          </a:bodyPr>
          <a:lstStyle/>
          <a:p>
            <a:r>
              <a:rPr lang="en-US" sz="1050" dirty="0">
                <a:latin typeface="Arial Narrow" panose="020B0606020202030204" pitchFamily="34" charset="0"/>
              </a:rPr>
              <a:t>The Great Barrier Reef is known throughout the world as one of the greatest natural ecosystems on our planet. It is the largest and most spectacular structure built by living organisms on Earth, its size impossible to truly comprehend.</a:t>
            </a:r>
          </a:p>
          <a:p>
            <a:endParaRPr lang="en-US" sz="1050" dirty="0">
              <a:latin typeface="Arial Narrow" panose="020B0606020202030204" pitchFamily="34" charset="0"/>
            </a:endParaRPr>
          </a:p>
          <a:p>
            <a:r>
              <a:rPr lang="en-US" sz="1050" dirty="0">
                <a:latin typeface="Arial Narrow" panose="020B0606020202030204" pitchFamily="34" charset="0"/>
              </a:rPr>
              <a:t>When I first started working on The Reef nearly 50 years ago, I thought it would always be there, a source of wonderment for unending generations to come. I was wrong. Reefs have been among the first victims of environmental upheavals for all geological time and now they are entering another crisis. Global warming from anthropogenic CO</a:t>
            </a:r>
            <a:r>
              <a:rPr lang="en-US" sz="700" dirty="0">
                <a:latin typeface="Arial Narrow" panose="020B0606020202030204" pitchFamily="34" charset="0"/>
              </a:rPr>
              <a:t>2</a:t>
            </a:r>
            <a:r>
              <a:rPr lang="en-US" sz="1050" dirty="0">
                <a:latin typeface="Arial Narrow" panose="020B0606020202030204" pitchFamily="34" charset="0"/>
              </a:rPr>
              <a:t> is killing corals at an unprecedented rate. The reason became clear to scientists over 20 years ago: it is all to do with the symbiosis between the corals and the unicellular algae – zooxanthellae – in their tissues. These zooxanthellae provide the nutrients that power the growth of corals and are essential to the very existence of reefs. Although corals are animals, this symbiosis allowed them to grow as if they were plants, powered by sunlight through photosynthesis.  For millions of years, this coral/algal symbiosis has been incredibly successful. Over the past 100,000 years, corals around the globe have selected the type of zooxanthellae that give them ‘the biggest bang for their buck’ – the maximum amount of food possible. This has made them closely attuned to temperature, just as we are. If that temperature is exceeded, they become sick because their algae produce too much oxygen. In response, the corals rid themselves of their zooxanthellae just as we destroy pathogens in our bodies. However, that can be suicidal because corals cannot live for long without their algae; they turn pale (‘bleach’) and die. When this happens to most corals on a reef, we call it mass bleaching.</a:t>
            </a:r>
          </a:p>
          <a:p>
            <a:endParaRPr lang="en-US" sz="1050" dirty="0">
              <a:latin typeface="Arial Narrow" panose="020B0606020202030204" pitchFamily="34" charset="0"/>
            </a:endParaRPr>
          </a:p>
          <a:p>
            <a:r>
              <a:rPr lang="en-US" sz="1050" dirty="0">
                <a:latin typeface="Arial Narrow" panose="020B0606020202030204" pitchFamily="34" charset="0"/>
              </a:rPr>
              <a:t>Mass bleaching, devastating though it is, is not the only crisis being created by CO</a:t>
            </a:r>
            <a:r>
              <a:rPr lang="en-US" sz="700" dirty="0">
                <a:latin typeface="Arial Narrow" panose="020B0606020202030204" pitchFamily="34" charset="0"/>
              </a:rPr>
              <a:t>2</a:t>
            </a:r>
            <a:r>
              <a:rPr lang="en-US" sz="1050" dirty="0">
                <a:latin typeface="Arial Narrow" panose="020B0606020202030204" pitchFamily="34" charset="0"/>
              </a:rPr>
              <a:t>. When dissolved in seawater, CO</a:t>
            </a:r>
            <a:r>
              <a:rPr lang="en-US" sz="700" dirty="0">
                <a:latin typeface="Arial Narrow" panose="020B0606020202030204" pitchFamily="34" charset="0"/>
              </a:rPr>
              <a:t>2</a:t>
            </a:r>
            <a:r>
              <a:rPr lang="en-US" sz="1050" dirty="0">
                <a:latin typeface="Arial Narrow" panose="020B0606020202030204" pitchFamily="34" charset="0"/>
              </a:rPr>
              <a:t> forms carbonic acid which makes the ocean less alkaline – less super-saturated with aragonite, the most soluble form of calcium carbonate and the form corals use to build their skeletons. On current predictions, by the middle of this century or earlier, corals will be suffering from an osteoporosis-like condition or will not be able to grow skeletons at all. </a:t>
            </a:r>
          </a:p>
          <a:p>
            <a:endParaRPr lang="en-US" sz="1050" dirty="0">
              <a:latin typeface="Arial Narrow" panose="020B0606020202030204" pitchFamily="34" charset="0"/>
            </a:endParaRPr>
          </a:p>
          <a:p>
            <a:r>
              <a:rPr lang="en-US" sz="1050" dirty="0">
                <a:latin typeface="Arial Narrow" panose="020B0606020202030204" pitchFamily="34" charset="0"/>
              </a:rPr>
              <a:t>The consequences of mass bleaching and ocean acidification are far more serious than most people </a:t>
            </a:r>
            <a:r>
              <a:rPr lang="en-US" sz="1050" dirty="0" err="1">
                <a:latin typeface="Arial Narrow" panose="020B0606020202030204" pitchFamily="34" charset="0"/>
              </a:rPr>
              <a:t>realise</a:t>
            </a:r>
            <a:r>
              <a:rPr lang="en-US" sz="1050" dirty="0">
                <a:latin typeface="Arial Narrow" panose="020B0606020202030204" pitchFamily="34" charset="0"/>
              </a:rPr>
              <a:t> because it is not just the corals that die, it is the entire reef ecosystem as that is entirely dependent on healthy corals. Reefs have by far the most diverse ecosystems of the entire marine realm. At least ⅓ of all marine species are dependent on reefs during some part of their life cycle. Should we lose our coral reefs, an ecological collapse of most ocean ecosystems will follow as all are closely interlinked. The geological record shows that the demise of reefs in the past has been the precursor to four of the earth’s five mass extinctions.</a:t>
            </a:r>
          </a:p>
          <a:p>
            <a:endParaRPr lang="en-US" sz="1050" dirty="0">
              <a:latin typeface="Arial Narrow" panose="020B0606020202030204" pitchFamily="34" charset="0"/>
            </a:endParaRPr>
          </a:p>
          <a:p>
            <a:r>
              <a:rPr lang="en-US" sz="1050" dirty="0">
                <a:latin typeface="Arial Narrow" panose="020B0606020202030204" pitchFamily="34" charset="0"/>
              </a:rPr>
              <a:t>Of course, this reads like a nightmare fairytale and perhaps you think that it can’t be that serious. But this is not a fairytale, it is solid science and the facts have been known without question for at least a decade. If climate change continues unabated, young people today could inherit a world very different from that to which we are all accustomed.</a:t>
            </a:r>
          </a:p>
          <a:p>
            <a:endParaRPr lang="en-US" sz="1050" dirty="0">
              <a:latin typeface="Arial Narrow" panose="020B0606020202030204" pitchFamily="34" charset="0"/>
            </a:endParaRPr>
          </a:p>
          <a:p>
            <a:r>
              <a:rPr lang="en-US" sz="1050" dirty="0">
                <a:latin typeface="Arial Narrow" panose="020B0606020202030204" pitchFamily="34" charset="0"/>
              </a:rPr>
              <a:t>We must do whatever we can to enhance the survival of corals by countering plagues of Crown-of-Thorns starfish and by closely monitoring all aspects of reef water quality. In short, we must keep the Great Barrier Reef as healthy as possible to enable it to recover from times of stress. Young people today have a critical role to play in this because The Reef’s future will soon be in their hands.</a:t>
            </a:r>
          </a:p>
          <a:p>
            <a:endParaRPr lang="en-AU" sz="1400" dirty="0"/>
          </a:p>
          <a:p>
            <a:r>
              <a:rPr lang="en-AU" sz="1050" dirty="0">
                <a:latin typeface="Arial Narrow" panose="020B0606020202030204" pitchFamily="34" charset="0"/>
              </a:rPr>
              <a:t>Charlie </a:t>
            </a:r>
            <a:r>
              <a:rPr lang="en-AU" sz="1050" dirty="0" err="1">
                <a:latin typeface="Arial Narrow" panose="020B0606020202030204" pitchFamily="34" charset="0"/>
              </a:rPr>
              <a:t>Veron</a:t>
            </a:r>
            <a:endParaRPr lang="en-AU" sz="1050" dirty="0">
              <a:latin typeface="Arial Narrow" panose="020B0606020202030204" pitchFamily="34" charset="0"/>
            </a:endParaRPr>
          </a:p>
          <a:p>
            <a:endParaRPr lang="en-AU" sz="1400" dirty="0"/>
          </a:p>
        </p:txBody>
      </p:sp>
      <p:sp>
        <p:nvSpPr>
          <p:cNvPr id="17" name="TextBox 16">
            <a:extLst>
              <a:ext uri="{FF2B5EF4-FFF2-40B4-BE49-F238E27FC236}">
                <a16:creationId xmlns:a16="http://schemas.microsoft.com/office/drawing/2014/main" id="{CA8B3E31-ADE8-4A95-A2FB-0B975D3EE283}"/>
              </a:ext>
            </a:extLst>
          </p:cNvPr>
          <p:cNvSpPr txBox="1"/>
          <p:nvPr/>
        </p:nvSpPr>
        <p:spPr>
          <a:xfrm>
            <a:off x="1921449" y="365372"/>
            <a:ext cx="2996754" cy="338554"/>
          </a:xfrm>
          <a:prstGeom prst="rect">
            <a:avLst/>
          </a:prstGeom>
          <a:noFill/>
        </p:spPr>
        <p:txBody>
          <a:bodyPr wrap="square" rtlCol="0">
            <a:spAutoFit/>
          </a:bodyPr>
          <a:lstStyle/>
          <a:p>
            <a:pPr algn="ctr"/>
            <a:r>
              <a:rPr lang="en-US" sz="1600" dirty="0">
                <a:latin typeface="Arial Narrow" pitchFamily="34" charset="0"/>
              </a:rPr>
              <a:t>Foreword</a:t>
            </a:r>
          </a:p>
        </p:txBody>
      </p:sp>
      <p:sp>
        <p:nvSpPr>
          <p:cNvPr id="7" name="Rectangle 6">
            <a:extLst>
              <a:ext uri="{FF2B5EF4-FFF2-40B4-BE49-F238E27FC236}">
                <a16:creationId xmlns:a16="http://schemas.microsoft.com/office/drawing/2014/main" id="{6106F071-6CD3-405D-9012-FCD76B7E3259}"/>
              </a:ext>
            </a:extLst>
          </p:cNvPr>
          <p:cNvSpPr/>
          <p:nvPr/>
        </p:nvSpPr>
        <p:spPr>
          <a:xfrm>
            <a:off x="539217" y="7512817"/>
            <a:ext cx="5844292" cy="11240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a:extLst>
              <a:ext uri="{FF2B5EF4-FFF2-40B4-BE49-F238E27FC236}">
                <a16:creationId xmlns:a16="http://schemas.microsoft.com/office/drawing/2014/main" id="{0B0DFADE-1FBA-4D8F-A837-C63B392D7546}"/>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contrast="20000"/>
                    </a14:imgEffect>
                  </a14:imgLayer>
                </a14:imgProps>
              </a:ext>
            </a:extLst>
          </a:blip>
          <a:stretch>
            <a:fillRect/>
          </a:stretch>
        </p:blipFill>
        <p:spPr>
          <a:xfrm>
            <a:off x="687648" y="7673690"/>
            <a:ext cx="796341" cy="796341"/>
          </a:xfrm>
          <a:prstGeom prst="rect">
            <a:avLst/>
          </a:prstGeom>
          <a:ln>
            <a:solidFill>
              <a:schemeClr val="bg1"/>
            </a:solidFill>
          </a:ln>
        </p:spPr>
      </p:pic>
      <p:sp>
        <p:nvSpPr>
          <p:cNvPr id="19" name="TextBox 18">
            <a:extLst>
              <a:ext uri="{FF2B5EF4-FFF2-40B4-BE49-F238E27FC236}">
                <a16:creationId xmlns:a16="http://schemas.microsoft.com/office/drawing/2014/main" id="{57E4D3FD-AA42-418E-9BEF-9C37B5B321D7}"/>
              </a:ext>
            </a:extLst>
          </p:cNvPr>
          <p:cNvSpPr txBox="1"/>
          <p:nvPr/>
        </p:nvSpPr>
        <p:spPr>
          <a:xfrm>
            <a:off x="1605815" y="7621737"/>
            <a:ext cx="4804300" cy="900246"/>
          </a:xfrm>
          <a:prstGeom prst="rect">
            <a:avLst/>
          </a:prstGeom>
          <a:noFill/>
        </p:spPr>
        <p:txBody>
          <a:bodyPr wrap="square" rtlCol="0">
            <a:spAutoFit/>
          </a:bodyPr>
          <a:lstStyle/>
          <a:p>
            <a:r>
              <a:rPr lang="en-US" sz="1050" b="1" dirty="0">
                <a:solidFill>
                  <a:schemeClr val="bg1"/>
                </a:solidFill>
                <a:latin typeface="Arial Narrow" panose="020B0606020202030204" pitchFamily="34" charset="0"/>
              </a:rPr>
              <a:t>‘Charlie’ </a:t>
            </a:r>
            <a:r>
              <a:rPr lang="en-US" sz="1050" b="1" dirty="0" err="1">
                <a:solidFill>
                  <a:schemeClr val="bg1"/>
                </a:solidFill>
                <a:latin typeface="Arial Narrow" panose="020B0606020202030204" pitchFamily="34" charset="0"/>
              </a:rPr>
              <a:t>Veron</a:t>
            </a:r>
            <a:r>
              <a:rPr lang="en-US" sz="1050" b="1" dirty="0">
                <a:solidFill>
                  <a:schemeClr val="bg1"/>
                </a:solidFill>
                <a:latin typeface="Arial Narrow" panose="020B0606020202030204" pitchFamily="34" charset="0"/>
              </a:rPr>
              <a:t>, commonly called The Godfather of Coral, was the first full-time scientist to work on the Great Barrier Reef, eventually becoming Chief Scientist of the Australian Institute of Marine Science. He has published widely on reefs and their corals, see </a:t>
            </a:r>
            <a:br>
              <a:rPr lang="en-US" sz="1050" b="1" dirty="0">
                <a:solidFill>
                  <a:schemeClr val="bg1"/>
                </a:solidFill>
                <a:latin typeface="Arial Narrow" panose="020B0606020202030204" pitchFamily="34" charset="0"/>
              </a:rPr>
            </a:br>
            <a:r>
              <a:rPr lang="en-US" sz="1050" b="1" dirty="0" err="1">
                <a:solidFill>
                  <a:schemeClr val="bg1"/>
                </a:solidFill>
                <a:latin typeface="Arial Narrow" panose="020B0606020202030204" pitchFamily="34" charset="0"/>
              </a:rPr>
              <a:t>Veron</a:t>
            </a:r>
            <a:r>
              <a:rPr lang="en-US" sz="1050" b="1" dirty="0">
                <a:solidFill>
                  <a:schemeClr val="bg1"/>
                </a:solidFill>
                <a:latin typeface="Arial Narrow" panose="020B0606020202030204" pitchFamily="34" charset="0"/>
              </a:rPr>
              <a:t> (2008) A Reef in Time: the Great Barrier Reef From Beginning to End and www.coralsoftheworld.org for further information.</a:t>
            </a:r>
          </a:p>
        </p:txBody>
      </p:sp>
      <p:sp>
        <p:nvSpPr>
          <p:cNvPr id="5" name="TextBox 36">
            <a:extLst>
              <a:ext uri="{FF2B5EF4-FFF2-40B4-BE49-F238E27FC236}">
                <a16:creationId xmlns:a16="http://schemas.microsoft.com/office/drawing/2014/main" id="{7E3FDAEC-6651-2573-8221-CA539BCE408B}"/>
              </a:ext>
            </a:extLst>
          </p:cNvPr>
          <p:cNvSpPr txBox="1"/>
          <p:nvPr/>
        </p:nvSpPr>
        <p:spPr>
          <a:xfrm>
            <a:off x="476672" y="8702878"/>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cxnSp>
        <p:nvCxnSpPr>
          <p:cNvPr id="9" name="Straight Connector 8">
            <a:extLst>
              <a:ext uri="{FF2B5EF4-FFF2-40B4-BE49-F238E27FC236}">
                <a16:creationId xmlns:a16="http://schemas.microsoft.com/office/drawing/2014/main" id="{DC0B378E-5EA6-F6DD-1955-A0675B622173}"/>
              </a:ext>
            </a:extLst>
          </p:cNvPr>
          <p:cNvCxnSpPr/>
          <p:nvPr/>
        </p:nvCxnSpPr>
        <p:spPr>
          <a:xfrm flipH="1">
            <a:off x="539217" y="8731640"/>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831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85516" y="78103"/>
            <a:ext cx="4275732" cy="830997"/>
          </a:xfrm>
          <a:prstGeom prst="rect">
            <a:avLst/>
          </a:prstGeom>
          <a:noFill/>
        </p:spPr>
        <p:txBody>
          <a:bodyPr wrap="square" rtlCol="0">
            <a:spAutoFit/>
          </a:bodyPr>
          <a:lstStyle/>
          <a:p>
            <a:r>
              <a:rPr lang="en-US" b="1" dirty="0">
                <a:latin typeface="Arial Narrow" pitchFamily="34" charset="0"/>
              </a:rPr>
              <a:t>12. Carbonate Count Down – </a:t>
            </a:r>
            <a:r>
              <a:rPr lang="en-AU" sz="1000" dirty="0">
                <a:latin typeface="Arial Narrow" panose="020B0606020202030204" pitchFamily="34" charset="0"/>
              </a:rPr>
              <a:t>Describe how the limestone skeleton of coral is built (i.e. when calcium ions [Ca</a:t>
            </a:r>
            <a:r>
              <a:rPr lang="en-AU" sz="1000" baseline="30000" dirty="0">
                <a:latin typeface="Arial Narrow" panose="020B0606020202030204" pitchFamily="34" charset="0"/>
              </a:rPr>
              <a:t>2+</a:t>
            </a:r>
            <a:r>
              <a:rPr lang="en-AU" sz="1000" dirty="0">
                <a:latin typeface="Arial Narrow" panose="020B0606020202030204" pitchFamily="34" charset="0"/>
              </a:rPr>
              <a:t>] combine with carbonate ions [CO3</a:t>
            </a:r>
            <a:r>
              <a:rPr lang="en-AU" sz="1000" baseline="30000" dirty="0">
                <a:latin typeface="Arial Narrow" panose="020B0606020202030204" pitchFamily="34" charset="0"/>
              </a:rPr>
              <a:t>2–</a:t>
            </a:r>
            <a:r>
              <a:rPr lang="en-AU" sz="1000" dirty="0">
                <a:latin typeface="Arial Narrow" panose="020B0606020202030204" pitchFamily="34" charset="0"/>
              </a:rPr>
              <a:t>]) and is influenced by a variety of factors, e.g. concentration of ions, temperature, light and </a:t>
            </a:r>
            <a:r>
              <a:rPr lang="en-AU" sz="1000" dirty="0" err="1">
                <a:latin typeface="Arial Narrow" panose="020B0606020202030204" pitchFamily="34" charset="0"/>
              </a:rPr>
              <a:t>pH.</a:t>
            </a:r>
            <a:endParaRPr lang="en-AU" sz="1000" dirty="0">
              <a:latin typeface="Arial Narrow" panose="020B0606020202030204" pitchFamily="34" charset="0"/>
            </a:endParaRPr>
          </a:p>
        </p:txBody>
      </p:sp>
      <p:sp>
        <p:nvSpPr>
          <p:cNvPr id="16" name="TextBox 17"/>
          <p:cNvSpPr txBox="1"/>
          <p:nvPr/>
        </p:nvSpPr>
        <p:spPr>
          <a:xfrm>
            <a:off x="5656268" y="146060"/>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6" name="Rectangle 5"/>
          <p:cNvSpPr/>
          <p:nvPr/>
        </p:nvSpPr>
        <p:spPr>
          <a:xfrm>
            <a:off x="496800" y="1168011"/>
            <a:ext cx="5892658" cy="4383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Narrow" pitchFamily="34" charset="0"/>
              </a:rPr>
              <a:t>Corals turn calcium ions and carbonate ions, that are </a:t>
            </a:r>
            <a:r>
              <a:rPr lang="en-US" sz="1200" b="1" i="1" dirty="0">
                <a:solidFill>
                  <a:schemeClr val="tx1"/>
                </a:solidFill>
                <a:latin typeface="Arial Narrow" pitchFamily="34" charset="0"/>
              </a:rPr>
              <a:t>dissolved</a:t>
            </a:r>
            <a:r>
              <a:rPr lang="en-US" sz="1200" b="1" dirty="0">
                <a:solidFill>
                  <a:schemeClr val="tx1"/>
                </a:solidFill>
                <a:latin typeface="Arial Narrow" pitchFamily="34" charset="0"/>
              </a:rPr>
              <a:t> in seawater, in to </a:t>
            </a:r>
            <a:r>
              <a:rPr lang="en-US" sz="1200" b="1" i="1" dirty="0">
                <a:solidFill>
                  <a:schemeClr val="tx1"/>
                </a:solidFill>
                <a:latin typeface="Arial Narrow" pitchFamily="34" charset="0"/>
              </a:rPr>
              <a:t>solid </a:t>
            </a:r>
            <a:r>
              <a:rPr lang="en-US" sz="1200" b="1" dirty="0">
                <a:solidFill>
                  <a:schemeClr val="tx1"/>
                </a:solidFill>
                <a:latin typeface="Arial Narrow" pitchFamily="34" charset="0"/>
              </a:rPr>
              <a:t>calcium carbonate skeleton (CaCO</a:t>
            </a:r>
            <a:r>
              <a:rPr lang="en-US" sz="800" b="1" dirty="0">
                <a:solidFill>
                  <a:schemeClr val="tx1"/>
                </a:solidFill>
                <a:latin typeface="Arial Narrow" pitchFamily="34" charset="0"/>
              </a:rPr>
              <a:t>3</a:t>
            </a:r>
            <a:r>
              <a:rPr lang="en-US" sz="1200" b="1" dirty="0">
                <a:solidFill>
                  <a:schemeClr val="tx1"/>
                </a:solidFill>
                <a:latin typeface="Arial Narrow" pitchFamily="34" charset="0"/>
              </a:rPr>
              <a:t>). Where? In the </a:t>
            </a:r>
            <a:r>
              <a:rPr lang="en-US" sz="1200" b="1" i="1" dirty="0">
                <a:solidFill>
                  <a:schemeClr val="tx1"/>
                </a:solidFill>
                <a:latin typeface="Arial Narrow" pitchFamily="34" charset="0"/>
              </a:rPr>
              <a:t>calcifying fluid</a:t>
            </a:r>
            <a:r>
              <a:rPr lang="en-US" sz="1200" b="1" dirty="0">
                <a:solidFill>
                  <a:schemeClr val="tx1"/>
                </a:solidFill>
                <a:latin typeface="Arial Narrow" pitchFamily="34" charset="0"/>
              </a:rPr>
              <a:t> directly above the skeleton! </a:t>
            </a:r>
            <a:endParaRPr lang="en-AU" sz="1200" b="1" dirty="0">
              <a:solidFill>
                <a:schemeClr val="tx1"/>
              </a:solidFill>
              <a:latin typeface="Arial Narrow" panose="020B0606020202030204" pitchFamily="34" charset="0"/>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t="21044" b="14588"/>
          <a:stretch/>
        </p:blipFill>
        <p:spPr>
          <a:xfrm>
            <a:off x="524653" y="7261030"/>
            <a:ext cx="2747226" cy="1121224"/>
          </a:xfrm>
          <a:prstGeom prst="rect">
            <a:avLst/>
          </a:prstGeom>
          <a:ln w="28575">
            <a:solidFill>
              <a:schemeClr val="tx1"/>
            </a:solidFill>
          </a:ln>
          <a:effectLst>
            <a:outerShdw blurRad="50800" dist="38100" dir="2700000" algn="tl" rotWithShape="0">
              <a:prstClr val="black">
                <a:alpha val="40000"/>
              </a:prstClr>
            </a:outerShdw>
          </a:effectLst>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t="21338" b="14825"/>
          <a:stretch/>
        </p:blipFill>
        <p:spPr>
          <a:xfrm>
            <a:off x="3567812" y="7260373"/>
            <a:ext cx="2747226" cy="1116269"/>
          </a:xfrm>
          <a:prstGeom prst="rect">
            <a:avLst/>
          </a:prstGeom>
          <a:pattFill prst="smConfetti">
            <a:fgClr>
              <a:schemeClr val="tx1"/>
            </a:fgClr>
            <a:bgClr>
              <a:schemeClr val="bg1"/>
            </a:bgClr>
          </a:pattFill>
          <a:ln w="28575">
            <a:solidFill>
              <a:schemeClr val="tx1"/>
            </a:solidFill>
          </a:ln>
          <a:effectLst>
            <a:outerShdw blurRad="50800" dist="38100" dir="2700000" algn="tl" rotWithShape="0">
              <a:prstClr val="black">
                <a:alpha val="40000"/>
              </a:prstClr>
            </a:outerShdw>
          </a:effectLst>
        </p:spPr>
      </p:pic>
      <p:sp>
        <p:nvSpPr>
          <p:cNvPr id="41" name="TextBox 40"/>
          <p:cNvSpPr txBox="1"/>
          <p:nvPr/>
        </p:nvSpPr>
        <p:spPr>
          <a:xfrm rot="5400000">
            <a:off x="1750730" y="4540603"/>
            <a:ext cx="338554" cy="2291256"/>
          </a:xfrm>
          <a:prstGeom prst="rect">
            <a:avLst/>
          </a:prstGeom>
          <a:noFill/>
        </p:spPr>
        <p:txBody>
          <a:bodyPr vert="vert270" wrap="square" rtlCol="0">
            <a:spAutoFit/>
          </a:bodyPr>
          <a:lstStyle/>
          <a:p>
            <a:r>
              <a:rPr lang="en-AU" sz="1000" b="1" dirty="0">
                <a:latin typeface="Arial Narrow" panose="020B0606020202030204" pitchFamily="34" charset="0"/>
              </a:rPr>
              <a:t>Carbonate ion concentration (µ</a:t>
            </a:r>
            <a:r>
              <a:rPr lang="en-AU" sz="1000" b="1" dirty="0" err="1">
                <a:latin typeface="Arial Narrow" panose="020B0606020202030204" pitchFamily="34" charset="0"/>
              </a:rPr>
              <a:t>mol</a:t>
            </a:r>
            <a:r>
              <a:rPr lang="en-AU" sz="1000" b="1" dirty="0">
                <a:latin typeface="Arial Narrow" panose="020B0606020202030204" pitchFamily="34" charset="0"/>
              </a:rPr>
              <a:t> kg   )</a:t>
            </a:r>
          </a:p>
        </p:txBody>
      </p:sp>
      <p:sp>
        <p:nvSpPr>
          <p:cNvPr id="39" name="TextBox 38"/>
          <p:cNvSpPr txBox="1"/>
          <p:nvPr/>
        </p:nvSpPr>
        <p:spPr>
          <a:xfrm>
            <a:off x="2613561" y="5593708"/>
            <a:ext cx="368893" cy="215444"/>
          </a:xfrm>
          <a:prstGeom prst="rect">
            <a:avLst/>
          </a:prstGeom>
          <a:noFill/>
        </p:spPr>
        <p:txBody>
          <a:bodyPr wrap="square" rtlCol="0">
            <a:spAutoFit/>
          </a:bodyPr>
          <a:lstStyle/>
          <a:p>
            <a:r>
              <a:rPr lang="en-AU" sz="800" b="1" dirty="0"/>
              <a:t>-1</a:t>
            </a:r>
          </a:p>
        </p:txBody>
      </p:sp>
      <p:graphicFrame>
        <p:nvGraphicFramePr>
          <p:cNvPr id="42" name="Table 41"/>
          <p:cNvGraphicFramePr>
            <a:graphicFrameLocks noGrp="1"/>
          </p:cNvGraphicFramePr>
          <p:nvPr>
            <p:extLst>
              <p:ext uri="{D42A27DB-BD31-4B8C-83A1-F6EECF244321}">
                <p14:modId xmlns:p14="http://schemas.microsoft.com/office/powerpoint/2010/main" val="2946012288"/>
              </p:ext>
            </p:extLst>
          </p:nvPr>
        </p:nvGraphicFramePr>
        <p:xfrm>
          <a:off x="578801" y="3375946"/>
          <a:ext cx="504471" cy="2362600"/>
        </p:xfrm>
        <a:graphic>
          <a:graphicData uri="http://schemas.openxmlformats.org/drawingml/2006/table">
            <a:tbl>
              <a:tblPr firstRow="1" bandRow="1">
                <a:tableStyleId>{5940675A-B579-460E-94D1-54222C63F5DA}</a:tableStyleId>
              </a:tblPr>
              <a:tblGrid>
                <a:gridCol w="504471">
                  <a:extLst>
                    <a:ext uri="{9D8B030D-6E8A-4147-A177-3AD203B41FA5}">
                      <a16:colId xmlns:a16="http://schemas.microsoft.com/office/drawing/2014/main" val="20000"/>
                    </a:ext>
                  </a:extLst>
                </a:gridCol>
              </a:tblGrid>
              <a:tr h="295325">
                <a:tc>
                  <a:txBody>
                    <a:bodyPr/>
                    <a:lstStyle/>
                    <a:p>
                      <a:r>
                        <a:rPr lang="en-AU" sz="1000" dirty="0"/>
                        <a:t> 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95325">
                <a:tc>
                  <a:txBody>
                    <a:bodyPr/>
                    <a:lstStyle/>
                    <a:p>
                      <a:r>
                        <a:rPr lang="en-AU" sz="1000" dirty="0"/>
                        <a:t> 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95325">
                <a:tc>
                  <a:txBody>
                    <a:bodyPr/>
                    <a:lstStyle/>
                    <a:p>
                      <a:r>
                        <a:rPr lang="en-AU" sz="1000" dirty="0"/>
                        <a:t> 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95325">
                <a:tc>
                  <a:txBody>
                    <a:bodyPr/>
                    <a:lstStyle/>
                    <a:p>
                      <a:r>
                        <a:rPr lang="en-AU" sz="1000" dirty="0"/>
                        <a:t> 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95325">
                <a:tc>
                  <a:txBody>
                    <a:bodyPr/>
                    <a:lstStyle/>
                    <a:p>
                      <a:r>
                        <a:rPr lang="en-AU" sz="1000" dirty="0"/>
                        <a:t> 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95325">
                <a:tc>
                  <a:txBody>
                    <a:bodyPr/>
                    <a:lstStyle/>
                    <a:p>
                      <a:r>
                        <a:rPr lang="en-AU" sz="1000" dirty="0"/>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95325">
                <a:tc>
                  <a:txBody>
                    <a:bodyPr/>
                    <a:lstStyle/>
                    <a:p>
                      <a:r>
                        <a:rPr lang="en-AU" sz="1000" dirty="0"/>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95325">
                <a:tc>
                  <a:txBody>
                    <a:bodyPr/>
                    <a:lstStyle/>
                    <a:p>
                      <a:endParaRPr lang="en-AU" sz="1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graphicFrame>
        <p:nvGraphicFramePr>
          <p:cNvPr id="45" name="Table 44"/>
          <p:cNvGraphicFramePr>
            <a:graphicFrameLocks noGrp="1"/>
          </p:cNvGraphicFramePr>
          <p:nvPr>
            <p:extLst>
              <p:ext uri="{D42A27DB-BD31-4B8C-83A1-F6EECF244321}">
                <p14:modId xmlns:p14="http://schemas.microsoft.com/office/powerpoint/2010/main" val="3261736574"/>
              </p:ext>
            </p:extLst>
          </p:nvPr>
        </p:nvGraphicFramePr>
        <p:xfrm>
          <a:off x="676613" y="5387761"/>
          <a:ext cx="2524965" cy="243840"/>
        </p:xfrm>
        <a:graphic>
          <a:graphicData uri="http://schemas.openxmlformats.org/drawingml/2006/table">
            <a:tbl>
              <a:tblPr firstRow="1" bandRow="1">
                <a:tableStyleId>{5940675A-B579-460E-94D1-54222C63F5DA}</a:tableStyleId>
              </a:tblPr>
              <a:tblGrid>
                <a:gridCol w="504993">
                  <a:extLst>
                    <a:ext uri="{9D8B030D-6E8A-4147-A177-3AD203B41FA5}">
                      <a16:colId xmlns:a16="http://schemas.microsoft.com/office/drawing/2014/main" val="20000"/>
                    </a:ext>
                  </a:extLst>
                </a:gridCol>
                <a:gridCol w="504993">
                  <a:extLst>
                    <a:ext uri="{9D8B030D-6E8A-4147-A177-3AD203B41FA5}">
                      <a16:colId xmlns:a16="http://schemas.microsoft.com/office/drawing/2014/main" val="20001"/>
                    </a:ext>
                  </a:extLst>
                </a:gridCol>
                <a:gridCol w="504993">
                  <a:extLst>
                    <a:ext uri="{9D8B030D-6E8A-4147-A177-3AD203B41FA5}">
                      <a16:colId xmlns:a16="http://schemas.microsoft.com/office/drawing/2014/main" val="20002"/>
                    </a:ext>
                  </a:extLst>
                </a:gridCol>
                <a:gridCol w="504993">
                  <a:extLst>
                    <a:ext uri="{9D8B030D-6E8A-4147-A177-3AD203B41FA5}">
                      <a16:colId xmlns:a16="http://schemas.microsoft.com/office/drawing/2014/main" val="20003"/>
                    </a:ext>
                  </a:extLst>
                </a:gridCol>
                <a:gridCol w="504993">
                  <a:extLst>
                    <a:ext uri="{9D8B030D-6E8A-4147-A177-3AD203B41FA5}">
                      <a16:colId xmlns:a16="http://schemas.microsoft.com/office/drawing/2014/main" val="20004"/>
                    </a:ext>
                  </a:extLst>
                </a:gridCol>
              </a:tblGrid>
              <a:tr h="181212">
                <a:tc>
                  <a:txBody>
                    <a:bodyPr/>
                    <a:lstStyle/>
                    <a:p>
                      <a:r>
                        <a:rPr lang="en-AU" sz="1000" dirty="0">
                          <a:latin typeface="Arial Narrow" panose="020B0606020202030204" pitchFamily="34" charset="0"/>
                        </a:rPr>
                        <a:t>400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000" dirty="0">
                          <a:latin typeface="Arial Narrow" panose="020B0606020202030204" pitchFamily="34" charset="0"/>
                        </a:rPr>
                        <a:t>300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000" dirty="0">
                          <a:latin typeface="Arial Narrow" panose="020B0606020202030204" pitchFamily="34" charset="0"/>
                        </a:rPr>
                        <a:t>200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000" dirty="0">
                          <a:latin typeface="Arial Narrow" panose="020B0606020202030204" pitchFamily="34" charset="0"/>
                        </a:rPr>
                        <a:t>100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000" dirty="0">
                          <a:latin typeface="Arial Narrow" panose="020B0606020202030204" pitchFamily="34" charset="0"/>
                        </a:rPr>
                        <a:t>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90" name="Rectangle 89"/>
          <p:cNvSpPr/>
          <p:nvPr/>
        </p:nvSpPr>
        <p:spPr>
          <a:xfrm>
            <a:off x="506371" y="6859753"/>
            <a:ext cx="5833094" cy="317811"/>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dirty="0">
              <a:solidFill>
                <a:schemeClr val="tx1"/>
              </a:solidFill>
              <a:latin typeface="Arial Narrow" panose="020B0606020202030204" pitchFamily="34" charset="0"/>
            </a:endParaRPr>
          </a:p>
        </p:txBody>
      </p:sp>
      <p:sp>
        <p:nvSpPr>
          <p:cNvPr id="91" name="TextBox 90"/>
          <p:cNvSpPr txBox="1"/>
          <p:nvPr/>
        </p:nvSpPr>
        <p:spPr>
          <a:xfrm>
            <a:off x="3081985" y="4105652"/>
            <a:ext cx="3245599" cy="584775"/>
          </a:xfrm>
          <a:prstGeom prst="rect">
            <a:avLst/>
          </a:prstGeom>
          <a:solidFill>
            <a:schemeClr val="bg1">
              <a:lumMod val="85000"/>
            </a:schemeClr>
          </a:solidFill>
        </p:spPr>
        <p:txBody>
          <a:bodyPr wrap="square" rtlCol="0">
            <a:spAutoFit/>
          </a:bodyPr>
          <a:lstStyle/>
          <a:p>
            <a:pPr algn="ctr"/>
            <a:r>
              <a:rPr lang="en-AU" sz="800" i="1" dirty="0">
                <a:latin typeface="Arial Narrow" panose="020B0606020202030204" pitchFamily="34" charset="0"/>
              </a:rPr>
              <a:t>“Field studies confirm that carbonate </a:t>
            </a:r>
            <a:r>
              <a:rPr lang="en-AU" sz="800" i="1" u="sng" dirty="0">
                <a:latin typeface="Arial Narrow" panose="020B0606020202030204" pitchFamily="34" charset="0"/>
              </a:rPr>
              <a:t>accretion</a:t>
            </a:r>
            <a:r>
              <a:rPr lang="en-AU" sz="800" i="1" dirty="0">
                <a:latin typeface="Arial Narrow" panose="020B0606020202030204" pitchFamily="34" charset="0"/>
              </a:rPr>
              <a:t> on coral reefs approaches zero or becomes negative at aragonite saturation (</a:t>
            </a:r>
            <a:r>
              <a:rPr lang="el-GR" sz="800" i="1" dirty="0">
                <a:latin typeface="Arial Narrow" panose="020B0606020202030204" pitchFamily="34" charset="0"/>
              </a:rPr>
              <a:t>Ω</a:t>
            </a:r>
            <a:r>
              <a:rPr lang="en-AU" sz="600" i="1" dirty="0" err="1">
                <a:latin typeface="Arial Narrow" panose="020B0606020202030204" pitchFamily="34" charset="0"/>
              </a:rPr>
              <a:t>ara</a:t>
            </a:r>
            <a:r>
              <a:rPr lang="en-AU" sz="800" i="1" dirty="0">
                <a:latin typeface="Arial Narrow" panose="020B0606020202030204" pitchFamily="34" charset="0"/>
              </a:rPr>
              <a:t>) values of 3.3 in today’s oceans, which occurs when atmospheric CO</a:t>
            </a:r>
            <a:r>
              <a:rPr lang="en-AU" sz="600" i="1" dirty="0">
                <a:latin typeface="Arial Narrow" panose="020B0606020202030204" pitchFamily="34" charset="0"/>
              </a:rPr>
              <a:t>2</a:t>
            </a:r>
            <a:r>
              <a:rPr lang="en-AU" sz="800" i="1" dirty="0">
                <a:latin typeface="Arial Narrow" panose="020B0606020202030204" pitchFamily="34" charset="0"/>
              </a:rPr>
              <a:t> content approaches 480 ppm and carbonate-ion concentrations drop below 200 µmol kg    in most of the global ocean</a:t>
            </a:r>
            <a:r>
              <a:rPr lang="en-AU" sz="800" dirty="0">
                <a:latin typeface="Arial Narrow" panose="020B0606020202030204" pitchFamily="34" charset="0"/>
              </a:rPr>
              <a:t>”</a:t>
            </a:r>
            <a:r>
              <a:rPr lang="en-AU" sz="800" baseline="30000" dirty="0">
                <a:latin typeface="Arial Narrow" panose="020B0606020202030204" pitchFamily="34" charset="0"/>
              </a:rPr>
              <a:t>[1]</a:t>
            </a:r>
            <a:r>
              <a:rPr lang="en-AU" sz="800" dirty="0">
                <a:latin typeface="Arial Narrow" panose="020B0606020202030204" pitchFamily="34" charset="0"/>
              </a:rPr>
              <a:t>.</a:t>
            </a:r>
          </a:p>
        </p:txBody>
      </p:sp>
      <p:cxnSp>
        <p:nvCxnSpPr>
          <p:cNvPr id="95" name="Straight Connector 94"/>
          <p:cNvCxnSpPr/>
          <p:nvPr/>
        </p:nvCxnSpPr>
        <p:spPr>
          <a:xfrm flipH="1">
            <a:off x="496799" y="1160398"/>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243161" y="736799"/>
            <a:ext cx="3371333" cy="215444"/>
          </a:xfrm>
          <a:prstGeom prst="rect">
            <a:avLst/>
          </a:prstGeom>
          <a:noFill/>
        </p:spPr>
        <p:txBody>
          <a:bodyPr wrap="square" rtlCol="0">
            <a:spAutoFit/>
          </a:bodyPr>
          <a:lstStyle/>
          <a:p>
            <a:r>
              <a:rPr lang="en-AU" sz="800" dirty="0">
                <a:latin typeface="Arial Narrow" panose="020B0606020202030204" pitchFamily="34" charset="0"/>
              </a:rPr>
              <a:t>Note: </a:t>
            </a:r>
            <a:r>
              <a:rPr lang="en-AU" sz="800" i="1" dirty="0">
                <a:latin typeface="Arial Narrow" panose="020B0606020202030204" pitchFamily="34" charset="0"/>
              </a:rPr>
              <a:t>Limestone</a:t>
            </a:r>
            <a:r>
              <a:rPr lang="en-AU" sz="800" dirty="0">
                <a:latin typeface="Arial Narrow" panose="020B0606020202030204" pitchFamily="34" charset="0"/>
              </a:rPr>
              <a:t> is the well-known name given to</a:t>
            </a:r>
            <a:r>
              <a:rPr lang="en-AU" sz="800" i="1" dirty="0">
                <a:latin typeface="Arial Narrow" panose="020B0606020202030204" pitchFamily="34" charset="0"/>
              </a:rPr>
              <a:t> rocks </a:t>
            </a:r>
            <a:r>
              <a:rPr lang="en-AU" sz="800" dirty="0">
                <a:latin typeface="Arial Narrow" panose="020B0606020202030204" pitchFamily="34" charset="0"/>
              </a:rPr>
              <a:t>that are made out of coral. </a:t>
            </a:r>
          </a:p>
        </p:txBody>
      </p:sp>
      <p:sp>
        <p:nvSpPr>
          <p:cNvPr id="96" name="TextBox 95"/>
          <p:cNvSpPr txBox="1"/>
          <p:nvPr/>
        </p:nvSpPr>
        <p:spPr>
          <a:xfrm>
            <a:off x="3114681" y="2444484"/>
            <a:ext cx="1311473" cy="461665"/>
          </a:xfrm>
          <a:prstGeom prst="rect">
            <a:avLst/>
          </a:prstGeom>
          <a:noFill/>
        </p:spPr>
        <p:txBody>
          <a:bodyPr wrap="square" rtlCol="0">
            <a:spAutoFit/>
          </a:bodyPr>
          <a:lstStyle/>
          <a:p>
            <a:pPr algn="ctr"/>
            <a:r>
              <a:rPr lang="en-AU" sz="1200" dirty="0">
                <a:latin typeface="Berlin Sans FB Demi" panose="020E0802020502020306" pitchFamily="34" charset="0"/>
              </a:rPr>
              <a:t>where the </a:t>
            </a:r>
            <a:br>
              <a:rPr lang="en-AU" sz="1200" dirty="0">
                <a:latin typeface="Berlin Sans FB Demi" panose="020E0802020502020306" pitchFamily="34" charset="0"/>
              </a:rPr>
            </a:br>
            <a:r>
              <a:rPr lang="en-AU" sz="1200" dirty="0">
                <a:latin typeface="Berlin Sans FB Demi" panose="020E0802020502020306" pitchFamily="34" charset="0"/>
              </a:rPr>
              <a:t>magic happens!</a:t>
            </a:r>
            <a:endParaRPr lang="en-AU" sz="800" dirty="0">
              <a:latin typeface="Berlin Sans FB Demi" panose="020E0802020502020306" pitchFamily="34" charset="0"/>
            </a:endParaRPr>
          </a:p>
        </p:txBody>
      </p:sp>
      <p:sp>
        <p:nvSpPr>
          <p:cNvPr id="103" name="Rectangle 102"/>
          <p:cNvSpPr/>
          <p:nvPr/>
        </p:nvSpPr>
        <p:spPr>
          <a:xfrm>
            <a:off x="4540317" y="2635298"/>
            <a:ext cx="1590385" cy="288728"/>
          </a:xfrm>
          <a:prstGeom prst="rect">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3" name="Rectangle 112"/>
          <p:cNvSpPr/>
          <p:nvPr/>
        </p:nvSpPr>
        <p:spPr>
          <a:xfrm>
            <a:off x="4531438" y="2050273"/>
            <a:ext cx="1607085" cy="225509"/>
          </a:xfrm>
          <a:prstGeom prst="rect">
            <a:avLst/>
          </a:prstGeom>
          <a:solidFill>
            <a:schemeClr val="bg1">
              <a:lumMod val="8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8" name="Rectangle 117"/>
          <p:cNvSpPr/>
          <p:nvPr/>
        </p:nvSpPr>
        <p:spPr>
          <a:xfrm>
            <a:off x="4535690" y="2444484"/>
            <a:ext cx="1602834" cy="208553"/>
          </a:xfrm>
          <a:prstGeom prst="rect">
            <a:avLst/>
          </a:prstGeom>
          <a:solidFill>
            <a:schemeClr val="tx1">
              <a:lumMod val="65000"/>
              <a:lumOff val="3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8" name="TextBox 127"/>
          <p:cNvSpPr txBox="1"/>
          <p:nvPr/>
        </p:nvSpPr>
        <p:spPr>
          <a:xfrm>
            <a:off x="4625865" y="2626439"/>
            <a:ext cx="1515301" cy="307777"/>
          </a:xfrm>
          <a:prstGeom prst="rect">
            <a:avLst/>
          </a:prstGeom>
          <a:noFill/>
        </p:spPr>
        <p:txBody>
          <a:bodyPr wrap="square" rtlCol="0">
            <a:spAutoFit/>
          </a:bodyPr>
          <a:lstStyle/>
          <a:p>
            <a:r>
              <a:rPr lang="en-AU" sz="1400" dirty="0">
                <a:solidFill>
                  <a:schemeClr val="bg1"/>
                </a:solidFill>
                <a:latin typeface="Berlin Sans FB Demi" panose="020E0802020502020306" pitchFamily="34" charset="0"/>
              </a:rPr>
              <a:t>CaCO</a:t>
            </a:r>
            <a:r>
              <a:rPr lang="en-AU" sz="1000" dirty="0">
                <a:solidFill>
                  <a:schemeClr val="bg1"/>
                </a:solidFill>
                <a:latin typeface="Berlin Sans FB Demi" panose="020E0802020502020306" pitchFamily="34" charset="0"/>
              </a:rPr>
              <a:t>3</a:t>
            </a:r>
            <a:r>
              <a:rPr lang="en-AU" sz="1400" dirty="0">
                <a:solidFill>
                  <a:schemeClr val="bg1"/>
                </a:solidFill>
                <a:latin typeface="Berlin Sans FB Demi" panose="020E0802020502020306" pitchFamily="34" charset="0"/>
              </a:rPr>
              <a:t> Skeleton</a:t>
            </a:r>
          </a:p>
        </p:txBody>
      </p:sp>
      <p:sp>
        <p:nvSpPr>
          <p:cNvPr id="129" name="TextBox 128"/>
          <p:cNvSpPr txBox="1"/>
          <p:nvPr/>
        </p:nvSpPr>
        <p:spPr>
          <a:xfrm>
            <a:off x="4428722" y="2392643"/>
            <a:ext cx="1921585" cy="292388"/>
          </a:xfrm>
          <a:prstGeom prst="rect">
            <a:avLst/>
          </a:prstGeom>
          <a:noFill/>
        </p:spPr>
        <p:txBody>
          <a:bodyPr wrap="square" rtlCol="0">
            <a:spAutoFit/>
          </a:bodyPr>
          <a:lstStyle/>
          <a:p>
            <a:r>
              <a:rPr lang="en-AU" sz="1300" dirty="0">
                <a:solidFill>
                  <a:schemeClr val="bg1"/>
                </a:solidFill>
                <a:latin typeface="Berlin Sans FB Demi" panose="020E0802020502020306" pitchFamily="34" charset="0"/>
              </a:rPr>
              <a:t>      Calcifying Fluid</a:t>
            </a:r>
          </a:p>
        </p:txBody>
      </p:sp>
      <p:sp>
        <p:nvSpPr>
          <p:cNvPr id="131" name="TextBox 130"/>
          <p:cNvSpPr txBox="1"/>
          <p:nvPr/>
        </p:nvSpPr>
        <p:spPr>
          <a:xfrm>
            <a:off x="4517442" y="2023806"/>
            <a:ext cx="1626443" cy="246221"/>
          </a:xfrm>
          <a:prstGeom prst="rect">
            <a:avLst/>
          </a:prstGeom>
          <a:noFill/>
        </p:spPr>
        <p:txBody>
          <a:bodyPr wrap="square" rtlCol="0">
            <a:spAutoFit/>
          </a:bodyPr>
          <a:lstStyle/>
          <a:p>
            <a:pPr algn="ctr"/>
            <a:r>
              <a:rPr lang="en-AU" sz="1000" dirty="0">
                <a:latin typeface="Berlin Sans FB Demi" panose="020E0802020502020306" pitchFamily="34" charset="0"/>
              </a:rPr>
              <a:t>Gastrovascular Space</a:t>
            </a:r>
          </a:p>
        </p:txBody>
      </p:sp>
      <p:sp>
        <p:nvSpPr>
          <p:cNvPr id="135" name="Rectangle 134"/>
          <p:cNvSpPr/>
          <p:nvPr/>
        </p:nvSpPr>
        <p:spPr>
          <a:xfrm>
            <a:off x="501157" y="1676725"/>
            <a:ext cx="2559416" cy="126874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a:t>
            </a:r>
            <a:r>
              <a:rPr lang="en-AU" sz="1200" dirty="0">
                <a:solidFill>
                  <a:schemeClr val="tx1"/>
                </a:solidFill>
                <a:latin typeface="Arial Narrow" panose="020B0606020202030204" pitchFamily="34" charset="0"/>
              </a:rPr>
              <a:t>Where do corals turn calcium ions and carbonate ions in to solid coral skeleton?</a:t>
            </a:r>
          </a:p>
          <a:p>
            <a:endParaRPr lang="en-AU" sz="4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Ans</a:t>
            </a:r>
            <a:r>
              <a:rPr lang="en-AU" sz="1200" b="1" i="1" dirty="0">
                <a:solidFill>
                  <a:schemeClr val="tx1"/>
                </a:solidFill>
                <a:latin typeface="Arial Narrow" panose="020B0606020202030204" pitchFamily="34" charset="0"/>
              </a:rPr>
              <a:t>. </a:t>
            </a:r>
            <a:endParaRPr lang="en-AU" sz="1200" i="1" dirty="0">
              <a:solidFill>
                <a:schemeClr val="tx1"/>
              </a:solidFill>
              <a:latin typeface="Arial Narrow" panose="020B0606020202030204" pitchFamily="34" charset="0"/>
            </a:endParaRPr>
          </a:p>
          <a:p>
            <a:endParaRPr lang="en-AU" sz="600" b="1" dirty="0">
              <a:solidFill>
                <a:schemeClr val="tx1"/>
              </a:solidFill>
              <a:latin typeface="Arial Narrow" panose="020B0606020202030204" pitchFamily="34" charset="0"/>
            </a:endParaRPr>
          </a:p>
        </p:txBody>
      </p:sp>
      <p:cxnSp>
        <p:nvCxnSpPr>
          <p:cNvPr id="136" name="Straight Connector 135"/>
          <p:cNvCxnSpPr/>
          <p:nvPr/>
        </p:nvCxnSpPr>
        <p:spPr>
          <a:xfrm flipH="1">
            <a:off x="496799" y="1606352"/>
            <a:ext cx="5892659" cy="75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Rectangle 136"/>
          <p:cNvSpPr/>
          <p:nvPr/>
        </p:nvSpPr>
        <p:spPr>
          <a:xfrm>
            <a:off x="878794" y="2088822"/>
            <a:ext cx="2128084" cy="2426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TextBox 137"/>
          <p:cNvSpPr txBox="1"/>
          <p:nvPr/>
        </p:nvSpPr>
        <p:spPr>
          <a:xfrm>
            <a:off x="496521" y="957506"/>
            <a:ext cx="5892937" cy="215444"/>
          </a:xfrm>
          <a:prstGeom prst="rect">
            <a:avLst/>
          </a:prstGeom>
          <a:solidFill>
            <a:schemeClr val="tx1"/>
          </a:solidFill>
        </p:spPr>
        <p:txBody>
          <a:bodyPr wrap="square" rtlCol="0">
            <a:spAutoFit/>
          </a:bodyPr>
          <a:lstStyle/>
          <a:p>
            <a:pPr algn="ctr"/>
            <a:r>
              <a:rPr lang="en-AU" sz="800" b="1" dirty="0">
                <a:solidFill>
                  <a:schemeClr val="bg1"/>
                </a:solidFill>
                <a:latin typeface="Arial Narrow" panose="020B0606020202030204" pitchFamily="34" charset="0"/>
              </a:rPr>
              <a:t>BEFORE GOING ANY FURTHER, REVISE CONCEPTS INTRODUCED ON WORKSHEET “4.WHAT IS ARAGONITE?” </a:t>
            </a:r>
          </a:p>
        </p:txBody>
      </p:sp>
      <p:sp>
        <p:nvSpPr>
          <p:cNvPr id="139" name="Rectangle 138"/>
          <p:cNvSpPr/>
          <p:nvPr/>
        </p:nvSpPr>
        <p:spPr>
          <a:xfrm>
            <a:off x="564258" y="2641166"/>
            <a:ext cx="2418196" cy="2426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lumMod val="65000"/>
                  <a:lumOff val="35000"/>
                </a:schemeClr>
              </a:solidFill>
            </a:endParaRPr>
          </a:p>
        </p:txBody>
      </p:sp>
      <p:sp>
        <p:nvSpPr>
          <p:cNvPr id="141" name="TextBox 140"/>
          <p:cNvSpPr txBox="1"/>
          <p:nvPr/>
        </p:nvSpPr>
        <p:spPr>
          <a:xfrm>
            <a:off x="427088" y="8392191"/>
            <a:ext cx="5991659" cy="430887"/>
          </a:xfrm>
          <a:prstGeom prst="rect">
            <a:avLst/>
          </a:prstGeom>
          <a:noFill/>
        </p:spPr>
        <p:txBody>
          <a:bodyPr wrap="square" rtlCol="0">
            <a:spAutoFit/>
          </a:bodyPr>
          <a:lstStyle/>
          <a:p>
            <a:r>
              <a:rPr lang="en-AU" sz="550" baseline="30000" dirty="0">
                <a:latin typeface="Arial Narrow" panose="020B0606020202030204" pitchFamily="34" charset="0"/>
              </a:rPr>
              <a:t>[1] </a:t>
            </a:r>
            <a:r>
              <a:rPr lang="en-AU" sz="550" dirty="0">
                <a:latin typeface="Arial Narrow" panose="020B0606020202030204" pitchFamily="34" charset="0"/>
              </a:rPr>
              <a:t>Adapted with permission from: </a:t>
            </a:r>
            <a:r>
              <a:rPr lang="en-AU" sz="550" dirty="0" err="1">
                <a:latin typeface="Arial Narrow" panose="020B0606020202030204" pitchFamily="34" charset="0"/>
              </a:rPr>
              <a:t>Hoegh</a:t>
            </a:r>
            <a:r>
              <a:rPr lang="en-AU" sz="550" dirty="0">
                <a:latin typeface="Arial Narrow" panose="020B0606020202030204" pitchFamily="34" charset="0"/>
              </a:rPr>
              <a:t>-Guldberg, O., </a:t>
            </a:r>
            <a:r>
              <a:rPr lang="en-AU" sz="550" dirty="0" err="1">
                <a:latin typeface="Arial Narrow" panose="020B0606020202030204" pitchFamily="34" charset="0"/>
              </a:rPr>
              <a:t>Mumby</a:t>
            </a:r>
            <a:r>
              <a:rPr lang="en-AU" sz="550" dirty="0">
                <a:latin typeface="Arial Narrow" panose="020B0606020202030204" pitchFamily="34" charset="0"/>
              </a:rPr>
              <a:t>, P.J., Hooten, J., </a:t>
            </a:r>
            <a:r>
              <a:rPr lang="en-AU" sz="550" dirty="0" err="1">
                <a:latin typeface="Arial Narrow" panose="020B0606020202030204" pitchFamily="34" charset="0"/>
              </a:rPr>
              <a:t>Steneck</a:t>
            </a:r>
            <a:r>
              <a:rPr lang="en-AU" sz="550" dirty="0">
                <a:latin typeface="Arial Narrow" panose="020B0606020202030204" pitchFamily="34" charset="0"/>
              </a:rPr>
              <a:t>, R.S., Greenfield, P., Gomez, E., Harvell, C.D., Sale, P.F., Edwards, A.J., </a:t>
            </a:r>
            <a:r>
              <a:rPr lang="en-AU" sz="550" dirty="0" err="1">
                <a:latin typeface="Arial Narrow" panose="020B0606020202030204" pitchFamily="34" charset="0"/>
              </a:rPr>
              <a:t>Caldeira</a:t>
            </a:r>
            <a:r>
              <a:rPr lang="en-AU" sz="550" dirty="0">
                <a:latin typeface="Arial Narrow" panose="020B0606020202030204" pitchFamily="34" charset="0"/>
              </a:rPr>
              <a:t>, K., Knowlton, N., Eakin, C.M., Iglesias-</a:t>
            </a:r>
            <a:r>
              <a:rPr lang="en-AU" sz="550" dirty="0" err="1">
                <a:latin typeface="Arial Narrow" panose="020B0606020202030204" pitchFamily="34" charset="0"/>
              </a:rPr>
              <a:t>Trieto</a:t>
            </a:r>
            <a:r>
              <a:rPr lang="en-AU" sz="550" dirty="0">
                <a:latin typeface="Arial Narrow" panose="020B0606020202030204" pitchFamily="34" charset="0"/>
              </a:rPr>
              <a:t>, R., </a:t>
            </a:r>
            <a:r>
              <a:rPr lang="en-AU" sz="550" dirty="0" err="1">
                <a:latin typeface="Arial Narrow" panose="020B0606020202030204" pitchFamily="34" charset="0"/>
              </a:rPr>
              <a:t>Muthiga</a:t>
            </a:r>
            <a:r>
              <a:rPr lang="en-AU" sz="550" dirty="0">
                <a:latin typeface="Arial Narrow" panose="020B0606020202030204" pitchFamily="34" charset="0"/>
              </a:rPr>
              <a:t>, N., Bradbury, R.H., </a:t>
            </a:r>
            <a:r>
              <a:rPr lang="en-AU" sz="550" dirty="0" err="1">
                <a:latin typeface="Arial Narrow" panose="020B0606020202030204" pitchFamily="34" charset="0"/>
              </a:rPr>
              <a:t>Dubi</a:t>
            </a:r>
            <a:r>
              <a:rPr lang="en-AU" sz="550" dirty="0">
                <a:latin typeface="Arial Narrow" panose="020B0606020202030204" pitchFamily="34" charset="0"/>
              </a:rPr>
              <a:t>, A. and </a:t>
            </a:r>
            <a:r>
              <a:rPr lang="en-AU" sz="550" dirty="0" err="1">
                <a:latin typeface="Arial Narrow" panose="020B0606020202030204" pitchFamily="34" charset="0"/>
              </a:rPr>
              <a:t>Hatziolos</a:t>
            </a:r>
            <a:r>
              <a:rPr lang="en-AU" sz="550" dirty="0">
                <a:latin typeface="Arial Narrow" panose="020B0606020202030204" pitchFamily="34" charset="0"/>
              </a:rPr>
              <a:t>, M.E. (2007). Coral Reefs Under Rapid Climate Change and Ocean Acidification. </a:t>
            </a:r>
            <a:r>
              <a:rPr lang="en-AU" sz="550" i="1" dirty="0">
                <a:latin typeface="Arial Narrow" panose="020B0606020202030204" pitchFamily="34" charset="0"/>
              </a:rPr>
              <a:t>Science 318, 1737. DOI: 10.1126/science.1152509 </a:t>
            </a:r>
          </a:p>
          <a:p>
            <a:r>
              <a:rPr lang="en-AU" sz="550" baseline="30000" dirty="0">
                <a:latin typeface="Arial Narrow" panose="020B0606020202030204" pitchFamily="34" charset="0"/>
              </a:rPr>
              <a:t>[2] </a:t>
            </a:r>
            <a:r>
              <a:rPr lang="en-AU" sz="550" dirty="0">
                <a:latin typeface="Arial Narrow" panose="020B0606020202030204" pitchFamily="34" charset="0"/>
              </a:rPr>
              <a:t>Coast Adapt (2018). What are the RCP’s? Coastal Climate Change Infographics Series</a:t>
            </a:r>
            <a:r>
              <a:rPr lang="en-AU" sz="550" i="1" dirty="0">
                <a:latin typeface="Arial Narrow" panose="020B0606020202030204" pitchFamily="34" charset="0"/>
              </a:rPr>
              <a:t>. Accessed 06.09.18 from: www.coastadapt.com.au (infographics tab)</a:t>
            </a:r>
          </a:p>
          <a:p>
            <a:r>
              <a:rPr lang="en-AU" sz="550" baseline="30000" dirty="0">
                <a:latin typeface="Arial Narrow" panose="020B0606020202030204" pitchFamily="34" charset="0"/>
              </a:rPr>
              <a:t>[3] </a:t>
            </a:r>
            <a:r>
              <a:rPr lang="en-AU" sz="550" dirty="0">
                <a:latin typeface="Arial Narrow" panose="020B0606020202030204" pitchFamily="34" charset="0"/>
              </a:rPr>
              <a:t>See page 89</a:t>
            </a:r>
          </a:p>
        </p:txBody>
      </p:sp>
      <p:sp>
        <p:nvSpPr>
          <p:cNvPr id="25" name="Rectangle 24"/>
          <p:cNvSpPr/>
          <p:nvPr/>
        </p:nvSpPr>
        <p:spPr>
          <a:xfrm>
            <a:off x="3127143" y="1683521"/>
            <a:ext cx="1139054" cy="8314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a:solidFill>
                  <a:schemeClr val="tx1"/>
                </a:solidFill>
                <a:latin typeface="Arial Narrow" panose="020B0606020202030204" pitchFamily="34" charset="0"/>
              </a:rPr>
              <a:t>Calcium ions and carbonate ions are transferred </a:t>
            </a:r>
            <a:r>
              <a:rPr lang="en-AU" sz="1000" i="1" dirty="0">
                <a:solidFill>
                  <a:schemeClr val="tx1"/>
                </a:solidFill>
                <a:latin typeface="Arial Narrow" panose="020B0606020202030204" pitchFamily="34" charset="0"/>
              </a:rPr>
              <a:t>from</a:t>
            </a:r>
            <a:r>
              <a:rPr lang="en-AU" sz="1000" dirty="0">
                <a:solidFill>
                  <a:schemeClr val="tx1"/>
                </a:solidFill>
                <a:latin typeface="Arial Narrow" panose="020B0606020202030204" pitchFamily="34" charset="0"/>
              </a:rPr>
              <a:t> the seawater</a:t>
            </a:r>
            <a:r>
              <a:rPr lang="en-AU" sz="1000" i="1" dirty="0">
                <a:solidFill>
                  <a:schemeClr val="tx1"/>
                </a:solidFill>
                <a:latin typeface="Arial Narrow" panose="020B0606020202030204" pitchFamily="34" charset="0"/>
              </a:rPr>
              <a:t> to </a:t>
            </a:r>
            <a:r>
              <a:rPr lang="en-AU" sz="1000" dirty="0">
                <a:solidFill>
                  <a:schemeClr val="tx1"/>
                </a:solidFill>
                <a:latin typeface="Arial Narrow" panose="020B0606020202030204" pitchFamily="34" charset="0"/>
              </a:rPr>
              <a:t>the </a:t>
            </a:r>
            <a:r>
              <a:rPr lang="en-AU" sz="1000" u="sng" dirty="0">
                <a:solidFill>
                  <a:schemeClr val="tx1"/>
                </a:solidFill>
                <a:latin typeface="Arial Narrow" panose="020B0606020202030204" pitchFamily="34" charset="0"/>
              </a:rPr>
              <a:t>calcifying fluid</a:t>
            </a:r>
            <a:r>
              <a:rPr lang="en-AU" sz="1000" dirty="0">
                <a:solidFill>
                  <a:schemeClr val="tx1"/>
                </a:solidFill>
                <a:latin typeface="Arial Narrow" panose="020B0606020202030204" pitchFamily="34" charset="0"/>
              </a:rPr>
              <a:t>…..</a:t>
            </a:r>
          </a:p>
        </p:txBody>
      </p:sp>
      <p:sp>
        <p:nvSpPr>
          <p:cNvPr id="27" name="Right Arrow 26"/>
          <p:cNvSpPr/>
          <p:nvPr/>
        </p:nvSpPr>
        <p:spPr>
          <a:xfrm>
            <a:off x="4180919" y="2448488"/>
            <a:ext cx="294446" cy="263978"/>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02" name="Straight Connector 101"/>
          <p:cNvCxnSpPr/>
          <p:nvPr/>
        </p:nvCxnSpPr>
        <p:spPr>
          <a:xfrm flipH="1">
            <a:off x="477524" y="3011059"/>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4807846" y="4453488"/>
            <a:ext cx="368893" cy="184666"/>
          </a:xfrm>
          <a:prstGeom prst="rect">
            <a:avLst/>
          </a:prstGeom>
          <a:noFill/>
        </p:spPr>
        <p:txBody>
          <a:bodyPr wrap="square" rtlCol="0">
            <a:spAutoFit/>
          </a:bodyPr>
          <a:lstStyle/>
          <a:p>
            <a:r>
              <a:rPr lang="en-AU" sz="600" b="1" dirty="0"/>
              <a:t>-</a:t>
            </a:r>
            <a:r>
              <a:rPr lang="en-AU" sz="600" dirty="0"/>
              <a:t>1</a:t>
            </a:r>
          </a:p>
        </p:txBody>
      </p:sp>
      <p:sp>
        <p:nvSpPr>
          <p:cNvPr id="7" name="TextBox 6"/>
          <p:cNvSpPr txBox="1"/>
          <p:nvPr/>
        </p:nvSpPr>
        <p:spPr>
          <a:xfrm>
            <a:off x="3009988" y="3018017"/>
            <a:ext cx="3463493" cy="1077218"/>
          </a:xfrm>
          <a:prstGeom prst="rect">
            <a:avLst/>
          </a:prstGeom>
          <a:noFill/>
        </p:spPr>
        <p:txBody>
          <a:bodyPr wrap="square" rtlCol="0">
            <a:spAutoFit/>
          </a:bodyPr>
          <a:lstStyle/>
          <a:p>
            <a:r>
              <a:rPr lang="en-AU" sz="1600" b="1" dirty="0">
                <a:latin typeface="Arial Narrow" panose="020B0606020202030204" pitchFamily="34" charset="0"/>
              </a:rPr>
              <a:t>Corals NEED carbonate</a:t>
            </a:r>
          </a:p>
          <a:p>
            <a:r>
              <a:rPr lang="en-AU" sz="1200" dirty="0">
                <a:latin typeface="Arial Narrow" panose="020B0606020202030204" pitchFamily="34" charset="0"/>
              </a:rPr>
              <a:t>Unfortunately, the way we are going, in </a:t>
            </a:r>
            <a:r>
              <a:rPr lang="en-AU" sz="1200" i="1" dirty="0">
                <a:latin typeface="Arial Narrow" panose="020B0606020202030204" pitchFamily="34" charset="0"/>
              </a:rPr>
              <a:t>your</a:t>
            </a:r>
            <a:r>
              <a:rPr lang="en-AU" sz="1200" dirty="0">
                <a:latin typeface="Arial Narrow" panose="020B0606020202030204" pitchFamily="34" charset="0"/>
              </a:rPr>
              <a:t> lifetime, there will not be enough carbonate ions in seawater for corals to make their skeletons strong enough or fast enough to build </a:t>
            </a:r>
            <a:r>
              <a:rPr lang="en-AU" sz="1200" i="1" dirty="0">
                <a:latin typeface="Arial Narrow" panose="020B0606020202030204" pitchFamily="34" charset="0"/>
              </a:rPr>
              <a:t>coral</a:t>
            </a:r>
            <a:r>
              <a:rPr lang="en-AU" sz="1200" dirty="0">
                <a:latin typeface="Arial Narrow" panose="020B0606020202030204" pitchFamily="34" charset="0"/>
              </a:rPr>
              <a:t> reefs.</a:t>
            </a:r>
          </a:p>
        </p:txBody>
      </p:sp>
      <p:sp>
        <p:nvSpPr>
          <p:cNvPr id="9" name="Rectangle 8"/>
          <p:cNvSpPr/>
          <p:nvPr/>
        </p:nvSpPr>
        <p:spPr>
          <a:xfrm>
            <a:off x="477524" y="6888519"/>
            <a:ext cx="6126311" cy="276999"/>
          </a:xfrm>
          <a:prstGeom prst="rect">
            <a:avLst/>
          </a:prstGeom>
        </p:spPr>
        <p:txBody>
          <a:bodyPr wrap="square">
            <a:spAutoFit/>
          </a:bodyPr>
          <a:lstStyle/>
          <a:p>
            <a:r>
              <a:rPr lang="en-AU" sz="1160" b="1" dirty="0">
                <a:solidFill>
                  <a:schemeClr val="bg1"/>
                </a:solidFill>
                <a:latin typeface="Arial Narrow" panose="020B0606020202030204" pitchFamily="34" charset="0"/>
              </a:rPr>
              <a:t>Activity: Mark the distribution of</a:t>
            </a:r>
            <a:r>
              <a:rPr lang="en-AU" sz="1160" b="1" i="1" dirty="0">
                <a:solidFill>
                  <a:schemeClr val="bg1"/>
                </a:solidFill>
                <a:latin typeface="Arial Narrow" panose="020B0606020202030204" pitchFamily="34" charset="0"/>
              </a:rPr>
              <a:t> coral </a:t>
            </a:r>
            <a:r>
              <a:rPr lang="en-AU" sz="1160" b="1" dirty="0">
                <a:solidFill>
                  <a:schemeClr val="bg1"/>
                </a:solidFill>
                <a:latin typeface="Arial Narrow" panose="020B0606020202030204" pitchFamily="34" charset="0"/>
              </a:rPr>
              <a:t>reefs on the maps below. </a:t>
            </a:r>
            <a:r>
              <a:rPr lang="en-AU" sz="1160" b="1" u="sng" dirty="0">
                <a:solidFill>
                  <a:schemeClr val="bg1"/>
                </a:solidFill>
                <a:latin typeface="Arial Narrow" panose="020B0606020202030204" pitchFamily="34" charset="0"/>
              </a:rPr>
              <a:t>Shaded</a:t>
            </a:r>
            <a:r>
              <a:rPr lang="en-AU" sz="1160" b="1" dirty="0">
                <a:solidFill>
                  <a:schemeClr val="bg1"/>
                </a:solidFill>
                <a:latin typeface="Arial Narrow" panose="020B0606020202030204" pitchFamily="34" charset="0"/>
              </a:rPr>
              <a:t> areas have </a:t>
            </a:r>
            <a:r>
              <a:rPr lang="el-GR" sz="1160" b="1" dirty="0">
                <a:solidFill>
                  <a:schemeClr val="bg1"/>
                </a:solidFill>
                <a:latin typeface="Arial Narrow" panose="020B0606020202030204" pitchFamily="34" charset="0"/>
              </a:rPr>
              <a:t>Ω</a:t>
            </a:r>
            <a:r>
              <a:rPr lang="en-AU" sz="1000" b="1" dirty="0" err="1">
                <a:solidFill>
                  <a:schemeClr val="bg1"/>
                </a:solidFill>
                <a:latin typeface="Arial Narrow" panose="020B0606020202030204" pitchFamily="34" charset="0"/>
              </a:rPr>
              <a:t>ara</a:t>
            </a:r>
            <a:r>
              <a:rPr lang="en-AU" sz="1000" b="1" dirty="0">
                <a:solidFill>
                  <a:schemeClr val="bg1"/>
                </a:solidFill>
                <a:latin typeface="Arial Narrow" panose="020B0606020202030204" pitchFamily="34" charset="0"/>
              </a:rPr>
              <a:t> </a:t>
            </a:r>
            <a:r>
              <a:rPr lang="en-AU" sz="1160" b="1" dirty="0">
                <a:solidFill>
                  <a:schemeClr val="bg1"/>
                </a:solidFill>
                <a:latin typeface="Arial Narrow" panose="020B0606020202030204" pitchFamily="34" charset="0"/>
              </a:rPr>
              <a:t>value &lt;3.3 </a:t>
            </a:r>
          </a:p>
        </p:txBody>
      </p:sp>
      <p:sp>
        <p:nvSpPr>
          <p:cNvPr id="94" name="Rectangle 93"/>
          <p:cNvSpPr/>
          <p:nvPr/>
        </p:nvSpPr>
        <p:spPr>
          <a:xfrm>
            <a:off x="513283" y="7251116"/>
            <a:ext cx="2778930" cy="247010"/>
          </a:xfrm>
          <a:prstGeom prst="rect">
            <a:avLst/>
          </a:prstGeom>
          <a:solidFill>
            <a:schemeClr val="tx1">
              <a:alpha val="46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Rectangle 96"/>
          <p:cNvSpPr/>
          <p:nvPr/>
        </p:nvSpPr>
        <p:spPr>
          <a:xfrm>
            <a:off x="523315" y="8089388"/>
            <a:ext cx="2748563" cy="302788"/>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p:cNvSpPr txBox="1"/>
          <p:nvPr/>
        </p:nvSpPr>
        <p:spPr>
          <a:xfrm>
            <a:off x="1429840" y="8076335"/>
            <a:ext cx="1360912" cy="338554"/>
          </a:xfrm>
          <a:prstGeom prst="rect">
            <a:avLst/>
          </a:prstGeom>
          <a:noFill/>
        </p:spPr>
        <p:txBody>
          <a:bodyPr wrap="square" rtlCol="0">
            <a:spAutoFit/>
          </a:bodyPr>
          <a:lstStyle/>
          <a:p>
            <a:r>
              <a:rPr lang="en-AU" sz="1600" b="1" dirty="0">
                <a:solidFill>
                  <a:schemeClr val="bg1"/>
                </a:solidFill>
                <a:latin typeface="Arial Narrow" panose="020B0606020202030204" pitchFamily="34" charset="0"/>
              </a:rPr>
              <a:t>400ppm CO</a:t>
            </a:r>
            <a:r>
              <a:rPr lang="en-AU" sz="1600" b="1" baseline="30000" dirty="0">
                <a:solidFill>
                  <a:schemeClr val="bg1"/>
                </a:solidFill>
                <a:latin typeface="Arial Narrow" panose="020B0606020202030204" pitchFamily="34" charset="0"/>
              </a:rPr>
              <a:t>2</a:t>
            </a:r>
          </a:p>
        </p:txBody>
      </p:sp>
      <p:sp>
        <p:nvSpPr>
          <p:cNvPr id="101" name="Oval 100"/>
          <p:cNvSpPr/>
          <p:nvPr/>
        </p:nvSpPr>
        <p:spPr>
          <a:xfrm>
            <a:off x="2056453" y="6261067"/>
            <a:ext cx="107686" cy="11056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2" name="TextBox 111"/>
          <p:cNvSpPr txBox="1"/>
          <p:nvPr/>
        </p:nvSpPr>
        <p:spPr>
          <a:xfrm>
            <a:off x="1994343" y="6200785"/>
            <a:ext cx="258183"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A</a:t>
            </a:r>
          </a:p>
        </p:txBody>
      </p:sp>
      <p:sp>
        <p:nvSpPr>
          <p:cNvPr id="100" name="Rectangle 99"/>
          <p:cNvSpPr/>
          <p:nvPr/>
        </p:nvSpPr>
        <p:spPr>
          <a:xfrm>
            <a:off x="3562302" y="7252785"/>
            <a:ext cx="2778931" cy="1140927"/>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0" name="Rectangle 29"/>
          <p:cNvSpPr/>
          <p:nvPr/>
        </p:nvSpPr>
        <p:spPr>
          <a:xfrm>
            <a:off x="3081359" y="4765279"/>
            <a:ext cx="3223637" cy="12790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endParaRPr lang="en-AU" sz="1200" dirty="0">
              <a:solidFill>
                <a:schemeClr val="bg1"/>
              </a:solidFill>
              <a:latin typeface="Arial Narrow" panose="020B0606020202030204" pitchFamily="34" charset="0"/>
            </a:endParaRPr>
          </a:p>
        </p:txBody>
      </p:sp>
      <p:sp>
        <p:nvSpPr>
          <p:cNvPr id="34" name="Rectangle 33"/>
          <p:cNvSpPr/>
          <p:nvPr/>
        </p:nvSpPr>
        <p:spPr>
          <a:xfrm>
            <a:off x="3432923" y="5076337"/>
            <a:ext cx="1137554" cy="713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TextBox 34"/>
          <p:cNvSpPr txBox="1"/>
          <p:nvPr/>
        </p:nvSpPr>
        <p:spPr>
          <a:xfrm>
            <a:off x="2991646" y="5010173"/>
            <a:ext cx="307777" cy="700964"/>
          </a:xfrm>
          <a:prstGeom prst="rect">
            <a:avLst/>
          </a:prstGeom>
          <a:noFill/>
        </p:spPr>
        <p:txBody>
          <a:bodyPr vert="vert270" wrap="square" rtlCol="0">
            <a:spAutoFit/>
          </a:bodyPr>
          <a:lstStyle/>
          <a:p>
            <a:r>
              <a:rPr lang="en-AU" sz="800" b="1" dirty="0">
                <a:solidFill>
                  <a:schemeClr val="bg1"/>
                </a:solidFill>
                <a:latin typeface="Arial Narrow" panose="020B0606020202030204" pitchFamily="34" charset="0"/>
              </a:rPr>
              <a:t>CO</a:t>
            </a:r>
            <a:r>
              <a:rPr lang="en-AU" sz="600" b="1" dirty="0">
                <a:solidFill>
                  <a:schemeClr val="bg1"/>
                </a:solidFill>
                <a:latin typeface="Arial Narrow" panose="020B0606020202030204" pitchFamily="34" charset="0"/>
              </a:rPr>
              <a:t>2</a:t>
            </a:r>
            <a:r>
              <a:rPr lang="en-AU" sz="800" b="1" dirty="0">
                <a:solidFill>
                  <a:schemeClr val="bg1"/>
                </a:solidFill>
                <a:latin typeface="Arial Narrow" panose="020B0606020202030204" pitchFamily="34" charset="0"/>
              </a:rPr>
              <a:t>  (ppm)</a:t>
            </a:r>
          </a:p>
        </p:txBody>
      </p:sp>
      <p:sp>
        <p:nvSpPr>
          <p:cNvPr id="36" name="TextBox 35"/>
          <p:cNvSpPr txBox="1"/>
          <p:nvPr/>
        </p:nvSpPr>
        <p:spPr>
          <a:xfrm>
            <a:off x="3333391" y="5752060"/>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2000</a:t>
            </a:r>
          </a:p>
        </p:txBody>
      </p:sp>
      <p:sp>
        <p:nvSpPr>
          <p:cNvPr id="124" name="TextBox 123"/>
          <p:cNvSpPr txBox="1"/>
          <p:nvPr/>
        </p:nvSpPr>
        <p:spPr>
          <a:xfrm>
            <a:off x="3599797" y="5753309"/>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2025</a:t>
            </a:r>
          </a:p>
        </p:txBody>
      </p:sp>
      <p:sp>
        <p:nvSpPr>
          <p:cNvPr id="125" name="TextBox 124"/>
          <p:cNvSpPr txBox="1"/>
          <p:nvPr/>
        </p:nvSpPr>
        <p:spPr>
          <a:xfrm>
            <a:off x="3875545" y="5749870"/>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2050</a:t>
            </a:r>
          </a:p>
        </p:txBody>
      </p:sp>
      <p:sp>
        <p:nvSpPr>
          <p:cNvPr id="126" name="TextBox 125"/>
          <p:cNvSpPr txBox="1"/>
          <p:nvPr/>
        </p:nvSpPr>
        <p:spPr>
          <a:xfrm>
            <a:off x="4121915" y="5751534"/>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2075</a:t>
            </a:r>
          </a:p>
        </p:txBody>
      </p:sp>
      <p:sp>
        <p:nvSpPr>
          <p:cNvPr id="133" name="TextBox 132"/>
          <p:cNvSpPr txBox="1"/>
          <p:nvPr/>
        </p:nvSpPr>
        <p:spPr>
          <a:xfrm>
            <a:off x="4376609" y="5751374"/>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2100</a:t>
            </a:r>
          </a:p>
        </p:txBody>
      </p:sp>
      <p:sp>
        <p:nvSpPr>
          <p:cNvPr id="140" name="TextBox 139"/>
          <p:cNvSpPr txBox="1"/>
          <p:nvPr/>
        </p:nvSpPr>
        <p:spPr>
          <a:xfrm>
            <a:off x="3170717" y="5680992"/>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300</a:t>
            </a:r>
          </a:p>
        </p:txBody>
      </p:sp>
      <p:sp>
        <p:nvSpPr>
          <p:cNvPr id="142" name="TextBox 141"/>
          <p:cNvSpPr txBox="1"/>
          <p:nvPr/>
        </p:nvSpPr>
        <p:spPr>
          <a:xfrm>
            <a:off x="3170619" y="5539664"/>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400</a:t>
            </a:r>
          </a:p>
        </p:txBody>
      </p:sp>
      <p:sp>
        <p:nvSpPr>
          <p:cNvPr id="143" name="TextBox 142"/>
          <p:cNvSpPr txBox="1"/>
          <p:nvPr/>
        </p:nvSpPr>
        <p:spPr>
          <a:xfrm>
            <a:off x="3175576" y="5401503"/>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500</a:t>
            </a:r>
          </a:p>
        </p:txBody>
      </p:sp>
      <p:sp>
        <p:nvSpPr>
          <p:cNvPr id="144" name="TextBox 143"/>
          <p:cNvSpPr txBox="1"/>
          <p:nvPr/>
        </p:nvSpPr>
        <p:spPr>
          <a:xfrm>
            <a:off x="3175576" y="5268942"/>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600</a:t>
            </a:r>
          </a:p>
        </p:txBody>
      </p:sp>
      <p:sp>
        <p:nvSpPr>
          <p:cNvPr id="145" name="TextBox 144"/>
          <p:cNvSpPr txBox="1"/>
          <p:nvPr/>
        </p:nvSpPr>
        <p:spPr>
          <a:xfrm>
            <a:off x="3175576" y="5130122"/>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700</a:t>
            </a:r>
          </a:p>
        </p:txBody>
      </p:sp>
      <p:sp>
        <p:nvSpPr>
          <p:cNvPr id="146" name="TextBox 145"/>
          <p:cNvSpPr txBox="1"/>
          <p:nvPr/>
        </p:nvSpPr>
        <p:spPr>
          <a:xfrm>
            <a:off x="3175576" y="4997476"/>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800</a:t>
            </a:r>
          </a:p>
        </p:txBody>
      </p:sp>
      <p:sp>
        <p:nvSpPr>
          <p:cNvPr id="48" name="Freeform 47"/>
          <p:cNvSpPr/>
          <p:nvPr/>
        </p:nvSpPr>
        <p:spPr>
          <a:xfrm>
            <a:off x="3448661" y="4929346"/>
            <a:ext cx="1149079" cy="800302"/>
          </a:xfrm>
          <a:custGeom>
            <a:avLst/>
            <a:gdLst>
              <a:gd name="connsiteX0" fmla="*/ 0 w 946245"/>
              <a:gd name="connsiteY0" fmla="*/ 650544 h 650544"/>
              <a:gd name="connsiteX1" fmla="*/ 86436 w 946245"/>
              <a:gd name="connsiteY1" fmla="*/ 636896 h 650544"/>
              <a:gd name="connsiteX2" fmla="*/ 191068 w 946245"/>
              <a:gd name="connsiteY2" fmla="*/ 605051 h 650544"/>
              <a:gd name="connsiteX3" fmla="*/ 309349 w 946245"/>
              <a:gd name="connsiteY3" fmla="*/ 559559 h 650544"/>
              <a:gd name="connsiteX4" fmla="*/ 445827 w 946245"/>
              <a:gd name="connsiteY4" fmla="*/ 486771 h 650544"/>
              <a:gd name="connsiteX5" fmla="*/ 573206 w 946245"/>
              <a:gd name="connsiteY5" fmla="*/ 404884 h 650544"/>
              <a:gd name="connsiteX6" fmla="*/ 677839 w 946245"/>
              <a:gd name="connsiteY6" fmla="*/ 322997 h 650544"/>
              <a:gd name="connsiteX7" fmla="*/ 759725 w 946245"/>
              <a:gd name="connsiteY7" fmla="*/ 241111 h 650544"/>
              <a:gd name="connsiteX8" fmla="*/ 827964 w 946245"/>
              <a:gd name="connsiteY8" fmla="*/ 154675 h 650544"/>
              <a:gd name="connsiteX9" fmla="*/ 882555 w 946245"/>
              <a:gd name="connsiteY9" fmla="*/ 77338 h 650544"/>
              <a:gd name="connsiteX10" fmla="*/ 946245 w 946245"/>
              <a:gd name="connsiteY10" fmla="*/ 0 h 650544"/>
              <a:gd name="connsiteX11" fmla="*/ 946245 w 946245"/>
              <a:gd name="connsiteY11" fmla="*/ 0 h 6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6245" h="650544">
                <a:moveTo>
                  <a:pt x="0" y="650544"/>
                </a:moveTo>
                <a:cubicBezTo>
                  <a:pt x="27295" y="647511"/>
                  <a:pt x="54591" y="644478"/>
                  <a:pt x="86436" y="636896"/>
                </a:cubicBezTo>
                <a:cubicBezTo>
                  <a:pt x="118281" y="629314"/>
                  <a:pt x="153916" y="617940"/>
                  <a:pt x="191068" y="605051"/>
                </a:cubicBezTo>
                <a:cubicBezTo>
                  <a:pt x="228220" y="592162"/>
                  <a:pt x="266889" y="579272"/>
                  <a:pt x="309349" y="559559"/>
                </a:cubicBezTo>
                <a:cubicBezTo>
                  <a:pt x="351809" y="539846"/>
                  <a:pt x="401851" y="512550"/>
                  <a:pt x="445827" y="486771"/>
                </a:cubicBezTo>
                <a:cubicBezTo>
                  <a:pt x="489803" y="460992"/>
                  <a:pt x="534537" y="432180"/>
                  <a:pt x="573206" y="404884"/>
                </a:cubicBezTo>
                <a:cubicBezTo>
                  <a:pt x="611875" y="377588"/>
                  <a:pt x="646752" y="350293"/>
                  <a:pt x="677839" y="322997"/>
                </a:cubicBezTo>
                <a:cubicBezTo>
                  <a:pt x="708926" y="295701"/>
                  <a:pt x="734704" y="269165"/>
                  <a:pt x="759725" y="241111"/>
                </a:cubicBezTo>
                <a:cubicBezTo>
                  <a:pt x="784746" y="213057"/>
                  <a:pt x="807492" y="181970"/>
                  <a:pt x="827964" y="154675"/>
                </a:cubicBezTo>
                <a:cubicBezTo>
                  <a:pt x="848436" y="127380"/>
                  <a:pt x="862842" y="103117"/>
                  <a:pt x="882555" y="77338"/>
                </a:cubicBezTo>
                <a:cubicBezTo>
                  <a:pt x="902268" y="51559"/>
                  <a:pt x="946245" y="0"/>
                  <a:pt x="946245" y="0"/>
                </a:cubicBezTo>
                <a:lnTo>
                  <a:pt x="946245" y="0"/>
                </a:ln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AU"/>
          </a:p>
        </p:txBody>
      </p:sp>
      <p:sp>
        <p:nvSpPr>
          <p:cNvPr id="49" name="Freeform 48"/>
          <p:cNvSpPr/>
          <p:nvPr/>
        </p:nvSpPr>
        <p:spPr>
          <a:xfrm>
            <a:off x="3408082" y="5309132"/>
            <a:ext cx="1165013" cy="433325"/>
          </a:xfrm>
          <a:custGeom>
            <a:avLst/>
            <a:gdLst>
              <a:gd name="connsiteX0" fmla="*/ 0 w 1141863"/>
              <a:gd name="connsiteY0" fmla="*/ 363941 h 363941"/>
              <a:gd name="connsiteX1" fmla="*/ 195618 w 1141863"/>
              <a:gd name="connsiteY1" fmla="*/ 336645 h 363941"/>
              <a:gd name="connsiteX2" fmla="*/ 322997 w 1141863"/>
              <a:gd name="connsiteY2" fmla="*/ 313899 h 363941"/>
              <a:gd name="connsiteX3" fmla="*/ 473122 w 1141863"/>
              <a:gd name="connsiteY3" fmla="*/ 241111 h 363941"/>
              <a:gd name="connsiteX4" fmla="*/ 591403 w 1141863"/>
              <a:gd name="connsiteY4" fmla="*/ 168323 h 363941"/>
              <a:gd name="connsiteX5" fmla="*/ 714233 w 1141863"/>
              <a:gd name="connsiteY5" fmla="*/ 109183 h 363941"/>
              <a:gd name="connsiteX6" fmla="*/ 859809 w 1141863"/>
              <a:gd name="connsiteY6" fmla="*/ 45493 h 363941"/>
              <a:gd name="connsiteX7" fmla="*/ 1037230 w 1141863"/>
              <a:gd name="connsiteY7" fmla="*/ 9099 h 363941"/>
              <a:gd name="connsiteX8" fmla="*/ 1141863 w 1141863"/>
              <a:gd name="connsiteY8" fmla="*/ 0 h 363941"/>
              <a:gd name="connsiteX9" fmla="*/ 1141863 w 1141863"/>
              <a:gd name="connsiteY9" fmla="*/ 0 h 36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863" h="363941">
                <a:moveTo>
                  <a:pt x="0" y="363941"/>
                </a:moveTo>
                <a:lnTo>
                  <a:pt x="195618" y="336645"/>
                </a:lnTo>
                <a:cubicBezTo>
                  <a:pt x="249451" y="328305"/>
                  <a:pt x="276746" y="329821"/>
                  <a:pt x="322997" y="313899"/>
                </a:cubicBezTo>
                <a:cubicBezTo>
                  <a:pt x="369248" y="297977"/>
                  <a:pt x="428388" y="265374"/>
                  <a:pt x="473122" y="241111"/>
                </a:cubicBezTo>
                <a:cubicBezTo>
                  <a:pt x="517856" y="216848"/>
                  <a:pt x="551218" y="190311"/>
                  <a:pt x="591403" y="168323"/>
                </a:cubicBezTo>
                <a:cubicBezTo>
                  <a:pt x="631588" y="146335"/>
                  <a:pt x="669499" y="129655"/>
                  <a:pt x="714233" y="109183"/>
                </a:cubicBezTo>
                <a:cubicBezTo>
                  <a:pt x="758967" y="88711"/>
                  <a:pt x="805976" y="62174"/>
                  <a:pt x="859809" y="45493"/>
                </a:cubicBezTo>
                <a:cubicBezTo>
                  <a:pt x="913642" y="28812"/>
                  <a:pt x="990221" y="16681"/>
                  <a:pt x="1037230" y="9099"/>
                </a:cubicBezTo>
                <a:cubicBezTo>
                  <a:pt x="1084239" y="1517"/>
                  <a:pt x="1141863" y="0"/>
                  <a:pt x="1141863" y="0"/>
                </a:cubicBezTo>
                <a:lnTo>
                  <a:pt x="1141863" y="0"/>
                </a:lnTo>
              </a:path>
            </a:pathLst>
          </a:custGeom>
          <a:noFill/>
          <a:ln>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Freeform 49"/>
          <p:cNvSpPr/>
          <p:nvPr/>
        </p:nvSpPr>
        <p:spPr>
          <a:xfrm>
            <a:off x="3437472" y="5429426"/>
            <a:ext cx="1141863" cy="304800"/>
          </a:xfrm>
          <a:custGeom>
            <a:avLst/>
            <a:gdLst>
              <a:gd name="connsiteX0" fmla="*/ 0 w 1141863"/>
              <a:gd name="connsiteY0" fmla="*/ 304800 h 304800"/>
              <a:gd name="connsiteX1" fmla="*/ 227463 w 1141863"/>
              <a:gd name="connsiteY1" fmla="*/ 263857 h 304800"/>
              <a:gd name="connsiteX2" fmla="*/ 436728 w 1141863"/>
              <a:gd name="connsiteY2" fmla="*/ 159224 h 304800"/>
              <a:gd name="connsiteX3" fmla="*/ 645994 w 1141863"/>
              <a:gd name="connsiteY3" fmla="*/ 63690 h 304800"/>
              <a:gd name="connsiteX4" fmla="*/ 891654 w 1141863"/>
              <a:gd name="connsiteY4" fmla="*/ 13648 h 304800"/>
              <a:gd name="connsiteX5" fmla="*/ 1100919 w 1141863"/>
              <a:gd name="connsiteY5" fmla="*/ 4550 h 304800"/>
              <a:gd name="connsiteX6" fmla="*/ 1141863 w 1141863"/>
              <a:gd name="connsiteY6" fmla="*/ 0 h 304800"/>
              <a:gd name="connsiteX7" fmla="*/ 1141863 w 1141863"/>
              <a:gd name="connsiteY7"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863" h="304800">
                <a:moveTo>
                  <a:pt x="0" y="304800"/>
                </a:moveTo>
                <a:cubicBezTo>
                  <a:pt x="77337" y="296460"/>
                  <a:pt x="154675" y="288120"/>
                  <a:pt x="227463" y="263857"/>
                </a:cubicBezTo>
                <a:cubicBezTo>
                  <a:pt x="300251" y="239594"/>
                  <a:pt x="366973" y="192585"/>
                  <a:pt x="436728" y="159224"/>
                </a:cubicBezTo>
                <a:cubicBezTo>
                  <a:pt x="506483" y="125863"/>
                  <a:pt x="570173" y="87953"/>
                  <a:pt x="645994" y="63690"/>
                </a:cubicBezTo>
                <a:cubicBezTo>
                  <a:pt x="721815" y="39427"/>
                  <a:pt x="815833" y="23505"/>
                  <a:pt x="891654" y="13648"/>
                </a:cubicBezTo>
                <a:cubicBezTo>
                  <a:pt x="967475" y="3791"/>
                  <a:pt x="1059218" y="6825"/>
                  <a:pt x="1100919" y="4550"/>
                </a:cubicBezTo>
                <a:cubicBezTo>
                  <a:pt x="1142620" y="2275"/>
                  <a:pt x="1141863" y="0"/>
                  <a:pt x="1141863" y="0"/>
                </a:cubicBezTo>
                <a:lnTo>
                  <a:pt x="1141863" y="0"/>
                </a:ln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52"/>
          <p:cNvSpPr/>
          <p:nvPr/>
        </p:nvSpPr>
        <p:spPr>
          <a:xfrm>
            <a:off x="3432923" y="5538472"/>
            <a:ext cx="1132764" cy="191205"/>
          </a:xfrm>
          <a:custGeom>
            <a:avLst/>
            <a:gdLst>
              <a:gd name="connsiteX0" fmla="*/ 0 w 1132764"/>
              <a:gd name="connsiteY0" fmla="*/ 191205 h 191205"/>
              <a:gd name="connsiteX1" fmla="*/ 268406 w 1132764"/>
              <a:gd name="connsiteY1" fmla="*/ 141163 h 191205"/>
              <a:gd name="connsiteX2" fmla="*/ 409433 w 1132764"/>
              <a:gd name="connsiteY2" fmla="*/ 100220 h 191205"/>
              <a:gd name="connsiteX3" fmla="*/ 536812 w 1132764"/>
              <a:gd name="connsiteY3" fmla="*/ 27432 h 191205"/>
              <a:gd name="connsiteX4" fmla="*/ 714233 w 1132764"/>
              <a:gd name="connsiteY4" fmla="*/ 137 h 191205"/>
              <a:gd name="connsiteX5" fmla="*/ 891654 w 1132764"/>
              <a:gd name="connsiteY5" fmla="*/ 18334 h 191205"/>
              <a:gd name="connsiteX6" fmla="*/ 1069074 w 1132764"/>
              <a:gd name="connsiteY6" fmla="*/ 50178 h 191205"/>
              <a:gd name="connsiteX7" fmla="*/ 1132764 w 1132764"/>
              <a:gd name="connsiteY7" fmla="*/ 68375 h 191205"/>
              <a:gd name="connsiteX8" fmla="*/ 1132764 w 1132764"/>
              <a:gd name="connsiteY8" fmla="*/ 68375 h 1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764" h="191205">
                <a:moveTo>
                  <a:pt x="0" y="191205"/>
                </a:moveTo>
                <a:cubicBezTo>
                  <a:pt x="100083" y="173766"/>
                  <a:pt x="200167" y="156327"/>
                  <a:pt x="268406" y="141163"/>
                </a:cubicBezTo>
                <a:cubicBezTo>
                  <a:pt x="336645" y="125999"/>
                  <a:pt x="364699" y="119175"/>
                  <a:pt x="409433" y="100220"/>
                </a:cubicBezTo>
                <a:cubicBezTo>
                  <a:pt x="454167" y="81265"/>
                  <a:pt x="486012" y="44112"/>
                  <a:pt x="536812" y="27432"/>
                </a:cubicBezTo>
                <a:cubicBezTo>
                  <a:pt x="587612" y="10752"/>
                  <a:pt x="655093" y="1653"/>
                  <a:pt x="714233" y="137"/>
                </a:cubicBezTo>
                <a:cubicBezTo>
                  <a:pt x="773373" y="-1379"/>
                  <a:pt x="832514" y="9994"/>
                  <a:pt x="891654" y="18334"/>
                </a:cubicBezTo>
                <a:cubicBezTo>
                  <a:pt x="950794" y="26674"/>
                  <a:pt x="1028889" y="41838"/>
                  <a:pt x="1069074" y="50178"/>
                </a:cubicBezTo>
                <a:cubicBezTo>
                  <a:pt x="1109259" y="58518"/>
                  <a:pt x="1132764" y="68375"/>
                  <a:pt x="1132764" y="68375"/>
                </a:cubicBezTo>
                <a:lnTo>
                  <a:pt x="1132764" y="68375"/>
                </a:ln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TextBox 58"/>
          <p:cNvSpPr txBox="1"/>
          <p:nvPr/>
        </p:nvSpPr>
        <p:spPr>
          <a:xfrm>
            <a:off x="3887719" y="5142973"/>
            <a:ext cx="715333" cy="215444"/>
          </a:xfrm>
          <a:prstGeom prst="rect">
            <a:avLst/>
          </a:prstGeom>
          <a:noFill/>
        </p:spPr>
        <p:txBody>
          <a:bodyPr wrap="square" rtlCol="0">
            <a:spAutoFit/>
          </a:bodyPr>
          <a:lstStyle/>
          <a:p>
            <a:r>
              <a:rPr lang="en-AU" sz="800" b="1" dirty="0">
                <a:latin typeface="Arial Narrow" panose="020B0606020202030204" pitchFamily="34" charset="0"/>
              </a:rPr>
              <a:t>RCP8.5</a:t>
            </a:r>
          </a:p>
        </p:txBody>
      </p:sp>
      <p:sp>
        <p:nvSpPr>
          <p:cNvPr id="152" name="TextBox 151"/>
          <p:cNvSpPr txBox="1"/>
          <p:nvPr/>
        </p:nvSpPr>
        <p:spPr>
          <a:xfrm>
            <a:off x="4109300" y="5553482"/>
            <a:ext cx="731910" cy="215444"/>
          </a:xfrm>
          <a:prstGeom prst="rect">
            <a:avLst/>
          </a:prstGeom>
          <a:noFill/>
        </p:spPr>
        <p:txBody>
          <a:bodyPr wrap="square" rtlCol="0">
            <a:spAutoFit/>
          </a:bodyPr>
          <a:lstStyle/>
          <a:p>
            <a:r>
              <a:rPr lang="en-AU" sz="800" b="1" dirty="0">
                <a:latin typeface="Arial Narrow" panose="020B0606020202030204" pitchFamily="34" charset="0"/>
              </a:rPr>
              <a:t>RCP2.6</a:t>
            </a:r>
          </a:p>
        </p:txBody>
      </p:sp>
      <p:sp>
        <p:nvSpPr>
          <p:cNvPr id="153" name="TextBox 152"/>
          <p:cNvSpPr txBox="1"/>
          <p:nvPr/>
        </p:nvSpPr>
        <p:spPr>
          <a:xfrm>
            <a:off x="4517304" y="5169057"/>
            <a:ext cx="731910"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RCP6.0</a:t>
            </a:r>
          </a:p>
        </p:txBody>
      </p:sp>
      <p:sp>
        <p:nvSpPr>
          <p:cNvPr id="154" name="TextBox 153"/>
          <p:cNvSpPr txBox="1"/>
          <p:nvPr/>
        </p:nvSpPr>
        <p:spPr>
          <a:xfrm>
            <a:off x="4517439" y="5324813"/>
            <a:ext cx="731910"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RCP4.5</a:t>
            </a:r>
          </a:p>
        </p:txBody>
      </p:sp>
      <p:sp>
        <p:nvSpPr>
          <p:cNvPr id="63" name="Rectangle 62"/>
          <p:cNvSpPr/>
          <p:nvPr/>
        </p:nvSpPr>
        <p:spPr>
          <a:xfrm>
            <a:off x="4958960" y="4809240"/>
            <a:ext cx="1311068" cy="119099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TextBox 63"/>
          <p:cNvSpPr txBox="1"/>
          <p:nvPr/>
        </p:nvSpPr>
        <p:spPr>
          <a:xfrm>
            <a:off x="4911654" y="4777860"/>
            <a:ext cx="1444669" cy="1246495"/>
          </a:xfrm>
          <a:prstGeom prst="rect">
            <a:avLst/>
          </a:prstGeom>
          <a:noFill/>
        </p:spPr>
        <p:txBody>
          <a:bodyPr wrap="square" rtlCol="0">
            <a:spAutoFit/>
          </a:bodyPr>
          <a:lstStyle/>
          <a:p>
            <a:r>
              <a:rPr lang="en-AU" sz="800" b="1" dirty="0">
                <a:latin typeface="Arial Narrow" panose="020B0606020202030204" pitchFamily="34" charset="0"/>
              </a:rPr>
              <a:t>Figure 2: Carbon dioxide (CO</a:t>
            </a:r>
            <a:r>
              <a:rPr lang="en-AU" sz="600" b="1" dirty="0">
                <a:latin typeface="Arial Narrow" panose="020B0606020202030204" pitchFamily="34" charset="0"/>
              </a:rPr>
              <a:t>2</a:t>
            </a:r>
            <a:r>
              <a:rPr lang="en-AU" sz="800" b="1" dirty="0">
                <a:latin typeface="Arial Narrow" panose="020B0606020202030204" pitchFamily="34" charset="0"/>
              </a:rPr>
              <a:t>) concentrations predicted for the future, based on changes we make now to reduce CO</a:t>
            </a:r>
            <a:r>
              <a:rPr lang="en-AU" sz="600" b="1" dirty="0">
                <a:latin typeface="Arial Narrow" panose="020B0606020202030204" pitchFamily="34" charset="0"/>
              </a:rPr>
              <a:t>2 </a:t>
            </a:r>
            <a:r>
              <a:rPr lang="en-AU" sz="800" b="1" dirty="0">
                <a:latin typeface="Arial Narrow" panose="020B0606020202030204" pitchFamily="34" charset="0"/>
              </a:rPr>
              <a:t>emissions</a:t>
            </a:r>
            <a:r>
              <a:rPr lang="en-AU" sz="800" b="1" baseline="30000" dirty="0">
                <a:latin typeface="Arial Narrow" panose="020B0606020202030204" pitchFamily="34" charset="0"/>
              </a:rPr>
              <a:t>[2][3]</a:t>
            </a:r>
            <a:r>
              <a:rPr lang="en-AU" sz="800" b="1" dirty="0">
                <a:latin typeface="Arial Narrow" panose="020B0606020202030204" pitchFamily="34" charset="0"/>
              </a:rPr>
              <a:t>:</a:t>
            </a:r>
          </a:p>
          <a:p>
            <a:endParaRPr lang="en-AU" sz="300" dirty="0">
              <a:latin typeface="Arial Narrow" panose="020B0606020202030204" pitchFamily="34" charset="0"/>
            </a:endParaRPr>
          </a:p>
          <a:p>
            <a:r>
              <a:rPr lang="en-AU" sz="800" b="1" dirty="0">
                <a:latin typeface="Arial Narrow" panose="020B0606020202030204" pitchFamily="34" charset="0"/>
              </a:rPr>
              <a:t>RCP8.5: </a:t>
            </a:r>
            <a:r>
              <a:rPr lang="en-AU" sz="800" dirty="0">
                <a:latin typeface="Arial Narrow" panose="020B0606020202030204" pitchFamily="34" charset="0"/>
              </a:rPr>
              <a:t>Small changes </a:t>
            </a:r>
            <a:r>
              <a:rPr lang="en-AU" sz="800" dirty="0">
                <a:latin typeface="Arial Narrow" panose="020B0606020202030204" pitchFamily="34" charset="0"/>
                <a:sym typeface="Wingdings" panose="05000000000000000000" pitchFamily="2" charset="2"/>
              </a:rPr>
              <a:t></a:t>
            </a:r>
            <a:endParaRPr lang="en-AU" sz="800" dirty="0">
              <a:latin typeface="Arial Narrow" panose="020B0606020202030204" pitchFamily="34" charset="0"/>
            </a:endParaRPr>
          </a:p>
          <a:p>
            <a:r>
              <a:rPr lang="en-AU" sz="800" b="1" dirty="0">
                <a:latin typeface="Arial Narrow" panose="020B0606020202030204" pitchFamily="34" charset="0"/>
              </a:rPr>
              <a:t>RCP6.0: </a:t>
            </a:r>
            <a:r>
              <a:rPr lang="en-AU" sz="800" dirty="0">
                <a:latin typeface="Arial Narrow" panose="020B0606020202030204" pitchFamily="34" charset="0"/>
              </a:rPr>
              <a:t>Medium changes</a:t>
            </a:r>
          </a:p>
          <a:p>
            <a:r>
              <a:rPr lang="en-AU" sz="800" b="1" dirty="0">
                <a:latin typeface="Arial Narrow" panose="020B0606020202030204" pitchFamily="34" charset="0"/>
              </a:rPr>
              <a:t>RCP4.5: </a:t>
            </a:r>
            <a:r>
              <a:rPr lang="en-AU" sz="800" dirty="0">
                <a:latin typeface="Arial Narrow" panose="020B0606020202030204" pitchFamily="34" charset="0"/>
              </a:rPr>
              <a:t>Large changes</a:t>
            </a:r>
            <a:endParaRPr lang="en-AU" sz="800" b="1" dirty="0">
              <a:latin typeface="Arial Narrow" panose="020B0606020202030204" pitchFamily="34" charset="0"/>
            </a:endParaRPr>
          </a:p>
          <a:p>
            <a:r>
              <a:rPr lang="en-AU" sz="800" b="1" dirty="0">
                <a:latin typeface="Arial Narrow" panose="020B0606020202030204" pitchFamily="34" charset="0"/>
              </a:rPr>
              <a:t>RCP2.6: </a:t>
            </a:r>
            <a:r>
              <a:rPr lang="en-AU" sz="800" dirty="0">
                <a:latin typeface="Arial Narrow" panose="020B0606020202030204" pitchFamily="34" charset="0"/>
              </a:rPr>
              <a:t>Very large changes now</a:t>
            </a:r>
            <a:endParaRPr lang="en-AU" sz="800" dirty="0">
              <a:latin typeface="Arial Narrow" panose="020B0606020202030204" pitchFamily="34" charset="0"/>
              <a:sym typeface="Wingdings" panose="05000000000000000000" pitchFamily="2" charset="2"/>
            </a:endParaRPr>
          </a:p>
        </p:txBody>
      </p:sp>
      <p:sp>
        <p:nvSpPr>
          <p:cNvPr id="71" name="Oval 70"/>
          <p:cNvSpPr/>
          <p:nvPr/>
        </p:nvSpPr>
        <p:spPr>
          <a:xfrm rot="20427786">
            <a:off x="2024347" y="7524485"/>
            <a:ext cx="669403" cy="528258"/>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Oval 71"/>
          <p:cNvSpPr/>
          <p:nvPr/>
        </p:nvSpPr>
        <p:spPr>
          <a:xfrm>
            <a:off x="1592469" y="7783338"/>
            <a:ext cx="240960" cy="262113"/>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6" name="Oval 155"/>
          <p:cNvSpPr/>
          <p:nvPr/>
        </p:nvSpPr>
        <p:spPr>
          <a:xfrm rot="18458822">
            <a:off x="1596635" y="7585072"/>
            <a:ext cx="259697" cy="183754"/>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7" name="Oval 156"/>
          <p:cNvSpPr/>
          <p:nvPr/>
        </p:nvSpPr>
        <p:spPr>
          <a:xfrm>
            <a:off x="2612076" y="7787018"/>
            <a:ext cx="557243" cy="263282"/>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8" name="Oval 157"/>
          <p:cNvSpPr/>
          <p:nvPr/>
        </p:nvSpPr>
        <p:spPr>
          <a:xfrm rot="20915925">
            <a:off x="3155271" y="7530877"/>
            <a:ext cx="89817" cy="293546"/>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9" name="Oval 158"/>
          <p:cNvSpPr/>
          <p:nvPr/>
        </p:nvSpPr>
        <p:spPr>
          <a:xfrm>
            <a:off x="501100" y="7509305"/>
            <a:ext cx="597507" cy="322761"/>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0" name="Oval 159"/>
          <p:cNvSpPr/>
          <p:nvPr/>
        </p:nvSpPr>
        <p:spPr>
          <a:xfrm rot="20915925">
            <a:off x="1036660" y="7790881"/>
            <a:ext cx="126637" cy="196216"/>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1" name="Oval 160"/>
          <p:cNvSpPr/>
          <p:nvPr/>
        </p:nvSpPr>
        <p:spPr>
          <a:xfrm>
            <a:off x="751751" y="8037463"/>
            <a:ext cx="45719" cy="46079"/>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2" name="Oval 161"/>
          <p:cNvSpPr/>
          <p:nvPr/>
        </p:nvSpPr>
        <p:spPr>
          <a:xfrm rot="20276880">
            <a:off x="1202059" y="7510319"/>
            <a:ext cx="213039" cy="340219"/>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4" name="Oval 163"/>
          <p:cNvSpPr/>
          <p:nvPr/>
        </p:nvSpPr>
        <p:spPr>
          <a:xfrm>
            <a:off x="1870759" y="7587014"/>
            <a:ext cx="167363" cy="243390"/>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5" name="Oval 164"/>
          <p:cNvSpPr/>
          <p:nvPr/>
        </p:nvSpPr>
        <p:spPr>
          <a:xfrm>
            <a:off x="601939" y="7780083"/>
            <a:ext cx="107833" cy="105426"/>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6" name="Oval 165"/>
          <p:cNvSpPr/>
          <p:nvPr/>
        </p:nvSpPr>
        <p:spPr>
          <a:xfrm rot="660977">
            <a:off x="2728308" y="7598224"/>
            <a:ext cx="218681" cy="134690"/>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821491" y="2073195"/>
            <a:ext cx="2353400" cy="276999"/>
          </a:xfrm>
          <a:prstGeom prst="rect">
            <a:avLst/>
          </a:prstGeom>
          <a:noFill/>
        </p:spPr>
        <p:txBody>
          <a:bodyPr wrap="square" rtlCol="0">
            <a:spAutoFit/>
          </a:bodyPr>
          <a:lstStyle/>
          <a:p>
            <a:r>
              <a:rPr lang="en-AU" sz="600" dirty="0">
                <a:solidFill>
                  <a:schemeClr val="tx1">
                    <a:lumMod val="65000"/>
                    <a:lumOff val="35000"/>
                  </a:schemeClr>
                </a:solidFill>
                <a:latin typeface="Comic Sans MS" panose="030F0702030302020204" pitchFamily="66" charset="0"/>
              </a:rPr>
              <a:t>in the </a:t>
            </a:r>
            <a:r>
              <a:rPr lang="en-AU" sz="1200" dirty="0">
                <a:solidFill>
                  <a:schemeClr val="tx1">
                    <a:lumMod val="65000"/>
                    <a:lumOff val="35000"/>
                  </a:schemeClr>
                </a:solidFill>
                <a:latin typeface="Comic Sans MS" panose="030F0702030302020204" pitchFamily="66" charset="0"/>
              </a:rPr>
              <a:t>Calcifying fluid </a:t>
            </a:r>
            <a:r>
              <a:rPr lang="en-AU" sz="600" dirty="0">
                <a:solidFill>
                  <a:schemeClr val="tx1">
                    <a:lumMod val="65000"/>
                    <a:lumOff val="35000"/>
                  </a:schemeClr>
                </a:solidFill>
                <a:latin typeface="Comic Sans MS" panose="030F0702030302020204" pitchFamily="66" charset="0"/>
              </a:rPr>
              <a:t>(above the skeleton)</a:t>
            </a:r>
            <a:endParaRPr lang="en-AU" sz="1200" dirty="0">
              <a:solidFill>
                <a:schemeClr val="tx1">
                  <a:lumMod val="65000"/>
                  <a:lumOff val="35000"/>
                </a:schemeClr>
              </a:solidFill>
              <a:latin typeface="Comic Sans MS" panose="030F0702030302020204" pitchFamily="66" charset="0"/>
            </a:endParaRPr>
          </a:p>
        </p:txBody>
      </p:sp>
      <p:sp>
        <p:nvSpPr>
          <p:cNvPr id="147" name="TextBox 146"/>
          <p:cNvSpPr txBox="1"/>
          <p:nvPr/>
        </p:nvSpPr>
        <p:spPr>
          <a:xfrm>
            <a:off x="655464" y="2619522"/>
            <a:ext cx="225999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Ca   </a:t>
            </a:r>
            <a:r>
              <a:rPr lang="en-AU" sz="800" dirty="0">
                <a:solidFill>
                  <a:schemeClr val="tx1">
                    <a:lumMod val="65000"/>
                    <a:lumOff val="35000"/>
                  </a:schemeClr>
                </a:solidFill>
                <a:latin typeface="Comic Sans MS" panose="030F0702030302020204" pitchFamily="66" charset="0"/>
              </a:rPr>
              <a:t>(</a:t>
            </a:r>
            <a:r>
              <a:rPr lang="en-AU" sz="800" dirty="0" err="1">
                <a:solidFill>
                  <a:schemeClr val="tx1">
                    <a:lumMod val="65000"/>
                    <a:lumOff val="35000"/>
                  </a:schemeClr>
                </a:solidFill>
                <a:latin typeface="Comic Sans MS" panose="030F0702030302020204" pitchFamily="66" charset="0"/>
              </a:rPr>
              <a:t>aq</a:t>
            </a:r>
            <a:r>
              <a:rPr lang="en-AU" sz="800" dirty="0">
                <a:solidFill>
                  <a:schemeClr val="tx1">
                    <a:lumMod val="65000"/>
                    <a:lumOff val="35000"/>
                  </a:schemeClr>
                </a:solidFill>
                <a:latin typeface="Comic Sans MS" panose="030F0702030302020204" pitchFamily="66" charset="0"/>
              </a:rPr>
              <a:t>) </a:t>
            </a:r>
            <a:r>
              <a:rPr lang="en-AU" sz="1200" dirty="0">
                <a:solidFill>
                  <a:schemeClr val="tx1">
                    <a:lumMod val="65000"/>
                    <a:lumOff val="35000"/>
                  </a:schemeClr>
                </a:solidFill>
                <a:latin typeface="Comic Sans MS" panose="030F0702030302020204" pitchFamily="66" charset="0"/>
              </a:rPr>
              <a:t>+ CO</a:t>
            </a:r>
            <a:r>
              <a:rPr lang="en-AU" sz="800" dirty="0">
                <a:solidFill>
                  <a:schemeClr val="tx1">
                    <a:lumMod val="65000"/>
                    <a:lumOff val="35000"/>
                  </a:schemeClr>
                </a:solidFill>
                <a:latin typeface="Comic Sans MS" panose="030F0702030302020204" pitchFamily="66" charset="0"/>
              </a:rPr>
              <a:t>3</a:t>
            </a:r>
            <a:r>
              <a:rPr lang="en-AU" sz="1200" dirty="0">
                <a:solidFill>
                  <a:schemeClr val="tx1">
                    <a:lumMod val="65000"/>
                    <a:lumOff val="35000"/>
                  </a:schemeClr>
                </a:solidFill>
                <a:latin typeface="Comic Sans MS" panose="030F0702030302020204" pitchFamily="66" charset="0"/>
              </a:rPr>
              <a:t>   </a:t>
            </a:r>
            <a:r>
              <a:rPr lang="en-AU" sz="800" dirty="0">
                <a:solidFill>
                  <a:schemeClr val="tx1">
                    <a:lumMod val="65000"/>
                    <a:lumOff val="35000"/>
                  </a:schemeClr>
                </a:solidFill>
                <a:latin typeface="Comic Sans MS" panose="030F0702030302020204" pitchFamily="66" charset="0"/>
              </a:rPr>
              <a:t>(</a:t>
            </a:r>
            <a:r>
              <a:rPr lang="en-AU" sz="800" dirty="0" err="1">
                <a:solidFill>
                  <a:schemeClr val="tx1">
                    <a:lumMod val="65000"/>
                    <a:lumOff val="35000"/>
                  </a:schemeClr>
                </a:solidFill>
                <a:latin typeface="Comic Sans MS" panose="030F0702030302020204" pitchFamily="66" charset="0"/>
              </a:rPr>
              <a:t>aq</a:t>
            </a:r>
            <a:r>
              <a:rPr lang="en-AU" sz="800" dirty="0">
                <a:solidFill>
                  <a:schemeClr val="tx1">
                    <a:lumMod val="65000"/>
                    <a:lumOff val="35000"/>
                  </a:schemeClr>
                </a:solidFill>
                <a:latin typeface="Comic Sans MS" panose="030F0702030302020204" pitchFamily="66" charset="0"/>
              </a:rPr>
              <a:t>) </a:t>
            </a:r>
            <a:r>
              <a:rPr lang="en-AU" sz="1200" dirty="0">
                <a:solidFill>
                  <a:schemeClr val="tx1">
                    <a:lumMod val="65000"/>
                    <a:lumOff val="35000"/>
                  </a:schemeClr>
                </a:solidFill>
                <a:latin typeface="Comic Sans MS" panose="030F0702030302020204" pitchFamily="66" charset="0"/>
                <a:sym typeface="Wingdings" panose="05000000000000000000" pitchFamily="2" charset="2"/>
              </a:rPr>
              <a:t> CaCO</a:t>
            </a:r>
            <a:r>
              <a:rPr lang="en-AU" sz="800" dirty="0">
                <a:solidFill>
                  <a:schemeClr val="tx1">
                    <a:lumMod val="65000"/>
                    <a:lumOff val="35000"/>
                  </a:schemeClr>
                </a:solidFill>
                <a:latin typeface="Comic Sans MS" panose="030F0702030302020204" pitchFamily="66" charset="0"/>
                <a:sym typeface="Wingdings" panose="05000000000000000000" pitchFamily="2" charset="2"/>
              </a:rPr>
              <a:t>3 (s)</a:t>
            </a:r>
            <a:endParaRPr lang="en-AU" sz="800" dirty="0">
              <a:solidFill>
                <a:schemeClr val="tx1">
                  <a:lumMod val="65000"/>
                  <a:lumOff val="35000"/>
                </a:schemeClr>
              </a:solidFill>
              <a:latin typeface="Comic Sans MS" panose="030F0702030302020204" pitchFamily="66" charset="0"/>
            </a:endParaRPr>
          </a:p>
        </p:txBody>
      </p:sp>
      <p:sp>
        <p:nvSpPr>
          <p:cNvPr id="148" name="TextBox 147"/>
          <p:cNvSpPr txBox="1"/>
          <p:nvPr/>
        </p:nvSpPr>
        <p:spPr>
          <a:xfrm>
            <a:off x="1583648" y="2617165"/>
            <a:ext cx="262188" cy="215444"/>
          </a:xfrm>
          <a:prstGeom prst="rect">
            <a:avLst/>
          </a:prstGeom>
          <a:noFill/>
        </p:spPr>
        <p:txBody>
          <a:bodyPr wrap="square" rtlCol="0">
            <a:spAutoFit/>
          </a:bodyPr>
          <a:lstStyle/>
          <a:p>
            <a:r>
              <a:rPr lang="en-AU" sz="800" dirty="0">
                <a:solidFill>
                  <a:schemeClr val="tx1">
                    <a:lumMod val="65000"/>
                    <a:lumOff val="35000"/>
                  </a:schemeClr>
                </a:solidFill>
                <a:latin typeface="Arial Narrow" panose="020B0606020202030204" pitchFamily="34" charset="0"/>
              </a:rPr>
              <a:t>2-</a:t>
            </a:r>
          </a:p>
        </p:txBody>
      </p:sp>
      <p:sp>
        <p:nvSpPr>
          <p:cNvPr id="149" name="TextBox 148"/>
          <p:cNvSpPr txBox="1"/>
          <p:nvPr/>
        </p:nvSpPr>
        <p:spPr>
          <a:xfrm>
            <a:off x="833411" y="2623231"/>
            <a:ext cx="292250" cy="215444"/>
          </a:xfrm>
          <a:prstGeom prst="rect">
            <a:avLst/>
          </a:prstGeom>
          <a:noFill/>
        </p:spPr>
        <p:txBody>
          <a:bodyPr wrap="square" rtlCol="0">
            <a:spAutoFit/>
          </a:bodyPr>
          <a:lstStyle/>
          <a:p>
            <a:r>
              <a:rPr lang="en-AU" sz="800" dirty="0">
                <a:solidFill>
                  <a:schemeClr val="tx1">
                    <a:lumMod val="65000"/>
                    <a:lumOff val="35000"/>
                  </a:schemeClr>
                </a:solidFill>
                <a:latin typeface="Arial Narrow" panose="020B0606020202030204" pitchFamily="34" charset="0"/>
              </a:rPr>
              <a:t>2+</a:t>
            </a:r>
          </a:p>
        </p:txBody>
      </p:sp>
      <p:sp>
        <p:nvSpPr>
          <p:cNvPr id="163" name="Rectangle 162"/>
          <p:cNvSpPr/>
          <p:nvPr/>
        </p:nvSpPr>
        <p:spPr>
          <a:xfrm>
            <a:off x="4531666" y="1858401"/>
            <a:ext cx="1606857" cy="190990"/>
          </a:xfrm>
          <a:prstGeom prst="rect">
            <a:avLst/>
          </a:prstGeom>
          <a:solidFill>
            <a:schemeClr val="bg1">
              <a:lumMod val="6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7" name="Rectangle 166"/>
          <p:cNvSpPr/>
          <p:nvPr/>
        </p:nvSpPr>
        <p:spPr>
          <a:xfrm>
            <a:off x="4526414" y="2263221"/>
            <a:ext cx="1612109" cy="191197"/>
          </a:xfrm>
          <a:prstGeom prst="rect">
            <a:avLst/>
          </a:prstGeom>
          <a:solidFill>
            <a:schemeClr val="bg1">
              <a:lumMod val="6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8" name="TextBox 167"/>
          <p:cNvSpPr txBox="1"/>
          <p:nvPr/>
        </p:nvSpPr>
        <p:spPr>
          <a:xfrm>
            <a:off x="4946198" y="1837824"/>
            <a:ext cx="877477" cy="230832"/>
          </a:xfrm>
          <a:prstGeom prst="rect">
            <a:avLst/>
          </a:prstGeom>
          <a:noFill/>
        </p:spPr>
        <p:txBody>
          <a:bodyPr wrap="square" rtlCol="0">
            <a:spAutoFit/>
          </a:bodyPr>
          <a:lstStyle/>
          <a:p>
            <a:r>
              <a:rPr lang="en-AU" sz="900" dirty="0">
                <a:latin typeface="Berlin Sans FB Demi" panose="020E0802020502020306" pitchFamily="34" charset="0"/>
              </a:rPr>
              <a:t>Coral Tissue</a:t>
            </a:r>
            <a:r>
              <a:rPr lang="en-AU" sz="900" b="1" dirty="0">
                <a:latin typeface="Berlin Sans FB Demi" panose="020E0802020502020306" pitchFamily="34" charset="0"/>
              </a:rPr>
              <a:t> </a:t>
            </a:r>
          </a:p>
        </p:txBody>
      </p:sp>
      <p:sp>
        <p:nvSpPr>
          <p:cNvPr id="170" name="TextBox 169"/>
          <p:cNvSpPr txBox="1"/>
          <p:nvPr/>
        </p:nvSpPr>
        <p:spPr>
          <a:xfrm>
            <a:off x="4986546" y="1677087"/>
            <a:ext cx="772590" cy="215444"/>
          </a:xfrm>
          <a:prstGeom prst="rect">
            <a:avLst/>
          </a:prstGeom>
          <a:noFill/>
        </p:spPr>
        <p:txBody>
          <a:bodyPr wrap="square" rtlCol="0">
            <a:spAutoFit/>
          </a:bodyPr>
          <a:lstStyle/>
          <a:p>
            <a:r>
              <a:rPr lang="en-AU" sz="800" dirty="0">
                <a:solidFill>
                  <a:schemeClr val="tx1">
                    <a:lumMod val="50000"/>
                    <a:lumOff val="50000"/>
                  </a:schemeClr>
                </a:solidFill>
                <a:latin typeface="Berlin Sans FB Demi" panose="020E0802020502020306" pitchFamily="34" charset="0"/>
              </a:rPr>
              <a:t>SEA WATER </a:t>
            </a:r>
          </a:p>
        </p:txBody>
      </p:sp>
      <p:sp>
        <p:nvSpPr>
          <p:cNvPr id="47" name="Down Arrow 46"/>
          <p:cNvSpPr/>
          <p:nvPr/>
        </p:nvSpPr>
        <p:spPr>
          <a:xfrm>
            <a:off x="4116177" y="1692188"/>
            <a:ext cx="293277" cy="74604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0" name="Rectangle 69"/>
          <p:cNvSpPr/>
          <p:nvPr/>
        </p:nvSpPr>
        <p:spPr>
          <a:xfrm>
            <a:off x="4523617" y="1692188"/>
            <a:ext cx="1607085" cy="124546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TextBox 72"/>
          <p:cNvSpPr txBox="1"/>
          <p:nvPr/>
        </p:nvSpPr>
        <p:spPr>
          <a:xfrm rot="5400000">
            <a:off x="5419993" y="2319676"/>
            <a:ext cx="1696505" cy="215444"/>
          </a:xfrm>
          <a:prstGeom prst="rect">
            <a:avLst/>
          </a:prstGeom>
          <a:noFill/>
        </p:spPr>
        <p:txBody>
          <a:bodyPr wrap="square" rtlCol="0">
            <a:spAutoFit/>
          </a:bodyPr>
          <a:lstStyle/>
          <a:p>
            <a:r>
              <a:rPr lang="en-AU" sz="800" dirty="0">
                <a:latin typeface="Arial Narrow" panose="020B0606020202030204" pitchFamily="34" charset="0"/>
              </a:rPr>
              <a:t>Cross-section of a coral </a:t>
            </a:r>
            <a:r>
              <a:rPr lang="en-AU" sz="600" dirty="0">
                <a:latin typeface="Arial Narrow" panose="020B0606020202030204" pitchFamily="34" charset="0"/>
              </a:rPr>
              <a:t>(not to scale)</a:t>
            </a:r>
          </a:p>
        </p:txBody>
      </p:sp>
      <p:sp>
        <p:nvSpPr>
          <p:cNvPr id="127" name="TextBox 126"/>
          <p:cNvSpPr txBox="1"/>
          <p:nvPr/>
        </p:nvSpPr>
        <p:spPr>
          <a:xfrm>
            <a:off x="4501618" y="2220733"/>
            <a:ext cx="1658905" cy="261610"/>
          </a:xfrm>
          <a:prstGeom prst="rect">
            <a:avLst/>
          </a:prstGeom>
          <a:noFill/>
        </p:spPr>
        <p:txBody>
          <a:bodyPr wrap="square" rtlCol="0">
            <a:spAutoFit/>
          </a:bodyPr>
          <a:lstStyle/>
          <a:p>
            <a:pPr algn="ctr"/>
            <a:r>
              <a:rPr lang="en-AU" sz="1100" dirty="0">
                <a:latin typeface="Berlin Sans FB Demi" panose="020E0802020502020306" pitchFamily="34" charset="0"/>
              </a:rPr>
              <a:t>Coral Tissue</a:t>
            </a:r>
            <a:r>
              <a:rPr lang="en-AU" sz="1100" b="1" dirty="0">
                <a:latin typeface="Berlin Sans FB Demi" panose="020E0802020502020306" pitchFamily="34" charset="0"/>
              </a:rPr>
              <a:t> </a:t>
            </a:r>
          </a:p>
        </p:txBody>
      </p:sp>
      <p:sp>
        <p:nvSpPr>
          <p:cNvPr id="83" name="Rectangle 82"/>
          <p:cNvSpPr/>
          <p:nvPr/>
        </p:nvSpPr>
        <p:spPr>
          <a:xfrm>
            <a:off x="821491" y="3505903"/>
            <a:ext cx="2005733" cy="87265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Rectangle 154"/>
          <p:cNvSpPr/>
          <p:nvPr/>
        </p:nvSpPr>
        <p:spPr>
          <a:xfrm>
            <a:off x="812510" y="3490554"/>
            <a:ext cx="2024259" cy="19275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69" name="Straight Connector 168"/>
          <p:cNvCxnSpPr/>
          <p:nvPr/>
        </p:nvCxnSpPr>
        <p:spPr>
          <a:xfrm>
            <a:off x="822416" y="4687043"/>
            <a:ext cx="2014353" cy="393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812510" y="4378555"/>
            <a:ext cx="2024259" cy="58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856560" y="3531677"/>
            <a:ext cx="4697" cy="188018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376157" y="3218307"/>
            <a:ext cx="338554" cy="2217126"/>
          </a:xfrm>
          <a:prstGeom prst="rect">
            <a:avLst/>
          </a:prstGeom>
          <a:noFill/>
        </p:spPr>
        <p:txBody>
          <a:bodyPr vert="vert270" wrap="square" rtlCol="0">
            <a:spAutoFit/>
          </a:bodyPr>
          <a:lstStyle/>
          <a:p>
            <a:r>
              <a:rPr lang="en-AU" sz="1000" b="1" dirty="0">
                <a:latin typeface="Arial Narrow" panose="020B0606020202030204" pitchFamily="34" charset="0"/>
              </a:rPr>
              <a:t>Deviation from temperature in 2007 (°C)</a:t>
            </a:r>
          </a:p>
        </p:txBody>
      </p:sp>
      <p:sp>
        <p:nvSpPr>
          <p:cNvPr id="174" name="TextBox 173"/>
          <p:cNvSpPr txBox="1"/>
          <p:nvPr/>
        </p:nvSpPr>
        <p:spPr>
          <a:xfrm>
            <a:off x="1021416" y="3285456"/>
            <a:ext cx="2024161" cy="246221"/>
          </a:xfrm>
          <a:prstGeom prst="rect">
            <a:avLst/>
          </a:prstGeom>
          <a:noFill/>
        </p:spPr>
        <p:txBody>
          <a:bodyPr wrap="square" rtlCol="0">
            <a:spAutoFit/>
          </a:bodyPr>
          <a:lstStyle/>
          <a:p>
            <a:r>
              <a:rPr lang="en-AU" sz="1000" dirty="0">
                <a:latin typeface="Arial Narrow" panose="020B0606020202030204" pitchFamily="34" charset="0"/>
              </a:rPr>
              <a:t>200   300   400   600  800 1200</a:t>
            </a:r>
          </a:p>
        </p:txBody>
      </p:sp>
      <p:sp>
        <p:nvSpPr>
          <p:cNvPr id="175" name="TextBox 174"/>
          <p:cNvSpPr txBox="1"/>
          <p:nvPr/>
        </p:nvSpPr>
        <p:spPr>
          <a:xfrm rot="5400000">
            <a:off x="1853090" y="2176043"/>
            <a:ext cx="338554" cy="2046777"/>
          </a:xfrm>
          <a:prstGeom prst="rect">
            <a:avLst/>
          </a:prstGeom>
          <a:noFill/>
        </p:spPr>
        <p:txBody>
          <a:bodyPr vert="vert270" wrap="square" rtlCol="0">
            <a:spAutoFit/>
          </a:bodyPr>
          <a:lstStyle/>
          <a:p>
            <a:r>
              <a:rPr lang="en-AU" sz="1000" b="1" dirty="0">
                <a:latin typeface="Arial Narrow" panose="020B0606020202030204" pitchFamily="34" charset="0"/>
              </a:rPr>
              <a:t>Atmospheric CO</a:t>
            </a:r>
            <a:r>
              <a:rPr lang="en-AU" sz="800" b="1" dirty="0">
                <a:latin typeface="Arial Narrow" panose="020B0606020202030204" pitchFamily="34" charset="0"/>
              </a:rPr>
              <a:t>2</a:t>
            </a:r>
            <a:r>
              <a:rPr lang="en-AU" sz="1000" b="1" dirty="0">
                <a:latin typeface="Arial Narrow" panose="020B0606020202030204" pitchFamily="34" charset="0"/>
              </a:rPr>
              <a:t> content (ppm)</a:t>
            </a:r>
          </a:p>
        </p:txBody>
      </p:sp>
      <p:sp>
        <p:nvSpPr>
          <p:cNvPr id="176" name="TextBox 175"/>
          <p:cNvSpPr txBox="1"/>
          <p:nvPr/>
        </p:nvSpPr>
        <p:spPr>
          <a:xfrm>
            <a:off x="1968037" y="3546011"/>
            <a:ext cx="920881" cy="553998"/>
          </a:xfrm>
          <a:prstGeom prst="rect">
            <a:avLst/>
          </a:prstGeom>
          <a:noFill/>
        </p:spPr>
        <p:txBody>
          <a:bodyPr wrap="square" rtlCol="0">
            <a:spAutoFit/>
          </a:bodyPr>
          <a:lstStyle/>
          <a:p>
            <a:pPr algn="ctr"/>
            <a:r>
              <a:rPr lang="en-AU" sz="1000" b="1" dirty="0">
                <a:latin typeface="Arial Narrow" panose="020B0606020202030204" pitchFamily="34" charset="0"/>
              </a:rPr>
              <a:t>Reefs NOT dominated by corals </a:t>
            </a:r>
            <a:r>
              <a:rPr lang="en-AU" sz="1000" b="1" dirty="0">
                <a:latin typeface="Arial Narrow" panose="020B0606020202030204" pitchFamily="34" charset="0"/>
                <a:sym typeface="Wingdings" panose="05000000000000000000" pitchFamily="2" charset="2"/>
              </a:rPr>
              <a:t></a:t>
            </a:r>
            <a:endParaRPr lang="en-AU" sz="1000" b="1" dirty="0">
              <a:latin typeface="Arial Narrow" panose="020B0606020202030204" pitchFamily="34" charset="0"/>
            </a:endParaRPr>
          </a:p>
        </p:txBody>
      </p:sp>
      <p:sp>
        <p:nvSpPr>
          <p:cNvPr id="177" name="TextBox 176"/>
          <p:cNvSpPr txBox="1"/>
          <p:nvPr/>
        </p:nvSpPr>
        <p:spPr>
          <a:xfrm>
            <a:off x="788355" y="3888649"/>
            <a:ext cx="926387" cy="461665"/>
          </a:xfrm>
          <a:prstGeom prst="rect">
            <a:avLst/>
          </a:prstGeom>
          <a:noFill/>
          <a:ln>
            <a:noFill/>
          </a:ln>
        </p:spPr>
        <p:txBody>
          <a:bodyPr wrap="square" rtlCol="0">
            <a:spAutoFit/>
          </a:bodyPr>
          <a:lstStyle/>
          <a:p>
            <a:pPr algn="ctr"/>
            <a:r>
              <a:rPr lang="en-AU" sz="800" dirty="0">
                <a:latin typeface="Arial Narrow" panose="020B0606020202030204" pitchFamily="34" charset="0"/>
              </a:rPr>
              <a:t>Thermal threshold +2°C</a:t>
            </a:r>
          </a:p>
          <a:p>
            <a:endParaRPr lang="en-AU" sz="800" dirty="0">
              <a:latin typeface="Arial Narrow" panose="020B0606020202030204" pitchFamily="34" charset="0"/>
            </a:endParaRPr>
          </a:p>
        </p:txBody>
      </p:sp>
      <p:cxnSp>
        <p:nvCxnSpPr>
          <p:cNvPr id="178" name="Straight Arrow Connector 177"/>
          <p:cNvCxnSpPr/>
          <p:nvPr/>
        </p:nvCxnSpPr>
        <p:spPr>
          <a:xfrm>
            <a:off x="1253347" y="4171567"/>
            <a:ext cx="1" cy="1632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1913276" y="4836661"/>
            <a:ext cx="987681" cy="584775"/>
          </a:xfrm>
          <a:prstGeom prst="rect">
            <a:avLst/>
          </a:prstGeom>
          <a:noFill/>
        </p:spPr>
        <p:txBody>
          <a:bodyPr wrap="square" rtlCol="0">
            <a:spAutoFit/>
          </a:bodyPr>
          <a:lstStyle/>
          <a:p>
            <a:pPr algn="ctr"/>
            <a:r>
              <a:rPr lang="en-AU" sz="800" dirty="0">
                <a:latin typeface="Arial Narrow" panose="020B0606020202030204" pitchFamily="34" charset="0"/>
              </a:rPr>
              <a:t>Carbonate ion threshold</a:t>
            </a:r>
          </a:p>
          <a:p>
            <a:pPr algn="ctr"/>
            <a:r>
              <a:rPr lang="en-AU" sz="800" dirty="0">
                <a:latin typeface="Arial Narrow" panose="020B0606020202030204" pitchFamily="34" charset="0"/>
              </a:rPr>
              <a:t>200 µ</a:t>
            </a:r>
            <a:r>
              <a:rPr lang="en-AU" sz="800" dirty="0" err="1">
                <a:latin typeface="Arial Narrow" panose="020B0606020202030204" pitchFamily="34" charset="0"/>
              </a:rPr>
              <a:t>mol</a:t>
            </a:r>
            <a:r>
              <a:rPr lang="en-AU" sz="800" dirty="0">
                <a:latin typeface="Arial Narrow" panose="020B0606020202030204" pitchFamily="34" charset="0"/>
              </a:rPr>
              <a:t> kg</a:t>
            </a:r>
          </a:p>
          <a:p>
            <a:pPr algn="ctr"/>
            <a:r>
              <a:rPr lang="el-GR" sz="800" dirty="0">
                <a:latin typeface="Arial Narrow" panose="020B0606020202030204" pitchFamily="34" charset="0"/>
              </a:rPr>
              <a:t>Ω</a:t>
            </a:r>
            <a:r>
              <a:rPr lang="en-AU" sz="700" dirty="0" err="1">
                <a:latin typeface="Arial Narrow" panose="020B0606020202030204" pitchFamily="34" charset="0"/>
              </a:rPr>
              <a:t>ara</a:t>
            </a:r>
            <a:r>
              <a:rPr lang="en-AU" sz="700" dirty="0">
                <a:latin typeface="Arial Narrow" panose="020B0606020202030204" pitchFamily="34" charset="0"/>
              </a:rPr>
              <a:t> </a:t>
            </a:r>
            <a:r>
              <a:rPr lang="en-AU" sz="800" dirty="0">
                <a:latin typeface="Arial Narrow" panose="020B0606020202030204" pitchFamily="34" charset="0"/>
              </a:rPr>
              <a:t>= 3.3</a:t>
            </a:r>
          </a:p>
        </p:txBody>
      </p:sp>
      <p:sp>
        <p:nvSpPr>
          <p:cNvPr id="180" name="TextBox 179"/>
          <p:cNvSpPr txBox="1"/>
          <p:nvPr/>
        </p:nvSpPr>
        <p:spPr>
          <a:xfrm>
            <a:off x="1198651" y="4713902"/>
            <a:ext cx="920881" cy="215444"/>
          </a:xfrm>
          <a:prstGeom prst="rect">
            <a:avLst/>
          </a:prstGeom>
          <a:noFill/>
        </p:spPr>
        <p:txBody>
          <a:bodyPr wrap="square" rtlCol="0">
            <a:spAutoFit/>
          </a:bodyPr>
          <a:lstStyle/>
          <a:p>
            <a:pPr algn="ctr"/>
            <a:r>
              <a:rPr lang="en-AU" sz="800" dirty="0">
                <a:latin typeface="Arial Narrow" panose="020B0606020202030204" pitchFamily="34" charset="0"/>
              </a:rPr>
              <a:t>2007</a:t>
            </a:r>
          </a:p>
        </p:txBody>
      </p:sp>
      <p:cxnSp>
        <p:nvCxnSpPr>
          <p:cNvPr id="181" name="Straight Arrow Connector 180"/>
          <p:cNvCxnSpPr/>
          <p:nvPr/>
        </p:nvCxnSpPr>
        <p:spPr>
          <a:xfrm flipH="1">
            <a:off x="1903304" y="5062006"/>
            <a:ext cx="236204" cy="29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2" name="TextBox 181"/>
          <p:cNvSpPr txBox="1"/>
          <p:nvPr/>
        </p:nvSpPr>
        <p:spPr>
          <a:xfrm>
            <a:off x="865397" y="3505473"/>
            <a:ext cx="1146006" cy="461665"/>
          </a:xfrm>
          <a:prstGeom prst="rect">
            <a:avLst/>
          </a:prstGeom>
          <a:noFill/>
        </p:spPr>
        <p:txBody>
          <a:bodyPr wrap="square" rtlCol="0">
            <a:spAutoFit/>
          </a:bodyPr>
          <a:lstStyle/>
          <a:p>
            <a:r>
              <a:rPr lang="en-AU" sz="800" dirty="0">
                <a:latin typeface="Arial Narrow" panose="020B0606020202030204" pitchFamily="34" charset="0"/>
              </a:rPr>
              <a:t>Atmospheric CO</a:t>
            </a:r>
            <a:r>
              <a:rPr lang="en-AU" sz="600" dirty="0">
                <a:latin typeface="Arial Narrow" panose="020B0606020202030204" pitchFamily="34" charset="0"/>
              </a:rPr>
              <a:t>2</a:t>
            </a:r>
            <a:r>
              <a:rPr lang="en-AU" sz="800" dirty="0">
                <a:latin typeface="Arial Narrow" panose="020B0606020202030204" pitchFamily="34" charset="0"/>
              </a:rPr>
              <a:t> threshold 480 ppm</a:t>
            </a:r>
          </a:p>
          <a:p>
            <a:endParaRPr lang="en-AU" sz="800" dirty="0">
              <a:solidFill>
                <a:schemeClr val="bg1">
                  <a:lumMod val="50000"/>
                </a:schemeClr>
              </a:solidFill>
              <a:latin typeface="Arial Narrow" panose="020B0606020202030204" pitchFamily="34" charset="0"/>
            </a:endParaRPr>
          </a:p>
        </p:txBody>
      </p:sp>
      <p:cxnSp>
        <p:nvCxnSpPr>
          <p:cNvPr id="183" name="Straight Arrow Connector 182"/>
          <p:cNvCxnSpPr/>
          <p:nvPr/>
        </p:nvCxnSpPr>
        <p:spPr>
          <a:xfrm flipV="1">
            <a:off x="1616492" y="3661499"/>
            <a:ext cx="223269" cy="27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4" name="Oval 183"/>
          <p:cNvSpPr/>
          <p:nvPr/>
        </p:nvSpPr>
        <p:spPr>
          <a:xfrm>
            <a:off x="1975704" y="3941836"/>
            <a:ext cx="139998" cy="118381"/>
          </a:xfrm>
          <a:prstGeom prst="ellipse">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85" name="TextBox 184"/>
          <p:cNvSpPr txBox="1"/>
          <p:nvPr/>
        </p:nvSpPr>
        <p:spPr>
          <a:xfrm>
            <a:off x="1928429" y="3895468"/>
            <a:ext cx="522448"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a:t>
            </a:r>
          </a:p>
        </p:txBody>
      </p:sp>
      <p:sp>
        <p:nvSpPr>
          <p:cNvPr id="186" name="TextBox 185"/>
          <p:cNvSpPr txBox="1"/>
          <p:nvPr/>
        </p:nvSpPr>
        <p:spPr>
          <a:xfrm>
            <a:off x="2556801" y="5060561"/>
            <a:ext cx="368893" cy="184666"/>
          </a:xfrm>
          <a:prstGeom prst="rect">
            <a:avLst/>
          </a:prstGeom>
          <a:noFill/>
        </p:spPr>
        <p:txBody>
          <a:bodyPr wrap="square" rtlCol="0">
            <a:spAutoFit/>
          </a:bodyPr>
          <a:lstStyle/>
          <a:p>
            <a:r>
              <a:rPr lang="en-AU" sz="600" b="1" dirty="0"/>
              <a:t>-</a:t>
            </a:r>
            <a:r>
              <a:rPr lang="en-AU" sz="600" dirty="0"/>
              <a:t>1</a:t>
            </a:r>
          </a:p>
        </p:txBody>
      </p:sp>
      <p:sp>
        <p:nvSpPr>
          <p:cNvPr id="187" name="Freeform 186"/>
          <p:cNvSpPr/>
          <p:nvPr/>
        </p:nvSpPr>
        <p:spPr>
          <a:xfrm>
            <a:off x="1428750" y="4062382"/>
            <a:ext cx="610378" cy="731149"/>
          </a:xfrm>
          <a:custGeom>
            <a:avLst/>
            <a:gdLst>
              <a:gd name="connsiteX0" fmla="*/ 0 w 603250"/>
              <a:gd name="connsiteY0" fmla="*/ 711200 h 711200"/>
              <a:gd name="connsiteX1" fmla="*/ 171450 w 603250"/>
              <a:gd name="connsiteY1" fmla="*/ 641350 h 711200"/>
              <a:gd name="connsiteX2" fmla="*/ 349250 w 603250"/>
              <a:gd name="connsiteY2" fmla="*/ 539750 h 711200"/>
              <a:gd name="connsiteX3" fmla="*/ 469900 w 603250"/>
              <a:gd name="connsiteY3" fmla="*/ 393700 h 711200"/>
              <a:gd name="connsiteX4" fmla="*/ 533400 w 603250"/>
              <a:gd name="connsiteY4" fmla="*/ 247650 h 711200"/>
              <a:gd name="connsiteX5" fmla="*/ 603250 w 603250"/>
              <a:gd name="connsiteY5"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250" h="711200">
                <a:moveTo>
                  <a:pt x="0" y="711200"/>
                </a:moveTo>
                <a:cubicBezTo>
                  <a:pt x="56621" y="690562"/>
                  <a:pt x="113242" y="669925"/>
                  <a:pt x="171450" y="641350"/>
                </a:cubicBezTo>
                <a:cubicBezTo>
                  <a:pt x="229658" y="612775"/>
                  <a:pt x="299508" y="581025"/>
                  <a:pt x="349250" y="539750"/>
                </a:cubicBezTo>
                <a:cubicBezTo>
                  <a:pt x="398992" y="498475"/>
                  <a:pt x="439208" y="442383"/>
                  <a:pt x="469900" y="393700"/>
                </a:cubicBezTo>
                <a:cubicBezTo>
                  <a:pt x="500592" y="345017"/>
                  <a:pt x="511175" y="313267"/>
                  <a:pt x="533400" y="247650"/>
                </a:cubicBezTo>
                <a:cubicBezTo>
                  <a:pt x="555625" y="182033"/>
                  <a:pt x="579437" y="91016"/>
                  <a:pt x="60325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8" name="Oval 187"/>
          <p:cNvSpPr/>
          <p:nvPr/>
        </p:nvSpPr>
        <p:spPr>
          <a:xfrm>
            <a:off x="1580911" y="4627852"/>
            <a:ext cx="139998" cy="11838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89" name="TextBox 188"/>
          <p:cNvSpPr txBox="1"/>
          <p:nvPr/>
        </p:nvSpPr>
        <p:spPr>
          <a:xfrm>
            <a:off x="1535955" y="4575436"/>
            <a:ext cx="522448"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A</a:t>
            </a:r>
          </a:p>
        </p:txBody>
      </p:sp>
      <p:cxnSp>
        <p:nvCxnSpPr>
          <p:cNvPr id="190" name="Straight Arrow Connector 189"/>
          <p:cNvCxnSpPr>
            <a:stCxn id="187" idx="4"/>
            <a:endCxn id="187" idx="5"/>
          </p:cNvCxnSpPr>
          <p:nvPr/>
        </p:nvCxnSpPr>
        <p:spPr>
          <a:xfrm flipV="1">
            <a:off x="1968453" y="4062382"/>
            <a:ext cx="70675" cy="2545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 name="Right Arrow 194"/>
          <p:cNvSpPr/>
          <p:nvPr/>
        </p:nvSpPr>
        <p:spPr>
          <a:xfrm>
            <a:off x="3234374" y="7699221"/>
            <a:ext cx="403344" cy="302788"/>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TextBox 131">
            <a:extLst>
              <a:ext uri="{FF2B5EF4-FFF2-40B4-BE49-F238E27FC236}">
                <a16:creationId xmlns:a16="http://schemas.microsoft.com/office/drawing/2014/main" id="{1F7D7E97-0EF5-4722-AE67-A54150ABFCE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50" name="TextBox 149">
            <a:extLst>
              <a:ext uri="{FF2B5EF4-FFF2-40B4-BE49-F238E27FC236}">
                <a16:creationId xmlns:a16="http://schemas.microsoft.com/office/drawing/2014/main" id="{7F533567-0268-4F3F-B38D-B5C5D7E065FC}"/>
              </a:ext>
            </a:extLst>
          </p:cNvPr>
          <p:cNvSpPr txBox="1"/>
          <p:nvPr/>
        </p:nvSpPr>
        <p:spPr>
          <a:xfrm>
            <a:off x="4442716" y="8070334"/>
            <a:ext cx="1355897" cy="338554"/>
          </a:xfrm>
          <a:prstGeom prst="rect">
            <a:avLst/>
          </a:prstGeom>
          <a:noFill/>
        </p:spPr>
        <p:txBody>
          <a:bodyPr wrap="square" rtlCol="0">
            <a:spAutoFit/>
          </a:bodyPr>
          <a:lstStyle/>
          <a:p>
            <a:r>
              <a:rPr lang="en-AU" sz="1600" b="1" dirty="0">
                <a:latin typeface="Arial Narrow" panose="020B0606020202030204" pitchFamily="34" charset="0"/>
              </a:rPr>
              <a:t> </a:t>
            </a:r>
            <a:r>
              <a:rPr lang="en-AU" sz="1600" b="1" dirty="0">
                <a:solidFill>
                  <a:schemeClr val="bg1"/>
                </a:solidFill>
                <a:latin typeface="Arial Narrow" panose="020B0606020202030204" pitchFamily="34" charset="0"/>
              </a:rPr>
              <a:t>800ppm CO</a:t>
            </a:r>
            <a:r>
              <a:rPr lang="en-AU" sz="1600" b="1" baseline="30000" dirty="0">
                <a:solidFill>
                  <a:schemeClr val="bg1"/>
                </a:solidFill>
                <a:latin typeface="Arial Narrow" panose="020B0606020202030204" pitchFamily="34" charset="0"/>
              </a:rPr>
              <a:t>2</a:t>
            </a:r>
          </a:p>
        </p:txBody>
      </p:sp>
      <p:sp>
        <p:nvSpPr>
          <p:cNvPr id="151" name="Oval 150">
            <a:extLst>
              <a:ext uri="{FF2B5EF4-FFF2-40B4-BE49-F238E27FC236}">
                <a16:creationId xmlns:a16="http://schemas.microsoft.com/office/drawing/2014/main" id="{08A3E829-4AA3-4747-B12B-05507DD3B9DA}"/>
              </a:ext>
            </a:extLst>
          </p:cNvPr>
          <p:cNvSpPr/>
          <p:nvPr/>
        </p:nvSpPr>
        <p:spPr>
          <a:xfrm rot="15648673">
            <a:off x="1437947" y="7395865"/>
            <a:ext cx="143199" cy="291508"/>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2" name="Oval 191">
            <a:extLst>
              <a:ext uri="{FF2B5EF4-FFF2-40B4-BE49-F238E27FC236}">
                <a16:creationId xmlns:a16="http://schemas.microsoft.com/office/drawing/2014/main" id="{C10462D5-3CBB-4347-A7EA-76969041AD99}"/>
              </a:ext>
            </a:extLst>
          </p:cNvPr>
          <p:cNvSpPr/>
          <p:nvPr/>
        </p:nvSpPr>
        <p:spPr>
          <a:xfrm rot="19320721">
            <a:off x="1250156" y="7839222"/>
            <a:ext cx="67140" cy="125113"/>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6" name="Oval 195">
            <a:extLst>
              <a:ext uri="{FF2B5EF4-FFF2-40B4-BE49-F238E27FC236}">
                <a16:creationId xmlns:a16="http://schemas.microsoft.com/office/drawing/2014/main" id="{4F1A7C70-D332-44AB-97B4-77770F4088F5}"/>
              </a:ext>
            </a:extLst>
          </p:cNvPr>
          <p:cNvSpPr/>
          <p:nvPr/>
        </p:nvSpPr>
        <p:spPr>
          <a:xfrm rot="19320721">
            <a:off x="2525621" y="8028879"/>
            <a:ext cx="50923" cy="48596"/>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7" name="Oval 196">
            <a:extLst>
              <a:ext uri="{FF2B5EF4-FFF2-40B4-BE49-F238E27FC236}">
                <a16:creationId xmlns:a16="http://schemas.microsoft.com/office/drawing/2014/main" id="{1634B99E-B8E5-4ACC-B9B5-A4058FCB497F}"/>
              </a:ext>
            </a:extLst>
          </p:cNvPr>
          <p:cNvSpPr/>
          <p:nvPr/>
        </p:nvSpPr>
        <p:spPr>
          <a:xfrm rot="19320721">
            <a:off x="2702993" y="8035116"/>
            <a:ext cx="50923" cy="48596"/>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3989570C-59EF-41C1-B727-A797C10861B0}"/>
              </a:ext>
            </a:extLst>
          </p:cNvPr>
          <p:cNvSpPr/>
          <p:nvPr/>
        </p:nvSpPr>
        <p:spPr>
          <a:xfrm>
            <a:off x="423073" y="5840133"/>
            <a:ext cx="2587714" cy="954107"/>
          </a:xfrm>
          <a:prstGeom prst="rect">
            <a:avLst/>
          </a:prstGeom>
        </p:spPr>
        <p:txBody>
          <a:bodyPr wrap="square">
            <a:spAutoFit/>
          </a:bodyPr>
          <a:lstStyle/>
          <a:p>
            <a:r>
              <a:rPr lang="en-AU" sz="800" b="1" dirty="0">
                <a:latin typeface="Arial Narrow" panose="020B0606020202030204" pitchFamily="34" charset="0"/>
              </a:rPr>
              <a:t>Figure 1</a:t>
            </a:r>
            <a:r>
              <a:rPr lang="en-AU" sz="800" dirty="0">
                <a:latin typeface="Arial Narrow" panose="020B0606020202030204" pitchFamily="34" charset="0"/>
              </a:rPr>
              <a:t>: </a:t>
            </a:r>
            <a:r>
              <a:rPr lang="en-AU" sz="800" b="1" dirty="0">
                <a:latin typeface="Arial Narrow" panose="020B0606020202030204" pitchFamily="34" charset="0"/>
              </a:rPr>
              <a:t>Thresholds indicate a point in time when corals will not have enough carbonate ions to make their </a:t>
            </a:r>
            <a:br>
              <a:rPr lang="en-AU" sz="800" b="1" dirty="0">
                <a:latin typeface="Arial Narrow" panose="020B0606020202030204" pitchFamily="34" charset="0"/>
              </a:rPr>
            </a:br>
            <a:r>
              <a:rPr lang="en-AU" sz="800" b="1" dirty="0">
                <a:latin typeface="Arial Narrow" panose="020B0606020202030204" pitchFamily="34" charset="0"/>
              </a:rPr>
              <a:t>skeletons strong enough, or be able to calcify at a rate fast enough, to build coral reefs.</a:t>
            </a:r>
            <a:r>
              <a:rPr lang="en-AU" sz="300" b="1" dirty="0">
                <a:latin typeface="Arial Narrow" panose="020B0606020202030204" pitchFamily="34" charset="0"/>
              </a:rPr>
              <a:t>  </a:t>
            </a:r>
            <a:r>
              <a:rPr lang="en-AU" sz="800" b="1" dirty="0">
                <a:latin typeface="Arial Narrow" panose="020B0606020202030204" pitchFamily="34" charset="0"/>
              </a:rPr>
              <a:t>Scenario         : ~380ppm (2007). Scenario         : Coral reefs will be reduced to crumbling frameworks of few calcareous corals. Reefs will become rubble banks</a:t>
            </a:r>
            <a:r>
              <a:rPr lang="en-AU" sz="800" b="1" baseline="30000" dirty="0">
                <a:latin typeface="Arial Narrow" panose="020B0606020202030204" pitchFamily="34" charset="0"/>
              </a:rPr>
              <a:t>[1]</a:t>
            </a:r>
            <a:r>
              <a:rPr lang="en-AU" sz="800" b="1" dirty="0">
                <a:latin typeface="Arial Narrow" panose="020B0606020202030204" pitchFamily="34" charset="0"/>
              </a:rPr>
              <a:t>.</a:t>
            </a:r>
          </a:p>
        </p:txBody>
      </p:sp>
      <p:sp>
        <p:nvSpPr>
          <p:cNvPr id="193" name="Oval 192">
            <a:extLst>
              <a:ext uri="{FF2B5EF4-FFF2-40B4-BE49-F238E27FC236}">
                <a16:creationId xmlns:a16="http://schemas.microsoft.com/office/drawing/2014/main" id="{DA15658D-5D8C-4F44-8DEA-15FE174E774C}"/>
              </a:ext>
            </a:extLst>
          </p:cNvPr>
          <p:cNvSpPr/>
          <p:nvPr/>
        </p:nvSpPr>
        <p:spPr>
          <a:xfrm>
            <a:off x="932342" y="6393523"/>
            <a:ext cx="107686" cy="11056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94" name="TextBox 193">
            <a:extLst>
              <a:ext uri="{FF2B5EF4-FFF2-40B4-BE49-F238E27FC236}">
                <a16:creationId xmlns:a16="http://schemas.microsoft.com/office/drawing/2014/main" id="{B5F8E914-71EC-4B77-8DB9-1385E532BF5C}"/>
              </a:ext>
            </a:extLst>
          </p:cNvPr>
          <p:cNvSpPr txBox="1"/>
          <p:nvPr/>
        </p:nvSpPr>
        <p:spPr>
          <a:xfrm>
            <a:off x="865850" y="6335964"/>
            <a:ext cx="430483"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a:t>
            </a:r>
          </a:p>
        </p:txBody>
      </p:sp>
      <p:sp>
        <p:nvSpPr>
          <p:cNvPr id="198" name="Rectangle 197">
            <a:extLst>
              <a:ext uri="{FF2B5EF4-FFF2-40B4-BE49-F238E27FC236}">
                <a16:creationId xmlns:a16="http://schemas.microsoft.com/office/drawing/2014/main" id="{A8B70913-8763-4EEF-84B5-FBD3A3B8E0D4}"/>
              </a:ext>
            </a:extLst>
          </p:cNvPr>
          <p:cNvSpPr/>
          <p:nvPr/>
        </p:nvSpPr>
        <p:spPr>
          <a:xfrm>
            <a:off x="3077914" y="6133587"/>
            <a:ext cx="3245599" cy="60693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dirty="0">
              <a:solidFill>
                <a:schemeClr val="tx1"/>
              </a:solidFill>
              <a:latin typeface="Arial Narrow" panose="020B0606020202030204" pitchFamily="34" charset="0"/>
            </a:endParaRPr>
          </a:p>
        </p:txBody>
      </p:sp>
      <p:sp>
        <p:nvSpPr>
          <p:cNvPr id="199" name="TextBox 198">
            <a:extLst>
              <a:ext uri="{FF2B5EF4-FFF2-40B4-BE49-F238E27FC236}">
                <a16:creationId xmlns:a16="http://schemas.microsoft.com/office/drawing/2014/main" id="{591A9D0E-6018-46A4-B458-CDCA81323837}"/>
              </a:ext>
            </a:extLst>
          </p:cNvPr>
          <p:cNvSpPr txBox="1"/>
          <p:nvPr/>
        </p:nvSpPr>
        <p:spPr>
          <a:xfrm>
            <a:off x="3081410" y="6111516"/>
            <a:ext cx="3192978" cy="646331"/>
          </a:xfrm>
          <a:prstGeom prst="rect">
            <a:avLst/>
          </a:prstGeom>
          <a:noFill/>
        </p:spPr>
        <p:txBody>
          <a:bodyPr wrap="square" rtlCol="0">
            <a:spAutoFit/>
          </a:bodyPr>
          <a:lstStyle/>
          <a:p>
            <a:r>
              <a:rPr lang="en-AU" sz="1200" b="1" dirty="0">
                <a:latin typeface="Arial Narrow" panose="020B0606020202030204" pitchFamily="34" charset="0"/>
              </a:rPr>
              <a:t>Q. If we do NOT drastically reduce CO</a:t>
            </a:r>
            <a:r>
              <a:rPr lang="en-AU" sz="800" b="1" dirty="0">
                <a:latin typeface="Arial Narrow" panose="020B0606020202030204" pitchFamily="34" charset="0"/>
              </a:rPr>
              <a:t>2</a:t>
            </a:r>
            <a:r>
              <a:rPr lang="en-AU" sz="1200" b="1" dirty="0">
                <a:latin typeface="Arial Narrow" panose="020B0606020202030204" pitchFamily="34" charset="0"/>
              </a:rPr>
              <a:t> emissions NOW, in how many years will</a:t>
            </a:r>
            <a:r>
              <a:rPr lang="en-AU" sz="1200" b="1" i="1" dirty="0">
                <a:latin typeface="Arial Narrow" panose="020B0606020202030204" pitchFamily="34" charset="0"/>
              </a:rPr>
              <a:t> </a:t>
            </a:r>
            <a:r>
              <a:rPr lang="en-AU" sz="1200" b="1" dirty="0">
                <a:latin typeface="Arial Narrow" panose="020B0606020202030204" pitchFamily="34" charset="0"/>
              </a:rPr>
              <a:t>coral </a:t>
            </a:r>
            <a:br>
              <a:rPr lang="en-AU" sz="1200" b="1" i="1" dirty="0">
                <a:latin typeface="Arial Narrow" panose="020B0606020202030204" pitchFamily="34" charset="0"/>
              </a:rPr>
            </a:br>
            <a:r>
              <a:rPr lang="en-AU" sz="1200" b="1" dirty="0">
                <a:latin typeface="Arial Narrow" panose="020B0606020202030204" pitchFamily="34" charset="0"/>
              </a:rPr>
              <a:t>reefs become rubble banks? Ans. </a:t>
            </a:r>
          </a:p>
        </p:txBody>
      </p:sp>
      <p:sp>
        <p:nvSpPr>
          <p:cNvPr id="200" name="Rectangle 199">
            <a:extLst>
              <a:ext uri="{FF2B5EF4-FFF2-40B4-BE49-F238E27FC236}">
                <a16:creationId xmlns:a16="http://schemas.microsoft.com/office/drawing/2014/main" id="{D62ED9E6-4B76-4286-83A3-037908E92019}"/>
              </a:ext>
            </a:extLst>
          </p:cNvPr>
          <p:cNvSpPr/>
          <p:nvPr/>
        </p:nvSpPr>
        <p:spPr>
          <a:xfrm>
            <a:off x="5311825" y="6398439"/>
            <a:ext cx="958204" cy="271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201" name="TextBox 200">
            <a:extLst>
              <a:ext uri="{FF2B5EF4-FFF2-40B4-BE49-F238E27FC236}">
                <a16:creationId xmlns:a16="http://schemas.microsoft.com/office/drawing/2014/main" id="{DC21DE77-814A-4D60-B179-6BD7D2CEF0BD}"/>
              </a:ext>
            </a:extLst>
          </p:cNvPr>
          <p:cNvSpPr txBox="1"/>
          <p:nvPr/>
        </p:nvSpPr>
        <p:spPr>
          <a:xfrm>
            <a:off x="5356825" y="6393042"/>
            <a:ext cx="1209292"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30-55 </a:t>
            </a:r>
            <a:r>
              <a:rPr lang="en-AU" sz="1200" dirty="0" err="1">
                <a:solidFill>
                  <a:schemeClr val="tx1">
                    <a:lumMod val="65000"/>
                    <a:lumOff val="35000"/>
                  </a:schemeClr>
                </a:solidFill>
                <a:latin typeface="Comic Sans MS" panose="030F0702030302020204" pitchFamily="66" charset="0"/>
              </a:rPr>
              <a:t>yrs</a:t>
            </a:r>
            <a:endParaRPr lang="en-AU" sz="1200" dirty="0">
              <a:solidFill>
                <a:schemeClr val="tx1">
                  <a:lumMod val="65000"/>
                  <a:lumOff val="35000"/>
                </a:schemeClr>
              </a:solidFill>
              <a:latin typeface="Comic Sans MS" panose="030F0702030302020204" pitchFamily="66" charset="0"/>
            </a:endParaRPr>
          </a:p>
        </p:txBody>
      </p:sp>
      <p:sp>
        <p:nvSpPr>
          <p:cNvPr id="202" name="TextBox 201">
            <a:extLst>
              <a:ext uri="{FF2B5EF4-FFF2-40B4-BE49-F238E27FC236}">
                <a16:creationId xmlns:a16="http://schemas.microsoft.com/office/drawing/2014/main" id="{892FB6DE-07EC-4966-A668-9156276BF125}"/>
              </a:ext>
            </a:extLst>
          </p:cNvPr>
          <p:cNvSpPr txBox="1"/>
          <p:nvPr/>
        </p:nvSpPr>
        <p:spPr>
          <a:xfrm rot="5400000">
            <a:off x="3865129" y="5619893"/>
            <a:ext cx="307777" cy="700964"/>
          </a:xfrm>
          <a:prstGeom prst="rect">
            <a:avLst/>
          </a:prstGeom>
          <a:noFill/>
        </p:spPr>
        <p:txBody>
          <a:bodyPr vert="vert270" wrap="square" rtlCol="0">
            <a:spAutoFit/>
          </a:bodyPr>
          <a:lstStyle/>
          <a:p>
            <a:pPr algn="ctr"/>
            <a:r>
              <a:rPr lang="en-AU" sz="800" b="1" dirty="0">
                <a:solidFill>
                  <a:schemeClr val="bg1"/>
                </a:solidFill>
                <a:latin typeface="Arial Narrow" panose="020B0606020202030204" pitchFamily="34" charset="0"/>
              </a:rPr>
              <a:t>Year</a:t>
            </a:r>
          </a:p>
        </p:txBody>
      </p:sp>
      <p:sp>
        <p:nvSpPr>
          <p:cNvPr id="203" name="TextBox 202">
            <a:extLst>
              <a:ext uri="{FF2B5EF4-FFF2-40B4-BE49-F238E27FC236}">
                <a16:creationId xmlns:a16="http://schemas.microsoft.com/office/drawing/2014/main" id="{14476C25-005B-4BA2-A32A-EE489B06B576}"/>
              </a:ext>
            </a:extLst>
          </p:cNvPr>
          <p:cNvSpPr txBox="1"/>
          <p:nvPr/>
        </p:nvSpPr>
        <p:spPr>
          <a:xfrm rot="5400000">
            <a:off x="3775144" y="4208053"/>
            <a:ext cx="430887" cy="1397736"/>
          </a:xfrm>
          <a:prstGeom prst="rect">
            <a:avLst/>
          </a:prstGeom>
          <a:noFill/>
        </p:spPr>
        <p:txBody>
          <a:bodyPr vert="vert270" wrap="square" rtlCol="0">
            <a:spAutoFit/>
          </a:bodyPr>
          <a:lstStyle/>
          <a:p>
            <a:pPr algn="ctr"/>
            <a:r>
              <a:rPr lang="en-AU" sz="800" b="1" dirty="0">
                <a:solidFill>
                  <a:schemeClr val="bg1"/>
                </a:solidFill>
                <a:latin typeface="Arial Narrow" panose="020B0606020202030204" pitchFamily="34" charset="0"/>
              </a:rPr>
              <a:t>Representative Concentration Pathways (RCPs)</a:t>
            </a:r>
            <a:r>
              <a:rPr lang="en-AU" sz="800" b="1" baseline="30000" dirty="0">
                <a:solidFill>
                  <a:schemeClr val="bg1"/>
                </a:solidFill>
                <a:latin typeface="Arial Narrow" panose="020B0606020202030204" pitchFamily="34" charset="0"/>
              </a:rPr>
              <a:t>[3]</a:t>
            </a:r>
            <a:r>
              <a:rPr lang="en-AU" sz="800" b="1" dirty="0">
                <a:solidFill>
                  <a:schemeClr val="bg1"/>
                </a:solidFill>
                <a:latin typeface="Arial Narrow" panose="020B0606020202030204" pitchFamily="34" charset="0"/>
              </a:rPr>
              <a:t> </a:t>
            </a:r>
          </a:p>
        </p:txBody>
      </p:sp>
      <p:sp>
        <p:nvSpPr>
          <p:cNvPr id="8" name="Rectangle 7">
            <a:extLst>
              <a:ext uri="{FF2B5EF4-FFF2-40B4-BE49-F238E27FC236}">
                <a16:creationId xmlns:a16="http://schemas.microsoft.com/office/drawing/2014/main" id="{1C6983AF-92E9-497F-89CC-69B6717A2BC3}"/>
              </a:ext>
            </a:extLst>
          </p:cNvPr>
          <p:cNvSpPr/>
          <p:nvPr/>
        </p:nvSpPr>
        <p:spPr>
          <a:xfrm>
            <a:off x="494499" y="2368568"/>
            <a:ext cx="2707079" cy="276999"/>
          </a:xfrm>
          <a:prstGeom prst="rect">
            <a:avLst/>
          </a:prstGeom>
        </p:spPr>
        <p:txBody>
          <a:bodyPr wrap="square">
            <a:spAutoFit/>
          </a:bodyPr>
          <a:lstStyle/>
          <a:p>
            <a:r>
              <a:rPr lang="en-AU" sz="1200" b="1" dirty="0">
                <a:latin typeface="Arial Narrow" panose="020B0606020202030204" pitchFamily="34" charset="0"/>
              </a:rPr>
              <a:t>Activity: </a:t>
            </a:r>
            <a:r>
              <a:rPr lang="en-AU" sz="1200" dirty="0">
                <a:latin typeface="Arial Narrow" panose="020B0606020202030204" pitchFamily="34" charset="0"/>
              </a:rPr>
              <a:t>Write the equation for this reaction</a:t>
            </a:r>
            <a:r>
              <a:rPr lang="en-AU" sz="1200" b="1" dirty="0">
                <a:latin typeface="Arial Narrow" panose="020B0606020202030204" pitchFamily="34" charset="0"/>
              </a:rPr>
              <a:t> </a:t>
            </a:r>
          </a:p>
        </p:txBody>
      </p:sp>
      <p:cxnSp>
        <p:nvCxnSpPr>
          <p:cNvPr id="10" name="Straight Connector 9">
            <a:extLst>
              <a:ext uri="{FF2B5EF4-FFF2-40B4-BE49-F238E27FC236}">
                <a16:creationId xmlns:a16="http://schemas.microsoft.com/office/drawing/2014/main" id="{E9CF80C0-7F2A-5F9E-A0BA-E8F80A6548F1}"/>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6">
            <a:extLst>
              <a:ext uri="{FF2B5EF4-FFF2-40B4-BE49-F238E27FC236}">
                <a16:creationId xmlns:a16="http://schemas.microsoft.com/office/drawing/2014/main" id="{5B72294C-8D7D-E1CD-1BEA-0E92E42A773B}"/>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136D1ED9-EA14-148E-FA6E-060BDBF8E519}"/>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582495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F7466-334A-542B-5FE9-363CC722DD16}"/>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8C867302-AE31-E016-2147-24C990460B48}"/>
              </a:ext>
            </a:extLst>
          </p:cNvPr>
          <p:cNvSpPr txBox="1"/>
          <p:nvPr/>
        </p:nvSpPr>
        <p:spPr>
          <a:xfrm>
            <a:off x="1440631" y="160339"/>
            <a:ext cx="4177973" cy="754053"/>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100" dirty="0">
                <a:latin typeface="Arial Narrow" panose="020B0606020202030204" pitchFamily="34" charset="0"/>
              </a:rPr>
              <a:t>how the limestone skeleton of coral is built (i.e. when calcium ions [Ca</a:t>
            </a:r>
            <a:r>
              <a:rPr lang="en-AU" sz="1100" baseline="30000" dirty="0">
                <a:latin typeface="Arial Narrow" panose="020B0606020202030204" pitchFamily="34" charset="0"/>
              </a:rPr>
              <a:t>2+</a:t>
            </a:r>
            <a:r>
              <a:rPr lang="en-AU" sz="1100" dirty="0">
                <a:latin typeface="Arial Narrow" panose="020B0606020202030204" pitchFamily="34" charset="0"/>
              </a:rPr>
              <a:t>] combine with carbonate ions [CO3</a:t>
            </a:r>
            <a:r>
              <a:rPr lang="en-AU" sz="1100" baseline="30000" dirty="0">
                <a:latin typeface="Arial Narrow" panose="020B0606020202030204" pitchFamily="34" charset="0"/>
              </a:rPr>
              <a:t>2–</a:t>
            </a:r>
            <a:r>
              <a:rPr lang="en-AU" sz="1100" dirty="0">
                <a:latin typeface="Arial Narrow" panose="020B0606020202030204" pitchFamily="34" charset="0"/>
              </a:rPr>
              <a:t>]) and is influenced by a variety of factors, e.g. concentration of ions, temperature, light and pH</a:t>
            </a:r>
            <a:endParaRPr lang="en-US" sz="1200" b="1" dirty="0">
              <a:latin typeface="Arial Narrow" pitchFamily="34" charset="0"/>
            </a:endParaRPr>
          </a:p>
        </p:txBody>
      </p:sp>
      <p:sp>
        <p:nvSpPr>
          <p:cNvPr id="31" name="TextBox 30">
            <a:extLst>
              <a:ext uri="{FF2B5EF4-FFF2-40B4-BE49-F238E27FC236}">
                <a16:creationId xmlns:a16="http://schemas.microsoft.com/office/drawing/2014/main" id="{B47FF22D-E13D-1802-69C8-54930AD22E02}"/>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37B6E1E8-1BAF-4F6C-F488-CD0DFB99D20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3DDCD156-3E4A-44A9-D79A-74CB3F41CE6F}"/>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ECA04F8E-42A5-4223-E871-34F5AEFA787A}"/>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3668912E-6182-4869-A455-401B6502A932}"/>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2741F12C-8D07-AF01-C464-FF3CDAAD72F4}"/>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2363616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1615" y="137582"/>
            <a:ext cx="4176464" cy="738664"/>
          </a:xfrm>
          <a:prstGeom prst="rect">
            <a:avLst/>
          </a:prstGeom>
          <a:noFill/>
        </p:spPr>
        <p:txBody>
          <a:bodyPr wrap="square" rtlCol="0">
            <a:spAutoFit/>
          </a:bodyPr>
          <a:lstStyle/>
          <a:p>
            <a:r>
              <a:rPr lang="en-US" b="1" dirty="0">
                <a:latin typeface="Arial Narrow" pitchFamily="34" charset="0"/>
              </a:rPr>
              <a:t>13. Midnight Munchies – </a:t>
            </a:r>
            <a:r>
              <a:rPr lang="en-US" sz="1200" dirty="0">
                <a:latin typeface="Arial Narrow" pitchFamily="34" charset="0"/>
              </a:rPr>
              <a:t>Describe the process of coral feeding, including night-feeding patterns and the function of</a:t>
            </a:r>
          </a:p>
          <a:p>
            <a:r>
              <a:rPr lang="en-US" sz="1200" dirty="0">
                <a:latin typeface="Arial Narrow" pitchFamily="34" charset="0"/>
              </a:rPr>
              <a:t>nematocysts</a:t>
            </a:r>
            <a:endParaRPr lang="en-AU" sz="1100" dirty="0">
              <a:latin typeface="Arial Narrow" panose="020B0606020202030204"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b="3367"/>
          <a:stretch/>
        </p:blipFill>
        <p:spPr>
          <a:xfrm rot="10800000">
            <a:off x="544984" y="1668039"/>
            <a:ext cx="2058299" cy="1436337"/>
          </a:xfrm>
          <a:prstGeom prst="rect">
            <a:avLst/>
          </a:prstGeom>
          <a:ln w="38100">
            <a:solidFill>
              <a:schemeClr val="tx1"/>
            </a:solidFill>
          </a:ln>
          <a:effectLst>
            <a:outerShdw blurRad="50800" dist="38100" dir="2700000" algn="tl" rotWithShape="0">
              <a:prstClr val="black">
                <a:alpha val="40000"/>
              </a:prstClr>
            </a:outerShdw>
          </a:effectLst>
        </p:spPr>
      </p:pic>
      <p:sp>
        <p:nvSpPr>
          <p:cNvPr id="2" name="TextBox 1"/>
          <p:cNvSpPr txBox="1"/>
          <p:nvPr/>
        </p:nvSpPr>
        <p:spPr>
          <a:xfrm>
            <a:off x="508863" y="1032033"/>
            <a:ext cx="2128049" cy="523220"/>
          </a:xfrm>
          <a:prstGeom prst="rect">
            <a:avLst/>
          </a:prstGeom>
          <a:solidFill>
            <a:schemeClr val="bg1">
              <a:lumMod val="85000"/>
            </a:schemeClr>
          </a:solidFill>
        </p:spPr>
        <p:txBody>
          <a:bodyPr wrap="square" rtlCol="0">
            <a:spAutoFit/>
          </a:bodyPr>
          <a:lstStyle/>
          <a:p>
            <a:pPr algn="ctr"/>
            <a:r>
              <a:rPr lang="en-AU" sz="1600" b="1" dirty="0">
                <a:latin typeface="Arial Narrow" panose="020B0606020202030204" pitchFamily="34" charset="0"/>
              </a:rPr>
              <a:t>What does a coral eat?</a:t>
            </a:r>
          </a:p>
          <a:p>
            <a:pPr algn="ctr"/>
            <a:r>
              <a:rPr lang="en-AU" sz="1200" dirty="0">
                <a:latin typeface="Arial Narrow" panose="020B0606020202030204" pitchFamily="34" charset="0"/>
              </a:rPr>
              <a:t>Zooplankton and very small biota</a:t>
            </a:r>
          </a:p>
        </p:txBody>
      </p:sp>
      <p:sp>
        <p:nvSpPr>
          <p:cNvPr id="13" name="TextBox 12"/>
          <p:cNvSpPr txBox="1"/>
          <p:nvPr/>
        </p:nvSpPr>
        <p:spPr>
          <a:xfrm>
            <a:off x="2678781" y="1027403"/>
            <a:ext cx="2003225" cy="523220"/>
          </a:xfrm>
          <a:prstGeom prst="rect">
            <a:avLst/>
          </a:prstGeom>
          <a:solidFill>
            <a:schemeClr val="bg1">
              <a:lumMod val="85000"/>
            </a:schemeClr>
          </a:solidFill>
        </p:spPr>
        <p:txBody>
          <a:bodyPr wrap="square" rtlCol="0">
            <a:spAutoFit/>
          </a:bodyPr>
          <a:lstStyle/>
          <a:p>
            <a:pPr algn="ctr"/>
            <a:r>
              <a:rPr lang="en-AU" sz="1600" b="1" dirty="0">
                <a:latin typeface="Arial Narrow" panose="020B0606020202030204" pitchFamily="34" charset="0"/>
              </a:rPr>
              <a:t>How do they catch it?</a:t>
            </a:r>
          </a:p>
          <a:p>
            <a:pPr algn="ctr"/>
            <a:r>
              <a:rPr lang="en-AU" sz="1200" dirty="0">
                <a:latin typeface="Arial Narrow" panose="020B0606020202030204" pitchFamily="34" charset="0"/>
              </a:rPr>
              <a:t>With harpoons or mucous!</a:t>
            </a:r>
          </a:p>
        </p:txBody>
      </p:sp>
      <p:sp>
        <p:nvSpPr>
          <p:cNvPr id="17" name="TextBox 16"/>
          <p:cNvSpPr txBox="1"/>
          <p:nvPr/>
        </p:nvSpPr>
        <p:spPr>
          <a:xfrm>
            <a:off x="4737622" y="1029708"/>
            <a:ext cx="1634725" cy="523220"/>
          </a:xfrm>
          <a:prstGeom prst="rect">
            <a:avLst/>
          </a:prstGeom>
          <a:solidFill>
            <a:schemeClr val="bg1">
              <a:lumMod val="85000"/>
            </a:schemeClr>
          </a:solidFill>
        </p:spPr>
        <p:txBody>
          <a:bodyPr wrap="square" rtlCol="0">
            <a:spAutoFit/>
          </a:bodyPr>
          <a:lstStyle/>
          <a:p>
            <a:pPr algn="ctr"/>
            <a:r>
              <a:rPr lang="en-AU" sz="1600" b="1" dirty="0">
                <a:latin typeface="Arial Narrow" panose="020B0606020202030204" pitchFamily="34" charset="0"/>
              </a:rPr>
              <a:t>When?</a:t>
            </a:r>
          </a:p>
          <a:p>
            <a:pPr algn="ctr"/>
            <a:r>
              <a:rPr lang="en-AU" sz="1200" dirty="0">
                <a:latin typeface="Arial Narrow" panose="020B0606020202030204" pitchFamily="34" charset="0"/>
              </a:rPr>
              <a:t>Usually at night time</a:t>
            </a:r>
          </a:p>
        </p:txBody>
      </p:sp>
      <p:sp>
        <p:nvSpPr>
          <p:cNvPr id="18" name="TextBox 17"/>
          <p:cNvSpPr txBox="1"/>
          <p:nvPr/>
        </p:nvSpPr>
        <p:spPr>
          <a:xfrm>
            <a:off x="508863" y="1898419"/>
            <a:ext cx="1263953" cy="577081"/>
          </a:xfrm>
          <a:prstGeom prst="rect">
            <a:avLst/>
          </a:prstGeom>
          <a:noFill/>
        </p:spPr>
        <p:txBody>
          <a:bodyPr wrap="square" rtlCol="0">
            <a:spAutoFit/>
          </a:bodyPr>
          <a:lstStyle/>
          <a:p>
            <a:r>
              <a:rPr lang="en-AU" sz="1050" b="1" dirty="0">
                <a:latin typeface="Arial Narrow" panose="020B0606020202030204" pitchFamily="34" charset="0"/>
              </a:rPr>
              <a:t>A nematocyst that was </a:t>
            </a:r>
            <a:r>
              <a:rPr lang="en-AU" sz="1050" b="1" i="1" dirty="0">
                <a:latin typeface="Arial Narrow" panose="020B0606020202030204" pitchFamily="34" charset="0"/>
              </a:rPr>
              <a:t>just </a:t>
            </a:r>
            <a:br>
              <a:rPr lang="en-AU" sz="1050" b="1" dirty="0">
                <a:latin typeface="Arial Narrow" panose="020B0606020202030204" pitchFamily="34" charset="0"/>
              </a:rPr>
            </a:br>
            <a:r>
              <a:rPr lang="en-AU" sz="1050" b="1" dirty="0">
                <a:latin typeface="Arial Narrow" panose="020B0606020202030204" pitchFamily="34" charset="0"/>
              </a:rPr>
              <a:t>fired </a:t>
            </a:r>
            <a:r>
              <a:rPr lang="en-AU" sz="1050" b="1" dirty="0">
                <a:latin typeface="Arial Narrow" panose="020B0606020202030204" pitchFamily="34" charset="0"/>
                <a:sym typeface="Wingdings" panose="05000000000000000000" pitchFamily="2" charset="2"/>
              </a:rPr>
              <a:t></a:t>
            </a:r>
            <a:endParaRPr lang="en-AU" sz="1050" b="1" dirty="0">
              <a:latin typeface="Arial Narrow" panose="020B0606020202030204" pitchFamily="34" charset="0"/>
            </a:endParaRPr>
          </a:p>
        </p:txBody>
      </p:sp>
      <p:sp>
        <p:nvSpPr>
          <p:cNvPr id="20" name="TextBox 19"/>
          <p:cNvSpPr txBox="1"/>
          <p:nvPr/>
        </p:nvSpPr>
        <p:spPr>
          <a:xfrm rot="19090498">
            <a:off x="1008654" y="2219781"/>
            <a:ext cx="1542587" cy="261610"/>
          </a:xfrm>
          <a:prstGeom prst="rect">
            <a:avLst/>
          </a:prstGeom>
          <a:noFill/>
        </p:spPr>
        <p:txBody>
          <a:bodyPr wrap="square" rtlCol="0">
            <a:spAutoFit/>
          </a:bodyPr>
          <a:lstStyle/>
          <a:p>
            <a:r>
              <a:rPr lang="en-AU" sz="1050" b="1" dirty="0">
                <a:latin typeface="Arial Narrow" panose="020B0606020202030204" pitchFamily="34" charset="0"/>
              </a:rPr>
              <a:t>An empty nematocyst</a:t>
            </a:r>
          </a:p>
        </p:txBody>
      </p:sp>
      <p:sp>
        <p:nvSpPr>
          <p:cNvPr id="21" name="TextBox 20"/>
          <p:cNvSpPr txBox="1"/>
          <p:nvPr/>
        </p:nvSpPr>
        <p:spPr>
          <a:xfrm>
            <a:off x="1826111" y="2704076"/>
            <a:ext cx="1263953" cy="430887"/>
          </a:xfrm>
          <a:prstGeom prst="rect">
            <a:avLst/>
          </a:prstGeom>
          <a:noFill/>
        </p:spPr>
        <p:txBody>
          <a:bodyPr wrap="square" rtlCol="0">
            <a:spAutoFit/>
          </a:bodyPr>
          <a:lstStyle/>
          <a:p>
            <a:r>
              <a:rPr lang="en-AU" sz="1050" b="1" dirty="0">
                <a:latin typeface="Arial Narrow" panose="020B0606020202030204" pitchFamily="34" charset="0"/>
              </a:rPr>
              <a:t>A half empty nematocyst</a:t>
            </a:r>
          </a:p>
        </p:txBody>
      </p:sp>
      <p:sp>
        <p:nvSpPr>
          <p:cNvPr id="6" name="TextBox 5"/>
          <p:cNvSpPr txBox="1"/>
          <p:nvPr/>
        </p:nvSpPr>
        <p:spPr>
          <a:xfrm>
            <a:off x="2734398" y="1551558"/>
            <a:ext cx="3838598" cy="1523494"/>
          </a:xfrm>
          <a:prstGeom prst="rect">
            <a:avLst/>
          </a:prstGeom>
          <a:noFill/>
        </p:spPr>
        <p:txBody>
          <a:bodyPr wrap="square" rtlCol="0">
            <a:spAutoFit/>
          </a:bodyPr>
          <a:lstStyle/>
          <a:p>
            <a:r>
              <a:rPr lang="en-AU" sz="1600" b="1" dirty="0" err="1">
                <a:latin typeface="Arial Narrow" panose="020B0606020202030204" pitchFamily="34" charset="0"/>
              </a:rPr>
              <a:t>Cnido</a:t>
            </a:r>
            <a:r>
              <a:rPr lang="en-AU" sz="1600" b="1" dirty="0">
                <a:latin typeface="Arial Narrow" panose="020B0606020202030204" pitchFamily="34" charset="0"/>
              </a:rPr>
              <a:t>-BLAST off!</a:t>
            </a:r>
          </a:p>
          <a:p>
            <a:r>
              <a:rPr lang="en-AU" sz="1100" dirty="0">
                <a:latin typeface="Arial Narrow" panose="020B0606020202030204" pitchFamily="34" charset="0"/>
              </a:rPr>
              <a:t>Coral tentacles possess batteries of stinging cells, called </a:t>
            </a:r>
            <a:r>
              <a:rPr lang="en-AU" sz="1100" i="1" dirty="0" err="1">
                <a:latin typeface="Arial Narrow" panose="020B0606020202030204" pitchFamily="34" charset="0"/>
              </a:rPr>
              <a:t>cnidoblasts</a:t>
            </a:r>
            <a:r>
              <a:rPr lang="en-AU" sz="1100" i="1" dirty="0">
                <a:latin typeface="Arial Narrow" panose="020B0606020202030204" pitchFamily="34" charset="0"/>
              </a:rPr>
              <a:t> </a:t>
            </a:r>
            <a:r>
              <a:rPr lang="en-AU" sz="1100" baseline="30000" dirty="0">
                <a:latin typeface="Arial Narrow" panose="020B0606020202030204" pitchFamily="34" charset="0"/>
              </a:rPr>
              <a:t>[a]</a:t>
            </a:r>
            <a:r>
              <a:rPr lang="en-AU" sz="1100" dirty="0">
                <a:latin typeface="Arial Narrow" panose="020B0606020202030204" pitchFamily="34" charset="0"/>
              </a:rPr>
              <a:t>. Each </a:t>
            </a:r>
            <a:r>
              <a:rPr lang="en-AU" sz="1100" dirty="0" err="1">
                <a:latin typeface="Arial Narrow" panose="020B0606020202030204" pitchFamily="34" charset="0"/>
              </a:rPr>
              <a:t>cnidoblast</a:t>
            </a:r>
            <a:r>
              <a:rPr lang="en-AU" sz="1100" dirty="0">
                <a:latin typeface="Arial Narrow" panose="020B0606020202030204" pitchFamily="34" charset="0"/>
              </a:rPr>
              <a:t> contains a cylindrical capsule</a:t>
            </a:r>
            <a:r>
              <a:rPr lang="en-AU" sz="1100" baseline="30000" dirty="0">
                <a:latin typeface="Arial Narrow" panose="020B0606020202030204" pitchFamily="34" charset="0"/>
              </a:rPr>
              <a:t> </a:t>
            </a:r>
            <a:r>
              <a:rPr lang="en-AU" sz="1100" dirty="0">
                <a:latin typeface="Arial Narrow" panose="020B0606020202030204" pitchFamily="34" charset="0"/>
              </a:rPr>
              <a:t>called a </a:t>
            </a:r>
            <a:r>
              <a:rPr lang="en-AU" sz="1100" b="1" i="1" dirty="0">
                <a:latin typeface="Arial Narrow" panose="020B0606020202030204" pitchFamily="34" charset="0"/>
              </a:rPr>
              <a:t>nematocyst </a:t>
            </a:r>
            <a:r>
              <a:rPr lang="en-AU" sz="1100" baseline="30000" dirty="0">
                <a:latin typeface="Arial Narrow" panose="020B0606020202030204" pitchFamily="34" charset="0"/>
              </a:rPr>
              <a:t>[b]</a:t>
            </a:r>
            <a:r>
              <a:rPr lang="en-AU" sz="1100" dirty="0">
                <a:latin typeface="Arial Narrow" panose="020B0606020202030204" pitchFamily="34" charset="0"/>
              </a:rPr>
              <a:t>. Inside each nematocyst is a tightly coiled up thread, that ends in a </a:t>
            </a:r>
            <a:br>
              <a:rPr lang="en-AU" sz="1100" dirty="0">
                <a:latin typeface="Arial Narrow" panose="020B0606020202030204" pitchFamily="34" charset="0"/>
              </a:rPr>
            </a:br>
            <a:r>
              <a:rPr lang="en-AU" sz="1100" dirty="0">
                <a:latin typeface="Arial Narrow" panose="020B0606020202030204" pitchFamily="34" charset="0"/>
              </a:rPr>
              <a:t>barb filled with poison. Outside the nematocyst is a </a:t>
            </a:r>
            <a:r>
              <a:rPr lang="en-AU" sz="1100" i="1" dirty="0">
                <a:latin typeface="Arial Narrow" panose="020B0606020202030204" pitchFamily="34" charset="0"/>
              </a:rPr>
              <a:t>trigger hair </a:t>
            </a:r>
            <a:r>
              <a:rPr lang="en-AU" sz="1100" baseline="30000" dirty="0">
                <a:latin typeface="Arial Narrow" panose="020B0606020202030204" pitchFamily="34" charset="0"/>
              </a:rPr>
              <a:t>[c]</a:t>
            </a:r>
            <a:r>
              <a:rPr lang="en-AU" sz="1100" dirty="0">
                <a:latin typeface="Arial Narrow" panose="020B0606020202030204" pitchFamily="34" charset="0"/>
              </a:rPr>
              <a:t>. </a:t>
            </a:r>
            <a:br>
              <a:rPr lang="en-AU" sz="1100" dirty="0">
                <a:latin typeface="Arial Narrow" panose="020B0606020202030204" pitchFamily="34" charset="0"/>
              </a:rPr>
            </a:br>
            <a:r>
              <a:rPr lang="en-AU" sz="1100" dirty="0">
                <a:latin typeface="Arial Narrow" panose="020B0606020202030204" pitchFamily="34" charset="0"/>
              </a:rPr>
              <a:t>When the trigger hair is touched by a passer-by, the thread and barb come shooting out of the nematocyst in a harpoon-like fashion to immobilise the passer-by</a:t>
            </a:r>
            <a:r>
              <a:rPr lang="en-AU" sz="1100" baseline="30000" dirty="0">
                <a:latin typeface="Arial Narrow" panose="020B0606020202030204" pitchFamily="34" charset="0"/>
              </a:rPr>
              <a:t>[1]</a:t>
            </a:r>
            <a:r>
              <a:rPr lang="en-AU" sz="1100" dirty="0">
                <a:latin typeface="Arial Narrow" panose="020B0606020202030204" pitchFamily="34" charset="0"/>
              </a:rPr>
              <a:t>. </a:t>
            </a:r>
          </a:p>
        </p:txBody>
      </p:sp>
      <p:sp>
        <p:nvSpPr>
          <p:cNvPr id="23" name="Rectangle 22"/>
          <p:cNvSpPr/>
          <p:nvPr/>
        </p:nvSpPr>
        <p:spPr>
          <a:xfrm>
            <a:off x="530514" y="6807146"/>
            <a:ext cx="5857742" cy="161596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Below, create a cartoon that best describes a coral catching an unsuspecting prey.  </a:t>
            </a:r>
          </a:p>
        </p:txBody>
      </p:sp>
      <p:sp>
        <p:nvSpPr>
          <p:cNvPr id="26" name="TextBox 25"/>
          <p:cNvSpPr txBox="1"/>
          <p:nvPr/>
        </p:nvSpPr>
        <p:spPr>
          <a:xfrm>
            <a:off x="416134" y="8431667"/>
            <a:ext cx="6195009" cy="369332"/>
          </a:xfrm>
          <a:prstGeom prst="rect">
            <a:avLst/>
          </a:prstGeom>
          <a:noFill/>
        </p:spPr>
        <p:txBody>
          <a:bodyPr wrap="square" rtlCol="0">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Bennett, I. (1971). </a:t>
            </a:r>
            <a:r>
              <a:rPr lang="en-AU" sz="600" i="1" dirty="0">
                <a:latin typeface="Arial Narrow" panose="020B0606020202030204" pitchFamily="34" charset="0"/>
              </a:rPr>
              <a:t>The Great Barrier Reef. </a:t>
            </a:r>
            <a:r>
              <a:rPr lang="en-AU" sz="600" dirty="0">
                <a:latin typeface="Arial Narrow" panose="020B0606020202030204" pitchFamily="34" charset="0"/>
              </a:rPr>
              <a:t>Lansdowne Press. Victoria. Australia. Page 79. ISBN: 7018 0403 3</a:t>
            </a:r>
          </a:p>
          <a:p>
            <a:r>
              <a:rPr lang="en-AU" sz="600" baseline="30000" dirty="0">
                <a:latin typeface="Arial Narrow" panose="020B0606020202030204" pitchFamily="34" charset="0"/>
              </a:rPr>
              <a:t>[2] </a:t>
            </a:r>
            <a:r>
              <a:rPr lang="en-AU" sz="600" dirty="0">
                <a:latin typeface="Arial Narrow" panose="020B0606020202030204" pitchFamily="34" charset="0"/>
              </a:rPr>
              <a:t>Adapted from: </a:t>
            </a:r>
            <a:r>
              <a:rPr lang="en-AU" sz="600" dirty="0" err="1">
                <a:latin typeface="Arial Narrow" panose="020B0606020202030204" pitchFamily="34" charset="0"/>
              </a:rPr>
              <a:t>Panos</a:t>
            </a:r>
            <a:r>
              <a:rPr lang="en-AU" sz="600" dirty="0">
                <a:latin typeface="Arial Narrow" panose="020B0606020202030204" pitchFamily="34" charset="0"/>
              </a:rPr>
              <a:t>, S. (</a:t>
            </a:r>
            <a:r>
              <a:rPr lang="en-AU" sz="600" dirty="0" err="1">
                <a:latin typeface="Arial Narrow" panose="020B0606020202030204" pitchFamily="34" charset="0"/>
              </a:rPr>
              <a:t>n.d.</a:t>
            </a:r>
            <a:r>
              <a:rPr lang="en-AU" sz="600" dirty="0">
                <a:latin typeface="Arial Narrow" panose="020B0606020202030204" pitchFamily="34" charset="0"/>
              </a:rPr>
              <a:t>). </a:t>
            </a:r>
            <a:r>
              <a:rPr lang="en-AU" sz="600" i="1" dirty="0">
                <a:latin typeface="Arial Narrow" panose="020B0606020202030204" pitchFamily="34" charset="0"/>
              </a:rPr>
              <a:t>Lab Demo: How does a Cnidarian catch its prey? </a:t>
            </a:r>
            <a:r>
              <a:rPr lang="en-AU" sz="600" dirty="0">
                <a:latin typeface="Arial Narrow" panose="020B0606020202030204" pitchFamily="34" charset="0"/>
              </a:rPr>
              <a:t>Earth Watch. Accessed 4/10/2018 from https://au.earthwatch.org/Portals/0/Downloads/Education/Lesson-Plans/Coral_Reefs.pdf</a:t>
            </a:r>
          </a:p>
          <a:p>
            <a:r>
              <a:rPr lang="en-AU" sz="600" baseline="30000" dirty="0">
                <a:latin typeface="Arial Narrow" panose="020B0606020202030204" pitchFamily="34" charset="0"/>
              </a:rPr>
              <a:t>[3] </a:t>
            </a:r>
            <a:r>
              <a:rPr lang="en-AU" sz="600" dirty="0">
                <a:latin typeface="Arial Narrow" panose="020B0606020202030204" pitchFamily="34" charset="0"/>
              </a:rPr>
              <a:t>Beckman, A. and </a:t>
            </a:r>
            <a:r>
              <a:rPr lang="en-AU" sz="600" dirty="0" err="1">
                <a:latin typeface="Arial Narrow" panose="020B0606020202030204" pitchFamily="34" charset="0"/>
              </a:rPr>
              <a:t>Ozbek</a:t>
            </a:r>
            <a:r>
              <a:rPr lang="en-AU" sz="600" dirty="0">
                <a:latin typeface="Arial Narrow" panose="020B0606020202030204" pitchFamily="34" charset="0"/>
              </a:rPr>
              <a:t>, S. (2012). The Nematocyst: a molecular map of the Cnidarian stinging organelle. </a:t>
            </a:r>
            <a:r>
              <a:rPr lang="en-AU" sz="600" i="1" dirty="0">
                <a:latin typeface="Arial Narrow" panose="020B0606020202030204" pitchFamily="34" charset="0"/>
              </a:rPr>
              <a:t>The International Journal of Developmental Biology. 56(6-8): 577-82. DOI: DOI: 10.1387/ijdb.113472ab </a:t>
            </a:r>
            <a:endParaRPr lang="en-AU" sz="800" i="1" dirty="0">
              <a:latin typeface="Arial Narrow" panose="020B0606020202030204" pitchFamily="34" charset="0"/>
            </a:endParaRPr>
          </a:p>
        </p:txBody>
      </p:sp>
      <p:sp>
        <p:nvSpPr>
          <p:cNvPr id="11" name="TextBox 10"/>
          <p:cNvSpPr txBox="1"/>
          <p:nvPr/>
        </p:nvSpPr>
        <p:spPr>
          <a:xfrm rot="2693351">
            <a:off x="1657661" y="2860578"/>
            <a:ext cx="504056" cy="276999"/>
          </a:xfrm>
          <a:prstGeom prst="rect">
            <a:avLst/>
          </a:prstGeom>
          <a:noFill/>
        </p:spPr>
        <p:txBody>
          <a:bodyPr wrap="square" rtlCol="0">
            <a:spAutoFit/>
          </a:bodyPr>
          <a:lstStyle/>
          <a:p>
            <a:r>
              <a:rPr lang="en-AU" sz="1200" b="1" dirty="0">
                <a:latin typeface="Arial Narrow" panose="020B0606020202030204" pitchFamily="34" charset="0"/>
                <a:sym typeface="Wingdings" panose="05000000000000000000" pitchFamily="2" charset="2"/>
              </a:rPr>
              <a:t></a:t>
            </a:r>
            <a:endParaRPr lang="en-AU" sz="1200" b="1" dirty="0">
              <a:latin typeface="Arial Narrow" panose="020B0606020202030204" pitchFamily="34" charset="0"/>
            </a:endParaRPr>
          </a:p>
        </p:txBody>
      </p:sp>
      <p:sp>
        <p:nvSpPr>
          <p:cNvPr id="31" name="Rectangle 30"/>
          <p:cNvSpPr/>
          <p:nvPr/>
        </p:nvSpPr>
        <p:spPr>
          <a:xfrm>
            <a:off x="581328" y="7111022"/>
            <a:ext cx="1863451" cy="126375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6411" y="3988586"/>
            <a:ext cx="3279138" cy="1450117"/>
          </a:xfrm>
          <a:prstGeom prst="rect">
            <a:avLst/>
          </a:prstGeom>
        </p:spPr>
      </p:pic>
      <p:sp>
        <p:nvSpPr>
          <p:cNvPr id="34" name="TextBox 33"/>
          <p:cNvSpPr txBox="1"/>
          <p:nvPr/>
        </p:nvSpPr>
        <p:spPr>
          <a:xfrm>
            <a:off x="437896" y="3148681"/>
            <a:ext cx="2684104" cy="215444"/>
          </a:xfrm>
          <a:prstGeom prst="rect">
            <a:avLst/>
          </a:prstGeom>
          <a:noFill/>
        </p:spPr>
        <p:txBody>
          <a:bodyPr wrap="square" rtlCol="0">
            <a:spAutoFit/>
          </a:bodyPr>
          <a:lstStyle/>
          <a:p>
            <a:r>
              <a:rPr lang="en-AU" sz="800" b="1" dirty="0">
                <a:latin typeface="Arial Narrow" panose="020B0606020202030204" pitchFamily="34" charset="0"/>
              </a:rPr>
              <a:t>Figure 1: Nematocysts under the microscope (x1000)</a:t>
            </a:r>
            <a:r>
              <a:rPr lang="en-AU" sz="800" b="1" baseline="30000" dirty="0">
                <a:latin typeface="Arial Narrow" panose="020B0606020202030204" pitchFamily="34" charset="0"/>
              </a:rPr>
              <a:t>[1]</a:t>
            </a:r>
          </a:p>
        </p:txBody>
      </p:sp>
      <p:sp>
        <p:nvSpPr>
          <p:cNvPr id="38" name="Rectangle 37"/>
          <p:cNvSpPr/>
          <p:nvPr/>
        </p:nvSpPr>
        <p:spPr>
          <a:xfrm>
            <a:off x="525933" y="5827980"/>
            <a:ext cx="5857743" cy="903716"/>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39" name="TextBox 38"/>
          <p:cNvSpPr txBox="1"/>
          <p:nvPr/>
        </p:nvSpPr>
        <p:spPr>
          <a:xfrm>
            <a:off x="508863" y="5795832"/>
            <a:ext cx="5991203" cy="938719"/>
          </a:xfrm>
          <a:prstGeom prst="rect">
            <a:avLst/>
          </a:prstGeom>
          <a:noFill/>
        </p:spPr>
        <p:txBody>
          <a:bodyPr wrap="square" rtlCol="0">
            <a:spAutoFit/>
          </a:bodyPr>
          <a:lstStyle/>
          <a:p>
            <a:r>
              <a:rPr lang="en-AU" sz="1100" b="1" dirty="0">
                <a:solidFill>
                  <a:schemeClr val="bg1"/>
                </a:solidFill>
                <a:latin typeface="Arial Narrow" panose="020B0606020202030204" pitchFamily="34" charset="0"/>
              </a:rPr>
              <a:t>Activity: Cut holes in an old bed sheet, with each hole big enough for a student’s hands to fit through. </a:t>
            </a:r>
          </a:p>
          <a:p>
            <a:r>
              <a:rPr lang="en-AU" sz="1100" b="1" dirty="0">
                <a:solidFill>
                  <a:schemeClr val="bg1"/>
                </a:solidFill>
                <a:latin typeface="Arial Narrow" panose="020B0606020202030204" pitchFamily="34" charset="0"/>
              </a:rPr>
              <a:t>Students put on a glove each (use a marker pen to draw dots on the glove to represent the zooxanthellae). Students crouch beneath the sheet and poke their gloves through the holes in the sheet to try and catch any food held above the sheet by the teacher. When a student ‘catches’ a food item with their glove, they must pull it back down through the hole to eat and SHARE with the other ‘coral polyp coelenterons’. </a:t>
            </a:r>
          </a:p>
        </p:txBody>
      </p:sp>
      <p:sp>
        <p:nvSpPr>
          <p:cNvPr id="40" name="Rectangle 39"/>
          <p:cNvSpPr/>
          <p:nvPr/>
        </p:nvSpPr>
        <p:spPr>
          <a:xfrm>
            <a:off x="2545314" y="7115177"/>
            <a:ext cx="1801806" cy="1259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Rectangle 40"/>
          <p:cNvSpPr/>
          <p:nvPr/>
        </p:nvSpPr>
        <p:spPr>
          <a:xfrm>
            <a:off x="4447939" y="7111023"/>
            <a:ext cx="1882432" cy="125960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9" name="Picture 28"/>
          <p:cNvPicPr>
            <a:picLocks noChangeAspect="1"/>
          </p:cNvPicPr>
          <p:nvPr/>
        </p:nvPicPr>
        <p:blipFill rotWithShape="1">
          <a:blip r:embed="rId6">
            <a:extLst>
              <a:ext uri="{28A0092B-C50C-407E-A947-70E740481C1C}">
                <a14:useLocalDpi xmlns:a14="http://schemas.microsoft.com/office/drawing/2010/main" val="0"/>
              </a:ext>
            </a:extLst>
          </a:blip>
          <a:srcRect l="5213" t="9185" r="57309" b="54761"/>
          <a:stretch/>
        </p:blipFill>
        <p:spPr>
          <a:xfrm rot="19722344">
            <a:off x="873361" y="7452792"/>
            <a:ext cx="839474" cy="585497"/>
          </a:xfrm>
          <a:prstGeom prst="rect">
            <a:avLst/>
          </a:prstGeom>
        </p:spPr>
      </p:pic>
      <p:pic>
        <p:nvPicPr>
          <p:cNvPr id="42" name="Picture 41"/>
          <p:cNvPicPr>
            <a:picLocks noChangeAspect="1"/>
          </p:cNvPicPr>
          <p:nvPr/>
        </p:nvPicPr>
        <p:blipFill rotWithShape="1">
          <a:blip r:embed="rId6">
            <a:extLst>
              <a:ext uri="{28A0092B-C50C-407E-A947-70E740481C1C}">
                <a14:useLocalDpi xmlns:a14="http://schemas.microsoft.com/office/drawing/2010/main" val="0"/>
              </a:ext>
            </a:extLst>
          </a:blip>
          <a:srcRect l="65221" t="27731" r="-1" b="8401"/>
          <a:stretch/>
        </p:blipFill>
        <p:spPr>
          <a:xfrm rot="20186367">
            <a:off x="3531931" y="7291888"/>
            <a:ext cx="636907" cy="847946"/>
          </a:xfrm>
          <a:prstGeom prst="rect">
            <a:avLst/>
          </a:prstGeom>
        </p:spPr>
      </p:pic>
      <p:pic>
        <p:nvPicPr>
          <p:cNvPr id="43" name="Picture 42"/>
          <p:cNvPicPr>
            <a:picLocks noChangeAspect="1"/>
          </p:cNvPicPr>
          <p:nvPr/>
        </p:nvPicPr>
        <p:blipFill rotWithShape="1">
          <a:blip r:embed="rId7" cstate="print">
            <a:extLst>
              <a:ext uri="{28A0092B-C50C-407E-A947-70E740481C1C}">
                <a14:useLocalDpi xmlns:a14="http://schemas.microsoft.com/office/drawing/2010/main" val="0"/>
              </a:ext>
            </a:extLst>
          </a:blip>
          <a:srcRect t="36166" b="14262"/>
          <a:stretch/>
        </p:blipFill>
        <p:spPr>
          <a:xfrm rot="20650144">
            <a:off x="4509473" y="7527189"/>
            <a:ext cx="1454933" cy="522895"/>
          </a:xfrm>
          <a:prstGeom prst="rect">
            <a:avLst/>
          </a:prstGeom>
        </p:spPr>
      </p:pic>
      <p:sp>
        <p:nvSpPr>
          <p:cNvPr id="45" name="Rectangle 44"/>
          <p:cNvSpPr/>
          <p:nvPr/>
        </p:nvSpPr>
        <p:spPr>
          <a:xfrm>
            <a:off x="3571416" y="7992558"/>
            <a:ext cx="156378" cy="285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45"/>
          <p:cNvSpPr/>
          <p:nvPr/>
        </p:nvSpPr>
        <p:spPr>
          <a:xfrm rot="3635819">
            <a:off x="3571614" y="7584247"/>
            <a:ext cx="111721" cy="369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46"/>
          <p:cNvSpPr/>
          <p:nvPr/>
        </p:nvSpPr>
        <p:spPr>
          <a:xfrm rot="4008415">
            <a:off x="1371247" y="7747632"/>
            <a:ext cx="162810" cy="639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Callout 34"/>
          <p:cNvSpPr/>
          <p:nvPr/>
        </p:nvSpPr>
        <p:spPr>
          <a:xfrm flipH="1">
            <a:off x="5809973" y="7390891"/>
            <a:ext cx="461901" cy="266104"/>
          </a:xfrm>
          <a:prstGeom prst="wedgeEllipseCallout">
            <a:avLst>
              <a:gd name="adj1" fmla="val 66983"/>
              <a:gd name="adj2" fmla="val -7971"/>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 b="1" dirty="0">
              <a:solidFill>
                <a:schemeClr val="tx1">
                  <a:lumMod val="65000"/>
                  <a:lumOff val="35000"/>
                </a:schemeClr>
              </a:solidFill>
              <a:latin typeface="Arial Narrow" panose="020B0606020202030204" pitchFamily="34" charset="0"/>
            </a:endParaRPr>
          </a:p>
        </p:txBody>
      </p:sp>
      <p:sp>
        <p:nvSpPr>
          <p:cNvPr id="49" name="Oval Callout 48"/>
          <p:cNvSpPr/>
          <p:nvPr/>
        </p:nvSpPr>
        <p:spPr>
          <a:xfrm flipH="1">
            <a:off x="2610070" y="7259665"/>
            <a:ext cx="887532" cy="475483"/>
          </a:xfrm>
          <a:prstGeom prst="wedgeEllipseCallout">
            <a:avLst>
              <a:gd name="adj1" fmla="val -67274"/>
              <a:gd name="adj2" fmla="val 656"/>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b="1" dirty="0">
                <a:solidFill>
                  <a:schemeClr val="tx1">
                    <a:lumMod val="65000"/>
                    <a:lumOff val="35000"/>
                  </a:schemeClr>
                </a:solidFill>
                <a:latin typeface="Arial Narrow" panose="020B0606020202030204" pitchFamily="34" charset="0"/>
              </a:rPr>
              <a:t>Do…do….do…do…</a:t>
            </a:r>
          </a:p>
          <a:p>
            <a:pPr algn="ctr"/>
            <a:r>
              <a:rPr lang="en-AU" sz="800" b="1" dirty="0">
                <a:solidFill>
                  <a:schemeClr val="tx1">
                    <a:lumMod val="65000"/>
                    <a:lumOff val="35000"/>
                  </a:schemeClr>
                </a:solidFill>
                <a:latin typeface="Arial Narrow" panose="020B0606020202030204" pitchFamily="34" charset="0"/>
              </a:rPr>
              <a:t>..doo..</a:t>
            </a:r>
          </a:p>
        </p:txBody>
      </p:sp>
      <p:sp>
        <p:nvSpPr>
          <p:cNvPr id="48" name="Rectangle 47"/>
          <p:cNvSpPr/>
          <p:nvPr/>
        </p:nvSpPr>
        <p:spPr>
          <a:xfrm>
            <a:off x="4824773" y="3999288"/>
            <a:ext cx="533233" cy="229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49"/>
          <p:cNvSpPr/>
          <p:nvPr/>
        </p:nvSpPr>
        <p:spPr>
          <a:xfrm>
            <a:off x="4955980" y="4228650"/>
            <a:ext cx="470176" cy="15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Rectangle 54"/>
          <p:cNvSpPr/>
          <p:nvPr/>
        </p:nvSpPr>
        <p:spPr>
          <a:xfrm>
            <a:off x="5079359" y="4282120"/>
            <a:ext cx="278647" cy="15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TextBox 55"/>
          <p:cNvSpPr txBox="1"/>
          <p:nvPr/>
        </p:nvSpPr>
        <p:spPr>
          <a:xfrm>
            <a:off x="4154541" y="4204433"/>
            <a:ext cx="555051" cy="276999"/>
          </a:xfrm>
          <a:prstGeom prst="rect">
            <a:avLst/>
          </a:prstGeom>
          <a:noFill/>
        </p:spPr>
        <p:txBody>
          <a:bodyPr wrap="square" rtlCol="0">
            <a:spAutoFit/>
          </a:bodyPr>
          <a:lstStyle/>
          <a:p>
            <a:r>
              <a:rPr lang="en-AU" sz="600" b="1" dirty="0">
                <a:latin typeface="Arial Narrow" panose="020B0606020202030204" pitchFamily="34" charset="0"/>
              </a:rPr>
              <a:t>#1 Tie side fingers</a:t>
            </a:r>
          </a:p>
        </p:txBody>
      </p:sp>
      <p:sp>
        <p:nvSpPr>
          <p:cNvPr id="59" name="Rectangle 58"/>
          <p:cNvSpPr/>
          <p:nvPr/>
        </p:nvSpPr>
        <p:spPr>
          <a:xfrm>
            <a:off x="5068707" y="5036880"/>
            <a:ext cx="346331" cy="201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Rectangle 59"/>
          <p:cNvSpPr/>
          <p:nvPr/>
        </p:nvSpPr>
        <p:spPr>
          <a:xfrm>
            <a:off x="4996642" y="5103508"/>
            <a:ext cx="346331" cy="117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TextBox 61"/>
          <p:cNvSpPr txBox="1"/>
          <p:nvPr/>
        </p:nvSpPr>
        <p:spPr>
          <a:xfrm>
            <a:off x="5003476" y="4954837"/>
            <a:ext cx="547504" cy="553998"/>
          </a:xfrm>
          <a:prstGeom prst="rect">
            <a:avLst/>
          </a:prstGeom>
          <a:noFill/>
        </p:spPr>
        <p:txBody>
          <a:bodyPr wrap="square" rtlCol="0">
            <a:spAutoFit/>
          </a:bodyPr>
          <a:lstStyle/>
          <a:p>
            <a:r>
              <a:rPr lang="en-AU" sz="600" b="1" dirty="0">
                <a:latin typeface="Arial Narrow" panose="020B0606020202030204" pitchFamily="34" charset="0"/>
              </a:rPr>
              <a:t>#3 Inflate </a:t>
            </a:r>
            <a:br>
              <a:rPr lang="en-AU" sz="600" b="1" dirty="0">
                <a:latin typeface="Arial Narrow" panose="020B0606020202030204" pitchFamily="34" charset="0"/>
              </a:rPr>
            </a:br>
            <a:r>
              <a:rPr lang="en-AU" sz="600" b="1" dirty="0">
                <a:latin typeface="Arial Narrow" panose="020B0606020202030204" pitchFamily="34" charset="0"/>
              </a:rPr>
              <a:t>at cuff and pinch gently to hold shape</a:t>
            </a:r>
          </a:p>
        </p:txBody>
      </p:sp>
      <p:sp>
        <p:nvSpPr>
          <p:cNvPr id="63" name="TextBox 62"/>
          <p:cNvSpPr txBox="1"/>
          <p:nvPr/>
        </p:nvSpPr>
        <p:spPr>
          <a:xfrm>
            <a:off x="4739503" y="3943414"/>
            <a:ext cx="576064" cy="369332"/>
          </a:xfrm>
          <a:prstGeom prst="rect">
            <a:avLst/>
          </a:prstGeom>
          <a:noFill/>
        </p:spPr>
        <p:txBody>
          <a:bodyPr wrap="square" rtlCol="0">
            <a:spAutoFit/>
          </a:bodyPr>
          <a:lstStyle/>
          <a:p>
            <a:r>
              <a:rPr lang="en-AU" sz="600" b="1" dirty="0">
                <a:latin typeface="Arial Narrow" panose="020B0606020202030204" pitchFamily="34" charset="0"/>
              </a:rPr>
              <a:t>Push middle finger down inside ‘cell’</a:t>
            </a:r>
          </a:p>
        </p:txBody>
      </p:sp>
      <p:sp>
        <p:nvSpPr>
          <p:cNvPr id="65" name="Rectangle 64"/>
          <p:cNvSpPr/>
          <p:nvPr/>
        </p:nvSpPr>
        <p:spPr>
          <a:xfrm>
            <a:off x="5794153" y="3966119"/>
            <a:ext cx="463551" cy="393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TextBox 65"/>
          <p:cNvSpPr txBox="1"/>
          <p:nvPr/>
        </p:nvSpPr>
        <p:spPr>
          <a:xfrm>
            <a:off x="5706891" y="3946090"/>
            <a:ext cx="793175" cy="461665"/>
          </a:xfrm>
          <a:prstGeom prst="rect">
            <a:avLst/>
          </a:prstGeom>
          <a:noFill/>
        </p:spPr>
        <p:txBody>
          <a:bodyPr wrap="square" rtlCol="0">
            <a:spAutoFit/>
          </a:bodyPr>
          <a:lstStyle/>
          <a:p>
            <a:r>
              <a:rPr lang="en-AU" sz="600" b="1" dirty="0">
                <a:latin typeface="Arial Narrow" panose="020B0606020202030204" pitchFamily="34" charset="0"/>
              </a:rPr>
              <a:t>#5 ‘nematocyst’ finger will invert, discharging stinging cell</a:t>
            </a:r>
          </a:p>
        </p:txBody>
      </p:sp>
      <p:sp>
        <p:nvSpPr>
          <p:cNvPr id="68" name="Rectangle 67"/>
          <p:cNvSpPr/>
          <p:nvPr/>
        </p:nvSpPr>
        <p:spPr>
          <a:xfrm>
            <a:off x="6034001" y="5048911"/>
            <a:ext cx="242655" cy="1899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Oval 50"/>
          <p:cNvSpPr/>
          <p:nvPr/>
        </p:nvSpPr>
        <p:spPr>
          <a:xfrm>
            <a:off x="5884291" y="5083457"/>
            <a:ext cx="283274" cy="1353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TextBox 69"/>
          <p:cNvSpPr txBox="1"/>
          <p:nvPr/>
        </p:nvSpPr>
        <p:spPr>
          <a:xfrm>
            <a:off x="5894574" y="4995891"/>
            <a:ext cx="522718" cy="461665"/>
          </a:xfrm>
          <a:prstGeom prst="rect">
            <a:avLst/>
          </a:prstGeom>
          <a:noFill/>
        </p:spPr>
        <p:txBody>
          <a:bodyPr wrap="square" rtlCol="0">
            <a:spAutoFit/>
          </a:bodyPr>
          <a:lstStyle/>
          <a:p>
            <a:r>
              <a:rPr lang="en-AU" sz="600" b="1" dirty="0">
                <a:latin typeface="Arial Narrow" panose="020B0606020202030204" pitchFamily="34" charset="0"/>
              </a:rPr>
              <a:t>#4 poke inflated ‘cell’ sharply</a:t>
            </a:r>
          </a:p>
        </p:txBody>
      </p:sp>
      <p:sp>
        <p:nvSpPr>
          <p:cNvPr id="54" name="TextBox 53">
            <a:extLst>
              <a:ext uri="{FF2B5EF4-FFF2-40B4-BE49-F238E27FC236}">
                <a16:creationId xmlns:a16="http://schemas.microsoft.com/office/drawing/2014/main" id="{BE824755-77F3-4812-8808-45CDF00171B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8" name="Rectangle 57">
            <a:extLst>
              <a:ext uri="{FF2B5EF4-FFF2-40B4-BE49-F238E27FC236}">
                <a16:creationId xmlns:a16="http://schemas.microsoft.com/office/drawing/2014/main" id="{C6109D01-C00F-42A3-8946-0093774A2363}"/>
              </a:ext>
            </a:extLst>
          </p:cNvPr>
          <p:cNvSpPr/>
          <p:nvPr/>
        </p:nvSpPr>
        <p:spPr>
          <a:xfrm>
            <a:off x="527403" y="3762912"/>
            <a:ext cx="5856274" cy="1976355"/>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64" name="Rectangle 63">
            <a:extLst>
              <a:ext uri="{FF2B5EF4-FFF2-40B4-BE49-F238E27FC236}">
                <a16:creationId xmlns:a16="http://schemas.microsoft.com/office/drawing/2014/main" id="{C89817AE-22E5-4850-B675-5DB6BC0A15A1}"/>
              </a:ext>
            </a:extLst>
          </p:cNvPr>
          <p:cNvSpPr/>
          <p:nvPr/>
        </p:nvSpPr>
        <p:spPr>
          <a:xfrm>
            <a:off x="545108" y="3814958"/>
            <a:ext cx="2768056" cy="1954381"/>
          </a:xfrm>
          <a:prstGeom prst="rect">
            <a:avLst/>
          </a:prstGeom>
        </p:spPr>
        <p:txBody>
          <a:bodyPr wrap="square">
            <a:spAutoFit/>
          </a:bodyPr>
          <a:lstStyle/>
          <a:p>
            <a:r>
              <a:rPr lang="en-AU" sz="1100" b="1" dirty="0">
                <a:latin typeface="Arial Narrow" panose="020B0606020202030204" pitchFamily="34" charset="0"/>
              </a:rPr>
              <a:t>Activity: </a:t>
            </a:r>
            <a:r>
              <a:rPr lang="en-AU" sz="1100" dirty="0">
                <a:latin typeface="Arial Narrow" panose="020B0606020202030204" pitchFamily="34" charset="0"/>
              </a:rPr>
              <a:t>Get a latex glove. Tie digits 1 and 2 together and 4 and 5 together, leaving the middle finger free. Push the middle finger inward inside the glove. Cup the bottom of the glove and gently blow to inflate WITHOUT disturbing the middle finger. Now your cell (glove) and nematocyst (middle finger) is armed ready. Ask someone to be a prey item that unknowingly bumps into the stinging cell. Have them sharply poke the side of the air-filled glove. The ‘nematocyst’ finger will invert discharging the stinging cell!</a:t>
            </a:r>
            <a:r>
              <a:rPr lang="en-AU" sz="1100" baseline="30000" dirty="0">
                <a:latin typeface="Arial Narrow" panose="020B0606020202030204" pitchFamily="34" charset="0"/>
              </a:rPr>
              <a:t>[2]</a:t>
            </a:r>
          </a:p>
        </p:txBody>
      </p:sp>
      <p:sp>
        <p:nvSpPr>
          <p:cNvPr id="67" name="Rectangle 66">
            <a:extLst>
              <a:ext uri="{FF2B5EF4-FFF2-40B4-BE49-F238E27FC236}">
                <a16:creationId xmlns:a16="http://schemas.microsoft.com/office/drawing/2014/main" id="{3DCDE46B-FD41-48F4-8B3F-788FD3917FFB}"/>
              </a:ext>
            </a:extLst>
          </p:cNvPr>
          <p:cNvSpPr/>
          <p:nvPr/>
        </p:nvSpPr>
        <p:spPr>
          <a:xfrm rot="4335585">
            <a:off x="4754149" y="7305651"/>
            <a:ext cx="162810" cy="639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2B56C55D-FEEF-426B-8F4A-A59B3E9FA095}"/>
              </a:ext>
            </a:extLst>
          </p:cNvPr>
          <p:cNvSpPr txBox="1"/>
          <p:nvPr/>
        </p:nvSpPr>
        <p:spPr>
          <a:xfrm>
            <a:off x="5790697" y="7416221"/>
            <a:ext cx="711032" cy="215444"/>
          </a:xfrm>
          <a:prstGeom prst="rect">
            <a:avLst/>
          </a:prstGeom>
          <a:noFill/>
        </p:spPr>
        <p:txBody>
          <a:bodyPr wrap="square" rtlCol="0">
            <a:spAutoFit/>
          </a:bodyPr>
          <a:lstStyle/>
          <a:p>
            <a:r>
              <a:rPr lang="en-AU" sz="800" dirty="0">
                <a:latin typeface="Arial Narrow" panose="020B0606020202030204" pitchFamily="34" charset="0"/>
              </a:rPr>
              <a:t>ARGH!!!</a:t>
            </a:r>
          </a:p>
        </p:txBody>
      </p:sp>
      <p:sp>
        <p:nvSpPr>
          <p:cNvPr id="10" name="Rectangle 9">
            <a:extLst>
              <a:ext uri="{FF2B5EF4-FFF2-40B4-BE49-F238E27FC236}">
                <a16:creationId xmlns:a16="http://schemas.microsoft.com/office/drawing/2014/main" id="{246DFBE6-A800-4235-9189-BA3EEA0B639B}"/>
              </a:ext>
            </a:extLst>
          </p:cNvPr>
          <p:cNvSpPr/>
          <p:nvPr/>
        </p:nvSpPr>
        <p:spPr>
          <a:xfrm>
            <a:off x="529615" y="3379851"/>
            <a:ext cx="5854061" cy="30070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47B525CE-D532-44B9-B90A-8EAE64C00CB4}"/>
              </a:ext>
            </a:extLst>
          </p:cNvPr>
          <p:cNvSpPr/>
          <p:nvPr/>
        </p:nvSpPr>
        <p:spPr>
          <a:xfrm>
            <a:off x="3122000" y="3405790"/>
            <a:ext cx="3231155" cy="2402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TextBox 68">
            <a:extLst>
              <a:ext uri="{FF2B5EF4-FFF2-40B4-BE49-F238E27FC236}">
                <a16:creationId xmlns:a16="http://schemas.microsoft.com/office/drawing/2014/main" id="{793FAC3E-1149-42C2-A439-8E7AFAC8E4E5}"/>
              </a:ext>
            </a:extLst>
          </p:cNvPr>
          <p:cNvSpPr txBox="1"/>
          <p:nvPr/>
        </p:nvSpPr>
        <p:spPr>
          <a:xfrm>
            <a:off x="521112" y="3374083"/>
            <a:ext cx="5559011" cy="276999"/>
          </a:xfrm>
          <a:prstGeom prst="rect">
            <a:avLst/>
          </a:prstGeom>
          <a:noFill/>
        </p:spPr>
        <p:txBody>
          <a:bodyPr wrap="square" rtlCol="0">
            <a:spAutoFit/>
          </a:bodyPr>
          <a:lstStyle/>
          <a:p>
            <a:r>
              <a:rPr lang="en-AU" sz="1100" b="1" dirty="0">
                <a:latin typeface="Arial Narrow" panose="020B0606020202030204" pitchFamily="34" charset="0"/>
              </a:rPr>
              <a:t>Q.  What is the stinging capsule called? Ans.          </a:t>
            </a:r>
            <a:r>
              <a:rPr lang="en-AU" sz="1200" b="1" dirty="0">
                <a:latin typeface="Arial Narrow" panose="020B0606020202030204" pitchFamily="34" charset="0"/>
              </a:rPr>
              <a:t>N  __  __  __  __  __  __  __  __  __  </a:t>
            </a:r>
          </a:p>
        </p:txBody>
      </p:sp>
      <p:sp>
        <p:nvSpPr>
          <p:cNvPr id="4" name="TextBox 3">
            <a:extLst>
              <a:ext uri="{FF2B5EF4-FFF2-40B4-BE49-F238E27FC236}">
                <a16:creationId xmlns:a16="http://schemas.microsoft.com/office/drawing/2014/main" id="{019DA75D-5EE5-42CB-8135-475ABD419989}"/>
              </a:ext>
            </a:extLst>
          </p:cNvPr>
          <p:cNvSpPr txBox="1"/>
          <p:nvPr/>
        </p:nvSpPr>
        <p:spPr>
          <a:xfrm>
            <a:off x="3439311" y="3350565"/>
            <a:ext cx="2412608" cy="276999"/>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e   m   a   t  o   c   y   s   t</a:t>
            </a:r>
          </a:p>
        </p:txBody>
      </p:sp>
      <p:sp>
        <p:nvSpPr>
          <p:cNvPr id="7" name="TextBox 6">
            <a:extLst>
              <a:ext uri="{FF2B5EF4-FFF2-40B4-BE49-F238E27FC236}">
                <a16:creationId xmlns:a16="http://schemas.microsoft.com/office/drawing/2014/main" id="{8427C7FC-7292-4572-AFD7-5038EB02F5DD}"/>
              </a:ext>
            </a:extLst>
          </p:cNvPr>
          <p:cNvSpPr txBox="1"/>
          <p:nvPr/>
        </p:nvSpPr>
        <p:spPr>
          <a:xfrm>
            <a:off x="2737777" y="2985488"/>
            <a:ext cx="3838599" cy="415498"/>
          </a:xfrm>
          <a:prstGeom prst="rect">
            <a:avLst/>
          </a:prstGeom>
          <a:noFill/>
        </p:spPr>
        <p:txBody>
          <a:bodyPr wrap="square" rtlCol="0">
            <a:spAutoFit/>
          </a:bodyPr>
          <a:lstStyle/>
          <a:p>
            <a:r>
              <a:rPr lang="en-AU" sz="700" baseline="30000" dirty="0">
                <a:latin typeface="Arial Narrow" panose="020B0606020202030204" pitchFamily="34" charset="0"/>
              </a:rPr>
              <a:t>[a] </a:t>
            </a:r>
            <a:r>
              <a:rPr lang="en-AU" sz="700" dirty="0">
                <a:latin typeface="Arial Narrow" panose="020B0606020202030204" pitchFamily="34" charset="0"/>
              </a:rPr>
              <a:t>Also called a cnidocyte or nematocyte</a:t>
            </a:r>
            <a:r>
              <a:rPr lang="en-AU" sz="700" baseline="30000" dirty="0">
                <a:latin typeface="Arial Narrow" panose="020B0606020202030204" pitchFamily="34" charset="0"/>
              </a:rPr>
              <a:t>[3]</a:t>
            </a:r>
            <a:r>
              <a:rPr lang="en-AU" sz="700" dirty="0">
                <a:latin typeface="Arial Narrow" panose="020B0606020202030204" pitchFamily="34" charset="0"/>
              </a:rPr>
              <a:t>. </a:t>
            </a:r>
          </a:p>
          <a:p>
            <a:r>
              <a:rPr lang="en-AU" sz="700" baseline="30000" dirty="0">
                <a:latin typeface="Arial Narrow" panose="020B0606020202030204" pitchFamily="34" charset="0"/>
              </a:rPr>
              <a:t>[b] </a:t>
            </a:r>
            <a:r>
              <a:rPr lang="en-AU" sz="700" dirty="0">
                <a:latin typeface="Arial Narrow" panose="020B0606020202030204" pitchFamily="34" charset="0"/>
              </a:rPr>
              <a:t>They are large organelles produced from the </a:t>
            </a:r>
            <a:r>
              <a:rPr lang="en-AU" sz="700" dirty="0" err="1">
                <a:latin typeface="Arial Narrow" panose="020B0606020202030204" pitchFamily="34" charset="0"/>
              </a:rPr>
              <a:t>golgi</a:t>
            </a:r>
            <a:r>
              <a:rPr lang="en-AU" sz="700" dirty="0">
                <a:latin typeface="Arial Narrow" panose="020B0606020202030204" pitchFamily="34" charset="0"/>
              </a:rPr>
              <a:t> apparatus as a secretory product within the </a:t>
            </a:r>
            <a:r>
              <a:rPr lang="en-AU" sz="700" dirty="0" err="1">
                <a:latin typeface="Arial Narrow" panose="020B0606020202030204" pitchFamily="34" charset="0"/>
              </a:rPr>
              <a:t>cnidoblast</a:t>
            </a:r>
            <a:r>
              <a:rPr lang="en-AU" sz="700" baseline="30000" dirty="0">
                <a:latin typeface="Arial Narrow" panose="020B0606020202030204" pitchFamily="34" charset="0"/>
              </a:rPr>
              <a:t>[3]</a:t>
            </a:r>
            <a:r>
              <a:rPr lang="en-AU" sz="700" dirty="0">
                <a:latin typeface="Arial Narrow" panose="020B0606020202030204" pitchFamily="34" charset="0"/>
              </a:rPr>
              <a:t>.</a:t>
            </a:r>
          </a:p>
          <a:p>
            <a:r>
              <a:rPr lang="en-AU" sz="700" baseline="30000" dirty="0">
                <a:latin typeface="Arial Narrow" panose="020B0606020202030204" pitchFamily="34" charset="0"/>
              </a:rPr>
              <a:t>[c] </a:t>
            </a:r>
            <a:r>
              <a:rPr lang="en-AU" sz="700" dirty="0">
                <a:latin typeface="Arial Narrow" panose="020B0606020202030204" pitchFamily="34" charset="0"/>
              </a:rPr>
              <a:t>A concentric hair bundle, also called the </a:t>
            </a:r>
            <a:r>
              <a:rPr lang="en-AU" sz="700" dirty="0" err="1">
                <a:latin typeface="Arial Narrow" panose="020B0606020202030204" pitchFamily="34" charset="0"/>
              </a:rPr>
              <a:t>cnidocil</a:t>
            </a:r>
            <a:r>
              <a:rPr lang="en-AU" sz="700" dirty="0">
                <a:latin typeface="Arial Narrow" panose="020B0606020202030204" pitchFamily="34" charset="0"/>
              </a:rPr>
              <a:t> or </a:t>
            </a:r>
            <a:r>
              <a:rPr lang="en-AU" sz="700" dirty="0" err="1">
                <a:latin typeface="Arial Narrow" panose="020B0606020202030204" pitchFamily="34" charset="0"/>
              </a:rPr>
              <a:t>cnidocil</a:t>
            </a:r>
            <a:r>
              <a:rPr lang="en-AU" sz="700" dirty="0">
                <a:latin typeface="Arial Narrow" panose="020B0606020202030204" pitchFamily="34" charset="0"/>
              </a:rPr>
              <a:t> apparatus. </a:t>
            </a:r>
          </a:p>
        </p:txBody>
      </p:sp>
      <p:cxnSp>
        <p:nvCxnSpPr>
          <p:cNvPr id="8" name="Straight Connector 7">
            <a:extLst>
              <a:ext uri="{FF2B5EF4-FFF2-40B4-BE49-F238E27FC236}">
                <a16:creationId xmlns:a16="http://schemas.microsoft.com/office/drawing/2014/main" id="{E2718407-4593-5EDF-E5DB-79E93BE52FBC}"/>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36">
            <a:extLst>
              <a:ext uri="{FF2B5EF4-FFF2-40B4-BE49-F238E27FC236}">
                <a16:creationId xmlns:a16="http://schemas.microsoft.com/office/drawing/2014/main" id="{FD0D2C3B-1940-ECC8-BCDF-1C71A8149858}"/>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7" name="TextBox 36">
            <a:extLst>
              <a:ext uri="{FF2B5EF4-FFF2-40B4-BE49-F238E27FC236}">
                <a16:creationId xmlns:a16="http://schemas.microsoft.com/office/drawing/2014/main" id="{6DBCD423-34DE-2ACF-0FB1-83C714C0B224}"/>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2413392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3454C-3276-16C4-748C-C47F7F3E5141}"/>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38611A5B-D893-6C9B-7743-A05EEB664EF3}"/>
              </a:ext>
            </a:extLst>
          </p:cNvPr>
          <p:cNvSpPr txBox="1"/>
          <p:nvPr/>
        </p:nvSpPr>
        <p:spPr>
          <a:xfrm>
            <a:off x="1462707" y="255739"/>
            <a:ext cx="3932585" cy="754053"/>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US" sz="1100" dirty="0">
                <a:latin typeface="Arial Narrow" pitchFamily="34" charset="0"/>
              </a:rPr>
              <a:t>the process of coral feeding, including night-feeding patterns and the function of nematocysts</a:t>
            </a:r>
            <a:endParaRPr lang="en-AU" sz="1050" dirty="0">
              <a:latin typeface="Arial Narrow" panose="020B0606020202030204"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591275F5-A277-BCE8-2442-B52A01562CD6}"/>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ADA26E4B-8F19-C006-3692-EEC75F02E3F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AC2EAB90-B7DD-27CA-68AA-240EF5CAE01C}"/>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16273AA9-8316-D8E7-9C44-F550A1AFAB2D}"/>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31D5E030-7100-D47A-845C-9E2E15E14E0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2131ECDB-4A2D-D323-2FE1-8E1C19D9AF71}"/>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4287455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2776" y="125864"/>
            <a:ext cx="4073654" cy="738664"/>
          </a:xfrm>
          <a:prstGeom prst="rect">
            <a:avLst/>
          </a:prstGeom>
          <a:noFill/>
        </p:spPr>
        <p:txBody>
          <a:bodyPr wrap="square" rtlCol="0">
            <a:spAutoFit/>
          </a:bodyPr>
          <a:lstStyle/>
          <a:p>
            <a:r>
              <a:rPr lang="en-US" b="1" dirty="0">
                <a:latin typeface="Arial Narrow" pitchFamily="34" charset="0"/>
              </a:rPr>
              <a:t>14. Plant or Animal? – </a:t>
            </a:r>
            <a:r>
              <a:rPr lang="en-US" sz="1200" dirty="0">
                <a:latin typeface="Arial Narrow" pitchFamily="34" charset="0"/>
              </a:rPr>
              <a:t>Identify and describe the symbiotic relationships in a coral colony, including polyp</a:t>
            </a:r>
          </a:p>
          <a:p>
            <a:r>
              <a:rPr lang="en-US" sz="1200" dirty="0">
                <a:latin typeface="Arial Narrow" pitchFamily="34" charset="0"/>
              </a:rPr>
              <a:t>interconnections and zooxanthellae</a:t>
            </a:r>
            <a:endParaRPr lang="en-AU" sz="1100" dirty="0">
              <a:latin typeface="Arial Narrow" panose="020B0606020202030204"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 name="Rectangle 1"/>
          <p:cNvSpPr/>
          <p:nvPr/>
        </p:nvSpPr>
        <p:spPr>
          <a:xfrm>
            <a:off x="510121" y="983346"/>
            <a:ext cx="5863484" cy="40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00" b="1" dirty="0">
                <a:solidFill>
                  <a:schemeClr val="tx1"/>
                </a:solidFill>
                <a:latin typeface="Arial Narrow" panose="020B0606020202030204" pitchFamily="34" charset="0"/>
              </a:rPr>
              <a:t>Symbiosis is a host-guest relationship whereby two different species live together, in direct contact, for an extended period of time. Examples include: mutualism (+,+), commensalism (+,o), &amp; parasitism (+, -). </a:t>
            </a:r>
          </a:p>
        </p:txBody>
      </p:sp>
      <p:sp>
        <p:nvSpPr>
          <p:cNvPr id="17" name="Rectangle 16"/>
          <p:cNvSpPr/>
          <p:nvPr/>
        </p:nvSpPr>
        <p:spPr>
          <a:xfrm>
            <a:off x="490491" y="2595177"/>
            <a:ext cx="5875625" cy="157384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Below, LIST the benefits that corals and zooxanthellae gain by living together</a:t>
            </a:r>
          </a:p>
        </p:txBody>
      </p:sp>
      <p:graphicFrame>
        <p:nvGraphicFramePr>
          <p:cNvPr id="6" name="Table 5"/>
          <p:cNvGraphicFramePr>
            <a:graphicFrameLocks noGrp="1"/>
          </p:cNvGraphicFramePr>
          <p:nvPr>
            <p:extLst>
              <p:ext uri="{D42A27DB-BD31-4B8C-83A1-F6EECF244321}">
                <p14:modId xmlns:p14="http://schemas.microsoft.com/office/powerpoint/2010/main" val="3161816096"/>
              </p:ext>
            </p:extLst>
          </p:nvPr>
        </p:nvGraphicFramePr>
        <p:xfrm>
          <a:off x="528459" y="2934267"/>
          <a:ext cx="5792220" cy="1220695"/>
        </p:xfrm>
        <a:graphic>
          <a:graphicData uri="http://schemas.openxmlformats.org/drawingml/2006/table">
            <a:tbl>
              <a:tblPr firstRow="1" bandRow="1">
                <a:tableStyleId>{5940675A-B579-460E-94D1-54222C63F5DA}</a:tableStyleId>
              </a:tblPr>
              <a:tblGrid>
                <a:gridCol w="2896110">
                  <a:extLst>
                    <a:ext uri="{9D8B030D-6E8A-4147-A177-3AD203B41FA5}">
                      <a16:colId xmlns:a16="http://schemas.microsoft.com/office/drawing/2014/main" val="20000"/>
                    </a:ext>
                  </a:extLst>
                </a:gridCol>
                <a:gridCol w="2896110">
                  <a:extLst>
                    <a:ext uri="{9D8B030D-6E8A-4147-A177-3AD203B41FA5}">
                      <a16:colId xmlns:a16="http://schemas.microsoft.com/office/drawing/2014/main" val="20001"/>
                    </a:ext>
                  </a:extLst>
                </a:gridCol>
              </a:tblGrid>
              <a:tr h="291055">
                <a:tc>
                  <a:txBody>
                    <a:bodyPr/>
                    <a:lstStyle/>
                    <a:p>
                      <a:pPr algn="ctr"/>
                      <a:r>
                        <a:rPr lang="en-AU" sz="1200" b="1" dirty="0">
                          <a:solidFill>
                            <a:schemeClr val="tx1"/>
                          </a:solidFill>
                          <a:latin typeface="Arial Narrow" panose="020B0606020202030204" pitchFamily="34" charset="0"/>
                        </a:rPr>
                        <a:t>Coral (host)</a:t>
                      </a:r>
                    </a:p>
                  </a:txBody>
                  <a:tcPr>
                    <a:solidFill>
                      <a:schemeClr val="bg1">
                        <a:lumMod val="95000"/>
                      </a:schemeClr>
                    </a:solidFill>
                  </a:tcPr>
                </a:tc>
                <a:tc>
                  <a:txBody>
                    <a:bodyPr/>
                    <a:lstStyle/>
                    <a:p>
                      <a:pPr algn="ctr"/>
                      <a:r>
                        <a:rPr lang="en-AU" sz="1200" b="1" dirty="0">
                          <a:solidFill>
                            <a:schemeClr val="tx1"/>
                          </a:solidFill>
                          <a:latin typeface="Arial Narrow" panose="020B0606020202030204" pitchFamily="34" charset="0"/>
                        </a:rPr>
                        <a:t>Zooxanthellae (guest)</a:t>
                      </a:r>
                    </a:p>
                  </a:txBody>
                  <a:tcPr>
                    <a:solidFill>
                      <a:schemeClr val="bg1">
                        <a:lumMod val="95000"/>
                      </a:schemeClr>
                    </a:solidFill>
                  </a:tcPr>
                </a:tc>
                <a:extLst>
                  <a:ext uri="{0D108BD9-81ED-4DB2-BD59-A6C34878D82A}">
                    <a16:rowId xmlns:a16="http://schemas.microsoft.com/office/drawing/2014/main" val="10000"/>
                  </a:ext>
                </a:extLst>
              </a:tr>
              <a:tr h="893885">
                <a:tc>
                  <a:txBody>
                    <a:bodyPr/>
                    <a:lstStyle/>
                    <a:p>
                      <a:pPr marL="171450" indent="-171450">
                        <a:buFont typeface="Arial" panose="020B0604020202020204" pitchFamily="34" charset="0"/>
                        <a:buChar char="•"/>
                      </a:pPr>
                      <a:r>
                        <a:rPr lang="en-AU" sz="1100" baseline="0" dirty="0">
                          <a:solidFill>
                            <a:schemeClr val="bg1">
                              <a:lumMod val="50000"/>
                            </a:schemeClr>
                          </a:solidFill>
                          <a:latin typeface="Comic Sans MS" panose="030F0702030302020204" pitchFamily="66" charset="0"/>
                        </a:rPr>
                        <a:t>Oxygen (for respiration)</a:t>
                      </a:r>
                      <a:endParaRPr lang="en-AU" sz="900" baseline="0" dirty="0">
                        <a:solidFill>
                          <a:schemeClr val="bg1">
                            <a:lumMod val="50000"/>
                          </a:schemeClr>
                        </a:solidFill>
                        <a:latin typeface="Comic Sans MS" panose="030F0702030302020204" pitchFamily="66" charset="0"/>
                      </a:endParaRPr>
                    </a:p>
                    <a:p>
                      <a:pPr marL="171450" indent="-171450">
                        <a:buFont typeface="Arial" panose="020B0604020202020204" pitchFamily="34" charset="0"/>
                        <a:buChar char="•"/>
                      </a:pPr>
                      <a:r>
                        <a:rPr lang="en-US" sz="1100" baseline="0" dirty="0">
                          <a:solidFill>
                            <a:schemeClr val="bg1">
                              <a:lumMod val="50000"/>
                            </a:schemeClr>
                          </a:solidFill>
                          <a:latin typeface="Comic Sans MS" panose="030F0702030302020204" pitchFamily="66" charset="0"/>
                        </a:rPr>
                        <a:t>Energy (e.g. glucose, glycerol, amino acids, etc., which are the products of photosynthesis)</a:t>
                      </a:r>
                    </a:p>
                    <a:p>
                      <a:pPr marL="171450" indent="-171450">
                        <a:buFont typeface="Arial" panose="020B0604020202020204" pitchFamily="34" charset="0"/>
                        <a:buChar char="•"/>
                      </a:pPr>
                      <a:r>
                        <a:rPr lang="en-AU" sz="1100" baseline="0" dirty="0">
                          <a:solidFill>
                            <a:schemeClr val="bg1">
                              <a:lumMod val="50000"/>
                            </a:schemeClr>
                          </a:solidFill>
                          <a:latin typeface="Comic Sans MS" panose="030F0702030302020204" pitchFamily="66" charset="0"/>
                        </a:rPr>
                        <a:t>Colour</a:t>
                      </a:r>
                      <a:endParaRPr lang="en-AU" sz="1100" dirty="0">
                        <a:solidFill>
                          <a:schemeClr val="bg1">
                            <a:lumMod val="50000"/>
                          </a:schemeClr>
                        </a:solidFill>
                        <a:latin typeface="Comic Sans MS" panose="030F0702030302020204" pitchFamily="66" charset="0"/>
                      </a:endParaRPr>
                    </a:p>
                  </a:txBody>
                  <a:tcPr>
                    <a:solidFill>
                      <a:schemeClr val="bg1"/>
                    </a:solidFill>
                  </a:tcPr>
                </a:tc>
                <a:tc>
                  <a:txBody>
                    <a:bodyPr/>
                    <a:lstStyle/>
                    <a:p>
                      <a:pPr marL="171450" indent="-171450">
                        <a:buFont typeface="Arial" panose="020B0604020202020204" pitchFamily="34" charset="0"/>
                        <a:buChar char="•"/>
                      </a:pPr>
                      <a:r>
                        <a:rPr lang="en-AU" sz="1100" baseline="0" dirty="0">
                          <a:solidFill>
                            <a:schemeClr val="bg1">
                              <a:lumMod val="50000"/>
                            </a:schemeClr>
                          </a:solidFill>
                          <a:latin typeface="Comic Sans MS" panose="030F0702030302020204" pitchFamily="66" charset="0"/>
                        </a:rPr>
                        <a:t>Carbon dioxide (for photosynthesis)</a:t>
                      </a:r>
                    </a:p>
                    <a:p>
                      <a:pPr marL="171450" indent="-171450">
                        <a:buFont typeface="Arial" panose="020B0604020202020204" pitchFamily="34" charset="0"/>
                        <a:buChar char="•"/>
                      </a:pPr>
                      <a:r>
                        <a:rPr lang="en-AU" sz="1100" baseline="0" dirty="0">
                          <a:solidFill>
                            <a:schemeClr val="bg1">
                              <a:lumMod val="50000"/>
                            </a:schemeClr>
                          </a:solidFill>
                          <a:latin typeface="Comic Sans MS" panose="030F0702030302020204" pitchFamily="66" charset="0"/>
                        </a:rPr>
                        <a:t>An environment safe from predators</a:t>
                      </a:r>
                      <a:endParaRPr lang="en-AU" sz="1100" dirty="0">
                        <a:solidFill>
                          <a:schemeClr val="bg1">
                            <a:lumMod val="50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1"/>
                  </a:ext>
                </a:extLst>
              </a:tr>
            </a:tbl>
          </a:graphicData>
        </a:graphic>
      </p:graphicFrame>
      <p:sp>
        <p:nvSpPr>
          <p:cNvPr id="7" name="TextBox 6"/>
          <p:cNvSpPr txBox="1"/>
          <p:nvPr/>
        </p:nvSpPr>
        <p:spPr>
          <a:xfrm>
            <a:off x="423628" y="1404169"/>
            <a:ext cx="6173723" cy="1184940"/>
          </a:xfrm>
          <a:prstGeom prst="rect">
            <a:avLst/>
          </a:prstGeom>
          <a:noFill/>
        </p:spPr>
        <p:txBody>
          <a:bodyPr wrap="square" rtlCol="0">
            <a:spAutoFit/>
          </a:bodyPr>
          <a:lstStyle/>
          <a:p>
            <a:r>
              <a:rPr lang="en-AU" sz="1600" b="1" dirty="0">
                <a:latin typeface="Arial Narrow" panose="020B0606020202030204" pitchFamily="34" charset="0"/>
              </a:rPr>
              <a:t>The Coral Farmer</a:t>
            </a:r>
          </a:p>
          <a:p>
            <a:r>
              <a:rPr lang="en-AU" sz="1100" dirty="0">
                <a:latin typeface="Arial Narrow" panose="020B0606020202030204" pitchFamily="34" charset="0"/>
              </a:rPr>
              <a:t>Reef-building corals obtain ~95% of their nutritional needs from zooxanthellae – an algae (dinoflagellate) from the Family </a:t>
            </a:r>
            <a:r>
              <a:rPr lang="en-AU" sz="1100" i="1" dirty="0" err="1">
                <a:latin typeface="Arial Narrow" panose="020B0606020202030204" pitchFamily="34" charset="0"/>
              </a:rPr>
              <a:t>Symbiodiniaceae</a:t>
            </a:r>
            <a:r>
              <a:rPr lang="en-AU" sz="1100" dirty="0">
                <a:latin typeface="Arial Narrow" panose="020B0606020202030204" pitchFamily="34" charset="0"/>
              </a:rPr>
              <a:t> that lives as a guest inside the tissues of its coral host in a mutualistic symbiotic relationship. The zooxanthellae guest carries out photosynthesis, providing its coral host with oxygen (for respiration) and energy </a:t>
            </a:r>
            <a:br>
              <a:rPr lang="en-AU" sz="1100" dirty="0">
                <a:latin typeface="Arial Narrow" panose="020B0606020202030204" pitchFamily="34" charset="0"/>
              </a:rPr>
            </a:br>
            <a:r>
              <a:rPr lang="en-AU" sz="1100" dirty="0">
                <a:latin typeface="Arial Narrow" panose="020B0606020202030204" pitchFamily="34" charset="0"/>
              </a:rPr>
              <a:t>(for building reefs). A zooxanthellae guest also provides its coral host with its </a:t>
            </a:r>
            <a:r>
              <a:rPr lang="en-AU" sz="1100" b="1" dirty="0">
                <a:latin typeface="Arial Narrow" panose="020B0606020202030204" pitchFamily="34" charset="0"/>
              </a:rPr>
              <a:t>colour</a:t>
            </a:r>
            <a:r>
              <a:rPr lang="en-AU" sz="1100" dirty="0">
                <a:latin typeface="Arial Narrow" panose="020B0606020202030204" pitchFamily="34" charset="0"/>
              </a:rPr>
              <a:t>. In return, the coral host </a:t>
            </a:r>
            <a:br>
              <a:rPr lang="en-AU" sz="1100" dirty="0">
                <a:latin typeface="Arial Narrow" panose="020B0606020202030204" pitchFamily="34" charset="0"/>
              </a:rPr>
            </a:br>
            <a:r>
              <a:rPr lang="en-AU" sz="1100" dirty="0">
                <a:latin typeface="Arial Narrow" panose="020B0606020202030204" pitchFamily="34" charset="0"/>
              </a:rPr>
              <a:t>provides its zooxanthellae guest with carbon dioxide (for photosynthesis) and an environment safe from predators</a:t>
            </a:r>
            <a:r>
              <a:rPr lang="en-AU" sz="1100" baseline="30000" dirty="0">
                <a:latin typeface="Arial Narrow" panose="020B0606020202030204" pitchFamily="34" charset="0"/>
              </a:rPr>
              <a:t>[1]</a:t>
            </a:r>
            <a:r>
              <a:rPr lang="en-AU" sz="1100" dirty="0">
                <a:latin typeface="Arial Narrow" panose="020B0606020202030204" pitchFamily="34" charset="0"/>
              </a:rPr>
              <a:t>.</a:t>
            </a:r>
            <a:r>
              <a:rPr lang="en-AU" sz="1100" baseline="30000" dirty="0">
                <a:latin typeface="Arial Narrow" panose="020B0606020202030204" pitchFamily="34" charset="0"/>
              </a:rPr>
              <a:t> </a:t>
            </a:r>
            <a:endParaRPr lang="en-AU" sz="700" baseline="30000" dirty="0">
              <a:latin typeface="Arial Narrow" panose="020B0606020202030204" pitchFamily="34" charset="0"/>
            </a:endParaRPr>
          </a:p>
        </p:txBody>
      </p:sp>
      <p:cxnSp>
        <p:nvCxnSpPr>
          <p:cNvPr id="27" name="Straight Connector 26"/>
          <p:cNvCxnSpPr/>
          <p:nvPr/>
        </p:nvCxnSpPr>
        <p:spPr>
          <a:xfrm flipH="1">
            <a:off x="508863" y="1403648"/>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87169" y="5679819"/>
            <a:ext cx="6024542" cy="846386"/>
          </a:xfrm>
          <a:prstGeom prst="rect">
            <a:avLst/>
          </a:prstGeom>
          <a:noFill/>
        </p:spPr>
        <p:txBody>
          <a:bodyPr wrap="square" rtlCol="0">
            <a:spAutoFit/>
          </a:bodyPr>
          <a:lstStyle/>
          <a:p>
            <a:r>
              <a:rPr lang="en-AU" sz="1600" b="1" dirty="0">
                <a:latin typeface="Arial Narrow" panose="020B0606020202030204" pitchFamily="34" charset="0"/>
              </a:rPr>
              <a:t>Zooxanthellae Variability</a:t>
            </a:r>
          </a:p>
          <a:p>
            <a:r>
              <a:rPr lang="en-AU" sz="1100" dirty="0">
                <a:latin typeface="Arial Narrow" panose="020B0606020202030204" pitchFamily="34" charset="0"/>
              </a:rPr>
              <a:t>Zooxanthellae are </a:t>
            </a:r>
            <a:r>
              <a:rPr lang="en-AU" sz="1100" i="1" dirty="0">
                <a:latin typeface="Arial Narrow" panose="020B0606020202030204" pitchFamily="34" charset="0"/>
              </a:rPr>
              <a:t>not</a:t>
            </a:r>
            <a:r>
              <a:rPr lang="en-AU" sz="1100" dirty="0">
                <a:latin typeface="Arial Narrow" panose="020B0606020202030204" pitchFamily="34" charset="0"/>
              </a:rPr>
              <a:t> all the same. Some zooxanthellae are more tolerant to thermal stress than others. Zooxanthellae variability had geneticists group them into </a:t>
            </a:r>
            <a:r>
              <a:rPr lang="en-AU" sz="1100" b="1" i="1" dirty="0">
                <a:latin typeface="Arial Narrow" panose="020B0606020202030204" pitchFamily="34" charset="0"/>
              </a:rPr>
              <a:t>clades </a:t>
            </a:r>
            <a:r>
              <a:rPr lang="en-AU" sz="1100" dirty="0">
                <a:latin typeface="Arial Narrow" panose="020B0606020202030204" pitchFamily="34" charset="0"/>
              </a:rPr>
              <a:t>(A-I). For example, clade </a:t>
            </a:r>
            <a:r>
              <a:rPr lang="en-AU" sz="1100" b="1" dirty="0">
                <a:latin typeface="Arial Narrow" panose="020B0606020202030204" pitchFamily="34" charset="0"/>
              </a:rPr>
              <a:t>D</a:t>
            </a:r>
            <a:r>
              <a:rPr lang="en-AU" sz="1100" dirty="0">
                <a:latin typeface="Arial Narrow" panose="020B0606020202030204" pitchFamily="34" charset="0"/>
              </a:rPr>
              <a:t> are more tolerant to thermal stress than Clade C. Hence, Clade </a:t>
            </a:r>
            <a:r>
              <a:rPr lang="en-AU" sz="1100" b="1" dirty="0">
                <a:latin typeface="Arial Narrow" panose="020B0606020202030204" pitchFamily="34" charset="0"/>
              </a:rPr>
              <a:t>D</a:t>
            </a:r>
            <a:r>
              <a:rPr lang="en-AU" sz="1100" dirty="0">
                <a:latin typeface="Arial Narrow" panose="020B0606020202030204" pitchFamily="34" charset="0"/>
              </a:rPr>
              <a:t> are less likely to be expelled by their host coral during a heat wave</a:t>
            </a:r>
            <a:r>
              <a:rPr lang="en-AU" sz="1100" baseline="30000" dirty="0">
                <a:latin typeface="Arial Narrow" panose="020B0606020202030204" pitchFamily="34" charset="0"/>
              </a:rPr>
              <a:t>[1]</a:t>
            </a:r>
            <a:r>
              <a:rPr lang="en-AU" sz="1100" dirty="0">
                <a:latin typeface="Arial Narrow" panose="020B0606020202030204" pitchFamily="34" charset="0"/>
              </a:rPr>
              <a:t>. </a:t>
            </a:r>
          </a:p>
        </p:txBody>
      </p:sp>
      <p:sp>
        <p:nvSpPr>
          <p:cNvPr id="4" name="TextBox 3"/>
          <p:cNvSpPr txBox="1"/>
          <p:nvPr/>
        </p:nvSpPr>
        <p:spPr>
          <a:xfrm>
            <a:off x="451484" y="8305406"/>
            <a:ext cx="5978242" cy="523220"/>
          </a:xfrm>
          <a:prstGeom prst="rect">
            <a:avLst/>
          </a:prstGeom>
          <a:noFill/>
        </p:spPr>
        <p:txBody>
          <a:bodyPr wrap="square" rtlCol="0">
            <a:spAutoFit/>
          </a:bodyPr>
          <a:lstStyle/>
          <a:p>
            <a:r>
              <a:rPr lang="en-AU" sz="700" baseline="30000" dirty="0">
                <a:latin typeface="Arial Narrow" panose="020B0606020202030204" pitchFamily="34" charset="0"/>
              </a:rPr>
              <a:t>[1] </a:t>
            </a:r>
            <a:r>
              <a:rPr lang="en-AU" sz="700" dirty="0">
                <a:latin typeface="Arial Narrow" panose="020B0606020202030204" pitchFamily="34" charset="0"/>
              </a:rPr>
              <a:t>Stat, M. &amp; Gates, R. D. (2011). Clade D </a:t>
            </a:r>
            <a:r>
              <a:rPr lang="en-AU" sz="700" i="1" dirty="0" err="1">
                <a:latin typeface="Arial Narrow" panose="020B0606020202030204" pitchFamily="34" charset="0"/>
              </a:rPr>
              <a:t>Symbiodinium</a:t>
            </a:r>
            <a:r>
              <a:rPr lang="en-AU" sz="700" dirty="0">
                <a:latin typeface="Arial Narrow" panose="020B0606020202030204" pitchFamily="34" charset="0"/>
              </a:rPr>
              <a:t> in </a:t>
            </a:r>
            <a:r>
              <a:rPr lang="en-AU" sz="700" dirty="0" err="1">
                <a:latin typeface="Arial Narrow" panose="020B0606020202030204" pitchFamily="34" charset="0"/>
              </a:rPr>
              <a:t>Scleractinian</a:t>
            </a:r>
            <a:r>
              <a:rPr lang="en-AU" sz="700" dirty="0">
                <a:latin typeface="Arial Narrow" panose="020B0606020202030204" pitchFamily="34" charset="0"/>
              </a:rPr>
              <a:t> Corals: A ‘Nugget’ of Hope, a Selfish Opportunist, an Ominous Sign, or All of the Above? </a:t>
            </a:r>
            <a:r>
              <a:rPr lang="en-AU" sz="700" i="1" dirty="0">
                <a:latin typeface="Arial Narrow" panose="020B0606020202030204" pitchFamily="34" charset="0"/>
              </a:rPr>
              <a:t>Journal of Marine Biology. </a:t>
            </a:r>
            <a:r>
              <a:rPr lang="en-AU" sz="700" dirty="0">
                <a:latin typeface="Arial Narrow" panose="020B0606020202030204" pitchFamily="34" charset="0"/>
              </a:rPr>
              <a:t>Vol. 2011, Review Article ID 730715. DOI: 10.1155/2011/730715  (</a:t>
            </a:r>
            <a:r>
              <a:rPr lang="en-AU" sz="700" i="1" dirty="0">
                <a:latin typeface="Arial Narrow" panose="020B0606020202030204" pitchFamily="34" charset="0"/>
              </a:rPr>
              <a:t>Note</a:t>
            </a:r>
            <a:r>
              <a:rPr lang="en-AU" sz="700" dirty="0">
                <a:latin typeface="Arial Narrow" panose="020B0606020202030204" pitchFamily="34" charset="0"/>
              </a:rPr>
              <a:t>: the nomenclature of zooxanthellae is currently under review; i.e. clades </a:t>
            </a:r>
            <a:r>
              <a:rPr lang="en-AU" sz="700" dirty="0">
                <a:latin typeface="Arial Narrow" panose="020B0606020202030204" pitchFamily="34" charset="0"/>
                <a:sym typeface="Wingdings" panose="05000000000000000000" pitchFamily="2" charset="2"/>
              </a:rPr>
              <a:t> </a:t>
            </a:r>
            <a:r>
              <a:rPr lang="en-AU" sz="700" i="1" dirty="0">
                <a:latin typeface="Arial Narrow" panose="020B0606020202030204" pitchFamily="34" charset="0"/>
                <a:sym typeface="Wingdings" panose="05000000000000000000" pitchFamily="2" charset="2"/>
              </a:rPr>
              <a:t>Genus sp</a:t>
            </a:r>
            <a:r>
              <a:rPr lang="en-AU" sz="700" dirty="0">
                <a:latin typeface="Arial Narrow" panose="020B0606020202030204" pitchFamily="34" charset="0"/>
                <a:sym typeface="Wingdings" panose="05000000000000000000" pitchFamily="2" charset="2"/>
              </a:rPr>
              <a:t>.</a:t>
            </a:r>
            <a:r>
              <a:rPr lang="en-AU" sz="700" dirty="0">
                <a:latin typeface="Arial Narrow" panose="020B0606020202030204" pitchFamily="34" charset="0"/>
              </a:rPr>
              <a:t>)</a:t>
            </a:r>
          </a:p>
          <a:p>
            <a:r>
              <a:rPr lang="en-AU" sz="700" baseline="30000" dirty="0">
                <a:latin typeface="Arial Narrow" panose="020B0606020202030204" pitchFamily="34" charset="0"/>
              </a:rPr>
              <a:t>[2] </a:t>
            </a:r>
            <a:r>
              <a:rPr lang="en-AU" sz="700" dirty="0">
                <a:latin typeface="Arial Narrow" panose="020B0606020202030204" pitchFamily="34" charset="0"/>
              </a:rPr>
              <a:t>Thompson, J.R.</a:t>
            </a:r>
            <a:r>
              <a:rPr lang="en-AU" sz="700" i="1" dirty="0">
                <a:latin typeface="Arial Narrow" panose="020B0606020202030204" pitchFamily="34" charset="0"/>
              </a:rPr>
              <a:t>, </a:t>
            </a:r>
            <a:r>
              <a:rPr lang="en-AU" sz="700" dirty="0">
                <a:latin typeface="Arial Narrow" panose="020B0606020202030204" pitchFamily="34" charset="0"/>
              </a:rPr>
              <a:t>Rivera, H.E., </a:t>
            </a:r>
            <a:r>
              <a:rPr lang="en-AU" sz="700" dirty="0" err="1">
                <a:latin typeface="Arial Narrow" panose="020B0606020202030204" pitchFamily="34" charset="0"/>
              </a:rPr>
              <a:t>Closek</a:t>
            </a:r>
            <a:r>
              <a:rPr lang="en-AU" sz="700" dirty="0">
                <a:latin typeface="Arial Narrow" panose="020B0606020202030204" pitchFamily="34" charset="0"/>
              </a:rPr>
              <a:t>, C.J. and Medina, M. (2015). Microbes in the coral </a:t>
            </a:r>
            <a:r>
              <a:rPr lang="en-AU" sz="700" dirty="0" err="1">
                <a:latin typeface="Arial Narrow" panose="020B0606020202030204" pitchFamily="34" charset="0"/>
              </a:rPr>
              <a:t>holobiont</a:t>
            </a:r>
            <a:r>
              <a:rPr lang="en-AU" sz="700" dirty="0">
                <a:latin typeface="Arial Narrow" panose="020B0606020202030204" pitchFamily="34" charset="0"/>
              </a:rPr>
              <a:t>: partners through evolution, development, and ecological interactions. </a:t>
            </a:r>
            <a:r>
              <a:rPr lang="en-AU" sz="700" i="1" dirty="0">
                <a:latin typeface="Arial Narrow" panose="020B0606020202030204" pitchFamily="34" charset="0"/>
              </a:rPr>
              <a:t>Front Cell Infect Microbiol Vol.4 Article 176. DOI: 10.3389/fcimb.2014.00176</a:t>
            </a:r>
          </a:p>
        </p:txBody>
      </p:sp>
      <p:sp>
        <p:nvSpPr>
          <p:cNvPr id="54" name="Rectangle 53"/>
          <p:cNvSpPr/>
          <p:nvPr/>
        </p:nvSpPr>
        <p:spPr>
          <a:xfrm>
            <a:off x="414817" y="4199823"/>
            <a:ext cx="5945926" cy="89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600" b="1" dirty="0">
                <a:solidFill>
                  <a:schemeClr val="tx1"/>
                </a:solidFill>
                <a:latin typeface="Arial Narrow" panose="020B0606020202030204" pitchFamily="34" charset="0"/>
              </a:rPr>
              <a:t>Coral Bleaching</a:t>
            </a:r>
          </a:p>
          <a:p>
            <a:r>
              <a:rPr lang="en-AU" sz="1100" dirty="0">
                <a:solidFill>
                  <a:schemeClr val="tx1"/>
                </a:solidFill>
                <a:latin typeface="Arial Narrow" panose="020B0606020202030204" pitchFamily="34" charset="0"/>
              </a:rPr>
              <a:t>When the water gets too warm, some zooxanthellae get stressed and start to produce toxic levels of oxygen </a:t>
            </a:r>
            <a:br>
              <a:rPr lang="en-AU" sz="1100" dirty="0">
                <a:solidFill>
                  <a:schemeClr val="tx1"/>
                </a:solidFill>
                <a:latin typeface="Arial Narrow" panose="020B0606020202030204" pitchFamily="34" charset="0"/>
              </a:rPr>
            </a:br>
            <a:r>
              <a:rPr lang="en-AU" sz="1100" dirty="0">
                <a:solidFill>
                  <a:schemeClr val="tx1"/>
                </a:solidFill>
                <a:latin typeface="Arial Narrow" panose="020B0606020202030204" pitchFamily="34" charset="0"/>
              </a:rPr>
              <a:t>(</a:t>
            </a:r>
            <a:r>
              <a:rPr lang="en-AU" sz="1100" i="1" dirty="0">
                <a:solidFill>
                  <a:schemeClr val="tx1"/>
                </a:solidFill>
                <a:latin typeface="Arial Narrow" panose="020B0606020202030204" pitchFamily="34" charset="0"/>
              </a:rPr>
              <a:t>reactive oxygen species </a:t>
            </a:r>
            <a:r>
              <a:rPr lang="en-AU" sz="1100" dirty="0">
                <a:solidFill>
                  <a:schemeClr val="tx1"/>
                </a:solidFill>
                <a:latin typeface="Arial Narrow" panose="020B0606020202030204" pitchFamily="34" charset="0"/>
              </a:rPr>
              <a:t>or ROS). The coral does not like this and, as a result, expels the zooxanthellae, kicking it out of its home. Without its colourful zooxanthellae, the transparent tissue of the coral reveals its white coral skeleton. Hence, the name ‘coral bleaching’. And, without its regular food supply, the coral begins to starve</a:t>
            </a:r>
            <a:r>
              <a:rPr lang="en-AU" sz="1100" baseline="30000" dirty="0">
                <a:solidFill>
                  <a:schemeClr val="tx1"/>
                </a:solidFill>
                <a:latin typeface="Arial Narrow" panose="020B0606020202030204" pitchFamily="34" charset="0"/>
              </a:rPr>
              <a:t>[2]</a:t>
            </a:r>
            <a:r>
              <a:rPr lang="en-AU" sz="1100" dirty="0">
                <a:solidFill>
                  <a:schemeClr val="tx1"/>
                </a:solidFill>
                <a:latin typeface="Arial Narrow" panose="020B0606020202030204" pitchFamily="34" charset="0"/>
              </a:rPr>
              <a:t>. </a:t>
            </a:r>
          </a:p>
          <a:p>
            <a:endParaRPr lang="en-AU" sz="1200" dirty="0">
              <a:solidFill>
                <a:srgbClr val="FF0000"/>
              </a:solidFill>
              <a:latin typeface="Arial Narrow" panose="020B0606020202030204" pitchFamily="34" charset="0"/>
            </a:endParaRPr>
          </a:p>
        </p:txBody>
      </p:sp>
      <p:cxnSp>
        <p:nvCxnSpPr>
          <p:cNvPr id="59" name="Straight Connector 58"/>
          <p:cNvCxnSpPr/>
          <p:nvPr/>
        </p:nvCxnSpPr>
        <p:spPr>
          <a:xfrm flipH="1">
            <a:off x="497258" y="421196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493262" y="5213417"/>
            <a:ext cx="5847169" cy="39379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Why do corals bleach? Ans.</a:t>
            </a:r>
          </a:p>
        </p:txBody>
      </p:sp>
      <p:sp>
        <p:nvSpPr>
          <p:cNvPr id="5" name="Rectangle 4"/>
          <p:cNvSpPr/>
          <p:nvPr/>
        </p:nvSpPr>
        <p:spPr>
          <a:xfrm>
            <a:off x="2458890" y="5253284"/>
            <a:ext cx="3832838" cy="30728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Water is too warm and zooxanthellae are expelled</a:t>
            </a:r>
          </a:p>
        </p:txBody>
      </p:sp>
      <p:sp>
        <p:nvSpPr>
          <p:cNvPr id="64" name="Rectangle 63"/>
          <p:cNvSpPr/>
          <p:nvPr/>
        </p:nvSpPr>
        <p:spPr>
          <a:xfrm>
            <a:off x="500985" y="6547584"/>
            <a:ext cx="5847169" cy="39438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Which clade of zooxanthellae are more tolerant to thermal stress? Ans.</a:t>
            </a:r>
          </a:p>
        </p:txBody>
      </p:sp>
      <p:sp>
        <p:nvSpPr>
          <p:cNvPr id="65" name="Rectangle 64"/>
          <p:cNvSpPr/>
          <p:nvPr/>
        </p:nvSpPr>
        <p:spPr>
          <a:xfrm>
            <a:off x="5205837" y="6572434"/>
            <a:ext cx="1104474" cy="3208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Clade D</a:t>
            </a:r>
          </a:p>
        </p:txBody>
      </p:sp>
      <p:sp>
        <p:nvSpPr>
          <p:cNvPr id="67" name="TextBox 66"/>
          <p:cNvSpPr txBox="1"/>
          <p:nvPr/>
        </p:nvSpPr>
        <p:spPr>
          <a:xfrm>
            <a:off x="405185" y="7019001"/>
            <a:ext cx="6024541" cy="846386"/>
          </a:xfrm>
          <a:prstGeom prst="rect">
            <a:avLst/>
          </a:prstGeom>
          <a:noFill/>
        </p:spPr>
        <p:txBody>
          <a:bodyPr wrap="square" rtlCol="0">
            <a:spAutoFit/>
          </a:bodyPr>
          <a:lstStyle/>
          <a:p>
            <a:r>
              <a:rPr lang="en-AU" sz="1600" b="1" dirty="0">
                <a:latin typeface="Arial Narrow" panose="020B0606020202030204" pitchFamily="34" charset="0"/>
              </a:rPr>
              <a:t>The Coral </a:t>
            </a:r>
            <a:r>
              <a:rPr lang="en-AU" sz="1600" b="1" dirty="0" err="1">
                <a:latin typeface="Arial Narrow" panose="020B0606020202030204" pitchFamily="34" charset="0"/>
              </a:rPr>
              <a:t>Holobiont</a:t>
            </a:r>
            <a:endParaRPr lang="en-AU" sz="1600" b="1" dirty="0">
              <a:latin typeface="Arial Narrow" panose="020B0606020202030204" pitchFamily="34" charset="0"/>
            </a:endParaRPr>
          </a:p>
          <a:p>
            <a:r>
              <a:rPr lang="en-AU" sz="1100" dirty="0">
                <a:latin typeface="Arial Narrow" panose="020B0606020202030204" pitchFamily="34" charset="0"/>
              </a:rPr>
              <a:t>The coral </a:t>
            </a:r>
            <a:r>
              <a:rPr lang="en-AU" sz="1100" dirty="0" err="1">
                <a:latin typeface="Arial Narrow" panose="020B0606020202030204" pitchFamily="34" charset="0"/>
              </a:rPr>
              <a:t>holobiont</a:t>
            </a:r>
            <a:r>
              <a:rPr lang="en-AU" sz="1100" dirty="0">
                <a:latin typeface="Arial Narrow" panose="020B0606020202030204" pitchFamily="34" charset="0"/>
              </a:rPr>
              <a:t> is made up of the host organism and all its associated symbiotic microorganisms</a:t>
            </a:r>
            <a:r>
              <a:rPr lang="en-AU" sz="1100" baseline="30000" dirty="0">
                <a:latin typeface="Arial Narrow" panose="020B0606020202030204" pitchFamily="34" charset="0"/>
              </a:rPr>
              <a:t>[2]</a:t>
            </a:r>
            <a:r>
              <a:rPr lang="en-AU" sz="1100" dirty="0">
                <a:latin typeface="Arial Narrow" panose="020B0606020202030204" pitchFamily="34" charset="0"/>
              </a:rPr>
              <a:t>.</a:t>
            </a:r>
            <a:br>
              <a:rPr lang="en-AU" sz="1100" dirty="0">
                <a:latin typeface="Arial Narrow" panose="020B0606020202030204" pitchFamily="34" charset="0"/>
              </a:rPr>
            </a:br>
            <a:r>
              <a:rPr lang="en-AU" sz="1100" dirty="0">
                <a:latin typeface="Arial Narrow" panose="020B0606020202030204" pitchFamily="34" charset="0"/>
              </a:rPr>
              <a:t>A consortium of bacteria, archaea, viruses, and fungi all form close associations with corals and contribute collectively to the overall function and environmental thresholds of corals (e.g. coral probiotic hypothesis). </a:t>
            </a:r>
          </a:p>
        </p:txBody>
      </p:sp>
      <p:sp>
        <p:nvSpPr>
          <p:cNvPr id="72" name="Rectangle 71"/>
          <p:cNvSpPr/>
          <p:nvPr/>
        </p:nvSpPr>
        <p:spPr>
          <a:xfrm>
            <a:off x="502082" y="7865387"/>
            <a:ext cx="5834208" cy="43749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is the coral </a:t>
            </a:r>
            <a:r>
              <a:rPr lang="en-AU" sz="1200" b="1" dirty="0" err="1">
                <a:solidFill>
                  <a:schemeClr val="tx1"/>
                </a:solidFill>
                <a:latin typeface="Arial Narrow" panose="020B0606020202030204" pitchFamily="34" charset="0"/>
              </a:rPr>
              <a:t>holobiont</a:t>
            </a:r>
            <a:r>
              <a:rPr lang="en-AU" sz="1200" b="1" dirty="0">
                <a:solidFill>
                  <a:schemeClr val="tx1"/>
                </a:solidFill>
                <a:latin typeface="Arial Narrow" panose="020B0606020202030204" pitchFamily="34" charset="0"/>
              </a:rPr>
              <a:t>? Ans.</a:t>
            </a:r>
          </a:p>
        </p:txBody>
      </p:sp>
      <p:sp>
        <p:nvSpPr>
          <p:cNvPr id="73" name="Rectangle 72"/>
          <p:cNvSpPr/>
          <p:nvPr/>
        </p:nvSpPr>
        <p:spPr>
          <a:xfrm>
            <a:off x="2775006" y="7896191"/>
            <a:ext cx="3513804" cy="36046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The community of microbes that live in a coral </a:t>
            </a:r>
          </a:p>
        </p:txBody>
      </p:sp>
      <p:cxnSp>
        <p:nvCxnSpPr>
          <p:cNvPr id="32" name="Straight Connector 31"/>
          <p:cNvCxnSpPr/>
          <p:nvPr/>
        </p:nvCxnSpPr>
        <p:spPr>
          <a:xfrm flipH="1">
            <a:off x="479956" y="565343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85105" y="698819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02E7AB3-B942-4BB1-8734-CBB3996CDD6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8" name="Straight Connector 7">
            <a:extLst>
              <a:ext uri="{FF2B5EF4-FFF2-40B4-BE49-F238E27FC236}">
                <a16:creationId xmlns:a16="http://schemas.microsoft.com/office/drawing/2014/main" id="{2E418CDD-109B-31F0-416E-6EF21721C067}"/>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285BB7BE-8D36-A2AE-450F-BBEAC2B5A975}"/>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683FAD52-FD04-A7CE-92A4-72EB0EBDC1F1}"/>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391733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35A43-3FE5-458D-B54A-FD006E12C8F6}"/>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7021A886-AA52-FB0E-9F50-FCEDC9714BC9}"/>
              </a:ext>
            </a:extLst>
          </p:cNvPr>
          <p:cNvSpPr txBox="1"/>
          <p:nvPr/>
        </p:nvSpPr>
        <p:spPr>
          <a:xfrm>
            <a:off x="1462707" y="255739"/>
            <a:ext cx="3932585" cy="754053"/>
          </a:xfrm>
          <a:prstGeom prst="rect">
            <a:avLst/>
          </a:prstGeom>
          <a:noFill/>
        </p:spPr>
        <p:txBody>
          <a:bodyPr wrap="square" rtlCol="0">
            <a:spAutoFit/>
          </a:bodyPr>
          <a:lstStyle/>
          <a:p>
            <a:r>
              <a:rPr lang="en-US" sz="2000" b="1" dirty="0">
                <a:latin typeface="Arial Narrow" pitchFamily="34" charset="0"/>
              </a:rPr>
              <a:t>Identify </a:t>
            </a:r>
            <a:r>
              <a:rPr lang="en-US" sz="2000" b="1" i="1" dirty="0">
                <a:latin typeface="Arial Narrow" pitchFamily="34" charset="0"/>
              </a:rPr>
              <a:t>and</a:t>
            </a:r>
            <a:r>
              <a:rPr lang="en-US" sz="2000" b="1" dirty="0">
                <a:latin typeface="Arial Narrow" pitchFamily="34" charset="0"/>
              </a:rPr>
              <a:t> Describe</a:t>
            </a:r>
            <a:r>
              <a:rPr lang="en-US" sz="1200" dirty="0">
                <a:latin typeface="Arial Narrow" pitchFamily="34" charset="0"/>
              </a:rPr>
              <a:t> </a:t>
            </a:r>
            <a:r>
              <a:rPr lang="en-US" sz="1100" dirty="0">
                <a:latin typeface="Arial Narrow" pitchFamily="34" charset="0"/>
              </a:rPr>
              <a:t>the symbiotic relationships in a coral colony, including polyp interconnections and zooxanthellae</a:t>
            </a:r>
            <a:endParaRPr lang="en-AU" sz="1050" dirty="0">
              <a:latin typeface="Arial Narrow" panose="020B0606020202030204"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A747CE03-06D2-021D-DC46-902044AEDB49}"/>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6395FFFB-8C55-A924-14DB-D83E126F6A7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ACB0BACA-B63C-6205-4946-B64E3B324F53}"/>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1E7E3ED-4C25-9EA0-E34E-7ACA1DF1C3A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ED4B370B-B112-FD31-5A71-4E60844FA29C}"/>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843609F2-074D-D55E-17D3-57012E55D616}"/>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188719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426736" y="128888"/>
            <a:ext cx="4234878" cy="738664"/>
          </a:xfrm>
          <a:prstGeom prst="rect">
            <a:avLst/>
          </a:prstGeom>
          <a:noFill/>
        </p:spPr>
        <p:txBody>
          <a:bodyPr wrap="square" rtlCol="0">
            <a:spAutoFit/>
          </a:bodyPr>
          <a:lstStyle/>
          <a:p>
            <a:r>
              <a:rPr lang="en-US" b="1" dirty="0">
                <a:latin typeface="Arial Narrow" pitchFamily="34" charset="0"/>
              </a:rPr>
              <a:t>15. Coral Babies – </a:t>
            </a:r>
            <a:r>
              <a:rPr lang="en-US" sz="1200" dirty="0">
                <a:latin typeface="Arial Narrow" pitchFamily="34" charset="0"/>
              </a:rPr>
              <a:t>Describe the life cycle stages of a typical reef-forming hard coral, i.e. asexual: fragmentation, polyp detachment; sexual: gametes, zygotes, planulae, polyp/asexual budding.</a:t>
            </a:r>
            <a:endParaRPr lang="en-AU" sz="1100" dirty="0">
              <a:latin typeface="Arial Narrow" panose="020B0606020202030204"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1" name="TextBox 30"/>
          <p:cNvSpPr txBox="1"/>
          <p:nvPr/>
        </p:nvSpPr>
        <p:spPr>
          <a:xfrm>
            <a:off x="3588312" y="2126717"/>
            <a:ext cx="2780820" cy="707886"/>
          </a:xfrm>
          <a:prstGeom prst="rect">
            <a:avLst/>
          </a:prstGeom>
          <a:solidFill>
            <a:schemeClr val="bg1">
              <a:lumMod val="75000"/>
            </a:schemeClr>
          </a:solidFill>
        </p:spPr>
        <p:txBody>
          <a:bodyPr wrap="square" rtlCol="0">
            <a:spAutoFit/>
          </a:bodyPr>
          <a:lstStyle/>
          <a:p>
            <a:r>
              <a:rPr lang="en-AU" sz="800" b="1" dirty="0">
                <a:latin typeface="Arial Narrow" panose="020B0606020202030204" pitchFamily="34" charset="0"/>
              </a:rPr>
              <a:t>Budding: </a:t>
            </a:r>
            <a:r>
              <a:rPr lang="en-AU" sz="800" dirty="0">
                <a:latin typeface="Arial Narrow" panose="020B0606020202030204" pitchFamily="34" charset="0"/>
              </a:rPr>
              <a:t>Polyps multiply (within a colony) by budding new polyps. </a:t>
            </a:r>
          </a:p>
          <a:p>
            <a:r>
              <a:rPr lang="en-AU" sz="800" dirty="0">
                <a:latin typeface="Arial Narrow" panose="020B0606020202030204" pitchFamily="34" charset="0"/>
              </a:rPr>
              <a:t>E.g. 1 polyp divides into 2 (</a:t>
            </a:r>
            <a:r>
              <a:rPr lang="en-AU" sz="800" dirty="0" err="1">
                <a:latin typeface="Arial Narrow" panose="020B0606020202030204" pitchFamily="34" charset="0"/>
              </a:rPr>
              <a:t>intratentacular</a:t>
            </a:r>
            <a:r>
              <a:rPr lang="en-AU" sz="800" dirty="0">
                <a:latin typeface="Arial Narrow" panose="020B0606020202030204" pitchFamily="34" charset="0"/>
              </a:rPr>
              <a:t> budding), or; a new mouth with tentacles forms </a:t>
            </a:r>
            <a:r>
              <a:rPr lang="en-AU" sz="800" i="1" dirty="0">
                <a:latin typeface="Arial Narrow" panose="020B0606020202030204" pitchFamily="34" charset="0"/>
              </a:rPr>
              <a:t>between</a:t>
            </a:r>
            <a:r>
              <a:rPr lang="en-AU" sz="800" dirty="0">
                <a:latin typeface="Arial Narrow" panose="020B0606020202030204" pitchFamily="34" charset="0"/>
              </a:rPr>
              <a:t> 2 polyps (</a:t>
            </a:r>
            <a:r>
              <a:rPr lang="en-AU" sz="800" dirty="0" err="1">
                <a:latin typeface="Arial Narrow" panose="020B0606020202030204" pitchFamily="34" charset="0"/>
              </a:rPr>
              <a:t>extratentacular</a:t>
            </a:r>
            <a:r>
              <a:rPr lang="en-AU" sz="800" dirty="0">
                <a:latin typeface="Arial Narrow" panose="020B0606020202030204" pitchFamily="34" charset="0"/>
              </a:rPr>
              <a:t> budding).</a:t>
            </a:r>
          </a:p>
          <a:p>
            <a:r>
              <a:rPr lang="en-AU" sz="800" b="1" dirty="0">
                <a:latin typeface="Arial Narrow" panose="020B0606020202030204" pitchFamily="34" charset="0"/>
              </a:rPr>
              <a:t>Polyp Detachment: </a:t>
            </a:r>
            <a:r>
              <a:rPr lang="en-AU" sz="800" dirty="0">
                <a:latin typeface="Arial Narrow" panose="020B0606020202030204" pitchFamily="34" charset="0"/>
              </a:rPr>
              <a:t>A single polyp detaches itself from the colony.</a:t>
            </a:r>
          </a:p>
          <a:p>
            <a:r>
              <a:rPr lang="en-AU" sz="800" b="1" dirty="0">
                <a:latin typeface="Arial Narrow" panose="020B0606020202030204" pitchFamily="34" charset="0"/>
              </a:rPr>
              <a:t>Fragmentation</a:t>
            </a:r>
            <a:r>
              <a:rPr lang="en-AU" sz="800" dirty="0">
                <a:latin typeface="Arial Narrow" panose="020B0606020202030204" pitchFamily="34" charset="0"/>
              </a:rPr>
              <a:t>: section breaks off; grows into new colony elsewhere.</a:t>
            </a:r>
          </a:p>
        </p:txBody>
      </p:sp>
      <p:sp>
        <p:nvSpPr>
          <p:cNvPr id="32" name="TextBox 31"/>
          <p:cNvSpPr txBox="1"/>
          <p:nvPr/>
        </p:nvSpPr>
        <p:spPr>
          <a:xfrm>
            <a:off x="502363" y="2129578"/>
            <a:ext cx="3035464" cy="954107"/>
          </a:xfrm>
          <a:prstGeom prst="rect">
            <a:avLst/>
          </a:prstGeom>
          <a:solidFill>
            <a:schemeClr val="bg1">
              <a:lumMod val="85000"/>
            </a:schemeClr>
          </a:solidFill>
        </p:spPr>
        <p:txBody>
          <a:bodyPr wrap="square" rtlCol="0">
            <a:spAutoFit/>
          </a:bodyPr>
          <a:lstStyle/>
          <a:p>
            <a:r>
              <a:rPr lang="en-AU" sz="800" b="1" dirty="0">
                <a:latin typeface="Arial Narrow" panose="020B0606020202030204" pitchFamily="34" charset="0"/>
              </a:rPr>
              <a:t>Broadcasters: </a:t>
            </a:r>
            <a:r>
              <a:rPr lang="en-AU" sz="800" dirty="0">
                <a:latin typeface="Arial Narrow" panose="020B0606020202030204" pitchFamily="34" charset="0"/>
              </a:rPr>
              <a:t>External fertilisation (eggs and sperm fertilise in the water)</a:t>
            </a:r>
          </a:p>
          <a:p>
            <a:r>
              <a:rPr lang="en-AU" sz="800" b="1" dirty="0">
                <a:latin typeface="Arial Narrow" panose="020B0606020202030204" pitchFamily="34" charset="0"/>
              </a:rPr>
              <a:t>Brooders: </a:t>
            </a:r>
            <a:r>
              <a:rPr lang="en-AU" sz="800" dirty="0">
                <a:latin typeface="Arial Narrow" panose="020B0606020202030204" pitchFamily="34" charset="0"/>
              </a:rPr>
              <a:t>Internal fertilisation (released sperm enters egg-carrying coral</a:t>
            </a:r>
            <a:r>
              <a:rPr lang="en-AU" sz="800" dirty="0">
                <a:latin typeface="Arial Narrow" panose="020B0606020202030204" pitchFamily="34" charset="0"/>
                <a:sym typeface="Wingdings" panose="05000000000000000000" pitchFamily="2" charset="2"/>
              </a:rPr>
              <a:t>)</a:t>
            </a:r>
          </a:p>
          <a:p>
            <a:r>
              <a:rPr lang="en-AU" sz="800" b="1" dirty="0">
                <a:latin typeface="Arial Narrow" panose="020B0606020202030204" pitchFamily="34" charset="0"/>
              </a:rPr>
              <a:t>Gametes: </a:t>
            </a:r>
            <a:r>
              <a:rPr lang="en-AU" sz="800" dirty="0">
                <a:latin typeface="Arial Narrow" panose="020B0606020202030204" pitchFamily="34" charset="0"/>
              </a:rPr>
              <a:t>Eggs &amp; Sperm</a:t>
            </a:r>
          </a:p>
          <a:p>
            <a:r>
              <a:rPr lang="en-AU" sz="800" b="1" dirty="0">
                <a:latin typeface="Arial Narrow" panose="020B0606020202030204" pitchFamily="34" charset="0"/>
              </a:rPr>
              <a:t>Zygote: </a:t>
            </a:r>
            <a:r>
              <a:rPr lang="en-AU" sz="800" dirty="0">
                <a:latin typeface="Arial Narrow" panose="020B0606020202030204" pitchFamily="34" charset="0"/>
              </a:rPr>
              <a:t>Fertilised Egg</a:t>
            </a:r>
          </a:p>
          <a:p>
            <a:r>
              <a:rPr lang="en-AU" sz="800" b="1" dirty="0">
                <a:latin typeface="Arial Narrow" panose="020B0606020202030204" pitchFamily="34" charset="0"/>
              </a:rPr>
              <a:t>Planulae: </a:t>
            </a:r>
            <a:r>
              <a:rPr lang="en-AU" sz="800" dirty="0">
                <a:latin typeface="Arial Narrow" panose="020B0606020202030204" pitchFamily="34" charset="0"/>
              </a:rPr>
              <a:t>Coral Larvae</a:t>
            </a:r>
          </a:p>
          <a:p>
            <a:endParaRPr lang="en-AU" sz="800" dirty="0">
              <a:latin typeface="Arial Narrow" panose="020B0606020202030204" pitchFamily="34" charset="0"/>
            </a:endParaRPr>
          </a:p>
          <a:p>
            <a:endParaRPr lang="en-AU" sz="800" dirty="0">
              <a:latin typeface="Arial Narrow" panose="020B0606020202030204" pitchFamily="34" charset="0"/>
            </a:endParaRPr>
          </a:p>
        </p:txBody>
      </p:sp>
      <p:sp>
        <p:nvSpPr>
          <p:cNvPr id="5" name="Rectangle 4"/>
          <p:cNvSpPr/>
          <p:nvPr/>
        </p:nvSpPr>
        <p:spPr>
          <a:xfrm>
            <a:off x="504104" y="2776473"/>
            <a:ext cx="3031983" cy="14912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p:cNvSpPr/>
          <p:nvPr/>
        </p:nvSpPr>
        <p:spPr>
          <a:xfrm>
            <a:off x="1942225" y="3894350"/>
            <a:ext cx="1008112"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p:cNvSpPr txBox="1"/>
          <p:nvPr/>
        </p:nvSpPr>
        <p:spPr>
          <a:xfrm>
            <a:off x="1985544" y="3883927"/>
            <a:ext cx="1152128" cy="276999"/>
          </a:xfrm>
          <a:prstGeom prst="rect">
            <a:avLst/>
          </a:prstGeom>
          <a:noFill/>
        </p:spPr>
        <p:txBody>
          <a:bodyPr wrap="square" rtlCol="0">
            <a:spAutoFit/>
          </a:bodyPr>
          <a:lstStyle/>
          <a:p>
            <a:r>
              <a:rPr lang="en-AU" sz="1200" dirty="0"/>
              <a:t>Broadcasters</a:t>
            </a:r>
            <a:endParaRPr lang="en-AU" sz="800" spc="-300" dirty="0"/>
          </a:p>
        </p:txBody>
      </p:sp>
      <p:sp>
        <p:nvSpPr>
          <p:cNvPr id="70" name="Rectangle 69"/>
          <p:cNvSpPr/>
          <p:nvPr/>
        </p:nvSpPr>
        <p:spPr>
          <a:xfrm>
            <a:off x="1942225" y="3499397"/>
            <a:ext cx="1008112"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TextBox 70"/>
          <p:cNvSpPr txBox="1"/>
          <p:nvPr/>
        </p:nvSpPr>
        <p:spPr>
          <a:xfrm>
            <a:off x="1993714" y="3487702"/>
            <a:ext cx="782740" cy="276999"/>
          </a:xfrm>
          <a:prstGeom prst="rect">
            <a:avLst/>
          </a:prstGeom>
          <a:noFill/>
        </p:spPr>
        <p:txBody>
          <a:bodyPr wrap="square" rtlCol="0">
            <a:spAutoFit/>
          </a:bodyPr>
          <a:lstStyle/>
          <a:p>
            <a:r>
              <a:rPr lang="en-AU" sz="1200" dirty="0"/>
              <a:t>Brooders</a:t>
            </a:r>
            <a:endParaRPr lang="en-AU" sz="800" spc="-300" dirty="0"/>
          </a:p>
        </p:txBody>
      </p:sp>
      <p:cxnSp>
        <p:nvCxnSpPr>
          <p:cNvPr id="25" name="Straight Arrow Connector 24"/>
          <p:cNvCxnSpPr/>
          <p:nvPr/>
        </p:nvCxnSpPr>
        <p:spPr>
          <a:xfrm flipH="1">
            <a:off x="1500088" y="4077342"/>
            <a:ext cx="442137" cy="3612"/>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21" idx="1"/>
          </p:cNvCxnSpPr>
          <p:nvPr/>
        </p:nvCxnSpPr>
        <p:spPr>
          <a:xfrm flipH="1" flipV="1">
            <a:off x="1506811" y="3689627"/>
            <a:ext cx="435414" cy="339194"/>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1039986" y="3907070"/>
            <a:ext cx="469149"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TextBox 78"/>
          <p:cNvSpPr txBox="1"/>
          <p:nvPr/>
        </p:nvSpPr>
        <p:spPr>
          <a:xfrm>
            <a:off x="1047438" y="3890321"/>
            <a:ext cx="569498" cy="276999"/>
          </a:xfrm>
          <a:prstGeom prst="rect">
            <a:avLst/>
          </a:prstGeom>
          <a:noFill/>
        </p:spPr>
        <p:txBody>
          <a:bodyPr wrap="square" rtlCol="0">
            <a:spAutoFit/>
          </a:bodyPr>
          <a:lstStyle/>
          <a:p>
            <a:r>
              <a:rPr lang="en-AU" sz="1200" dirty="0"/>
              <a:t>Eggs</a:t>
            </a:r>
            <a:endParaRPr lang="en-AU" sz="800" spc="-300" dirty="0"/>
          </a:p>
        </p:txBody>
      </p:sp>
      <p:sp>
        <p:nvSpPr>
          <p:cNvPr id="82" name="Rectangle 81"/>
          <p:cNvSpPr/>
          <p:nvPr/>
        </p:nvSpPr>
        <p:spPr>
          <a:xfrm>
            <a:off x="1037804" y="3502192"/>
            <a:ext cx="469149"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TextBox 82"/>
          <p:cNvSpPr txBox="1"/>
          <p:nvPr/>
        </p:nvSpPr>
        <p:spPr>
          <a:xfrm>
            <a:off x="984703" y="3487348"/>
            <a:ext cx="681197" cy="276999"/>
          </a:xfrm>
          <a:prstGeom prst="rect">
            <a:avLst/>
          </a:prstGeom>
          <a:noFill/>
        </p:spPr>
        <p:txBody>
          <a:bodyPr wrap="square" rtlCol="0">
            <a:spAutoFit/>
          </a:bodyPr>
          <a:lstStyle/>
          <a:p>
            <a:r>
              <a:rPr lang="en-AU" sz="1200" dirty="0"/>
              <a:t>Sperm</a:t>
            </a:r>
            <a:endParaRPr lang="en-AU" sz="800" spc="-300" dirty="0"/>
          </a:p>
        </p:txBody>
      </p:sp>
      <p:cxnSp>
        <p:nvCxnSpPr>
          <p:cNvPr id="88" name="Straight Arrow Connector 87"/>
          <p:cNvCxnSpPr>
            <a:stCxn id="70" idx="1"/>
          </p:cNvCxnSpPr>
          <p:nvPr/>
        </p:nvCxnSpPr>
        <p:spPr>
          <a:xfrm flipH="1">
            <a:off x="1500088" y="3633868"/>
            <a:ext cx="44213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a:off x="2213004" y="3308355"/>
            <a:ext cx="3019" cy="1953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1260635" y="3298687"/>
            <a:ext cx="0" cy="2146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1260635" y="3301161"/>
            <a:ext cx="970202" cy="9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790383" y="3732942"/>
            <a:ext cx="870751" cy="200055"/>
          </a:xfrm>
          <a:prstGeom prst="rect">
            <a:avLst/>
          </a:prstGeom>
          <a:noFill/>
        </p:spPr>
        <p:txBody>
          <a:bodyPr wrap="none" rtlCol="0">
            <a:spAutoFit/>
          </a:bodyPr>
          <a:lstStyle/>
          <a:p>
            <a:r>
              <a:rPr lang="en-AU" sz="700" dirty="0">
                <a:latin typeface="Arial Narrow" panose="020B0606020202030204" pitchFamily="34" charset="0"/>
              </a:rPr>
              <a:t>synchronous release</a:t>
            </a:r>
          </a:p>
        </p:txBody>
      </p:sp>
      <p:cxnSp>
        <p:nvCxnSpPr>
          <p:cNvPr id="108" name="Straight Connector 107"/>
          <p:cNvCxnSpPr/>
          <p:nvPr/>
        </p:nvCxnSpPr>
        <p:spPr>
          <a:xfrm flipH="1" flipV="1">
            <a:off x="815854" y="3636092"/>
            <a:ext cx="220054" cy="1089"/>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flipV="1">
            <a:off x="816169" y="4057531"/>
            <a:ext cx="220054" cy="1089"/>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flipH="1" flipV="1">
            <a:off x="804155" y="3116879"/>
            <a:ext cx="1279" cy="969026"/>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725475" y="2836284"/>
            <a:ext cx="778198"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7" name="TextBox 116"/>
          <p:cNvSpPr txBox="1"/>
          <p:nvPr/>
        </p:nvSpPr>
        <p:spPr>
          <a:xfrm>
            <a:off x="805434" y="2824305"/>
            <a:ext cx="681197" cy="276999"/>
          </a:xfrm>
          <a:prstGeom prst="rect">
            <a:avLst/>
          </a:prstGeom>
          <a:noFill/>
        </p:spPr>
        <p:txBody>
          <a:bodyPr wrap="square" rtlCol="0">
            <a:spAutoFit/>
          </a:bodyPr>
          <a:lstStyle/>
          <a:p>
            <a:r>
              <a:rPr lang="en-AU" sz="1200" dirty="0"/>
              <a:t>Zygote</a:t>
            </a:r>
            <a:endParaRPr lang="en-AU" sz="800" spc="-300" dirty="0"/>
          </a:p>
        </p:txBody>
      </p:sp>
      <p:sp>
        <p:nvSpPr>
          <p:cNvPr id="118" name="Rectangle 117"/>
          <p:cNvSpPr/>
          <p:nvPr/>
        </p:nvSpPr>
        <p:spPr>
          <a:xfrm>
            <a:off x="1963880" y="2840736"/>
            <a:ext cx="1008112"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9" name="TextBox 118"/>
          <p:cNvSpPr txBox="1"/>
          <p:nvPr/>
        </p:nvSpPr>
        <p:spPr>
          <a:xfrm>
            <a:off x="2089515" y="2838930"/>
            <a:ext cx="881645" cy="276999"/>
          </a:xfrm>
          <a:prstGeom prst="rect">
            <a:avLst/>
          </a:prstGeom>
          <a:noFill/>
        </p:spPr>
        <p:txBody>
          <a:bodyPr wrap="square" rtlCol="0">
            <a:spAutoFit/>
          </a:bodyPr>
          <a:lstStyle/>
          <a:p>
            <a:r>
              <a:rPr lang="en-AU" sz="1200" dirty="0"/>
              <a:t>Planulae</a:t>
            </a:r>
            <a:endParaRPr lang="en-AU" sz="800" spc="-300" dirty="0"/>
          </a:p>
        </p:txBody>
      </p:sp>
      <p:cxnSp>
        <p:nvCxnSpPr>
          <p:cNvPr id="120" name="Straight Arrow Connector 119"/>
          <p:cNvCxnSpPr/>
          <p:nvPr/>
        </p:nvCxnSpPr>
        <p:spPr>
          <a:xfrm flipV="1">
            <a:off x="2609845" y="3116639"/>
            <a:ext cx="0" cy="3707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endCxn id="118" idx="1"/>
          </p:cNvCxnSpPr>
          <p:nvPr/>
        </p:nvCxnSpPr>
        <p:spPr>
          <a:xfrm>
            <a:off x="1512600" y="2970755"/>
            <a:ext cx="451280" cy="4452"/>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2582829" y="3139762"/>
            <a:ext cx="653910" cy="338554"/>
          </a:xfrm>
          <a:prstGeom prst="rect">
            <a:avLst/>
          </a:prstGeom>
          <a:noFill/>
        </p:spPr>
        <p:txBody>
          <a:bodyPr wrap="square" rtlCol="0">
            <a:spAutoFit/>
          </a:bodyPr>
          <a:lstStyle/>
          <a:p>
            <a:r>
              <a:rPr lang="en-AU" sz="800" dirty="0">
                <a:latin typeface="Arial Narrow" panose="020B0606020202030204" pitchFamily="34" charset="0"/>
              </a:rPr>
              <a:t>planulae release</a:t>
            </a:r>
          </a:p>
        </p:txBody>
      </p:sp>
      <p:sp>
        <p:nvSpPr>
          <p:cNvPr id="127" name="Rectangle 126"/>
          <p:cNvSpPr/>
          <p:nvPr/>
        </p:nvSpPr>
        <p:spPr>
          <a:xfrm>
            <a:off x="3582324" y="2777904"/>
            <a:ext cx="2786808" cy="14898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Rectangle 144"/>
          <p:cNvSpPr/>
          <p:nvPr/>
        </p:nvSpPr>
        <p:spPr>
          <a:xfrm>
            <a:off x="3836581" y="2841046"/>
            <a:ext cx="1044165"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6" name="TextBox 145"/>
          <p:cNvSpPr txBox="1"/>
          <p:nvPr/>
        </p:nvSpPr>
        <p:spPr>
          <a:xfrm>
            <a:off x="3853558" y="2826639"/>
            <a:ext cx="1174009" cy="276999"/>
          </a:xfrm>
          <a:prstGeom prst="rect">
            <a:avLst/>
          </a:prstGeom>
          <a:noFill/>
        </p:spPr>
        <p:txBody>
          <a:bodyPr wrap="square" rtlCol="0">
            <a:spAutoFit/>
          </a:bodyPr>
          <a:lstStyle/>
          <a:p>
            <a:r>
              <a:rPr lang="en-AU" sz="1200" dirty="0"/>
              <a:t>Primary Polyp</a:t>
            </a:r>
            <a:endParaRPr lang="en-AU" sz="800" spc="-300" dirty="0"/>
          </a:p>
        </p:txBody>
      </p:sp>
      <p:sp>
        <p:nvSpPr>
          <p:cNvPr id="150" name="Rectangle 149"/>
          <p:cNvSpPr/>
          <p:nvPr/>
        </p:nvSpPr>
        <p:spPr>
          <a:xfrm>
            <a:off x="3852254" y="3576778"/>
            <a:ext cx="1017702" cy="50912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67" name="Straight Arrow Connector 166"/>
          <p:cNvCxnSpPr>
            <a:stCxn id="150" idx="1"/>
            <a:endCxn id="70" idx="3"/>
          </p:cNvCxnSpPr>
          <p:nvPr/>
        </p:nvCxnSpPr>
        <p:spPr>
          <a:xfrm flipH="1" flipV="1">
            <a:off x="2950337" y="3633868"/>
            <a:ext cx="901917" cy="1974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150" idx="1"/>
          </p:cNvCxnSpPr>
          <p:nvPr/>
        </p:nvCxnSpPr>
        <p:spPr>
          <a:xfrm flipH="1">
            <a:off x="2969890" y="3831342"/>
            <a:ext cx="882364" cy="106823"/>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4131361" y="3101304"/>
            <a:ext cx="0" cy="4912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7" name="TextBox 196"/>
          <p:cNvSpPr txBox="1"/>
          <p:nvPr/>
        </p:nvSpPr>
        <p:spPr>
          <a:xfrm>
            <a:off x="3682575" y="3220040"/>
            <a:ext cx="492443" cy="215444"/>
          </a:xfrm>
          <a:prstGeom prst="rect">
            <a:avLst/>
          </a:prstGeom>
          <a:noFill/>
        </p:spPr>
        <p:txBody>
          <a:bodyPr wrap="none" rtlCol="0">
            <a:spAutoFit/>
          </a:bodyPr>
          <a:lstStyle/>
          <a:p>
            <a:r>
              <a:rPr lang="en-AU" sz="800" dirty="0">
                <a:latin typeface="Arial Narrow" panose="020B0606020202030204" pitchFamily="34" charset="0"/>
              </a:rPr>
              <a:t>Budding</a:t>
            </a:r>
          </a:p>
        </p:txBody>
      </p:sp>
      <p:cxnSp>
        <p:nvCxnSpPr>
          <p:cNvPr id="219" name="Straight Arrow Connector 218"/>
          <p:cNvCxnSpPr>
            <a:stCxn id="119" idx="3"/>
            <a:endCxn id="145" idx="1"/>
          </p:cNvCxnSpPr>
          <p:nvPr/>
        </p:nvCxnSpPr>
        <p:spPr>
          <a:xfrm flipV="1">
            <a:off x="2971160" y="2975517"/>
            <a:ext cx="865421" cy="19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p:nvPr/>
        </p:nvCxnSpPr>
        <p:spPr>
          <a:xfrm flipH="1" flipV="1">
            <a:off x="4526440" y="3092811"/>
            <a:ext cx="67" cy="4725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3813101" y="3687335"/>
            <a:ext cx="1116437" cy="276999"/>
          </a:xfrm>
          <a:prstGeom prst="rect">
            <a:avLst/>
          </a:prstGeom>
          <a:noFill/>
        </p:spPr>
        <p:txBody>
          <a:bodyPr wrap="square" rtlCol="0">
            <a:spAutoFit/>
          </a:bodyPr>
          <a:lstStyle/>
          <a:p>
            <a:r>
              <a:rPr lang="en-AU" sz="1200" dirty="0"/>
              <a:t>Mature Colony</a:t>
            </a:r>
            <a:endParaRPr lang="en-AU" sz="800" spc="-300" dirty="0"/>
          </a:p>
        </p:txBody>
      </p:sp>
      <p:sp>
        <p:nvSpPr>
          <p:cNvPr id="245" name="TextBox 244"/>
          <p:cNvSpPr txBox="1"/>
          <p:nvPr/>
        </p:nvSpPr>
        <p:spPr>
          <a:xfrm>
            <a:off x="4828126" y="3561478"/>
            <a:ext cx="726481" cy="215444"/>
          </a:xfrm>
          <a:prstGeom prst="rect">
            <a:avLst/>
          </a:prstGeom>
          <a:noFill/>
        </p:spPr>
        <p:txBody>
          <a:bodyPr wrap="none" rtlCol="0">
            <a:spAutoFit/>
          </a:bodyPr>
          <a:lstStyle/>
          <a:p>
            <a:r>
              <a:rPr lang="en-AU" sz="800" dirty="0">
                <a:latin typeface="Arial Narrow" panose="020B0606020202030204" pitchFamily="34" charset="0"/>
              </a:rPr>
              <a:t>Fragmentation</a:t>
            </a:r>
          </a:p>
        </p:txBody>
      </p:sp>
      <p:sp>
        <p:nvSpPr>
          <p:cNvPr id="260" name="TextBox 259"/>
          <p:cNvSpPr txBox="1"/>
          <p:nvPr/>
        </p:nvSpPr>
        <p:spPr>
          <a:xfrm>
            <a:off x="4968691" y="3929667"/>
            <a:ext cx="492443" cy="215444"/>
          </a:xfrm>
          <a:prstGeom prst="rect">
            <a:avLst/>
          </a:prstGeom>
          <a:noFill/>
        </p:spPr>
        <p:txBody>
          <a:bodyPr wrap="none" rtlCol="0">
            <a:spAutoFit/>
          </a:bodyPr>
          <a:lstStyle/>
          <a:p>
            <a:r>
              <a:rPr lang="en-AU" sz="800" dirty="0">
                <a:latin typeface="Arial Narrow" panose="020B0606020202030204" pitchFamily="34" charset="0"/>
              </a:rPr>
              <a:t>Budding</a:t>
            </a:r>
          </a:p>
        </p:txBody>
      </p:sp>
      <p:sp>
        <p:nvSpPr>
          <p:cNvPr id="267" name="Rectangle 266"/>
          <p:cNvSpPr/>
          <p:nvPr/>
        </p:nvSpPr>
        <p:spPr>
          <a:xfrm>
            <a:off x="5512776" y="3592564"/>
            <a:ext cx="697429" cy="4863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71" name="Straight Arrow Connector 270"/>
          <p:cNvCxnSpPr/>
          <p:nvPr/>
        </p:nvCxnSpPr>
        <p:spPr>
          <a:xfrm>
            <a:off x="4883055" y="3778738"/>
            <a:ext cx="62103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8" name="TextBox 277"/>
          <p:cNvSpPr txBox="1"/>
          <p:nvPr/>
        </p:nvSpPr>
        <p:spPr>
          <a:xfrm>
            <a:off x="4553849" y="3149058"/>
            <a:ext cx="825027" cy="338554"/>
          </a:xfrm>
          <a:prstGeom prst="rect">
            <a:avLst/>
          </a:prstGeom>
          <a:noFill/>
        </p:spPr>
        <p:txBody>
          <a:bodyPr wrap="square" rtlCol="0">
            <a:spAutoFit/>
          </a:bodyPr>
          <a:lstStyle/>
          <a:p>
            <a:r>
              <a:rPr lang="en-AU" sz="800" dirty="0">
                <a:latin typeface="Arial Narrow" panose="020B0606020202030204" pitchFamily="34" charset="0"/>
              </a:rPr>
              <a:t>Polyp Detachment</a:t>
            </a:r>
          </a:p>
        </p:txBody>
      </p:sp>
      <p:cxnSp>
        <p:nvCxnSpPr>
          <p:cNvPr id="279" name="Straight Arrow Connector 278"/>
          <p:cNvCxnSpPr/>
          <p:nvPr/>
        </p:nvCxnSpPr>
        <p:spPr>
          <a:xfrm flipH="1">
            <a:off x="4890385" y="3952222"/>
            <a:ext cx="6137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9" name="TextBox 288"/>
          <p:cNvSpPr txBox="1"/>
          <p:nvPr/>
        </p:nvSpPr>
        <p:spPr>
          <a:xfrm>
            <a:off x="5443112" y="3600508"/>
            <a:ext cx="855371" cy="461665"/>
          </a:xfrm>
          <a:prstGeom prst="rect">
            <a:avLst/>
          </a:prstGeom>
          <a:noFill/>
        </p:spPr>
        <p:txBody>
          <a:bodyPr wrap="square" rtlCol="0">
            <a:spAutoFit/>
          </a:bodyPr>
          <a:lstStyle/>
          <a:p>
            <a:pPr algn="ctr"/>
            <a:r>
              <a:rPr lang="en-AU" sz="1200" dirty="0"/>
              <a:t>Colony fragment</a:t>
            </a:r>
            <a:endParaRPr lang="en-AU" sz="800" spc="-300" dirty="0"/>
          </a:p>
        </p:txBody>
      </p:sp>
      <p:sp>
        <p:nvSpPr>
          <p:cNvPr id="338" name="TextBox 337"/>
          <p:cNvSpPr txBox="1"/>
          <p:nvPr/>
        </p:nvSpPr>
        <p:spPr>
          <a:xfrm>
            <a:off x="487227" y="951496"/>
            <a:ext cx="5889146" cy="461665"/>
          </a:xfrm>
          <a:prstGeom prst="rect">
            <a:avLst/>
          </a:prstGeom>
          <a:solidFill>
            <a:schemeClr val="tx1"/>
          </a:solidFill>
        </p:spPr>
        <p:txBody>
          <a:bodyPr wrap="square" rtlCol="0">
            <a:spAutoFit/>
          </a:bodyPr>
          <a:lstStyle/>
          <a:p>
            <a:pPr algn="ctr"/>
            <a:r>
              <a:rPr lang="en-AU" sz="1200" dirty="0">
                <a:solidFill>
                  <a:schemeClr val="bg1"/>
                </a:solidFill>
                <a:latin typeface="Arial Narrow" panose="020B0606020202030204" pitchFamily="34" charset="0"/>
              </a:rPr>
              <a:t>“</a:t>
            </a:r>
            <a:r>
              <a:rPr lang="en-AU" sz="1200" b="1" i="1" dirty="0">
                <a:solidFill>
                  <a:schemeClr val="bg1"/>
                </a:solidFill>
                <a:latin typeface="Arial Narrow" panose="020B0606020202030204" pitchFamily="34" charset="0"/>
              </a:rPr>
              <a:t>Bundles of eggs and sperm which look like small polystyrene balls used in bean bags, float up to the surface like an up-side-down snowstorm</a:t>
            </a:r>
            <a:r>
              <a:rPr lang="en-AU" sz="1200" dirty="0">
                <a:solidFill>
                  <a:schemeClr val="bg1"/>
                </a:solidFill>
                <a:latin typeface="Arial Narrow" panose="020B0606020202030204" pitchFamily="34" charset="0"/>
              </a:rPr>
              <a:t>” David Attenborough</a:t>
            </a:r>
            <a:r>
              <a:rPr lang="en-AU" sz="1200" baseline="30000" dirty="0">
                <a:solidFill>
                  <a:schemeClr val="bg1"/>
                </a:solidFill>
                <a:latin typeface="Arial Narrow" panose="020B0606020202030204" pitchFamily="34" charset="0"/>
              </a:rPr>
              <a:t>[1]</a:t>
            </a:r>
          </a:p>
        </p:txBody>
      </p:sp>
      <p:sp>
        <p:nvSpPr>
          <p:cNvPr id="339" name="Rectangle 338"/>
          <p:cNvSpPr/>
          <p:nvPr/>
        </p:nvSpPr>
        <p:spPr>
          <a:xfrm>
            <a:off x="508863" y="1468716"/>
            <a:ext cx="5857253" cy="31120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event is this quote describing? Ans.</a:t>
            </a:r>
            <a:r>
              <a:rPr lang="en-AU" sz="1200" dirty="0">
                <a:solidFill>
                  <a:schemeClr val="tx1"/>
                </a:solidFill>
                <a:latin typeface="Arial Narrow" panose="020B0606020202030204" pitchFamily="34" charset="0"/>
              </a:rPr>
              <a:t> </a:t>
            </a:r>
          </a:p>
        </p:txBody>
      </p:sp>
      <p:sp>
        <p:nvSpPr>
          <p:cNvPr id="340" name="Rectangle 339"/>
          <p:cNvSpPr/>
          <p:nvPr/>
        </p:nvSpPr>
        <p:spPr>
          <a:xfrm>
            <a:off x="3254458" y="1495672"/>
            <a:ext cx="3067055" cy="26615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Annual Coral Spawn Event</a:t>
            </a:r>
            <a:endParaRPr lang="en-AU" sz="800" dirty="0">
              <a:solidFill>
                <a:schemeClr val="bg1">
                  <a:lumMod val="50000"/>
                </a:schemeClr>
              </a:solidFill>
              <a:latin typeface="Comic Sans MS" panose="030F0702030302020204" pitchFamily="66" charset="0"/>
            </a:endParaRPr>
          </a:p>
        </p:txBody>
      </p:sp>
      <p:sp>
        <p:nvSpPr>
          <p:cNvPr id="342" name="TextBox 341"/>
          <p:cNvSpPr txBox="1"/>
          <p:nvPr/>
        </p:nvSpPr>
        <p:spPr>
          <a:xfrm>
            <a:off x="441486" y="4663998"/>
            <a:ext cx="6183229" cy="707886"/>
          </a:xfrm>
          <a:prstGeom prst="rect">
            <a:avLst/>
          </a:prstGeom>
          <a:noFill/>
        </p:spPr>
        <p:txBody>
          <a:bodyPr wrap="square" rtlCol="0">
            <a:spAutoFit/>
          </a:bodyPr>
          <a:lstStyle/>
          <a:p>
            <a:r>
              <a:rPr lang="en-AU" sz="1600" b="1" dirty="0">
                <a:latin typeface="Arial Narrow" panose="020B0606020202030204" pitchFamily="34" charset="0"/>
              </a:rPr>
              <a:t>Coral Restoration  </a:t>
            </a:r>
            <a:endParaRPr lang="en-AU" sz="1600" dirty="0">
              <a:latin typeface="Arial Narrow" panose="020B0606020202030204" pitchFamily="34" charset="0"/>
            </a:endParaRPr>
          </a:p>
          <a:p>
            <a:r>
              <a:rPr lang="en-AU" sz="1200" dirty="0">
                <a:latin typeface="Arial Narrow" panose="020B0606020202030204" pitchFamily="34" charset="0"/>
              </a:rPr>
              <a:t>Pictured below is a flowchart of some of the techniques used for coral reef restoration</a:t>
            </a:r>
            <a:r>
              <a:rPr lang="en-AU" sz="1200" baseline="30000" dirty="0">
                <a:latin typeface="Arial Narrow" panose="020B0606020202030204" pitchFamily="34" charset="0"/>
              </a:rPr>
              <a:t>[2][3] </a:t>
            </a:r>
          </a:p>
          <a:p>
            <a:r>
              <a:rPr lang="en-AU" sz="1200" dirty="0">
                <a:latin typeface="Arial Narrow" panose="020B0606020202030204" pitchFamily="34" charset="0"/>
              </a:rPr>
              <a:t>(e.g. how to collect coral gametes, grow them and plant them, or; re-plant colony fragments in nurseries).  </a:t>
            </a:r>
            <a:endParaRPr lang="en-AU" sz="800" dirty="0">
              <a:latin typeface="Arial Narrow" panose="020B0606020202030204" pitchFamily="34" charset="0"/>
            </a:endParaRPr>
          </a:p>
        </p:txBody>
      </p:sp>
      <p:sp>
        <p:nvSpPr>
          <p:cNvPr id="343" name="Rectangle 342"/>
          <p:cNvSpPr/>
          <p:nvPr/>
        </p:nvSpPr>
        <p:spPr>
          <a:xfrm>
            <a:off x="515342" y="4344660"/>
            <a:ext cx="5844293" cy="29986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are the 2 modes of coral </a:t>
            </a:r>
            <a:r>
              <a:rPr lang="en-AU" sz="1200" b="1" i="1" dirty="0">
                <a:solidFill>
                  <a:schemeClr val="tx1"/>
                </a:solidFill>
                <a:latin typeface="Arial Narrow" panose="020B0606020202030204" pitchFamily="34" charset="0"/>
              </a:rPr>
              <a:t>sexual </a:t>
            </a:r>
            <a:r>
              <a:rPr lang="en-AU" sz="1200" b="1" dirty="0">
                <a:solidFill>
                  <a:schemeClr val="tx1"/>
                </a:solidFill>
                <a:latin typeface="Arial Narrow" panose="020B0606020202030204" pitchFamily="34" charset="0"/>
              </a:rPr>
              <a:t>reproduction? Ans. </a:t>
            </a:r>
          </a:p>
        </p:txBody>
      </p:sp>
      <p:sp>
        <p:nvSpPr>
          <p:cNvPr id="345" name="Rectangle 344"/>
          <p:cNvSpPr/>
          <p:nvPr/>
        </p:nvSpPr>
        <p:spPr>
          <a:xfrm>
            <a:off x="4186256" y="4368655"/>
            <a:ext cx="2135804" cy="24731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sp>
        <p:nvSpPr>
          <p:cNvPr id="404" name="Rectangle 403"/>
          <p:cNvSpPr/>
          <p:nvPr/>
        </p:nvSpPr>
        <p:spPr>
          <a:xfrm>
            <a:off x="521609" y="5382642"/>
            <a:ext cx="5844293" cy="289939"/>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Fill in the blanks using words from the diagram above to recall each life cycle stage</a:t>
            </a:r>
          </a:p>
        </p:txBody>
      </p:sp>
      <p:sp>
        <p:nvSpPr>
          <p:cNvPr id="556" name="TextBox 555"/>
          <p:cNvSpPr txBox="1"/>
          <p:nvPr/>
        </p:nvSpPr>
        <p:spPr>
          <a:xfrm>
            <a:off x="434173" y="8450335"/>
            <a:ext cx="6076826" cy="369332"/>
          </a:xfrm>
          <a:prstGeom prst="rect">
            <a:avLst/>
          </a:prstGeom>
          <a:noFill/>
        </p:spPr>
        <p:txBody>
          <a:bodyPr wrap="square" rtlCol="0">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Byatt, A., Fothergill, A. and Holmes, M. (2001). </a:t>
            </a:r>
            <a:r>
              <a:rPr lang="en-AU" sz="600" i="1" dirty="0">
                <a:latin typeface="Arial Narrow" panose="020B0606020202030204" pitchFamily="34" charset="0"/>
              </a:rPr>
              <a:t>The Blue Planet: A Natural History of the Oceans</a:t>
            </a:r>
            <a:r>
              <a:rPr lang="en-AU" sz="600" dirty="0">
                <a:latin typeface="Arial Narrow" panose="020B0606020202030204" pitchFamily="34" charset="0"/>
              </a:rPr>
              <a:t>. BBC Worldwide Limited. London. UK.</a:t>
            </a:r>
            <a:endParaRPr lang="en-AU" sz="600" baseline="30000" dirty="0">
              <a:latin typeface="Arial Narrow" panose="020B0606020202030204" pitchFamily="34" charset="0"/>
            </a:endParaRPr>
          </a:p>
          <a:p>
            <a:r>
              <a:rPr lang="en-AU" sz="600" baseline="30000" dirty="0">
                <a:latin typeface="Arial Narrow" panose="020B0606020202030204" pitchFamily="34" charset="0"/>
              </a:rPr>
              <a:t>[2] </a:t>
            </a:r>
            <a:r>
              <a:rPr lang="en-AU" sz="600" dirty="0">
                <a:latin typeface="Arial Narrow" panose="020B0606020202030204" pitchFamily="34" charset="0"/>
              </a:rPr>
              <a:t>Adapted from: Barton, J.A., Willis, B.L. and Hutson, K.S. (2015). Coral propagation: a review of techniques for ornamental trade and reef restoration. </a:t>
            </a:r>
            <a:r>
              <a:rPr lang="en-AU" sz="600" i="1" dirty="0">
                <a:latin typeface="Arial Narrow" panose="020B0606020202030204" pitchFamily="34" charset="0"/>
              </a:rPr>
              <a:t>Reviews in Aquaculture 0, 1-19. DOI: 10.1111/raq.12135</a:t>
            </a:r>
          </a:p>
          <a:p>
            <a:r>
              <a:rPr lang="en-AU" sz="600" baseline="30000" dirty="0">
                <a:latin typeface="Arial Narrow" panose="020B0606020202030204" pitchFamily="34" charset="0"/>
              </a:rPr>
              <a:t>[3] </a:t>
            </a:r>
            <a:r>
              <a:rPr lang="en-AU" sz="600" dirty="0">
                <a:latin typeface="Arial Narrow" panose="020B0606020202030204" pitchFamily="34" charset="0"/>
              </a:rPr>
              <a:t>Adapted from: Omori, M. and </a:t>
            </a:r>
            <a:r>
              <a:rPr lang="en-AU" sz="600" dirty="0" err="1">
                <a:latin typeface="Arial Narrow" panose="020B0606020202030204" pitchFamily="34" charset="0"/>
              </a:rPr>
              <a:t>Iwao</a:t>
            </a:r>
            <a:r>
              <a:rPr lang="en-AU" sz="600" dirty="0">
                <a:latin typeface="Arial Narrow" panose="020B0606020202030204" pitchFamily="34" charset="0"/>
              </a:rPr>
              <a:t>, K. (2014). </a:t>
            </a:r>
            <a:r>
              <a:rPr lang="en-AU" sz="600" i="1" dirty="0">
                <a:latin typeface="Arial Narrow" panose="020B0606020202030204" pitchFamily="34" charset="0"/>
              </a:rPr>
              <a:t>Methods of farming sexually propagated corals and </a:t>
            </a:r>
            <a:r>
              <a:rPr lang="en-AU" sz="600" i="1" dirty="0" err="1">
                <a:latin typeface="Arial Narrow" panose="020B0606020202030204" pitchFamily="34" charset="0"/>
              </a:rPr>
              <a:t>outplanting</a:t>
            </a:r>
            <a:r>
              <a:rPr lang="en-AU" sz="600" i="1" dirty="0">
                <a:latin typeface="Arial Narrow" panose="020B0606020202030204" pitchFamily="34" charset="0"/>
              </a:rPr>
              <a:t> for rehabilitation. </a:t>
            </a:r>
            <a:r>
              <a:rPr lang="en-AU" sz="600" dirty="0" err="1">
                <a:latin typeface="Arial Narrow" panose="020B0606020202030204" pitchFamily="34" charset="0"/>
              </a:rPr>
              <a:t>Akajima</a:t>
            </a:r>
            <a:r>
              <a:rPr lang="en-AU" sz="600" dirty="0">
                <a:latin typeface="Arial Narrow" panose="020B0606020202030204" pitchFamily="34" charset="0"/>
              </a:rPr>
              <a:t> Marine Science Laboratory, Okinawa, Japan. p1-63</a:t>
            </a:r>
          </a:p>
        </p:txBody>
      </p:sp>
      <p:sp>
        <p:nvSpPr>
          <p:cNvPr id="614" name="TextBox 613"/>
          <p:cNvSpPr txBox="1"/>
          <p:nvPr/>
        </p:nvSpPr>
        <p:spPr>
          <a:xfrm>
            <a:off x="4220075" y="4345920"/>
            <a:ext cx="2249432"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Brooders and Broadcasters</a:t>
            </a:r>
          </a:p>
        </p:txBody>
      </p:sp>
      <p:sp>
        <p:nvSpPr>
          <p:cNvPr id="140" name="Rectangle 139"/>
          <p:cNvSpPr/>
          <p:nvPr/>
        </p:nvSpPr>
        <p:spPr>
          <a:xfrm>
            <a:off x="3573965" y="5707225"/>
            <a:ext cx="2812212" cy="27656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Rounded Rectangle 140"/>
          <p:cNvSpPr/>
          <p:nvPr/>
        </p:nvSpPr>
        <p:spPr>
          <a:xfrm>
            <a:off x="3569405" y="5827346"/>
            <a:ext cx="729329" cy="6571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2" name="TextBox 141"/>
          <p:cNvSpPr txBox="1"/>
          <p:nvPr/>
        </p:nvSpPr>
        <p:spPr>
          <a:xfrm>
            <a:off x="3531055" y="5801960"/>
            <a:ext cx="821691" cy="707886"/>
          </a:xfrm>
          <a:prstGeom prst="rect">
            <a:avLst/>
          </a:prstGeom>
          <a:noFill/>
        </p:spPr>
        <p:txBody>
          <a:bodyPr wrap="square" rtlCol="0">
            <a:spAutoFit/>
          </a:bodyPr>
          <a:lstStyle/>
          <a:p>
            <a:pPr algn="ctr"/>
            <a:r>
              <a:rPr lang="en-AU" sz="800" dirty="0">
                <a:latin typeface="Arial Narrow" panose="020B0606020202030204" pitchFamily="34" charset="0"/>
              </a:rPr>
              <a:t>When larvae begin swimming, change filtered seawater once every 12-24 hrs</a:t>
            </a:r>
            <a:endParaRPr lang="en-AU" sz="800" dirty="0">
              <a:solidFill>
                <a:schemeClr val="bg1"/>
              </a:solidFill>
              <a:latin typeface="Arial Narrow" panose="020B0606020202030204" pitchFamily="34" charset="0"/>
            </a:endParaRPr>
          </a:p>
        </p:txBody>
      </p:sp>
      <p:sp>
        <p:nvSpPr>
          <p:cNvPr id="143" name="Rounded Rectangle 142"/>
          <p:cNvSpPr/>
          <p:nvPr/>
        </p:nvSpPr>
        <p:spPr>
          <a:xfrm>
            <a:off x="4985591" y="5848881"/>
            <a:ext cx="490236" cy="46630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8" name="TextBox 147"/>
          <p:cNvSpPr txBox="1"/>
          <p:nvPr/>
        </p:nvSpPr>
        <p:spPr>
          <a:xfrm>
            <a:off x="4892697" y="5846087"/>
            <a:ext cx="676023" cy="461665"/>
          </a:xfrm>
          <a:prstGeom prst="rect">
            <a:avLst/>
          </a:prstGeom>
          <a:noFill/>
        </p:spPr>
        <p:txBody>
          <a:bodyPr wrap="square" rtlCol="0">
            <a:spAutoFit/>
          </a:bodyPr>
          <a:lstStyle/>
          <a:p>
            <a:pPr algn="ctr"/>
            <a:r>
              <a:rPr lang="en-AU" sz="800" dirty="0">
                <a:latin typeface="Arial Narrow" panose="020B0606020202030204" pitchFamily="34" charset="0"/>
              </a:rPr>
              <a:t>Introduce larvae to settlement</a:t>
            </a:r>
            <a:endParaRPr lang="en-AU" sz="800" dirty="0">
              <a:solidFill>
                <a:schemeClr val="bg1"/>
              </a:solidFill>
              <a:latin typeface="Arial Narrow" panose="020B0606020202030204" pitchFamily="34" charset="0"/>
            </a:endParaRPr>
          </a:p>
        </p:txBody>
      </p:sp>
      <p:sp>
        <p:nvSpPr>
          <p:cNvPr id="149" name="Rectangle 148"/>
          <p:cNvSpPr/>
          <p:nvPr/>
        </p:nvSpPr>
        <p:spPr>
          <a:xfrm>
            <a:off x="5661614" y="5777008"/>
            <a:ext cx="659899" cy="64252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51" name="Rectangle 150"/>
          <p:cNvSpPr/>
          <p:nvPr/>
        </p:nvSpPr>
        <p:spPr>
          <a:xfrm>
            <a:off x="3683296" y="7532420"/>
            <a:ext cx="732789" cy="80545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52" name="Rectangle 151"/>
          <p:cNvSpPr/>
          <p:nvPr/>
        </p:nvSpPr>
        <p:spPr>
          <a:xfrm>
            <a:off x="5521539" y="7601434"/>
            <a:ext cx="771522" cy="73143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53" name="Rounded Rectangle 152"/>
          <p:cNvSpPr/>
          <p:nvPr/>
        </p:nvSpPr>
        <p:spPr>
          <a:xfrm>
            <a:off x="5036740" y="6499495"/>
            <a:ext cx="1167457" cy="29023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4" name="TextBox 153"/>
          <p:cNvSpPr txBox="1"/>
          <p:nvPr/>
        </p:nvSpPr>
        <p:spPr>
          <a:xfrm>
            <a:off x="4931517" y="6491563"/>
            <a:ext cx="1342257" cy="338554"/>
          </a:xfrm>
          <a:prstGeom prst="rect">
            <a:avLst/>
          </a:prstGeom>
          <a:noFill/>
        </p:spPr>
        <p:txBody>
          <a:bodyPr wrap="square" rtlCol="0">
            <a:spAutoFit/>
          </a:bodyPr>
          <a:lstStyle/>
          <a:p>
            <a:pPr algn="ctr"/>
            <a:r>
              <a:rPr lang="en-AU" sz="800" dirty="0">
                <a:latin typeface="Arial Narrow" panose="020B0606020202030204" pitchFamily="34" charset="0"/>
              </a:rPr>
              <a:t>Rear juvenile corals in cage </a:t>
            </a:r>
            <a:br>
              <a:rPr lang="en-AU" sz="800" dirty="0">
                <a:latin typeface="Arial Narrow" panose="020B0606020202030204" pitchFamily="34" charset="0"/>
              </a:rPr>
            </a:br>
            <a:r>
              <a:rPr lang="en-AU" sz="800" i="1" dirty="0">
                <a:latin typeface="Arial Narrow" panose="020B0606020202030204" pitchFamily="34" charset="0"/>
              </a:rPr>
              <a:t>in situ, </a:t>
            </a:r>
            <a:r>
              <a:rPr lang="en-AU" sz="800" dirty="0">
                <a:latin typeface="Arial Narrow" panose="020B0606020202030204" pitchFamily="34" charset="0"/>
              </a:rPr>
              <a:t>or in tank </a:t>
            </a:r>
            <a:r>
              <a:rPr lang="en-AU" sz="800" i="1" dirty="0">
                <a:latin typeface="Arial Narrow" panose="020B0606020202030204" pitchFamily="34" charset="0"/>
              </a:rPr>
              <a:t>ex situ</a:t>
            </a:r>
            <a:endParaRPr lang="en-AU" sz="800" i="1" dirty="0">
              <a:solidFill>
                <a:schemeClr val="bg1"/>
              </a:solidFill>
              <a:latin typeface="Arial Narrow" panose="020B0606020202030204" pitchFamily="34" charset="0"/>
            </a:endParaRPr>
          </a:p>
        </p:txBody>
      </p:sp>
      <p:sp>
        <p:nvSpPr>
          <p:cNvPr id="155" name="Rounded Rectangle 154"/>
          <p:cNvSpPr/>
          <p:nvPr/>
        </p:nvSpPr>
        <p:spPr>
          <a:xfrm>
            <a:off x="4654259" y="6872405"/>
            <a:ext cx="1107386" cy="18215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6" name="TextBox 155"/>
          <p:cNvSpPr txBox="1"/>
          <p:nvPr/>
        </p:nvSpPr>
        <p:spPr>
          <a:xfrm>
            <a:off x="4587093" y="6852628"/>
            <a:ext cx="1264905" cy="215444"/>
          </a:xfrm>
          <a:prstGeom prst="rect">
            <a:avLst/>
          </a:prstGeom>
          <a:noFill/>
        </p:spPr>
        <p:txBody>
          <a:bodyPr wrap="square" rtlCol="0">
            <a:spAutoFit/>
          </a:bodyPr>
          <a:lstStyle/>
          <a:p>
            <a:pPr algn="ctr"/>
            <a:r>
              <a:rPr lang="en-AU" sz="800" dirty="0">
                <a:latin typeface="Arial Narrow" panose="020B0606020202030204" pitchFamily="34" charset="0"/>
              </a:rPr>
              <a:t>Out-planting (plant on reef)</a:t>
            </a:r>
            <a:endParaRPr lang="en-AU" sz="800" dirty="0">
              <a:solidFill>
                <a:schemeClr val="bg1"/>
              </a:solidFill>
              <a:latin typeface="Arial Narrow" panose="020B0606020202030204" pitchFamily="34" charset="0"/>
            </a:endParaRPr>
          </a:p>
        </p:txBody>
      </p:sp>
      <p:sp>
        <p:nvSpPr>
          <p:cNvPr id="157" name="TextBox 156"/>
          <p:cNvSpPr txBox="1"/>
          <p:nvPr/>
        </p:nvSpPr>
        <p:spPr>
          <a:xfrm>
            <a:off x="5488467" y="7680872"/>
            <a:ext cx="877649" cy="461665"/>
          </a:xfrm>
          <a:prstGeom prst="rect">
            <a:avLst/>
          </a:prstGeom>
          <a:noFill/>
        </p:spPr>
        <p:txBody>
          <a:bodyPr wrap="square" rtlCol="0">
            <a:spAutoFit/>
          </a:bodyPr>
          <a:lstStyle/>
          <a:p>
            <a:pPr algn="ctr"/>
            <a:r>
              <a:rPr lang="en-AU" sz="1200" dirty="0">
                <a:solidFill>
                  <a:schemeClr val="bg1">
                    <a:lumMod val="50000"/>
                  </a:schemeClr>
                </a:solidFill>
                <a:latin typeface="Comic Sans MS" panose="030F0702030302020204" pitchFamily="66" charset="0"/>
              </a:rPr>
              <a:t>Colony Fragment</a:t>
            </a:r>
          </a:p>
        </p:txBody>
      </p:sp>
      <p:sp>
        <p:nvSpPr>
          <p:cNvPr id="158" name="Rounded Rectangle 157"/>
          <p:cNvSpPr/>
          <p:nvPr/>
        </p:nvSpPr>
        <p:spPr>
          <a:xfrm>
            <a:off x="4407400" y="7143072"/>
            <a:ext cx="1038918" cy="21919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9" name="TextBox 158"/>
          <p:cNvSpPr txBox="1"/>
          <p:nvPr/>
        </p:nvSpPr>
        <p:spPr>
          <a:xfrm>
            <a:off x="4456606" y="7144583"/>
            <a:ext cx="1233524" cy="215444"/>
          </a:xfrm>
          <a:prstGeom prst="rect">
            <a:avLst/>
          </a:prstGeom>
          <a:noFill/>
        </p:spPr>
        <p:txBody>
          <a:bodyPr wrap="square" rtlCol="0">
            <a:spAutoFit/>
          </a:bodyPr>
          <a:lstStyle/>
          <a:p>
            <a:r>
              <a:rPr lang="en-AU" sz="800" dirty="0">
                <a:latin typeface="Arial Narrow" panose="020B0606020202030204" pitchFamily="34" charset="0"/>
              </a:rPr>
              <a:t>Maintain and Monitor</a:t>
            </a:r>
          </a:p>
        </p:txBody>
      </p:sp>
      <p:sp>
        <p:nvSpPr>
          <p:cNvPr id="160" name="Rounded Rectangle 159"/>
          <p:cNvSpPr/>
          <p:nvPr/>
        </p:nvSpPr>
        <p:spPr>
          <a:xfrm>
            <a:off x="4592716" y="7462579"/>
            <a:ext cx="767535" cy="64598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1" name="TextBox 160"/>
          <p:cNvSpPr txBox="1"/>
          <p:nvPr/>
        </p:nvSpPr>
        <p:spPr>
          <a:xfrm>
            <a:off x="4484336" y="7431372"/>
            <a:ext cx="998817" cy="707886"/>
          </a:xfrm>
          <a:prstGeom prst="rect">
            <a:avLst/>
          </a:prstGeom>
          <a:noFill/>
        </p:spPr>
        <p:txBody>
          <a:bodyPr wrap="square" rtlCol="0">
            <a:spAutoFit/>
          </a:bodyPr>
          <a:lstStyle/>
          <a:p>
            <a:pPr algn="ctr"/>
            <a:r>
              <a:rPr lang="en-AU" sz="800" dirty="0">
                <a:latin typeface="Arial Narrow" panose="020B0606020202030204" pitchFamily="34" charset="0"/>
              </a:rPr>
              <a:t>Remove fragment from mature colony. Attach fragment to artificial substrate </a:t>
            </a:r>
            <a:br>
              <a:rPr lang="en-AU" sz="800" i="1" dirty="0">
                <a:latin typeface="Arial Narrow" panose="020B0606020202030204" pitchFamily="34" charset="0"/>
              </a:rPr>
            </a:br>
            <a:r>
              <a:rPr lang="en-AU" sz="800" dirty="0">
                <a:latin typeface="Arial Narrow" panose="020B0606020202030204" pitchFamily="34" charset="0"/>
              </a:rPr>
              <a:t>(e.g. </a:t>
            </a:r>
            <a:r>
              <a:rPr lang="en-AU" sz="800" dirty="0" err="1">
                <a:latin typeface="Arial Narrow" panose="020B0606020202030204" pitchFamily="34" charset="0"/>
              </a:rPr>
              <a:t>aragocrete</a:t>
            </a:r>
            <a:r>
              <a:rPr lang="en-AU" sz="800" dirty="0">
                <a:latin typeface="Arial Narrow" panose="020B0606020202030204" pitchFamily="34" charset="0"/>
              </a:rPr>
              <a:t>). </a:t>
            </a:r>
          </a:p>
        </p:txBody>
      </p:sp>
      <p:sp>
        <p:nvSpPr>
          <p:cNvPr id="162" name="Rounded Rectangle 161"/>
          <p:cNvSpPr/>
          <p:nvPr/>
        </p:nvSpPr>
        <p:spPr>
          <a:xfrm>
            <a:off x="4358312" y="5855833"/>
            <a:ext cx="565218" cy="51498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3" name="TextBox 162"/>
          <p:cNvSpPr txBox="1"/>
          <p:nvPr/>
        </p:nvSpPr>
        <p:spPr>
          <a:xfrm>
            <a:off x="4261493" y="5833983"/>
            <a:ext cx="756140" cy="584775"/>
          </a:xfrm>
          <a:prstGeom prst="rect">
            <a:avLst/>
          </a:prstGeom>
          <a:noFill/>
        </p:spPr>
        <p:txBody>
          <a:bodyPr wrap="square" rtlCol="0">
            <a:spAutoFit/>
          </a:bodyPr>
          <a:lstStyle/>
          <a:p>
            <a:pPr algn="ctr"/>
            <a:r>
              <a:rPr lang="en-AU" sz="800" dirty="0">
                <a:latin typeface="Arial Narrow" panose="020B0606020202030204" pitchFamily="34" charset="0"/>
              </a:rPr>
              <a:t>Introduce larvae to tanks containing zooxanthellae</a:t>
            </a:r>
            <a:endParaRPr lang="en-AU" sz="800" dirty="0">
              <a:solidFill>
                <a:schemeClr val="bg1"/>
              </a:solidFill>
              <a:latin typeface="Arial Narrow" panose="020B0606020202030204" pitchFamily="34" charset="0"/>
            </a:endParaRPr>
          </a:p>
        </p:txBody>
      </p:sp>
      <p:sp>
        <p:nvSpPr>
          <p:cNvPr id="164" name="TextBox 163"/>
          <p:cNvSpPr txBox="1"/>
          <p:nvPr/>
        </p:nvSpPr>
        <p:spPr>
          <a:xfrm>
            <a:off x="3596604" y="7667725"/>
            <a:ext cx="877649" cy="461665"/>
          </a:xfrm>
          <a:prstGeom prst="rect">
            <a:avLst/>
          </a:prstGeom>
          <a:noFill/>
        </p:spPr>
        <p:txBody>
          <a:bodyPr wrap="square" rtlCol="0">
            <a:spAutoFit/>
          </a:bodyPr>
          <a:lstStyle/>
          <a:p>
            <a:pPr algn="ctr"/>
            <a:r>
              <a:rPr lang="en-AU" sz="1200" dirty="0">
                <a:solidFill>
                  <a:schemeClr val="bg1">
                    <a:lumMod val="50000"/>
                  </a:schemeClr>
                </a:solidFill>
                <a:latin typeface="Comic Sans MS" panose="030F0702030302020204" pitchFamily="66" charset="0"/>
              </a:rPr>
              <a:t>Mature Colony</a:t>
            </a:r>
          </a:p>
        </p:txBody>
      </p:sp>
      <p:sp>
        <p:nvSpPr>
          <p:cNvPr id="171" name="TextBox 170"/>
          <p:cNvSpPr txBox="1"/>
          <p:nvPr/>
        </p:nvSpPr>
        <p:spPr>
          <a:xfrm>
            <a:off x="5560936" y="5850658"/>
            <a:ext cx="877649" cy="461665"/>
          </a:xfrm>
          <a:prstGeom prst="rect">
            <a:avLst/>
          </a:prstGeom>
          <a:noFill/>
        </p:spPr>
        <p:txBody>
          <a:bodyPr wrap="square" rtlCol="0">
            <a:spAutoFit/>
          </a:bodyPr>
          <a:lstStyle/>
          <a:p>
            <a:pPr algn="ctr"/>
            <a:r>
              <a:rPr lang="en-AU" sz="1200" dirty="0">
                <a:solidFill>
                  <a:schemeClr val="bg1">
                    <a:lumMod val="50000"/>
                  </a:schemeClr>
                </a:solidFill>
                <a:latin typeface="Comic Sans MS" panose="030F0702030302020204" pitchFamily="66" charset="0"/>
              </a:rPr>
              <a:t>Primary Polyp</a:t>
            </a:r>
          </a:p>
        </p:txBody>
      </p:sp>
      <p:sp>
        <p:nvSpPr>
          <p:cNvPr id="174" name="Rounded Rectangle 173"/>
          <p:cNvSpPr/>
          <p:nvPr/>
        </p:nvSpPr>
        <p:spPr>
          <a:xfrm>
            <a:off x="4595659" y="8173993"/>
            <a:ext cx="767535" cy="14238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5" name="TextBox 174"/>
          <p:cNvSpPr txBox="1"/>
          <p:nvPr/>
        </p:nvSpPr>
        <p:spPr>
          <a:xfrm>
            <a:off x="4596453" y="8139161"/>
            <a:ext cx="1233524" cy="215444"/>
          </a:xfrm>
          <a:prstGeom prst="rect">
            <a:avLst/>
          </a:prstGeom>
          <a:noFill/>
        </p:spPr>
        <p:txBody>
          <a:bodyPr wrap="square" rtlCol="0">
            <a:spAutoFit/>
          </a:bodyPr>
          <a:lstStyle/>
          <a:p>
            <a:r>
              <a:rPr lang="en-AU" sz="800" dirty="0">
                <a:latin typeface="Arial Narrow" panose="020B0606020202030204" pitchFamily="34" charset="0"/>
              </a:rPr>
              <a:t>Grow in nursery</a:t>
            </a:r>
          </a:p>
        </p:txBody>
      </p:sp>
      <p:sp>
        <p:nvSpPr>
          <p:cNvPr id="182" name="Rectangle 181"/>
          <p:cNvSpPr/>
          <p:nvPr/>
        </p:nvSpPr>
        <p:spPr>
          <a:xfrm>
            <a:off x="507995" y="5707226"/>
            <a:ext cx="2997719" cy="2765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5" name="Rounded Rectangle 184"/>
          <p:cNvSpPr/>
          <p:nvPr/>
        </p:nvSpPr>
        <p:spPr>
          <a:xfrm>
            <a:off x="568828" y="7260965"/>
            <a:ext cx="878635" cy="104030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6" name="TextBox 185"/>
          <p:cNvSpPr txBox="1"/>
          <p:nvPr/>
        </p:nvSpPr>
        <p:spPr>
          <a:xfrm>
            <a:off x="489283" y="7260655"/>
            <a:ext cx="1014950" cy="1077218"/>
          </a:xfrm>
          <a:prstGeom prst="rect">
            <a:avLst/>
          </a:prstGeom>
          <a:noFill/>
        </p:spPr>
        <p:txBody>
          <a:bodyPr wrap="square" rtlCol="0">
            <a:spAutoFit/>
          </a:bodyPr>
          <a:lstStyle/>
          <a:p>
            <a:pPr algn="ctr"/>
            <a:r>
              <a:rPr lang="en-AU" sz="800" dirty="0">
                <a:latin typeface="Arial Narrow" panose="020B0606020202030204" pitchFamily="34" charset="0"/>
              </a:rPr>
              <a:t>Collect eggs and sperm </a:t>
            </a:r>
            <a:r>
              <a:rPr lang="en-AU" sz="800" i="1" dirty="0">
                <a:latin typeface="Arial Narrow" panose="020B0606020202030204" pitchFamily="34" charset="0"/>
              </a:rPr>
              <a:t>ex situ </a:t>
            </a:r>
            <a:r>
              <a:rPr lang="en-AU" sz="800" dirty="0">
                <a:latin typeface="Arial Narrow" panose="020B0606020202030204" pitchFamily="34" charset="0"/>
              </a:rPr>
              <a:t>from colonies in land tanks, or, </a:t>
            </a:r>
            <a:r>
              <a:rPr lang="en-AU" sz="800" i="1" dirty="0">
                <a:latin typeface="Arial Narrow" panose="020B0606020202030204" pitchFamily="34" charset="0"/>
              </a:rPr>
              <a:t>in situ </a:t>
            </a:r>
            <a:r>
              <a:rPr lang="en-AU" sz="800" dirty="0">
                <a:latin typeface="Arial Narrow" panose="020B0606020202030204" pitchFamily="34" charset="0"/>
              </a:rPr>
              <a:t>from colonies in the sea using bundle collectors, or, from coral spawn slick</a:t>
            </a:r>
          </a:p>
        </p:txBody>
      </p:sp>
      <p:sp>
        <p:nvSpPr>
          <p:cNvPr id="187" name="Rectangle 186"/>
          <p:cNvSpPr/>
          <p:nvPr/>
        </p:nvSpPr>
        <p:spPr>
          <a:xfrm>
            <a:off x="1581581" y="7230595"/>
            <a:ext cx="681590" cy="33182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88" name="Rectangle 187"/>
          <p:cNvSpPr/>
          <p:nvPr/>
        </p:nvSpPr>
        <p:spPr>
          <a:xfrm>
            <a:off x="578328" y="5784142"/>
            <a:ext cx="1002871" cy="30270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lumMod val="50000"/>
                  </a:schemeClr>
                </a:solidFill>
                <a:latin typeface="Comic Sans MS" panose="030F0702030302020204" pitchFamily="66" charset="0"/>
              </a:rPr>
              <a:t>Zygote</a:t>
            </a:r>
          </a:p>
        </p:txBody>
      </p:sp>
      <p:sp>
        <p:nvSpPr>
          <p:cNvPr id="189" name="Rounded Rectangle 188"/>
          <p:cNvSpPr/>
          <p:nvPr/>
        </p:nvSpPr>
        <p:spPr>
          <a:xfrm>
            <a:off x="2675927" y="6272730"/>
            <a:ext cx="754050" cy="7385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0" name="TextBox 189"/>
          <p:cNvSpPr txBox="1"/>
          <p:nvPr/>
        </p:nvSpPr>
        <p:spPr>
          <a:xfrm>
            <a:off x="2633526" y="6261522"/>
            <a:ext cx="839060" cy="707886"/>
          </a:xfrm>
          <a:prstGeom prst="rect">
            <a:avLst/>
          </a:prstGeom>
          <a:noFill/>
        </p:spPr>
        <p:txBody>
          <a:bodyPr wrap="square" rtlCol="0">
            <a:spAutoFit/>
          </a:bodyPr>
          <a:lstStyle/>
          <a:p>
            <a:pPr algn="ctr"/>
            <a:r>
              <a:rPr lang="en-AU" sz="800" dirty="0">
                <a:latin typeface="Arial Narrow" panose="020B0606020202030204" pitchFamily="34" charset="0"/>
              </a:rPr>
              <a:t>Collect planulae from colonies </a:t>
            </a:r>
            <a:br>
              <a:rPr lang="en-AU" sz="800" dirty="0">
                <a:latin typeface="Arial Narrow" panose="020B0606020202030204" pitchFamily="34" charset="0"/>
              </a:rPr>
            </a:br>
            <a:r>
              <a:rPr lang="en-AU" sz="800" i="1" dirty="0">
                <a:latin typeface="Arial Narrow" panose="020B0606020202030204" pitchFamily="34" charset="0"/>
              </a:rPr>
              <a:t>ex situ </a:t>
            </a:r>
            <a:r>
              <a:rPr lang="en-AU" sz="800" dirty="0">
                <a:latin typeface="Arial Narrow" panose="020B0606020202030204" pitchFamily="34" charset="0"/>
              </a:rPr>
              <a:t>or </a:t>
            </a:r>
            <a:r>
              <a:rPr lang="en-AU" sz="800" i="1" dirty="0">
                <a:latin typeface="Arial Narrow" panose="020B0606020202030204" pitchFamily="34" charset="0"/>
              </a:rPr>
              <a:t>in situ. </a:t>
            </a:r>
            <a:r>
              <a:rPr lang="en-AU" sz="800" dirty="0">
                <a:latin typeface="Arial Narrow" panose="020B0606020202030204" pitchFamily="34" charset="0"/>
              </a:rPr>
              <a:t>Transfer planulae to rearing tank.</a:t>
            </a:r>
            <a:endParaRPr lang="en-AU" sz="800" i="1" dirty="0">
              <a:solidFill>
                <a:schemeClr val="bg1"/>
              </a:solidFill>
              <a:latin typeface="Arial Narrow" panose="020B0606020202030204" pitchFamily="34" charset="0"/>
            </a:endParaRPr>
          </a:p>
        </p:txBody>
      </p:sp>
      <p:sp>
        <p:nvSpPr>
          <p:cNvPr id="191" name="Rounded Rectangle 190"/>
          <p:cNvSpPr/>
          <p:nvPr/>
        </p:nvSpPr>
        <p:spPr>
          <a:xfrm>
            <a:off x="578328" y="6163160"/>
            <a:ext cx="1268401" cy="101183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2" name="TextBox 191"/>
          <p:cNvSpPr txBox="1"/>
          <p:nvPr/>
        </p:nvSpPr>
        <p:spPr>
          <a:xfrm>
            <a:off x="534657" y="6146997"/>
            <a:ext cx="1387742" cy="1077218"/>
          </a:xfrm>
          <a:prstGeom prst="rect">
            <a:avLst/>
          </a:prstGeom>
          <a:noFill/>
        </p:spPr>
        <p:txBody>
          <a:bodyPr wrap="square" rtlCol="0">
            <a:spAutoFit/>
          </a:bodyPr>
          <a:lstStyle/>
          <a:p>
            <a:pPr algn="ctr"/>
            <a:r>
              <a:rPr lang="en-AU" sz="800" dirty="0">
                <a:latin typeface="Arial Narrow" panose="020B0606020202030204" pitchFamily="34" charset="0"/>
              </a:rPr>
              <a:t>Stir bundles to mix eggs and sperm (optimal sperm density is 10  -10  sperm per </a:t>
            </a:r>
            <a:r>
              <a:rPr lang="en-AU" sz="800" dirty="0" err="1">
                <a:latin typeface="Arial Narrow" panose="020B0606020202030204" pitchFamily="34" charset="0"/>
              </a:rPr>
              <a:t>mL.</a:t>
            </a:r>
            <a:r>
              <a:rPr lang="en-AU" sz="800" dirty="0">
                <a:latin typeface="Arial Narrow" panose="020B0606020202030204" pitchFamily="34" charset="0"/>
              </a:rPr>
              <a:t> It should look like lemonade, not milky). After ~30min., collect fertilised eggs and rinse more than once with filtered sea water </a:t>
            </a:r>
            <a:br>
              <a:rPr lang="en-AU" sz="800" dirty="0">
                <a:latin typeface="Arial Narrow" panose="020B0606020202030204" pitchFamily="34" charset="0"/>
              </a:rPr>
            </a:br>
            <a:r>
              <a:rPr lang="en-AU" sz="800" dirty="0">
                <a:latin typeface="Arial Narrow" panose="020B0606020202030204" pitchFamily="34" charset="0"/>
              </a:rPr>
              <a:t>(to remove excess sperm).</a:t>
            </a:r>
            <a:endParaRPr lang="en-AU" sz="800" dirty="0">
              <a:solidFill>
                <a:schemeClr val="bg1"/>
              </a:solidFill>
              <a:latin typeface="Arial Narrow" panose="020B0606020202030204" pitchFamily="34" charset="0"/>
            </a:endParaRPr>
          </a:p>
        </p:txBody>
      </p:sp>
      <p:sp>
        <p:nvSpPr>
          <p:cNvPr id="194" name="Rectangle 193"/>
          <p:cNvSpPr/>
          <p:nvPr/>
        </p:nvSpPr>
        <p:spPr>
          <a:xfrm>
            <a:off x="1561314" y="7972364"/>
            <a:ext cx="703245" cy="36899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lumMod val="50000"/>
                  </a:schemeClr>
                </a:solidFill>
                <a:latin typeface="Comic Sans MS" panose="030F0702030302020204" pitchFamily="66" charset="0"/>
              </a:rPr>
              <a:t>Eggs</a:t>
            </a:r>
          </a:p>
        </p:txBody>
      </p:sp>
      <p:sp>
        <p:nvSpPr>
          <p:cNvPr id="195" name="Rounded Rectangle 194"/>
          <p:cNvSpPr/>
          <p:nvPr/>
        </p:nvSpPr>
        <p:spPr>
          <a:xfrm>
            <a:off x="1920911" y="5806417"/>
            <a:ext cx="667620" cy="114819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6" name="TextBox 195"/>
          <p:cNvSpPr txBox="1"/>
          <p:nvPr/>
        </p:nvSpPr>
        <p:spPr>
          <a:xfrm>
            <a:off x="1864339" y="5796108"/>
            <a:ext cx="765711" cy="1200329"/>
          </a:xfrm>
          <a:prstGeom prst="rect">
            <a:avLst/>
          </a:prstGeom>
          <a:noFill/>
        </p:spPr>
        <p:txBody>
          <a:bodyPr wrap="square" rtlCol="0">
            <a:spAutoFit/>
          </a:bodyPr>
          <a:lstStyle/>
          <a:p>
            <a:pPr algn="ctr"/>
            <a:r>
              <a:rPr lang="en-AU" sz="800" dirty="0">
                <a:latin typeface="Arial Narrow" panose="020B0606020202030204" pitchFamily="34" charset="0"/>
              </a:rPr>
              <a:t>Do not disturb developing embryos in land tanks or sea floating ponds for </a:t>
            </a:r>
            <a:br>
              <a:rPr lang="en-AU" sz="800" dirty="0">
                <a:latin typeface="Arial Narrow" panose="020B0606020202030204" pitchFamily="34" charset="0"/>
              </a:rPr>
            </a:br>
            <a:r>
              <a:rPr lang="en-AU" sz="800" dirty="0">
                <a:latin typeface="Arial Narrow" panose="020B0606020202030204" pitchFamily="34" charset="0"/>
              </a:rPr>
              <a:t>12 hrs (until they have a ‘bowl’ shape).</a:t>
            </a:r>
            <a:endParaRPr lang="en-AU" sz="800" dirty="0">
              <a:solidFill>
                <a:schemeClr val="bg1"/>
              </a:solidFill>
              <a:latin typeface="Arial Narrow" panose="020B0606020202030204" pitchFamily="34" charset="0"/>
            </a:endParaRPr>
          </a:p>
        </p:txBody>
      </p:sp>
      <p:sp>
        <p:nvSpPr>
          <p:cNvPr id="198" name="Rectangle 197"/>
          <p:cNvSpPr/>
          <p:nvPr/>
        </p:nvSpPr>
        <p:spPr>
          <a:xfrm>
            <a:off x="2676606" y="5780777"/>
            <a:ext cx="774547" cy="314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lumMod val="50000"/>
                  </a:schemeClr>
                </a:solidFill>
                <a:latin typeface="Comic Sans MS" panose="030F0702030302020204" pitchFamily="66" charset="0"/>
              </a:rPr>
              <a:t>Planulae</a:t>
            </a:r>
          </a:p>
        </p:txBody>
      </p:sp>
      <p:sp>
        <p:nvSpPr>
          <p:cNvPr id="199" name="TextBox 198"/>
          <p:cNvSpPr txBox="1"/>
          <p:nvPr/>
        </p:nvSpPr>
        <p:spPr>
          <a:xfrm>
            <a:off x="651209" y="6372504"/>
            <a:ext cx="166328" cy="184666"/>
          </a:xfrm>
          <a:prstGeom prst="rect">
            <a:avLst/>
          </a:prstGeom>
          <a:noFill/>
        </p:spPr>
        <p:txBody>
          <a:bodyPr wrap="square" rtlCol="0">
            <a:spAutoFit/>
          </a:bodyPr>
          <a:lstStyle/>
          <a:p>
            <a:r>
              <a:rPr lang="en-AU" sz="600" dirty="0">
                <a:latin typeface="Arial Narrow" panose="020B0606020202030204" pitchFamily="34" charset="0"/>
              </a:rPr>
              <a:t>4</a:t>
            </a:r>
          </a:p>
        </p:txBody>
      </p:sp>
      <p:sp>
        <p:nvSpPr>
          <p:cNvPr id="200" name="TextBox 199"/>
          <p:cNvSpPr txBox="1"/>
          <p:nvPr/>
        </p:nvSpPr>
        <p:spPr>
          <a:xfrm>
            <a:off x="817537" y="6362923"/>
            <a:ext cx="166328" cy="184666"/>
          </a:xfrm>
          <a:prstGeom prst="rect">
            <a:avLst/>
          </a:prstGeom>
          <a:noFill/>
        </p:spPr>
        <p:txBody>
          <a:bodyPr wrap="square" rtlCol="0">
            <a:spAutoFit/>
          </a:bodyPr>
          <a:lstStyle/>
          <a:p>
            <a:r>
              <a:rPr lang="en-AU" sz="600" dirty="0">
                <a:latin typeface="Arial Narrow" panose="020B0606020202030204" pitchFamily="34" charset="0"/>
              </a:rPr>
              <a:t>6</a:t>
            </a:r>
          </a:p>
        </p:txBody>
      </p:sp>
      <p:sp>
        <p:nvSpPr>
          <p:cNvPr id="211" name="Minus 210"/>
          <p:cNvSpPr/>
          <p:nvPr/>
        </p:nvSpPr>
        <p:spPr>
          <a:xfrm>
            <a:off x="1988385" y="6982320"/>
            <a:ext cx="688221" cy="56197"/>
          </a:xfrm>
          <a:prstGeom prst="mathMinus">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212" name="Straight Arrow Connector 211"/>
          <p:cNvCxnSpPr/>
          <p:nvPr/>
        </p:nvCxnSpPr>
        <p:spPr>
          <a:xfrm flipH="1" flipV="1">
            <a:off x="2324304" y="7526924"/>
            <a:ext cx="310861" cy="4742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3" name="Flowchart: Alternate Process 212"/>
          <p:cNvSpPr/>
          <p:nvPr/>
        </p:nvSpPr>
        <p:spPr>
          <a:xfrm>
            <a:off x="1521975" y="7625908"/>
            <a:ext cx="757260" cy="269438"/>
          </a:xfrm>
          <a:prstGeom prst="flowChartAlternateProcess">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4" name="TextBox 213"/>
          <p:cNvSpPr txBox="1"/>
          <p:nvPr/>
        </p:nvSpPr>
        <p:spPr>
          <a:xfrm>
            <a:off x="1440215" y="7601434"/>
            <a:ext cx="912148" cy="338554"/>
          </a:xfrm>
          <a:prstGeom prst="rect">
            <a:avLst/>
          </a:prstGeom>
          <a:noFill/>
        </p:spPr>
        <p:txBody>
          <a:bodyPr wrap="square" rtlCol="0">
            <a:spAutoFit/>
          </a:bodyPr>
          <a:lstStyle/>
          <a:p>
            <a:pPr algn="ctr"/>
            <a:r>
              <a:rPr lang="en-AU" sz="800" dirty="0">
                <a:latin typeface="Arial Narrow" panose="020B0606020202030204" pitchFamily="34" charset="0"/>
              </a:rPr>
              <a:t>Predict</a:t>
            </a:r>
            <a:br>
              <a:rPr lang="en-AU" sz="800" dirty="0">
                <a:latin typeface="Arial Narrow" panose="020B0606020202030204" pitchFamily="34" charset="0"/>
              </a:rPr>
            </a:br>
            <a:r>
              <a:rPr lang="en-AU" sz="800" dirty="0">
                <a:latin typeface="Arial Narrow" panose="020B0606020202030204" pitchFamily="34" charset="0"/>
              </a:rPr>
              <a:t> spawning date</a:t>
            </a:r>
          </a:p>
        </p:txBody>
      </p:sp>
      <p:cxnSp>
        <p:nvCxnSpPr>
          <p:cNvPr id="215" name="Straight Connector 214"/>
          <p:cNvCxnSpPr>
            <a:stCxn id="211" idx="2"/>
          </p:cNvCxnSpPr>
          <p:nvPr/>
        </p:nvCxnSpPr>
        <p:spPr>
          <a:xfrm>
            <a:off x="2079609" y="7010419"/>
            <a:ext cx="1547" cy="21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a:cxnSpLocks/>
            <a:stCxn id="211" idx="0"/>
          </p:cNvCxnSpPr>
          <p:nvPr/>
        </p:nvCxnSpPr>
        <p:spPr>
          <a:xfrm>
            <a:off x="2585382" y="7010419"/>
            <a:ext cx="192" cy="1612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7" name="TextBox 216"/>
          <p:cNvSpPr txBox="1"/>
          <p:nvPr/>
        </p:nvSpPr>
        <p:spPr>
          <a:xfrm>
            <a:off x="1557897" y="7242413"/>
            <a:ext cx="685809"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Sperm</a:t>
            </a:r>
          </a:p>
        </p:txBody>
      </p:sp>
      <p:cxnSp>
        <p:nvCxnSpPr>
          <p:cNvPr id="227" name="Straight Arrow Connector 226"/>
          <p:cNvCxnSpPr/>
          <p:nvPr/>
        </p:nvCxnSpPr>
        <p:spPr>
          <a:xfrm flipH="1">
            <a:off x="1363930" y="8156861"/>
            <a:ext cx="20035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p:nvPr/>
        </p:nvCxnSpPr>
        <p:spPr>
          <a:xfrm flipH="1">
            <a:off x="1371467" y="7380912"/>
            <a:ext cx="21954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a:endCxn id="189" idx="2"/>
          </p:cNvCxnSpPr>
          <p:nvPr/>
        </p:nvCxnSpPr>
        <p:spPr>
          <a:xfrm flipH="1" flipV="1">
            <a:off x="3052952" y="7011258"/>
            <a:ext cx="9053" cy="3363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flipV="1">
            <a:off x="3058581" y="6113327"/>
            <a:ext cx="6849" cy="1576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037534" y="7145755"/>
            <a:ext cx="0" cy="124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p:cNvCxnSpPr/>
          <p:nvPr/>
        </p:nvCxnSpPr>
        <p:spPr>
          <a:xfrm flipV="1">
            <a:off x="1043181" y="6054437"/>
            <a:ext cx="0" cy="124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a:off x="1599629" y="5952676"/>
            <a:ext cx="32382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p:nvPr/>
        </p:nvCxnSpPr>
        <p:spPr>
          <a:xfrm>
            <a:off x="2591498" y="5938354"/>
            <a:ext cx="144016" cy="5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a:off x="3463563" y="5950042"/>
            <a:ext cx="144016" cy="5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p:cNvCxnSpPr/>
          <p:nvPr/>
        </p:nvCxnSpPr>
        <p:spPr>
          <a:xfrm>
            <a:off x="4272069" y="5932335"/>
            <a:ext cx="144016" cy="5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a:off x="4905110" y="5927161"/>
            <a:ext cx="144016" cy="5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a:cxnSpLocks/>
          </p:cNvCxnSpPr>
          <p:nvPr/>
        </p:nvCxnSpPr>
        <p:spPr>
          <a:xfrm>
            <a:off x="5476655" y="5920516"/>
            <a:ext cx="202171" cy="66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a:cxnSpLocks/>
          </p:cNvCxnSpPr>
          <p:nvPr/>
        </p:nvCxnSpPr>
        <p:spPr>
          <a:xfrm flipH="1">
            <a:off x="5470835" y="6311436"/>
            <a:ext cx="185451" cy="2029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p:nvPr/>
        </p:nvCxnSpPr>
        <p:spPr>
          <a:xfrm flipH="1">
            <a:off x="4980810" y="6779551"/>
            <a:ext cx="92558" cy="1329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p:nvPr/>
        </p:nvCxnSpPr>
        <p:spPr>
          <a:xfrm flipH="1">
            <a:off x="4587093" y="7056673"/>
            <a:ext cx="92558" cy="1329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a:cxnSpLocks/>
          </p:cNvCxnSpPr>
          <p:nvPr/>
        </p:nvCxnSpPr>
        <p:spPr>
          <a:xfrm flipH="1">
            <a:off x="4326089" y="7330560"/>
            <a:ext cx="97896" cy="2018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3" name="Straight Arrow Connector 252"/>
          <p:cNvCxnSpPr>
            <a:cxnSpLocks/>
          </p:cNvCxnSpPr>
          <p:nvPr/>
        </p:nvCxnSpPr>
        <p:spPr>
          <a:xfrm flipV="1">
            <a:off x="4417810" y="7718433"/>
            <a:ext cx="176459" cy="1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53"/>
          <p:cNvCxnSpPr>
            <a:cxnSpLocks/>
          </p:cNvCxnSpPr>
          <p:nvPr/>
        </p:nvCxnSpPr>
        <p:spPr>
          <a:xfrm>
            <a:off x="5355911" y="7744095"/>
            <a:ext cx="18692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Straight Arrow Connector 254"/>
          <p:cNvCxnSpPr>
            <a:cxnSpLocks/>
          </p:cNvCxnSpPr>
          <p:nvPr/>
        </p:nvCxnSpPr>
        <p:spPr>
          <a:xfrm flipH="1">
            <a:off x="5326388" y="8239677"/>
            <a:ext cx="195151"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7" name="Straight Arrow Connector 256"/>
          <p:cNvCxnSpPr>
            <a:cxnSpLocks/>
          </p:cNvCxnSpPr>
          <p:nvPr/>
        </p:nvCxnSpPr>
        <p:spPr>
          <a:xfrm flipH="1">
            <a:off x="4422867" y="8255908"/>
            <a:ext cx="166346" cy="32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cxnSpLocks/>
          </p:cNvCxnSpPr>
          <p:nvPr/>
        </p:nvCxnSpPr>
        <p:spPr>
          <a:xfrm flipH="1">
            <a:off x="2272334" y="7312819"/>
            <a:ext cx="169808" cy="68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cxnSpLocks/>
            <a:endCxn id="194" idx="3"/>
          </p:cNvCxnSpPr>
          <p:nvPr/>
        </p:nvCxnSpPr>
        <p:spPr>
          <a:xfrm flipH="1" flipV="1">
            <a:off x="2264559" y="8156861"/>
            <a:ext cx="177582" cy="152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6B0CC601-DA1F-485C-AA29-4B11FB62F19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TextBox 1">
            <a:extLst>
              <a:ext uri="{FF2B5EF4-FFF2-40B4-BE49-F238E27FC236}">
                <a16:creationId xmlns:a16="http://schemas.microsoft.com/office/drawing/2014/main" id="{20CD8777-12A9-41E8-9F7B-F25ED7219DB0}"/>
              </a:ext>
            </a:extLst>
          </p:cNvPr>
          <p:cNvSpPr txBox="1"/>
          <p:nvPr/>
        </p:nvSpPr>
        <p:spPr>
          <a:xfrm>
            <a:off x="1066919" y="1814166"/>
            <a:ext cx="1941554" cy="338554"/>
          </a:xfrm>
          <a:prstGeom prst="rect">
            <a:avLst/>
          </a:prstGeom>
          <a:noFill/>
        </p:spPr>
        <p:txBody>
          <a:bodyPr wrap="square" rtlCol="0">
            <a:spAutoFit/>
          </a:bodyPr>
          <a:lstStyle/>
          <a:p>
            <a:r>
              <a:rPr lang="en-AU" sz="1600" b="1" dirty="0">
                <a:latin typeface="Arial Narrow" panose="020B0606020202030204" pitchFamily="34" charset="0"/>
              </a:rPr>
              <a:t>Sexual Reproduction</a:t>
            </a:r>
          </a:p>
        </p:txBody>
      </p:sp>
      <p:sp>
        <p:nvSpPr>
          <p:cNvPr id="173" name="TextBox 172">
            <a:extLst>
              <a:ext uri="{FF2B5EF4-FFF2-40B4-BE49-F238E27FC236}">
                <a16:creationId xmlns:a16="http://schemas.microsoft.com/office/drawing/2014/main" id="{465672E3-6BAE-4716-B7D2-C75CBC9C3C98}"/>
              </a:ext>
            </a:extLst>
          </p:cNvPr>
          <p:cNvSpPr txBox="1"/>
          <p:nvPr/>
        </p:nvSpPr>
        <p:spPr>
          <a:xfrm>
            <a:off x="4056219" y="1809552"/>
            <a:ext cx="2097798" cy="338554"/>
          </a:xfrm>
          <a:prstGeom prst="rect">
            <a:avLst/>
          </a:prstGeom>
          <a:noFill/>
        </p:spPr>
        <p:txBody>
          <a:bodyPr wrap="square" rtlCol="0">
            <a:spAutoFit/>
          </a:bodyPr>
          <a:lstStyle/>
          <a:p>
            <a:r>
              <a:rPr lang="en-AU" sz="1600" b="1" dirty="0">
                <a:latin typeface="Arial Narrow" panose="020B0606020202030204" pitchFamily="34" charset="0"/>
              </a:rPr>
              <a:t>Asexual Reproduction</a:t>
            </a:r>
          </a:p>
        </p:txBody>
      </p:sp>
      <p:sp>
        <p:nvSpPr>
          <p:cNvPr id="176" name="Rectangle 175">
            <a:extLst>
              <a:ext uri="{FF2B5EF4-FFF2-40B4-BE49-F238E27FC236}">
                <a16:creationId xmlns:a16="http://schemas.microsoft.com/office/drawing/2014/main" id="{893696C4-9185-433E-87B1-EC916A6B4B10}"/>
              </a:ext>
            </a:extLst>
          </p:cNvPr>
          <p:cNvSpPr/>
          <p:nvPr/>
        </p:nvSpPr>
        <p:spPr>
          <a:xfrm>
            <a:off x="2442141" y="8002950"/>
            <a:ext cx="1044309" cy="33840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77" name="TextBox 176">
            <a:extLst>
              <a:ext uri="{FF2B5EF4-FFF2-40B4-BE49-F238E27FC236}">
                <a16:creationId xmlns:a16="http://schemas.microsoft.com/office/drawing/2014/main" id="{8518A5F4-D4F5-42C7-9DF3-76C3A607B086}"/>
              </a:ext>
            </a:extLst>
          </p:cNvPr>
          <p:cNvSpPr txBox="1"/>
          <p:nvPr/>
        </p:nvSpPr>
        <p:spPr>
          <a:xfrm>
            <a:off x="2385084" y="8030183"/>
            <a:ext cx="1190228" cy="276999"/>
          </a:xfrm>
          <a:prstGeom prst="rect">
            <a:avLst/>
          </a:prstGeom>
          <a:noFill/>
        </p:spPr>
        <p:txBody>
          <a:bodyPr wrap="square" rtlCol="0">
            <a:spAutoFit/>
          </a:bodyPr>
          <a:lstStyle/>
          <a:p>
            <a:pPr algn="ctr"/>
            <a:r>
              <a:rPr lang="en-AU" sz="1200" dirty="0">
                <a:solidFill>
                  <a:schemeClr val="bg1">
                    <a:lumMod val="50000"/>
                  </a:schemeClr>
                </a:solidFill>
                <a:latin typeface="Comic Sans MS" panose="030F0702030302020204" pitchFamily="66" charset="0"/>
              </a:rPr>
              <a:t>Broadcaster</a:t>
            </a:r>
          </a:p>
        </p:txBody>
      </p:sp>
      <p:sp>
        <p:nvSpPr>
          <p:cNvPr id="179" name="Rectangle 178">
            <a:extLst>
              <a:ext uri="{FF2B5EF4-FFF2-40B4-BE49-F238E27FC236}">
                <a16:creationId xmlns:a16="http://schemas.microsoft.com/office/drawing/2014/main" id="{F78BF652-75CA-41E2-97C4-11EC511A3C06}"/>
              </a:ext>
            </a:extLst>
          </p:cNvPr>
          <p:cNvSpPr/>
          <p:nvPr/>
        </p:nvSpPr>
        <p:spPr>
          <a:xfrm>
            <a:off x="2442142" y="7161036"/>
            <a:ext cx="1045829" cy="3035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lumMod val="50000"/>
                  </a:schemeClr>
                </a:solidFill>
                <a:latin typeface="Comic Sans MS" panose="030F0702030302020204" pitchFamily="66" charset="0"/>
              </a:rPr>
              <a:t>Brooder</a:t>
            </a:r>
          </a:p>
        </p:txBody>
      </p:sp>
      <p:cxnSp>
        <p:nvCxnSpPr>
          <p:cNvPr id="181" name="Straight Arrow Connector 180">
            <a:extLst>
              <a:ext uri="{FF2B5EF4-FFF2-40B4-BE49-F238E27FC236}">
                <a16:creationId xmlns:a16="http://schemas.microsoft.com/office/drawing/2014/main" id="{67C4D6D4-5F20-44D1-AE3C-8C60AB33223F}"/>
              </a:ext>
            </a:extLst>
          </p:cNvPr>
          <p:cNvCxnSpPr>
            <a:cxnSpLocks/>
          </p:cNvCxnSpPr>
          <p:nvPr/>
        </p:nvCxnSpPr>
        <p:spPr>
          <a:xfrm flipH="1" flipV="1">
            <a:off x="3498055" y="7452588"/>
            <a:ext cx="165180" cy="886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E2F45F58-A1E6-4F99-AAA7-DFAE52DAC15C}"/>
              </a:ext>
            </a:extLst>
          </p:cNvPr>
          <p:cNvCxnSpPr>
            <a:cxnSpLocks/>
          </p:cNvCxnSpPr>
          <p:nvPr/>
        </p:nvCxnSpPr>
        <p:spPr>
          <a:xfrm flipH="1">
            <a:off x="3502928" y="8093321"/>
            <a:ext cx="159076" cy="788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CC0E6D97-2E16-4565-9D4C-3F41C33F8BE8}"/>
              </a:ext>
            </a:extLst>
          </p:cNvPr>
          <p:cNvSpPr/>
          <p:nvPr/>
        </p:nvSpPr>
        <p:spPr>
          <a:xfrm>
            <a:off x="2625345" y="7523806"/>
            <a:ext cx="827484" cy="40756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37" name="TextBox 36">
            <a:extLst>
              <a:ext uri="{FF2B5EF4-FFF2-40B4-BE49-F238E27FC236}">
                <a16:creationId xmlns:a16="http://schemas.microsoft.com/office/drawing/2014/main" id="{D91937FE-0557-44A0-9E8C-B4BC7AD6964F}"/>
              </a:ext>
            </a:extLst>
          </p:cNvPr>
          <p:cNvSpPr txBox="1"/>
          <p:nvPr/>
        </p:nvSpPr>
        <p:spPr>
          <a:xfrm>
            <a:off x="2550964" y="7488366"/>
            <a:ext cx="992993" cy="477054"/>
          </a:xfrm>
          <a:prstGeom prst="rect">
            <a:avLst/>
          </a:prstGeom>
          <a:noFill/>
        </p:spPr>
        <p:txBody>
          <a:bodyPr wrap="square" rtlCol="0">
            <a:spAutoFit/>
          </a:bodyPr>
          <a:lstStyle/>
          <a:p>
            <a:pPr algn="ctr"/>
            <a:r>
              <a:rPr lang="en-AU" sz="1100" b="1" dirty="0">
                <a:solidFill>
                  <a:schemeClr val="bg1"/>
                </a:solidFill>
                <a:latin typeface="Arial Narrow" panose="020B0606020202030204" pitchFamily="34" charset="0"/>
              </a:rPr>
              <a:t>Start here</a:t>
            </a:r>
          </a:p>
          <a:p>
            <a:pPr algn="ctr"/>
            <a:r>
              <a:rPr lang="en-AU" sz="700" b="1" dirty="0">
                <a:solidFill>
                  <a:schemeClr val="bg1"/>
                </a:solidFill>
                <a:latin typeface="Arial Narrow" panose="020B0606020202030204" pitchFamily="34" charset="0"/>
              </a:rPr>
              <a:t>Sexual Reproductive Mode of species?</a:t>
            </a:r>
          </a:p>
        </p:txBody>
      </p:sp>
      <p:sp>
        <p:nvSpPr>
          <p:cNvPr id="4" name="TextBox 3">
            <a:extLst>
              <a:ext uri="{FF2B5EF4-FFF2-40B4-BE49-F238E27FC236}">
                <a16:creationId xmlns:a16="http://schemas.microsoft.com/office/drawing/2014/main" id="{89B960B8-CA0C-4F86-977F-E6B7F457DBA2}"/>
              </a:ext>
            </a:extLst>
          </p:cNvPr>
          <p:cNvSpPr txBox="1"/>
          <p:nvPr/>
        </p:nvSpPr>
        <p:spPr>
          <a:xfrm>
            <a:off x="5218438" y="1454828"/>
            <a:ext cx="1130699" cy="338554"/>
          </a:xfrm>
          <a:prstGeom prst="rect">
            <a:avLst/>
          </a:prstGeom>
          <a:noFill/>
        </p:spPr>
        <p:txBody>
          <a:bodyPr wrap="square" rtlCol="0">
            <a:spAutoFit/>
          </a:bodyPr>
          <a:lstStyle/>
          <a:p>
            <a:pPr algn="r"/>
            <a:r>
              <a:rPr lang="en-AU" sz="800" dirty="0">
                <a:solidFill>
                  <a:schemeClr val="bg1">
                    <a:lumMod val="50000"/>
                  </a:schemeClr>
                </a:solidFill>
                <a:latin typeface="Comic Sans MS" panose="030F0702030302020204" pitchFamily="66" charset="0"/>
              </a:rPr>
              <a:t>Full moon of Oct/Nov on GBR</a:t>
            </a:r>
          </a:p>
        </p:txBody>
      </p:sp>
      <p:cxnSp>
        <p:nvCxnSpPr>
          <p:cNvPr id="6" name="Straight Connector 5">
            <a:extLst>
              <a:ext uri="{FF2B5EF4-FFF2-40B4-BE49-F238E27FC236}">
                <a16:creationId xmlns:a16="http://schemas.microsoft.com/office/drawing/2014/main" id="{38513589-2F57-74E8-9D4F-E59C6E5966AE}"/>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19301D7E-C3F7-DD56-ADDE-0AE09558F65D}"/>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36">
            <a:extLst>
              <a:ext uri="{FF2B5EF4-FFF2-40B4-BE49-F238E27FC236}">
                <a16:creationId xmlns:a16="http://schemas.microsoft.com/office/drawing/2014/main" id="{6E891AA5-5B12-4E9B-0BEF-DFFDA127A049}"/>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4209995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8FAFF-9508-BB19-A7DE-FC61CA5BB948}"/>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9E74CA87-211F-D2E0-E46B-F2AFEAF9E190}"/>
              </a:ext>
            </a:extLst>
          </p:cNvPr>
          <p:cNvSpPr txBox="1"/>
          <p:nvPr/>
        </p:nvSpPr>
        <p:spPr>
          <a:xfrm>
            <a:off x="1462707" y="158361"/>
            <a:ext cx="3932585" cy="754053"/>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US" sz="1100" dirty="0">
                <a:latin typeface="Arial Narrow" pitchFamily="34" charset="0"/>
              </a:rPr>
              <a:t>the life cycle stages of a typical reef-forming hard coral, i.e. asexual: fragmentation, polyp detachment; sexual: gametes, zygotes, planulae, polyp/asexual budding.</a:t>
            </a:r>
            <a:endParaRPr lang="en-US" sz="1200" b="1" dirty="0">
              <a:latin typeface="Arial Narrow" pitchFamily="34" charset="0"/>
            </a:endParaRPr>
          </a:p>
        </p:txBody>
      </p:sp>
      <p:sp>
        <p:nvSpPr>
          <p:cNvPr id="31" name="TextBox 30">
            <a:extLst>
              <a:ext uri="{FF2B5EF4-FFF2-40B4-BE49-F238E27FC236}">
                <a16:creationId xmlns:a16="http://schemas.microsoft.com/office/drawing/2014/main" id="{B1D2BD9B-B110-4B4E-B5C7-2E65FA33AEEF}"/>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E832AB25-B583-9BEA-CF55-F9E5D2EFE14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CF5ED106-E9EA-2C7C-8501-638972EED86E}"/>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F8D6ECED-A259-A436-6E9C-5B44098F3B2F}"/>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2B5F3943-4866-F92F-AF6D-A8E4E48C08B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97C8B015-66C5-2FC4-78AF-A4022D145B30}"/>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263852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69245" y="72337"/>
            <a:ext cx="4176464" cy="923330"/>
          </a:xfrm>
          <a:prstGeom prst="rect">
            <a:avLst/>
          </a:prstGeom>
          <a:noFill/>
        </p:spPr>
        <p:txBody>
          <a:bodyPr wrap="square" rtlCol="0">
            <a:spAutoFit/>
          </a:bodyPr>
          <a:lstStyle/>
          <a:p>
            <a:r>
              <a:rPr lang="en-US" b="1" dirty="0">
                <a:latin typeface="Arial Narrow" pitchFamily="34" charset="0"/>
              </a:rPr>
              <a:t>16. Finding Home – </a:t>
            </a:r>
            <a:r>
              <a:rPr lang="en-US" sz="1200" dirty="0">
                <a:latin typeface="Arial Narrow" pitchFamily="34" charset="0"/>
              </a:rPr>
              <a:t>Explain the process of larval dispersal, site selection, settlement and recruitment of coral species and describe how factors (e.g. currents, bathymetry, substrate, sediment, predation, competition) affect this process.</a:t>
            </a:r>
            <a:endParaRPr lang="en-AU" sz="1100" dirty="0">
              <a:latin typeface="Arial Narrow" panose="020B0606020202030204"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 name="Rectangle 1"/>
          <p:cNvSpPr/>
          <p:nvPr/>
        </p:nvSpPr>
        <p:spPr>
          <a:xfrm>
            <a:off x="507552" y="976145"/>
            <a:ext cx="5863484" cy="6050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800" b="1" dirty="0">
                <a:solidFill>
                  <a:schemeClr val="tx1"/>
                </a:solidFill>
                <a:latin typeface="Arial Narrow" panose="020B0606020202030204" pitchFamily="34" charset="0"/>
              </a:rPr>
              <a:t>Larval dispersal: </a:t>
            </a:r>
            <a:r>
              <a:rPr lang="en-AU" sz="800" dirty="0">
                <a:solidFill>
                  <a:schemeClr val="tx1"/>
                </a:solidFill>
                <a:latin typeface="Arial Narrow" panose="020B0606020202030204" pitchFamily="34" charset="0"/>
              </a:rPr>
              <a:t>the </a:t>
            </a:r>
            <a:r>
              <a:rPr lang="en-AU" sz="800" i="1" dirty="0">
                <a:solidFill>
                  <a:schemeClr val="tx1"/>
                </a:solidFill>
                <a:latin typeface="Arial Narrow" panose="020B0606020202030204" pitchFamily="34" charset="0"/>
              </a:rPr>
              <a:t>spread </a:t>
            </a:r>
            <a:r>
              <a:rPr lang="en-AU" sz="800" dirty="0">
                <a:solidFill>
                  <a:schemeClr val="tx1"/>
                </a:solidFill>
                <a:latin typeface="Arial Narrow" panose="020B0606020202030204" pitchFamily="34" charset="0"/>
              </a:rPr>
              <a:t>of coral larvae (planulae) from a spawning source to a settlement site.</a:t>
            </a:r>
          </a:p>
          <a:p>
            <a:r>
              <a:rPr lang="en-AU" sz="800" b="1" dirty="0">
                <a:solidFill>
                  <a:schemeClr val="tx1"/>
                </a:solidFill>
                <a:latin typeface="Arial Narrow" panose="020B0606020202030204" pitchFamily="34" charset="0"/>
              </a:rPr>
              <a:t>Site Selection: </a:t>
            </a:r>
            <a:r>
              <a:rPr lang="en-AU" sz="800" dirty="0">
                <a:solidFill>
                  <a:schemeClr val="tx1"/>
                </a:solidFill>
                <a:latin typeface="Arial Narrow" panose="020B0606020202030204" pitchFamily="34" charset="0"/>
              </a:rPr>
              <a:t>when coral larvae (planulae) respond to environment cues (e.g. pressure, chemicals) to select a suitable site in which to settle, forever!</a:t>
            </a:r>
            <a:endParaRPr lang="en-AU" sz="800" b="1" dirty="0">
              <a:solidFill>
                <a:schemeClr val="tx1"/>
              </a:solidFill>
              <a:latin typeface="Arial Narrow" panose="020B0606020202030204" pitchFamily="34" charset="0"/>
            </a:endParaRPr>
          </a:p>
          <a:p>
            <a:r>
              <a:rPr lang="en-AU" sz="800" b="1" dirty="0">
                <a:solidFill>
                  <a:schemeClr val="tx1"/>
                </a:solidFill>
                <a:latin typeface="Arial Narrow" panose="020B0606020202030204" pitchFamily="34" charset="0"/>
              </a:rPr>
              <a:t>Settlement: </a:t>
            </a:r>
            <a:r>
              <a:rPr lang="en-AU" sz="800" dirty="0">
                <a:solidFill>
                  <a:schemeClr val="tx1"/>
                </a:solidFill>
                <a:latin typeface="Arial Narrow" panose="020B0606020202030204" pitchFamily="34" charset="0"/>
              </a:rPr>
              <a:t>when coral larvae (planulae) find a suitable substrate for attachment and complete metamorphosis (to become a polyp)</a:t>
            </a:r>
            <a:r>
              <a:rPr lang="en-AU" sz="800" baseline="30000" dirty="0">
                <a:solidFill>
                  <a:schemeClr val="tx1"/>
                </a:solidFill>
                <a:latin typeface="Arial Narrow" panose="020B0606020202030204" pitchFamily="34" charset="0"/>
              </a:rPr>
              <a:t>[1]</a:t>
            </a:r>
            <a:r>
              <a:rPr lang="en-AU" sz="800" dirty="0">
                <a:solidFill>
                  <a:schemeClr val="tx1"/>
                </a:solidFill>
                <a:latin typeface="Arial Narrow" panose="020B0606020202030204" pitchFamily="34" charset="0"/>
              </a:rPr>
              <a:t>. </a:t>
            </a:r>
            <a:endParaRPr lang="en-AU" sz="800" b="1" dirty="0">
              <a:solidFill>
                <a:schemeClr val="tx1"/>
              </a:solidFill>
              <a:latin typeface="Arial Narrow" panose="020B0606020202030204" pitchFamily="34" charset="0"/>
            </a:endParaRPr>
          </a:p>
          <a:p>
            <a:r>
              <a:rPr lang="en-AU" sz="800" b="1" dirty="0">
                <a:solidFill>
                  <a:schemeClr val="tx1"/>
                </a:solidFill>
                <a:latin typeface="Arial Narrow" panose="020B0606020202030204" pitchFamily="34" charset="0"/>
              </a:rPr>
              <a:t>Recruitment: </a:t>
            </a:r>
            <a:r>
              <a:rPr lang="en-AU" sz="800" dirty="0">
                <a:solidFill>
                  <a:schemeClr val="tx1"/>
                </a:solidFill>
                <a:latin typeface="Arial Narrow" panose="020B0606020202030204" pitchFamily="34" charset="0"/>
              </a:rPr>
              <a:t>the number of young individuals that undergo larval settlement and become part of the adult population</a:t>
            </a:r>
            <a:r>
              <a:rPr lang="en-AU" sz="800" baseline="30000" dirty="0">
                <a:solidFill>
                  <a:schemeClr val="tx1"/>
                </a:solidFill>
                <a:latin typeface="Arial Narrow" panose="020B0606020202030204" pitchFamily="34" charset="0"/>
              </a:rPr>
              <a:t>[2]</a:t>
            </a:r>
            <a:r>
              <a:rPr lang="en-AU" sz="800" dirty="0">
                <a:solidFill>
                  <a:schemeClr val="tx1"/>
                </a:solidFill>
                <a:latin typeface="Arial Narrow" panose="020B0606020202030204" pitchFamily="34" charset="0"/>
              </a:rPr>
              <a:t>.</a:t>
            </a:r>
            <a:endParaRPr lang="en-AU" sz="800" b="1" dirty="0">
              <a:solidFill>
                <a:schemeClr val="tx1"/>
              </a:solidFill>
              <a:latin typeface="Arial Narrow" panose="020B0606020202030204" pitchFamily="34" charset="0"/>
            </a:endParaRPr>
          </a:p>
        </p:txBody>
      </p:sp>
      <p:sp>
        <p:nvSpPr>
          <p:cNvPr id="11" name="TextBox 10"/>
          <p:cNvSpPr txBox="1"/>
          <p:nvPr/>
        </p:nvSpPr>
        <p:spPr>
          <a:xfrm>
            <a:off x="450186" y="8208782"/>
            <a:ext cx="6157460" cy="726353"/>
          </a:xfrm>
          <a:prstGeom prst="rect">
            <a:avLst/>
          </a:prstGeom>
          <a:noFill/>
        </p:spPr>
        <p:txBody>
          <a:bodyPr wrap="square" rtlCol="0">
            <a:spAutoFit/>
          </a:bodyPr>
          <a:lstStyle/>
          <a:p>
            <a:r>
              <a:rPr lang="en-AU" sz="570" baseline="30000" dirty="0">
                <a:latin typeface="Arial Narrow" panose="020B0606020202030204" pitchFamily="34" charset="0"/>
              </a:rPr>
              <a:t>[1] </a:t>
            </a:r>
            <a:r>
              <a:rPr lang="en-AU" sz="570" dirty="0">
                <a:latin typeface="Arial Narrow" panose="020B0606020202030204" pitchFamily="34" charset="0"/>
              </a:rPr>
              <a:t>Barton, J.A, Willis, G.L. &amp; Hutson, K.S. (2015). Coral propagation: a review of techniques for ornamental trade and reef restoration. </a:t>
            </a:r>
            <a:r>
              <a:rPr lang="en-AU" sz="570" i="1" dirty="0">
                <a:latin typeface="Arial Narrow" panose="020B0606020202030204" pitchFamily="34" charset="0"/>
              </a:rPr>
              <a:t>Reviews in Aquaculture 0, 1-19. DOI:10.1111/raq.12135</a:t>
            </a:r>
            <a:br>
              <a:rPr lang="en-AU" sz="570" dirty="0">
                <a:latin typeface="Arial Narrow" panose="020B0606020202030204" pitchFamily="34" charset="0"/>
              </a:rPr>
            </a:br>
            <a:r>
              <a:rPr lang="en-AU" sz="570" baseline="30000" dirty="0">
                <a:latin typeface="Arial Narrow" panose="020B0606020202030204" pitchFamily="34" charset="0"/>
              </a:rPr>
              <a:t>[2] </a:t>
            </a:r>
            <a:r>
              <a:rPr lang="en-AU" sz="570" dirty="0">
                <a:latin typeface="Arial Narrow" panose="020B0606020202030204" pitchFamily="34" charset="0"/>
              </a:rPr>
              <a:t>Reef Resilience Network (2018). </a:t>
            </a:r>
            <a:r>
              <a:rPr lang="en-AU" sz="570" i="1" dirty="0">
                <a:latin typeface="Arial Narrow" panose="020B0606020202030204" pitchFamily="34" charset="0"/>
              </a:rPr>
              <a:t>Coral Reefs; Coral Reef Module; Reefs and Resilience; Understanding Coral Reef Resilience; Recruitment. </a:t>
            </a:r>
            <a:r>
              <a:rPr lang="en-AU" sz="570" dirty="0">
                <a:latin typeface="Arial Narrow" panose="020B0606020202030204" pitchFamily="34" charset="0"/>
              </a:rPr>
              <a:t>The Nature Conservancy. Accessed 08/10/2018 from reefresilience.org/         </a:t>
            </a:r>
          </a:p>
          <a:p>
            <a:r>
              <a:rPr lang="en-AU" sz="570" baseline="30000" dirty="0">
                <a:latin typeface="Arial Narrow" panose="020B0606020202030204" pitchFamily="34" charset="0"/>
              </a:rPr>
              <a:t>[3] </a:t>
            </a:r>
            <a:r>
              <a:rPr lang="en-AU" sz="570" dirty="0">
                <a:latin typeface="Arial Narrow" panose="020B0606020202030204" pitchFamily="34" charset="0"/>
              </a:rPr>
              <a:t>Adapted from: </a:t>
            </a:r>
            <a:r>
              <a:rPr lang="en-US" sz="570" dirty="0">
                <a:latin typeface="Arial Narrow" panose="020B0606020202030204" pitchFamily="34" charset="0"/>
              </a:rPr>
              <a:t>Krebs, C. J. (1972). </a:t>
            </a:r>
            <a:r>
              <a:rPr lang="en-US" sz="570" i="1" dirty="0">
                <a:latin typeface="Arial Narrow" panose="020B0606020202030204" pitchFamily="34" charset="0"/>
              </a:rPr>
              <a:t>Ecology: The experimental analysis of distribution and abundance. </a:t>
            </a:r>
            <a:r>
              <a:rPr lang="en-US" sz="570" dirty="0">
                <a:latin typeface="Arial Narrow" panose="020B0606020202030204" pitchFamily="34" charset="0"/>
              </a:rPr>
              <a:t>Harper &amp; Row, Publishers, Inc., New York. Library of Congress Catalog Card Number: 70-184931. p.16.</a:t>
            </a:r>
            <a:endParaRPr lang="en-AU" sz="570" dirty="0">
              <a:latin typeface="Arial Narrow" panose="020B0606020202030204" pitchFamily="34" charset="0"/>
            </a:endParaRPr>
          </a:p>
          <a:p>
            <a:r>
              <a:rPr lang="en-AU" sz="570" baseline="30000" dirty="0">
                <a:latin typeface="Arial Narrow" panose="020B0606020202030204" pitchFamily="34" charset="0"/>
              </a:rPr>
              <a:t>[4] </a:t>
            </a:r>
            <a:r>
              <a:rPr lang="en-AU" sz="570" dirty="0">
                <a:latin typeface="Arial Narrow" panose="020B0606020202030204" pitchFamily="34" charset="0"/>
              </a:rPr>
              <a:t>Stake, J.L. and </a:t>
            </a:r>
            <a:r>
              <a:rPr lang="en-AU" sz="570" dirty="0" err="1">
                <a:latin typeface="Arial Narrow" panose="020B0606020202030204" pitchFamily="34" charset="0"/>
              </a:rPr>
              <a:t>Sammarco</a:t>
            </a:r>
            <a:r>
              <a:rPr lang="en-AU" sz="570" dirty="0">
                <a:latin typeface="Arial Narrow" panose="020B0606020202030204" pitchFamily="34" charset="0"/>
              </a:rPr>
              <a:t>, P.W. (2002). Effects of pressure on swimming behaviour in planula larvae of the coral </a:t>
            </a:r>
            <a:r>
              <a:rPr lang="en-AU" sz="570" i="1" dirty="0">
                <a:latin typeface="Arial Narrow" panose="020B0606020202030204" pitchFamily="34" charset="0"/>
              </a:rPr>
              <a:t>Porites </a:t>
            </a:r>
            <a:r>
              <a:rPr lang="en-AU" sz="570" i="1" dirty="0" err="1">
                <a:latin typeface="Arial Narrow" panose="020B0606020202030204" pitchFamily="34" charset="0"/>
              </a:rPr>
              <a:t>astreoides</a:t>
            </a:r>
            <a:r>
              <a:rPr lang="en-AU" sz="570" i="1" dirty="0">
                <a:latin typeface="Arial Narrow" panose="020B0606020202030204" pitchFamily="34" charset="0"/>
              </a:rPr>
              <a:t> </a:t>
            </a:r>
            <a:r>
              <a:rPr lang="en-AU" sz="570" dirty="0">
                <a:latin typeface="Arial Narrow" panose="020B0606020202030204" pitchFamily="34" charset="0"/>
              </a:rPr>
              <a:t>(Cnidaria, Scleractinia). </a:t>
            </a:r>
            <a:r>
              <a:rPr lang="en-AU" sz="570" i="1" dirty="0">
                <a:latin typeface="Arial Narrow" panose="020B0606020202030204" pitchFamily="34" charset="0"/>
              </a:rPr>
              <a:t>Journal of Experimental Biology and Ecology. 288 p.181-201. DOI:10.1016/S0022-0981(03)00018-2</a:t>
            </a:r>
            <a:br>
              <a:rPr lang="en-AU" sz="570" dirty="0">
                <a:latin typeface="Arial Narrow" panose="020B0606020202030204" pitchFamily="34" charset="0"/>
              </a:rPr>
            </a:br>
            <a:r>
              <a:rPr lang="en-AU" sz="570" baseline="30000" dirty="0">
                <a:latin typeface="Arial Narrow" panose="020B0606020202030204" pitchFamily="34" charset="0"/>
              </a:rPr>
              <a:t>[5] </a:t>
            </a:r>
            <a:r>
              <a:rPr lang="en-AU" sz="570" dirty="0">
                <a:latin typeface="Arial Narrow" panose="020B0606020202030204" pitchFamily="34" charset="0"/>
              </a:rPr>
              <a:t>Ricardo, G. F. and Negri, A.P. (2017). Settlement patterns of the coral Acropora </a:t>
            </a:r>
            <a:r>
              <a:rPr lang="en-AU" sz="570" dirty="0" err="1">
                <a:latin typeface="Arial Narrow" panose="020B0606020202030204" pitchFamily="34" charset="0"/>
              </a:rPr>
              <a:t>millepora</a:t>
            </a:r>
            <a:r>
              <a:rPr lang="en-AU" sz="570" dirty="0">
                <a:latin typeface="Arial Narrow" panose="020B0606020202030204" pitchFamily="34" charset="0"/>
              </a:rPr>
              <a:t> on sediment-laden surfaces. </a:t>
            </a:r>
            <a:r>
              <a:rPr lang="en-AU" sz="570" i="1" dirty="0">
                <a:latin typeface="Arial Narrow" panose="020B0606020202030204" pitchFamily="34" charset="0"/>
              </a:rPr>
              <a:t>Science of the Total Environment. Vol. </a:t>
            </a:r>
            <a:r>
              <a:rPr lang="en-AU" sz="570" dirty="0">
                <a:latin typeface="Arial Narrow" panose="020B0606020202030204" pitchFamily="34" charset="0"/>
              </a:rPr>
              <a:t>609 </a:t>
            </a:r>
            <a:r>
              <a:rPr lang="en-AU" sz="570" i="1" dirty="0">
                <a:latin typeface="Arial Narrow" panose="020B0606020202030204" pitchFamily="34" charset="0"/>
              </a:rPr>
              <a:t>pages 277-288. DOI:10.1016/j.scitotenv.2017.07.153</a:t>
            </a:r>
          </a:p>
          <a:p>
            <a:endParaRPr lang="en-AU" sz="700" dirty="0">
              <a:latin typeface="Arial Narrow" panose="020B0606020202030204" pitchFamily="34" charset="0"/>
            </a:endParaRPr>
          </a:p>
        </p:txBody>
      </p:sp>
      <p:cxnSp>
        <p:nvCxnSpPr>
          <p:cNvPr id="13" name="Straight Connector 12"/>
          <p:cNvCxnSpPr/>
          <p:nvPr/>
        </p:nvCxnSpPr>
        <p:spPr>
          <a:xfrm flipH="1">
            <a:off x="504436" y="158116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21824" y="1686601"/>
            <a:ext cx="2835168" cy="229646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600" b="1" dirty="0">
                <a:solidFill>
                  <a:schemeClr val="tx1"/>
                </a:solidFill>
                <a:latin typeface="Arial Narrow" panose="020B0606020202030204" pitchFamily="34" charset="0"/>
              </a:rPr>
              <a:t>1. Larval Dispersal</a:t>
            </a:r>
          </a:p>
        </p:txBody>
      </p:sp>
      <p:sp>
        <p:nvSpPr>
          <p:cNvPr id="22" name="Rectangle 21"/>
          <p:cNvSpPr/>
          <p:nvPr/>
        </p:nvSpPr>
        <p:spPr>
          <a:xfrm>
            <a:off x="3530948" y="1686601"/>
            <a:ext cx="2835168" cy="229646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AU" sz="1600" b="1" dirty="0">
                <a:solidFill>
                  <a:schemeClr val="tx1"/>
                </a:solidFill>
                <a:latin typeface="Arial Narrow" panose="020B0606020202030204" pitchFamily="34" charset="0"/>
              </a:rPr>
              <a:t>2. Site Selection</a:t>
            </a:r>
          </a:p>
          <a:p>
            <a:endParaRPr lang="en-AU" sz="1200" dirty="0">
              <a:solidFill>
                <a:schemeClr val="tx1"/>
              </a:solidFill>
              <a:latin typeface="Arial Narrow" panose="020B0606020202030204" pitchFamily="34" charset="0"/>
            </a:endParaRPr>
          </a:p>
        </p:txBody>
      </p:sp>
      <p:sp>
        <p:nvSpPr>
          <p:cNvPr id="23" name="Rectangle 22"/>
          <p:cNvSpPr/>
          <p:nvPr/>
        </p:nvSpPr>
        <p:spPr>
          <a:xfrm>
            <a:off x="3528916" y="4126408"/>
            <a:ext cx="2835168" cy="200428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AU" sz="1600" b="1" dirty="0">
                <a:solidFill>
                  <a:schemeClr val="tx1"/>
                </a:solidFill>
                <a:latin typeface="Arial Narrow" panose="020B0606020202030204" pitchFamily="34" charset="0"/>
              </a:rPr>
              <a:t>3. Settlement</a:t>
            </a:r>
          </a:p>
        </p:txBody>
      </p:sp>
      <p:sp>
        <p:nvSpPr>
          <p:cNvPr id="24" name="Rectangle 23"/>
          <p:cNvSpPr/>
          <p:nvPr/>
        </p:nvSpPr>
        <p:spPr>
          <a:xfrm>
            <a:off x="521824" y="4123542"/>
            <a:ext cx="2835168" cy="200740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600" b="1" dirty="0">
                <a:solidFill>
                  <a:schemeClr val="tx1"/>
                </a:solidFill>
                <a:latin typeface="Arial Narrow" panose="020B0606020202030204" pitchFamily="34" charset="0"/>
              </a:rPr>
              <a:t>4. Recruitment</a:t>
            </a:r>
          </a:p>
        </p:txBody>
      </p:sp>
      <p:sp>
        <p:nvSpPr>
          <p:cNvPr id="26" name="Right Arrow 25"/>
          <p:cNvSpPr/>
          <p:nvPr/>
        </p:nvSpPr>
        <p:spPr>
          <a:xfrm rot="10800000">
            <a:off x="3280774" y="5046934"/>
            <a:ext cx="310811" cy="32353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TextBox 7"/>
          <p:cNvSpPr txBox="1"/>
          <p:nvPr/>
        </p:nvSpPr>
        <p:spPr>
          <a:xfrm>
            <a:off x="516317" y="2220091"/>
            <a:ext cx="1756748" cy="1800493"/>
          </a:xfrm>
          <a:prstGeom prst="rect">
            <a:avLst/>
          </a:prstGeom>
          <a:noFill/>
        </p:spPr>
        <p:txBody>
          <a:bodyPr wrap="square" rtlCol="0">
            <a:spAutoFit/>
          </a:bodyPr>
          <a:lstStyle/>
          <a:p>
            <a:pPr algn="just"/>
            <a:r>
              <a:rPr lang="en-AU" sz="800" dirty="0">
                <a:latin typeface="Arial Narrow" panose="020B0606020202030204" pitchFamily="34" charset="0"/>
              </a:rPr>
              <a:t>When the recovery of a disturbed reef relies on the arrival of new recruits, </a:t>
            </a:r>
            <a:r>
              <a:rPr lang="en-AU" sz="800" b="1" dirty="0">
                <a:latin typeface="Arial Narrow" panose="020B0606020202030204" pitchFamily="34" charset="0"/>
              </a:rPr>
              <a:t>larval dispersal </a:t>
            </a:r>
            <a:r>
              <a:rPr lang="en-AU" sz="800" dirty="0">
                <a:latin typeface="Arial Narrow" panose="020B0606020202030204" pitchFamily="34" charset="0"/>
              </a:rPr>
              <a:t>(and </a:t>
            </a:r>
            <a:r>
              <a:rPr lang="en-AU" sz="800" b="1" dirty="0">
                <a:latin typeface="Arial Narrow" panose="020B0606020202030204" pitchFamily="34" charset="0"/>
              </a:rPr>
              <a:t>connectivity</a:t>
            </a:r>
            <a:r>
              <a:rPr lang="en-AU" sz="800" dirty="0">
                <a:latin typeface="Arial Narrow" panose="020B0606020202030204" pitchFamily="34" charset="0"/>
              </a:rPr>
              <a:t> - to get them there) become critical. </a:t>
            </a:r>
            <a:r>
              <a:rPr lang="en-US" sz="800" dirty="0">
                <a:latin typeface="Arial Narrow" pitchFamily="34" charset="0"/>
              </a:rPr>
              <a:t>Dispersal rescues declining populations, re-establishes extirpated (locally extinct) populations and maintains genetic diversity</a:t>
            </a:r>
            <a:r>
              <a:rPr lang="en-US" sz="800" baseline="30000" dirty="0">
                <a:latin typeface="Arial Narrow" pitchFamily="34" charset="0"/>
              </a:rPr>
              <a:t>[3]</a:t>
            </a:r>
            <a:r>
              <a:rPr lang="en-US" sz="800" dirty="0">
                <a:latin typeface="Arial Narrow" pitchFamily="34" charset="0"/>
              </a:rPr>
              <a:t>. </a:t>
            </a:r>
          </a:p>
          <a:p>
            <a:pPr algn="just"/>
            <a:endParaRPr lang="en-AU" sz="500" dirty="0">
              <a:latin typeface="Arial Narrow" pitchFamily="34" charset="0"/>
            </a:endParaRPr>
          </a:p>
          <a:p>
            <a:pPr algn="just"/>
            <a:r>
              <a:rPr lang="en-AU" sz="1000" b="1" dirty="0">
                <a:latin typeface="Arial Narrow" pitchFamily="34" charset="0"/>
              </a:rPr>
              <a:t>What if they don’t make it?!</a:t>
            </a:r>
          </a:p>
          <a:p>
            <a:pPr algn="just"/>
            <a:r>
              <a:rPr lang="en-AU" sz="800" dirty="0">
                <a:latin typeface="Arial Narrow" panose="020B0606020202030204" pitchFamily="34" charset="0"/>
              </a:rPr>
              <a:t>A species may be absent from a reef because it has </a:t>
            </a:r>
            <a:r>
              <a:rPr lang="en-AU" sz="800" i="1" dirty="0">
                <a:latin typeface="Arial Narrow" panose="020B0606020202030204" pitchFamily="34" charset="0"/>
              </a:rPr>
              <a:t>not</a:t>
            </a:r>
            <a:r>
              <a:rPr lang="en-AU" sz="800" dirty="0">
                <a:latin typeface="Arial Narrow" panose="020B0606020202030204" pitchFamily="34" charset="0"/>
              </a:rPr>
              <a:t> been able to disperse there. Particularly if it was born a long distance away (see 1</a:t>
            </a:r>
            <a:r>
              <a:rPr lang="en-AU" sz="800" baseline="30000" dirty="0">
                <a:latin typeface="Arial Narrow" panose="020B0606020202030204" pitchFamily="34" charset="0"/>
              </a:rPr>
              <a:t>st</a:t>
            </a:r>
            <a:r>
              <a:rPr lang="en-AU" sz="800" dirty="0">
                <a:latin typeface="Arial Narrow" panose="020B0606020202030204" pitchFamily="34" charset="0"/>
              </a:rPr>
              <a:t> box in Figure 1).</a:t>
            </a:r>
          </a:p>
          <a:p>
            <a:pPr algn="just"/>
            <a:endParaRPr lang="en-US" sz="800" dirty="0">
              <a:latin typeface="Arial Narrow" pitchFamily="34" charset="0"/>
            </a:endParaRPr>
          </a:p>
        </p:txBody>
      </p:sp>
      <p:sp>
        <p:nvSpPr>
          <p:cNvPr id="123" name="Right Arrow 122"/>
          <p:cNvSpPr/>
          <p:nvPr/>
        </p:nvSpPr>
        <p:spPr>
          <a:xfrm rot="16200000">
            <a:off x="1807745" y="3880079"/>
            <a:ext cx="317447" cy="31998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8" name="Right Arrow 127"/>
          <p:cNvSpPr/>
          <p:nvPr/>
        </p:nvSpPr>
        <p:spPr>
          <a:xfrm rot="5400000">
            <a:off x="4738364" y="3889743"/>
            <a:ext cx="320743" cy="34718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1" name="TextBox 130"/>
          <p:cNvSpPr txBox="1"/>
          <p:nvPr/>
        </p:nvSpPr>
        <p:spPr>
          <a:xfrm>
            <a:off x="3615022" y="1953934"/>
            <a:ext cx="2682657" cy="1938992"/>
          </a:xfrm>
          <a:prstGeom prst="rect">
            <a:avLst/>
          </a:prstGeom>
          <a:noFill/>
        </p:spPr>
        <p:txBody>
          <a:bodyPr wrap="square" rtlCol="0">
            <a:spAutoFit/>
          </a:bodyPr>
          <a:lstStyle/>
          <a:p>
            <a:pPr algn="just"/>
            <a:r>
              <a:rPr lang="en-US" sz="800" dirty="0">
                <a:latin typeface="Arial Narrow" pitchFamily="34" charset="0"/>
              </a:rPr>
              <a:t>During dispersal, planulae can swim up, down and sideways. Swimming rates average 1 to 5 mm/sec. Not as fast as the currents they are swimming in a lot of the time, but still fast enough to be able to control, to some degree, their </a:t>
            </a:r>
            <a:r>
              <a:rPr lang="en-US" sz="800" i="1" dirty="0">
                <a:latin typeface="Arial Narrow" pitchFamily="34" charset="0"/>
              </a:rPr>
              <a:t>vertical </a:t>
            </a:r>
            <a:r>
              <a:rPr lang="en-US" sz="800" dirty="0">
                <a:latin typeface="Arial Narrow" pitchFamily="34" charset="0"/>
              </a:rPr>
              <a:t>distribution in the water column. Whereby, any increase in pressure (i.e. depth) is the cue for planulae to swim UP, to avoid water that is too deep and too dark for coral reefs to be found</a:t>
            </a:r>
            <a:r>
              <a:rPr lang="en-US" sz="800" baseline="30000" dirty="0">
                <a:latin typeface="Arial Narrow" pitchFamily="34" charset="0"/>
              </a:rPr>
              <a:t>[4]</a:t>
            </a:r>
            <a:r>
              <a:rPr lang="en-US" sz="800" dirty="0">
                <a:latin typeface="Arial Narrow" pitchFamily="34" charset="0"/>
              </a:rPr>
              <a:t>. If they do happen to be at the right depth to encounter a reef (hopefully before their energy supply of lipids run out) they will actively and repeatedly test, probe and explore the substrate (usually guided by chemical cues) searching for some characteristic properties to indicate a </a:t>
            </a:r>
            <a:r>
              <a:rPr lang="en-US" sz="800" dirty="0" err="1">
                <a:latin typeface="Arial Narrow" pitchFamily="34" charset="0"/>
              </a:rPr>
              <a:t>favourable</a:t>
            </a:r>
            <a:r>
              <a:rPr lang="en-US" sz="800" dirty="0">
                <a:latin typeface="Arial Narrow" pitchFamily="34" charset="0"/>
              </a:rPr>
              <a:t> settlement location. In the absence of cues to stimulate settlement (or in the presence of inhibitors that deter settlement), planulae may either continue to seek a more suitable substrate, or re-enter the plankton to seek a more suitable reef</a:t>
            </a:r>
            <a:r>
              <a:rPr lang="en-US" sz="800" baseline="30000" dirty="0">
                <a:latin typeface="Arial Narrow" pitchFamily="34" charset="0"/>
              </a:rPr>
              <a:t>[5]</a:t>
            </a:r>
            <a:r>
              <a:rPr lang="en-US" sz="800" dirty="0">
                <a:latin typeface="Arial Narrow" pitchFamily="34" charset="0"/>
              </a:rPr>
              <a:t>.</a:t>
            </a:r>
          </a:p>
        </p:txBody>
      </p:sp>
      <p:sp>
        <p:nvSpPr>
          <p:cNvPr id="60" name="TextBox 59"/>
          <p:cNvSpPr txBox="1"/>
          <p:nvPr/>
        </p:nvSpPr>
        <p:spPr>
          <a:xfrm>
            <a:off x="3622559" y="4372969"/>
            <a:ext cx="2677507" cy="1569660"/>
          </a:xfrm>
          <a:prstGeom prst="rect">
            <a:avLst/>
          </a:prstGeom>
          <a:noFill/>
        </p:spPr>
        <p:txBody>
          <a:bodyPr wrap="square" rtlCol="0">
            <a:spAutoFit/>
          </a:bodyPr>
          <a:lstStyle/>
          <a:p>
            <a:pPr algn="just"/>
            <a:r>
              <a:rPr lang="en-US" sz="800" dirty="0">
                <a:latin typeface="Arial Narrow" pitchFamily="34" charset="0"/>
              </a:rPr>
              <a:t>Planulae will </a:t>
            </a:r>
            <a:r>
              <a:rPr lang="en-US" sz="800" i="1" dirty="0">
                <a:latin typeface="Arial Narrow" pitchFamily="34" charset="0"/>
              </a:rPr>
              <a:t>not</a:t>
            </a:r>
            <a:r>
              <a:rPr lang="en-US" sz="800" dirty="0">
                <a:latin typeface="Arial Narrow" pitchFamily="34" charset="0"/>
              </a:rPr>
              <a:t> settle on live coral, loose sediment (i.e. sand), macro-algae or encrusting sponges. However, </a:t>
            </a:r>
            <a:r>
              <a:rPr lang="en-US" sz="800" i="1" dirty="0">
                <a:latin typeface="Arial Narrow" pitchFamily="34" charset="0"/>
              </a:rPr>
              <a:t>dead </a:t>
            </a:r>
            <a:r>
              <a:rPr lang="en-US" sz="800" dirty="0">
                <a:latin typeface="Arial Narrow" pitchFamily="34" charset="0"/>
              </a:rPr>
              <a:t>coral they are ok with (so long as it is not covered in macro-algae of course). What they really like to settle on is crustose coralline algae (CCA) and bacterial biofilms. If you want to get a planula to settle, leave your settlement panels in seawater for ~3 months to develop a thick assemblage of crustose coralline algae before introducing the planulae to settlement</a:t>
            </a:r>
            <a:r>
              <a:rPr lang="en-US" sz="800" baseline="30000" dirty="0">
                <a:latin typeface="Arial Narrow" pitchFamily="34" charset="0"/>
              </a:rPr>
              <a:t>[5]</a:t>
            </a:r>
            <a:r>
              <a:rPr lang="en-US" sz="800" dirty="0">
                <a:latin typeface="Arial Narrow" pitchFamily="34" charset="0"/>
              </a:rPr>
              <a:t>. The chemical cues from the CCA induce settlement. Planulae love the stuff! Then, upon settlement, planula undergo metamorphosis to become a coral polyp. During metamorphosis, the planula flatten out into a disc-shaped structure with septal mesenteries radiating from the central mouth region</a:t>
            </a:r>
            <a:r>
              <a:rPr lang="en-US" sz="800" baseline="30000" dirty="0">
                <a:latin typeface="Arial Narrow" pitchFamily="34" charset="0"/>
              </a:rPr>
              <a:t>[5]</a:t>
            </a:r>
            <a:r>
              <a:rPr lang="en-US" sz="800" dirty="0">
                <a:latin typeface="Arial Narrow" pitchFamily="34" charset="0"/>
              </a:rPr>
              <a:t>.</a:t>
            </a:r>
            <a:endParaRPr lang="en-US" sz="800" dirty="0">
              <a:solidFill>
                <a:srgbClr val="FF0000"/>
              </a:solidFill>
              <a:latin typeface="Arial Narrow" pitchFamily="34" charset="0"/>
            </a:endParaRPr>
          </a:p>
        </p:txBody>
      </p:sp>
      <p:sp>
        <p:nvSpPr>
          <p:cNvPr id="66" name="TextBox 65"/>
          <p:cNvSpPr txBox="1"/>
          <p:nvPr/>
        </p:nvSpPr>
        <p:spPr>
          <a:xfrm>
            <a:off x="495528" y="2041882"/>
            <a:ext cx="1630932" cy="246221"/>
          </a:xfrm>
          <a:prstGeom prst="rect">
            <a:avLst/>
          </a:prstGeom>
          <a:noFill/>
        </p:spPr>
        <p:txBody>
          <a:bodyPr wrap="square" rtlCol="0">
            <a:spAutoFit/>
          </a:bodyPr>
          <a:lstStyle/>
          <a:p>
            <a:r>
              <a:rPr lang="en-AU" sz="1000" b="1" dirty="0">
                <a:latin typeface="Arial Narrow" panose="020B0606020202030204" pitchFamily="34" charset="0"/>
              </a:rPr>
              <a:t>The arrival of new recruits</a:t>
            </a:r>
          </a:p>
        </p:txBody>
      </p:sp>
      <p:sp>
        <p:nvSpPr>
          <p:cNvPr id="72" name="TextBox 71"/>
          <p:cNvSpPr txBox="1"/>
          <p:nvPr/>
        </p:nvSpPr>
        <p:spPr>
          <a:xfrm>
            <a:off x="521824" y="4368669"/>
            <a:ext cx="2774188" cy="1692771"/>
          </a:xfrm>
          <a:prstGeom prst="rect">
            <a:avLst/>
          </a:prstGeom>
          <a:noFill/>
        </p:spPr>
        <p:txBody>
          <a:bodyPr wrap="square" rtlCol="0">
            <a:spAutoFit/>
          </a:bodyPr>
          <a:lstStyle/>
          <a:p>
            <a:pPr algn="just"/>
            <a:r>
              <a:rPr lang="en-AU" sz="800" dirty="0">
                <a:latin typeface="Arial Narrow" panose="020B0606020202030204" pitchFamily="34" charset="0"/>
              </a:rPr>
              <a:t>Counting the number of young individuals that become part of the adult population is termed recruitment (originally a fisheries term). Notably, it is tough going as a recruit. </a:t>
            </a:r>
            <a:r>
              <a:rPr lang="en-US" sz="800" dirty="0">
                <a:latin typeface="Arial Narrow" pitchFamily="34" charset="0"/>
              </a:rPr>
              <a:t>Early recruits are small (&lt;1mm). Juveniles are not much bigger (1-5 cm) and still vulnerable to grazing, overgrowth and smothering from sediment</a:t>
            </a:r>
            <a:r>
              <a:rPr lang="en-US" sz="800" baseline="30000" dirty="0">
                <a:latin typeface="Arial Narrow" pitchFamily="34" charset="0"/>
              </a:rPr>
              <a:t>[5]</a:t>
            </a:r>
            <a:r>
              <a:rPr lang="en-US" sz="800" dirty="0">
                <a:latin typeface="Arial Narrow" pitchFamily="34" charset="0"/>
              </a:rPr>
              <a:t>. Then, competition for space on a coral reef can be quite the battlefield. For example, some hard corals attack their </a:t>
            </a:r>
            <a:r>
              <a:rPr lang="en-US" sz="800" dirty="0" err="1">
                <a:latin typeface="Arial Narrow" pitchFamily="34" charset="0"/>
              </a:rPr>
              <a:t>neighbours</a:t>
            </a:r>
            <a:r>
              <a:rPr lang="en-US" sz="800" dirty="0">
                <a:latin typeface="Arial Narrow" pitchFamily="34" charset="0"/>
              </a:rPr>
              <a:t> by extending out extra long sweeper tentacles at their margins. Soft corals resort to chemical weaponry releasing toxic </a:t>
            </a:r>
            <a:r>
              <a:rPr lang="en-AU" sz="800" dirty="0" err="1">
                <a:latin typeface="Arial Narrow" pitchFamily="34" charset="0"/>
              </a:rPr>
              <a:t>allelopathic</a:t>
            </a:r>
            <a:r>
              <a:rPr lang="en-US" sz="800" dirty="0">
                <a:latin typeface="Arial Narrow" pitchFamily="34" charset="0"/>
              </a:rPr>
              <a:t> chemicals into the water column. All corals are competing for space. If new recruits happen to survive and make it to spawning age, their gametes become the next source of larvae. And so the cycle continues. That is, IF they make it. If not, the reef might have to rely on the arrival of larvae from elsewhere!</a:t>
            </a:r>
          </a:p>
        </p:txBody>
      </p:sp>
      <p:sp>
        <p:nvSpPr>
          <p:cNvPr id="71" name="Rectangle 70"/>
          <p:cNvSpPr/>
          <p:nvPr/>
        </p:nvSpPr>
        <p:spPr>
          <a:xfrm>
            <a:off x="521824" y="6262185"/>
            <a:ext cx="5842260" cy="193477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a:t>
            </a:r>
            <a:r>
              <a:rPr lang="en-US" sz="1200" b="1" dirty="0">
                <a:solidFill>
                  <a:schemeClr val="tx1"/>
                </a:solidFill>
                <a:latin typeface="Arial Narrow" pitchFamily="34" charset="0"/>
              </a:rPr>
              <a:t>Explain the process of larval dispersal, site selection, settlement and recruitment</a:t>
            </a:r>
          </a:p>
          <a:p>
            <a:endParaRPr lang="en-AU" sz="1200" b="1" dirty="0">
              <a:solidFill>
                <a:schemeClr val="tx1"/>
              </a:solidFill>
              <a:latin typeface="Arial Narrow" panose="020B0606020202030204" pitchFamily="34" charset="0"/>
            </a:endParaRPr>
          </a:p>
        </p:txBody>
      </p:sp>
      <p:sp>
        <p:nvSpPr>
          <p:cNvPr id="74" name="Rectangle 73"/>
          <p:cNvSpPr/>
          <p:nvPr/>
        </p:nvSpPr>
        <p:spPr>
          <a:xfrm>
            <a:off x="573118" y="6526061"/>
            <a:ext cx="5740687" cy="162151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bg1">
                  <a:lumMod val="50000"/>
                </a:schemeClr>
              </a:solidFill>
              <a:latin typeface="Comic Sans MS" panose="030F0702030302020204" pitchFamily="66" charset="0"/>
            </a:endParaRPr>
          </a:p>
        </p:txBody>
      </p:sp>
      <p:sp>
        <p:nvSpPr>
          <p:cNvPr id="5" name="Rectangle 4"/>
          <p:cNvSpPr/>
          <p:nvPr/>
        </p:nvSpPr>
        <p:spPr>
          <a:xfrm>
            <a:off x="575113" y="6532548"/>
            <a:ext cx="5826208" cy="1569660"/>
          </a:xfrm>
          <a:prstGeom prst="rect">
            <a:avLst/>
          </a:prstGeom>
        </p:spPr>
        <p:txBody>
          <a:bodyPr wrap="square">
            <a:spAutoFit/>
          </a:bodyPr>
          <a:lstStyle/>
          <a:p>
            <a:pPr marL="342900" indent="-342900">
              <a:buAutoNum type="arabicPeriod"/>
            </a:pPr>
            <a:r>
              <a:rPr lang="en-AU" sz="1200" b="1" dirty="0">
                <a:solidFill>
                  <a:schemeClr val="bg1">
                    <a:lumMod val="50000"/>
                  </a:schemeClr>
                </a:solidFill>
                <a:latin typeface="Comic Sans MS" panose="030F0702030302020204" pitchFamily="66" charset="0"/>
              </a:rPr>
              <a:t>Dispersal: </a:t>
            </a:r>
            <a:r>
              <a:rPr lang="en-AU" sz="1200" dirty="0">
                <a:solidFill>
                  <a:schemeClr val="bg1">
                    <a:lumMod val="50000"/>
                  </a:schemeClr>
                </a:solidFill>
                <a:latin typeface="Comic Sans MS" panose="030F0702030302020204" pitchFamily="66" charset="0"/>
              </a:rPr>
              <a:t>the spread of larvae (e.g. by ocean currents) from a spawning source to a settlement site.</a:t>
            </a:r>
          </a:p>
          <a:p>
            <a:pPr marL="342900" indent="-342900">
              <a:buAutoNum type="arabicPeriod"/>
            </a:pPr>
            <a:r>
              <a:rPr lang="en-AU" sz="1200" b="1" dirty="0">
                <a:solidFill>
                  <a:schemeClr val="bg1">
                    <a:lumMod val="50000"/>
                  </a:schemeClr>
                </a:solidFill>
                <a:latin typeface="Comic Sans MS" panose="030F0702030302020204" pitchFamily="66" charset="0"/>
              </a:rPr>
              <a:t>Site Selection: </a:t>
            </a:r>
            <a:r>
              <a:rPr lang="en-AU" sz="1200" dirty="0">
                <a:solidFill>
                  <a:schemeClr val="bg1">
                    <a:lumMod val="50000"/>
                  </a:schemeClr>
                </a:solidFill>
                <a:latin typeface="Comic Sans MS" panose="030F0702030302020204" pitchFamily="66" charset="0"/>
              </a:rPr>
              <a:t>when larvae respond to environmental cues to select a suitable site in which to settle.</a:t>
            </a:r>
          </a:p>
          <a:p>
            <a:pPr marL="342900" indent="-342900">
              <a:buAutoNum type="arabicPeriod"/>
            </a:pPr>
            <a:r>
              <a:rPr lang="en-AU" sz="1200" b="1" dirty="0">
                <a:solidFill>
                  <a:schemeClr val="bg1">
                    <a:lumMod val="50000"/>
                  </a:schemeClr>
                </a:solidFill>
                <a:latin typeface="Comic Sans MS" panose="030F0702030302020204" pitchFamily="66" charset="0"/>
              </a:rPr>
              <a:t>Settlement: </a:t>
            </a:r>
            <a:r>
              <a:rPr lang="en-AU" sz="1200" dirty="0">
                <a:solidFill>
                  <a:schemeClr val="bg1">
                    <a:lumMod val="50000"/>
                  </a:schemeClr>
                </a:solidFill>
                <a:latin typeface="Comic Sans MS" panose="030F0702030302020204" pitchFamily="66" charset="0"/>
              </a:rPr>
              <a:t>when larvae find a suitable substrate for attachment and complete metamorphosis </a:t>
            </a:r>
            <a:r>
              <a:rPr lang="en-AU" sz="1200" dirty="0">
                <a:solidFill>
                  <a:schemeClr val="bg1">
                    <a:lumMod val="50000"/>
                  </a:schemeClr>
                </a:solidFill>
                <a:latin typeface="Comic Sans MS" panose="030F0702030302020204" pitchFamily="66" charset="0"/>
                <a:sym typeface="Wingdings" panose="05000000000000000000" pitchFamily="2" charset="2"/>
              </a:rPr>
              <a:t> </a:t>
            </a:r>
            <a:r>
              <a:rPr lang="en-AU" sz="1200" dirty="0">
                <a:solidFill>
                  <a:schemeClr val="bg1">
                    <a:lumMod val="50000"/>
                  </a:schemeClr>
                </a:solidFill>
                <a:latin typeface="Comic Sans MS" panose="030F0702030302020204" pitchFamily="66" charset="0"/>
              </a:rPr>
              <a:t>polyp</a:t>
            </a:r>
          </a:p>
          <a:p>
            <a:pPr marL="342900" indent="-342900">
              <a:buAutoNum type="arabicPeriod"/>
            </a:pPr>
            <a:r>
              <a:rPr lang="en-AU" sz="1200" b="1" dirty="0">
                <a:solidFill>
                  <a:schemeClr val="bg1">
                    <a:lumMod val="50000"/>
                  </a:schemeClr>
                </a:solidFill>
                <a:latin typeface="Comic Sans MS" panose="030F0702030302020204" pitchFamily="66" charset="0"/>
              </a:rPr>
              <a:t>Recruitment: </a:t>
            </a:r>
            <a:r>
              <a:rPr lang="en-AU" sz="1200" dirty="0">
                <a:solidFill>
                  <a:schemeClr val="bg1">
                    <a:lumMod val="50000"/>
                  </a:schemeClr>
                </a:solidFill>
                <a:latin typeface="Comic Sans MS" panose="030F0702030302020204" pitchFamily="66" charset="0"/>
              </a:rPr>
              <a:t>the number of young individuals that undergo larval settlement and become part of the adult population</a:t>
            </a:r>
          </a:p>
        </p:txBody>
      </p:sp>
      <p:sp>
        <p:nvSpPr>
          <p:cNvPr id="7" name="Rectangle 6"/>
          <p:cNvSpPr/>
          <p:nvPr/>
        </p:nvSpPr>
        <p:spPr>
          <a:xfrm>
            <a:off x="2278038" y="1717782"/>
            <a:ext cx="1042618" cy="2230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TextBox 74"/>
          <p:cNvSpPr txBox="1"/>
          <p:nvPr/>
        </p:nvSpPr>
        <p:spPr>
          <a:xfrm>
            <a:off x="2788625" y="2004752"/>
            <a:ext cx="597124" cy="276999"/>
          </a:xfrm>
          <a:prstGeom prst="rect">
            <a:avLst/>
          </a:prstGeom>
          <a:noFill/>
        </p:spPr>
        <p:txBody>
          <a:bodyPr wrap="square" rtlCol="0">
            <a:spAutoFit/>
          </a:bodyPr>
          <a:lstStyle/>
          <a:p>
            <a:pPr algn="ctr"/>
            <a:r>
              <a:rPr lang="en-AU" sz="1200" b="1" dirty="0">
                <a:latin typeface="Arial Narrow" panose="020B0606020202030204" pitchFamily="34" charset="0"/>
              </a:rPr>
              <a:t>YES</a:t>
            </a:r>
          </a:p>
        </p:txBody>
      </p:sp>
      <p:sp>
        <p:nvSpPr>
          <p:cNvPr id="76" name="TextBox 75"/>
          <p:cNvSpPr txBox="1"/>
          <p:nvPr/>
        </p:nvSpPr>
        <p:spPr>
          <a:xfrm>
            <a:off x="2737096" y="2159420"/>
            <a:ext cx="651842" cy="184666"/>
          </a:xfrm>
          <a:prstGeom prst="rect">
            <a:avLst/>
          </a:prstGeom>
          <a:noFill/>
        </p:spPr>
        <p:txBody>
          <a:bodyPr wrap="square" rtlCol="0">
            <a:spAutoFit/>
          </a:bodyPr>
          <a:lstStyle/>
          <a:p>
            <a:pPr algn="ctr"/>
            <a:r>
              <a:rPr lang="en-AU" sz="600" dirty="0">
                <a:latin typeface="Arial Narrow" panose="020B0606020202030204" pitchFamily="34" charset="0"/>
              </a:rPr>
              <a:t>(can’t get there)</a:t>
            </a:r>
          </a:p>
        </p:txBody>
      </p:sp>
      <p:sp>
        <p:nvSpPr>
          <p:cNvPr id="77" name="TextBox 76"/>
          <p:cNvSpPr txBox="1"/>
          <p:nvPr/>
        </p:nvSpPr>
        <p:spPr>
          <a:xfrm>
            <a:off x="2251613" y="1702464"/>
            <a:ext cx="869179" cy="338554"/>
          </a:xfrm>
          <a:prstGeom prst="rect">
            <a:avLst/>
          </a:prstGeom>
          <a:noFill/>
        </p:spPr>
        <p:txBody>
          <a:bodyPr wrap="square" rtlCol="0">
            <a:spAutoFit/>
          </a:bodyPr>
          <a:lstStyle/>
          <a:p>
            <a:r>
              <a:rPr lang="en-AU" sz="800" b="1" dirty="0">
                <a:latin typeface="Arial Narrow" panose="020B0606020202030204" pitchFamily="34" charset="0"/>
              </a:rPr>
              <a:t>Species absent because of….</a:t>
            </a:r>
          </a:p>
        </p:txBody>
      </p:sp>
      <p:sp>
        <p:nvSpPr>
          <p:cNvPr id="78" name="Rectangle 77"/>
          <p:cNvSpPr/>
          <p:nvPr/>
        </p:nvSpPr>
        <p:spPr>
          <a:xfrm>
            <a:off x="2340461" y="2026125"/>
            <a:ext cx="448585" cy="28864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TextBox 78"/>
          <p:cNvSpPr txBox="1"/>
          <p:nvPr/>
        </p:nvSpPr>
        <p:spPr>
          <a:xfrm>
            <a:off x="2290959" y="2058267"/>
            <a:ext cx="563175" cy="215444"/>
          </a:xfrm>
          <a:prstGeom prst="rect">
            <a:avLst/>
          </a:prstGeom>
          <a:noFill/>
        </p:spPr>
        <p:txBody>
          <a:bodyPr wrap="square" rtlCol="0">
            <a:spAutoFit/>
          </a:bodyPr>
          <a:lstStyle/>
          <a:p>
            <a:r>
              <a:rPr lang="en-AU" sz="800" b="1" dirty="0">
                <a:latin typeface="Arial Narrow" panose="020B0606020202030204" pitchFamily="34" charset="0"/>
              </a:rPr>
              <a:t>Dispersal</a:t>
            </a:r>
          </a:p>
        </p:txBody>
      </p:sp>
      <p:sp>
        <p:nvSpPr>
          <p:cNvPr id="80" name="TextBox 79"/>
          <p:cNvSpPr txBox="1"/>
          <p:nvPr/>
        </p:nvSpPr>
        <p:spPr>
          <a:xfrm>
            <a:off x="2281228" y="2280260"/>
            <a:ext cx="327883" cy="215444"/>
          </a:xfrm>
          <a:prstGeom prst="rect">
            <a:avLst/>
          </a:prstGeom>
          <a:noFill/>
        </p:spPr>
        <p:txBody>
          <a:bodyPr wrap="square" rtlCol="0">
            <a:spAutoFit/>
          </a:bodyPr>
          <a:lstStyle/>
          <a:p>
            <a:pPr algn="ctr"/>
            <a:r>
              <a:rPr lang="en-AU" sz="800" dirty="0">
                <a:latin typeface="Arial Narrow" panose="020B0606020202030204" pitchFamily="34" charset="0"/>
              </a:rPr>
              <a:t>NO</a:t>
            </a:r>
          </a:p>
        </p:txBody>
      </p:sp>
      <p:sp>
        <p:nvSpPr>
          <p:cNvPr id="81" name="TextBox 80"/>
          <p:cNvSpPr txBox="1"/>
          <p:nvPr/>
        </p:nvSpPr>
        <p:spPr>
          <a:xfrm>
            <a:off x="2874817" y="2413431"/>
            <a:ext cx="385384" cy="215444"/>
          </a:xfrm>
          <a:prstGeom prst="rect">
            <a:avLst/>
          </a:prstGeom>
          <a:noFill/>
        </p:spPr>
        <p:txBody>
          <a:bodyPr wrap="square" rtlCol="0">
            <a:spAutoFit/>
          </a:bodyPr>
          <a:lstStyle/>
          <a:p>
            <a:pPr algn="ctr"/>
            <a:r>
              <a:rPr lang="en-AU" sz="800" dirty="0">
                <a:latin typeface="Arial Narrow" panose="020B0606020202030204" pitchFamily="34" charset="0"/>
              </a:rPr>
              <a:t>YES</a:t>
            </a:r>
          </a:p>
        </p:txBody>
      </p:sp>
      <p:cxnSp>
        <p:nvCxnSpPr>
          <p:cNvPr id="82" name="Straight Arrow Connector 81"/>
          <p:cNvCxnSpPr/>
          <p:nvPr/>
        </p:nvCxnSpPr>
        <p:spPr>
          <a:xfrm>
            <a:off x="2800115" y="2156063"/>
            <a:ext cx="141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358281" y="2457014"/>
            <a:ext cx="448585" cy="28864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TextBox 84"/>
          <p:cNvSpPr txBox="1"/>
          <p:nvPr/>
        </p:nvSpPr>
        <p:spPr>
          <a:xfrm>
            <a:off x="2289885" y="2473312"/>
            <a:ext cx="616951" cy="215444"/>
          </a:xfrm>
          <a:prstGeom prst="rect">
            <a:avLst/>
          </a:prstGeom>
          <a:noFill/>
        </p:spPr>
        <p:txBody>
          <a:bodyPr wrap="square" rtlCol="0">
            <a:spAutoFit/>
          </a:bodyPr>
          <a:lstStyle/>
          <a:p>
            <a:r>
              <a:rPr lang="en-AU" sz="800" b="1" dirty="0">
                <a:latin typeface="Arial Narrow" panose="020B0606020202030204" pitchFamily="34" charset="0"/>
              </a:rPr>
              <a:t>Behaviour</a:t>
            </a:r>
          </a:p>
        </p:txBody>
      </p:sp>
      <p:cxnSp>
        <p:nvCxnSpPr>
          <p:cNvPr id="86" name="Straight Arrow Connector 85"/>
          <p:cNvCxnSpPr/>
          <p:nvPr/>
        </p:nvCxnSpPr>
        <p:spPr>
          <a:xfrm>
            <a:off x="2800115" y="2563128"/>
            <a:ext cx="141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2792473" y="2534142"/>
            <a:ext cx="598346" cy="276999"/>
          </a:xfrm>
          <a:prstGeom prst="rect">
            <a:avLst/>
          </a:prstGeom>
          <a:noFill/>
        </p:spPr>
        <p:txBody>
          <a:bodyPr wrap="square" rtlCol="0">
            <a:spAutoFit/>
          </a:bodyPr>
          <a:lstStyle/>
          <a:p>
            <a:pPr algn="ctr"/>
            <a:r>
              <a:rPr lang="en-AU" sz="600" dirty="0">
                <a:latin typeface="Arial Narrow" panose="020B0606020202030204" pitchFamily="34" charset="0"/>
              </a:rPr>
              <a:t>(chooses not to be there) </a:t>
            </a:r>
          </a:p>
        </p:txBody>
      </p:sp>
      <p:cxnSp>
        <p:nvCxnSpPr>
          <p:cNvPr id="92" name="Straight Arrow Connector 91"/>
          <p:cNvCxnSpPr/>
          <p:nvPr/>
        </p:nvCxnSpPr>
        <p:spPr>
          <a:xfrm>
            <a:off x="2558327" y="2316065"/>
            <a:ext cx="1662" cy="1471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2281227" y="2707986"/>
            <a:ext cx="327883" cy="215444"/>
          </a:xfrm>
          <a:prstGeom prst="rect">
            <a:avLst/>
          </a:prstGeom>
          <a:noFill/>
        </p:spPr>
        <p:txBody>
          <a:bodyPr wrap="square" rtlCol="0">
            <a:spAutoFit/>
          </a:bodyPr>
          <a:lstStyle/>
          <a:p>
            <a:pPr algn="ctr"/>
            <a:r>
              <a:rPr lang="en-AU" sz="800" dirty="0">
                <a:latin typeface="Arial Narrow" panose="020B0606020202030204" pitchFamily="34" charset="0"/>
              </a:rPr>
              <a:t>NO</a:t>
            </a:r>
          </a:p>
        </p:txBody>
      </p:sp>
      <p:sp>
        <p:nvSpPr>
          <p:cNvPr id="99" name="TextBox 98"/>
          <p:cNvSpPr txBox="1"/>
          <p:nvPr/>
        </p:nvSpPr>
        <p:spPr>
          <a:xfrm>
            <a:off x="2886392" y="2836951"/>
            <a:ext cx="385384" cy="215444"/>
          </a:xfrm>
          <a:prstGeom prst="rect">
            <a:avLst/>
          </a:prstGeom>
          <a:noFill/>
        </p:spPr>
        <p:txBody>
          <a:bodyPr wrap="square" rtlCol="0">
            <a:spAutoFit/>
          </a:bodyPr>
          <a:lstStyle/>
          <a:p>
            <a:pPr algn="ctr"/>
            <a:r>
              <a:rPr lang="en-AU" sz="800" dirty="0">
                <a:latin typeface="Arial Narrow" panose="020B0606020202030204" pitchFamily="34" charset="0"/>
              </a:rPr>
              <a:t>YES</a:t>
            </a:r>
          </a:p>
        </p:txBody>
      </p:sp>
      <p:sp>
        <p:nvSpPr>
          <p:cNvPr id="101" name="Rectangle 100"/>
          <p:cNvSpPr/>
          <p:nvPr/>
        </p:nvSpPr>
        <p:spPr>
          <a:xfrm>
            <a:off x="2358281" y="2878812"/>
            <a:ext cx="448585" cy="28864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TextBox 101"/>
          <p:cNvSpPr txBox="1"/>
          <p:nvPr/>
        </p:nvSpPr>
        <p:spPr>
          <a:xfrm>
            <a:off x="2274097" y="2861367"/>
            <a:ext cx="616951" cy="338554"/>
          </a:xfrm>
          <a:prstGeom prst="rect">
            <a:avLst/>
          </a:prstGeom>
          <a:noFill/>
        </p:spPr>
        <p:txBody>
          <a:bodyPr wrap="square" rtlCol="0">
            <a:spAutoFit/>
          </a:bodyPr>
          <a:lstStyle/>
          <a:p>
            <a:pPr algn="ctr"/>
            <a:r>
              <a:rPr lang="en-AU" sz="800" b="1" dirty="0">
                <a:latin typeface="Arial Narrow" panose="020B0606020202030204" pitchFamily="34" charset="0"/>
              </a:rPr>
              <a:t>Biotic Factors</a:t>
            </a:r>
          </a:p>
        </p:txBody>
      </p:sp>
      <p:cxnSp>
        <p:nvCxnSpPr>
          <p:cNvPr id="103" name="Straight Arrow Connector 102"/>
          <p:cNvCxnSpPr/>
          <p:nvPr/>
        </p:nvCxnSpPr>
        <p:spPr>
          <a:xfrm>
            <a:off x="2806367" y="2976405"/>
            <a:ext cx="141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2766410" y="2951983"/>
            <a:ext cx="646236" cy="276999"/>
          </a:xfrm>
          <a:prstGeom prst="rect">
            <a:avLst/>
          </a:prstGeom>
          <a:noFill/>
        </p:spPr>
        <p:txBody>
          <a:bodyPr wrap="square" rtlCol="0">
            <a:spAutoFit/>
          </a:bodyPr>
          <a:lstStyle/>
          <a:p>
            <a:pPr algn="ctr"/>
            <a:r>
              <a:rPr lang="en-AU" sz="600" dirty="0">
                <a:latin typeface="Arial Narrow" panose="020B0606020202030204" pitchFamily="34" charset="0"/>
              </a:rPr>
              <a:t>(Predation, competition etc.)</a:t>
            </a:r>
          </a:p>
        </p:txBody>
      </p:sp>
      <p:cxnSp>
        <p:nvCxnSpPr>
          <p:cNvPr id="119" name="Straight Arrow Connector 118"/>
          <p:cNvCxnSpPr/>
          <p:nvPr/>
        </p:nvCxnSpPr>
        <p:spPr>
          <a:xfrm>
            <a:off x="2557828" y="2736487"/>
            <a:ext cx="1662" cy="1471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2290209" y="3136356"/>
            <a:ext cx="327883" cy="215444"/>
          </a:xfrm>
          <a:prstGeom prst="rect">
            <a:avLst/>
          </a:prstGeom>
          <a:noFill/>
        </p:spPr>
        <p:txBody>
          <a:bodyPr wrap="square" rtlCol="0">
            <a:spAutoFit/>
          </a:bodyPr>
          <a:lstStyle/>
          <a:p>
            <a:pPr algn="ctr"/>
            <a:r>
              <a:rPr lang="en-AU" sz="800" dirty="0">
                <a:latin typeface="Arial Narrow" panose="020B0606020202030204" pitchFamily="34" charset="0"/>
              </a:rPr>
              <a:t>NO</a:t>
            </a:r>
          </a:p>
        </p:txBody>
      </p:sp>
      <p:sp>
        <p:nvSpPr>
          <p:cNvPr id="122" name="TextBox 121"/>
          <p:cNvSpPr txBox="1"/>
          <p:nvPr/>
        </p:nvSpPr>
        <p:spPr>
          <a:xfrm>
            <a:off x="2895390" y="3263108"/>
            <a:ext cx="385384" cy="215444"/>
          </a:xfrm>
          <a:prstGeom prst="rect">
            <a:avLst/>
          </a:prstGeom>
          <a:noFill/>
        </p:spPr>
        <p:txBody>
          <a:bodyPr wrap="square" rtlCol="0">
            <a:spAutoFit/>
          </a:bodyPr>
          <a:lstStyle/>
          <a:p>
            <a:pPr algn="ctr"/>
            <a:r>
              <a:rPr lang="en-AU" sz="800" dirty="0">
                <a:latin typeface="Arial Narrow" panose="020B0606020202030204" pitchFamily="34" charset="0"/>
              </a:rPr>
              <a:t>YES</a:t>
            </a:r>
          </a:p>
        </p:txBody>
      </p:sp>
      <p:sp>
        <p:nvSpPr>
          <p:cNvPr id="132" name="Rectangle 131"/>
          <p:cNvSpPr/>
          <p:nvPr/>
        </p:nvSpPr>
        <p:spPr>
          <a:xfrm>
            <a:off x="2368165" y="3301449"/>
            <a:ext cx="448585" cy="28864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TextBox 132"/>
          <p:cNvSpPr txBox="1"/>
          <p:nvPr/>
        </p:nvSpPr>
        <p:spPr>
          <a:xfrm>
            <a:off x="2281227" y="3288943"/>
            <a:ext cx="616951" cy="338554"/>
          </a:xfrm>
          <a:prstGeom prst="rect">
            <a:avLst/>
          </a:prstGeom>
          <a:noFill/>
        </p:spPr>
        <p:txBody>
          <a:bodyPr wrap="square" rtlCol="0">
            <a:spAutoFit/>
          </a:bodyPr>
          <a:lstStyle/>
          <a:p>
            <a:pPr algn="ctr"/>
            <a:r>
              <a:rPr lang="en-AU" sz="800" b="1" dirty="0">
                <a:latin typeface="Arial Narrow" panose="020B0606020202030204" pitchFamily="34" charset="0"/>
              </a:rPr>
              <a:t>Abiotic Factors</a:t>
            </a:r>
          </a:p>
        </p:txBody>
      </p:sp>
      <p:cxnSp>
        <p:nvCxnSpPr>
          <p:cNvPr id="134" name="Straight Arrow Connector 133"/>
          <p:cNvCxnSpPr/>
          <p:nvPr/>
        </p:nvCxnSpPr>
        <p:spPr>
          <a:xfrm>
            <a:off x="2811111" y="3390018"/>
            <a:ext cx="141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2756711" y="3374470"/>
            <a:ext cx="669179" cy="276999"/>
          </a:xfrm>
          <a:prstGeom prst="rect">
            <a:avLst/>
          </a:prstGeom>
          <a:noFill/>
        </p:spPr>
        <p:txBody>
          <a:bodyPr wrap="square" rtlCol="0">
            <a:spAutoFit/>
          </a:bodyPr>
          <a:lstStyle/>
          <a:p>
            <a:pPr algn="ctr"/>
            <a:r>
              <a:rPr lang="en-AU" sz="600" dirty="0">
                <a:latin typeface="Arial Narrow" panose="020B0606020202030204" pitchFamily="34" charset="0"/>
              </a:rPr>
              <a:t>(temp., light, currents, pH etc.)</a:t>
            </a:r>
          </a:p>
        </p:txBody>
      </p:sp>
      <p:cxnSp>
        <p:nvCxnSpPr>
          <p:cNvPr id="136" name="Straight Arrow Connector 135"/>
          <p:cNvCxnSpPr/>
          <p:nvPr/>
        </p:nvCxnSpPr>
        <p:spPr>
          <a:xfrm>
            <a:off x="2566659" y="3169009"/>
            <a:ext cx="1662" cy="1471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2222260" y="3617199"/>
            <a:ext cx="1227343" cy="369332"/>
          </a:xfrm>
          <a:prstGeom prst="rect">
            <a:avLst/>
          </a:prstGeom>
          <a:noFill/>
        </p:spPr>
        <p:txBody>
          <a:bodyPr wrap="square" rtlCol="0">
            <a:spAutoFit/>
          </a:bodyPr>
          <a:lstStyle/>
          <a:p>
            <a:r>
              <a:rPr lang="en-AU" sz="600" b="1" dirty="0">
                <a:latin typeface="Arial Narrow" panose="020B0606020202030204" pitchFamily="34" charset="0"/>
              </a:rPr>
              <a:t>Figure 1: To explain a problem of distribution, proceed down the chain by process of elimination</a:t>
            </a:r>
            <a:r>
              <a:rPr lang="en-AU" sz="600" b="1" baseline="30000" dirty="0">
                <a:latin typeface="Arial Narrow" panose="020B0606020202030204" pitchFamily="34" charset="0"/>
              </a:rPr>
              <a:t>[3]</a:t>
            </a:r>
            <a:r>
              <a:rPr lang="en-AU" sz="600" b="1" dirty="0">
                <a:latin typeface="Arial Narrow" panose="020B0606020202030204" pitchFamily="34" charset="0"/>
              </a:rPr>
              <a:t>.</a:t>
            </a:r>
          </a:p>
        </p:txBody>
      </p:sp>
      <p:sp>
        <p:nvSpPr>
          <p:cNvPr id="138" name="Right Arrow 137"/>
          <p:cNvSpPr/>
          <p:nvPr/>
        </p:nvSpPr>
        <p:spPr>
          <a:xfrm>
            <a:off x="3290505" y="2662125"/>
            <a:ext cx="310811" cy="354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9" name="TextBox 58">
            <a:extLst>
              <a:ext uri="{FF2B5EF4-FFF2-40B4-BE49-F238E27FC236}">
                <a16:creationId xmlns:a16="http://schemas.microsoft.com/office/drawing/2014/main" id="{93F6F84D-51D9-4DAB-A8E1-F35507B1B11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4" name="Straight Connector 3">
            <a:extLst>
              <a:ext uri="{FF2B5EF4-FFF2-40B4-BE49-F238E27FC236}">
                <a16:creationId xmlns:a16="http://schemas.microsoft.com/office/drawing/2014/main" id="{ED4FDAFD-899B-CBFB-D287-7360E9FED51C}"/>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15B4287E-9D35-7D72-267B-9523FDE98BD6}"/>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588CBD83-1E0F-54D8-1C11-F1911677B49B}"/>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2237059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C1C74-9D6C-F4AC-6D9F-CB5709931E63}"/>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E5A32D9A-BC14-CC53-FB9A-DBDB2D02A447}"/>
              </a:ext>
            </a:extLst>
          </p:cNvPr>
          <p:cNvSpPr txBox="1"/>
          <p:nvPr/>
        </p:nvSpPr>
        <p:spPr>
          <a:xfrm>
            <a:off x="1462707" y="158361"/>
            <a:ext cx="4155897" cy="738664"/>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US" sz="1100" dirty="0">
                <a:latin typeface="Arial Narrow" pitchFamily="34" charset="0"/>
              </a:rPr>
              <a:t>the process of larval dispersal, site selection, settlement and recruitment of coral species and describe how factors (e.g. currents, bathymetry, substrate, sediment, predation, competition) affect this process.</a:t>
            </a:r>
            <a:endParaRPr lang="en-US" sz="1200" b="1" dirty="0">
              <a:latin typeface="Arial Narrow" pitchFamily="34" charset="0"/>
            </a:endParaRPr>
          </a:p>
        </p:txBody>
      </p:sp>
      <p:sp>
        <p:nvSpPr>
          <p:cNvPr id="31" name="TextBox 30">
            <a:extLst>
              <a:ext uri="{FF2B5EF4-FFF2-40B4-BE49-F238E27FC236}">
                <a16:creationId xmlns:a16="http://schemas.microsoft.com/office/drawing/2014/main" id="{FC7CF051-7AFE-1FED-B564-8B36A276CFF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C8701708-0001-F17B-30C1-4C75DA95846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C0B6E151-DDC8-FD29-95F7-722CFA291AAF}"/>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1F980997-C240-196F-1305-40A09DF486B4}"/>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1D6D4F08-9E03-ED62-FC10-FD0CC909634C}"/>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7A94F122-07F1-CFDB-145E-232B550964E3}"/>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557075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268760" y="216714"/>
            <a:ext cx="4176464" cy="523220"/>
          </a:xfrm>
          <a:prstGeom prst="rect">
            <a:avLst/>
          </a:prstGeom>
          <a:noFill/>
        </p:spPr>
        <p:txBody>
          <a:bodyPr wrap="square" rtlCol="0">
            <a:spAutoFit/>
          </a:bodyPr>
          <a:lstStyle/>
          <a:p>
            <a:pPr algn="ctr"/>
            <a:r>
              <a:rPr lang="en-US" sz="2800" b="1" dirty="0">
                <a:latin typeface="Arial Narrow" pitchFamily="34" charset="0"/>
              </a:rPr>
              <a:t>Course Overview</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6" name="Rectangle 5"/>
          <p:cNvSpPr/>
          <p:nvPr/>
        </p:nvSpPr>
        <p:spPr>
          <a:xfrm>
            <a:off x="2280824" y="1199267"/>
            <a:ext cx="2304256" cy="50405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Arial Narrow" panose="020B0606020202030204" pitchFamily="34" charset="0"/>
              </a:rPr>
              <a:t>Marine Science</a:t>
            </a:r>
          </a:p>
        </p:txBody>
      </p:sp>
      <p:sp>
        <p:nvSpPr>
          <p:cNvPr id="7" name="Rectangle 6"/>
          <p:cNvSpPr/>
          <p:nvPr/>
        </p:nvSpPr>
        <p:spPr>
          <a:xfrm>
            <a:off x="508863" y="2051654"/>
            <a:ext cx="2924089" cy="37556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b="1" dirty="0">
                <a:solidFill>
                  <a:schemeClr val="tx1"/>
                </a:solidFill>
                <a:latin typeface="Arial Narrow" panose="020B0606020202030204" pitchFamily="34" charset="0"/>
              </a:rPr>
              <a:t>Year 11 </a:t>
            </a: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endParaRPr lang="en-AU" sz="1600" b="1" dirty="0">
              <a:solidFill>
                <a:schemeClr val="tx1"/>
              </a:solidFill>
              <a:latin typeface="Arial Narrow" panose="020B0606020202030204" pitchFamily="34" charset="0"/>
            </a:endParaRPr>
          </a:p>
          <a:p>
            <a:r>
              <a:rPr lang="en-AU" sz="1600" b="1" dirty="0">
                <a:solidFill>
                  <a:schemeClr val="tx1"/>
                </a:solidFill>
                <a:latin typeface="Arial Narrow" panose="020B0606020202030204" pitchFamily="34" charset="0"/>
              </a:rPr>
              <a:t>Assessment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Data Test 10%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Student Experiment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Research Investigation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Exam 50% (</a:t>
            </a:r>
            <a:r>
              <a:rPr lang="en-AU" sz="1200" b="1" i="1" dirty="0">
                <a:solidFill>
                  <a:schemeClr val="tx1"/>
                </a:solidFill>
                <a:latin typeface="Arial Narrow" panose="020B0606020202030204" pitchFamily="34" charset="0"/>
              </a:rPr>
              <a:t>only</a:t>
            </a:r>
            <a:r>
              <a:rPr lang="en-AU" sz="1200" b="1" dirty="0">
                <a:solidFill>
                  <a:schemeClr val="tx1"/>
                </a:solidFill>
                <a:latin typeface="Arial Narrow" panose="020B0606020202030204" pitchFamily="34" charset="0"/>
              </a:rPr>
              <a:t> examines SU dot points)</a:t>
            </a:r>
          </a:p>
        </p:txBody>
      </p:sp>
      <p:sp>
        <p:nvSpPr>
          <p:cNvPr id="8" name="Rectangle 7"/>
          <p:cNvSpPr/>
          <p:nvPr/>
        </p:nvSpPr>
        <p:spPr>
          <a:xfrm>
            <a:off x="595588" y="2458269"/>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1</a:t>
            </a:r>
          </a:p>
          <a:p>
            <a:pPr algn="ctr"/>
            <a:r>
              <a:rPr lang="en-AU" sz="1200" b="1" dirty="0">
                <a:solidFill>
                  <a:schemeClr val="tx1"/>
                </a:solidFill>
                <a:latin typeface="Arial Narrow" panose="020B0606020202030204" pitchFamily="34" charset="0"/>
              </a:rPr>
              <a:t>Oceanography</a:t>
            </a: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An ocean planet</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The dynamic shore</a:t>
            </a:r>
          </a:p>
        </p:txBody>
      </p:sp>
      <p:sp>
        <p:nvSpPr>
          <p:cNvPr id="16" name="Rectangle 15"/>
          <p:cNvSpPr/>
          <p:nvPr/>
        </p:nvSpPr>
        <p:spPr>
          <a:xfrm>
            <a:off x="3455061" y="2051655"/>
            <a:ext cx="2924089" cy="375568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b="1" dirty="0">
                <a:solidFill>
                  <a:schemeClr val="tx1"/>
                </a:solidFill>
                <a:latin typeface="Arial Narrow" panose="020B0606020202030204" pitchFamily="34" charset="0"/>
              </a:rPr>
              <a:t>Year 12 </a:t>
            </a: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endParaRPr lang="en-AU" sz="1600" b="1" dirty="0">
              <a:solidFill>
                <a:schemeClr val="tx1"/>
              </a:solidFill>
              <a:latin typeface="Arial Narrow" panose="020B0606020202030204" pitchFamily="34" charset="0"/>
            </a:endParaRPr>
          </a:p>
          <a:p>
            <a:r>
              <a:rPr lang="en-AU" sz="1600" b="1" dirty="0">
                <a:solidFill>
                  <a:schemeClr val="tx1"/>
                </a:solidFill>
                <a:latin typeface="Arial Narrow" panose="020B0606020202030204" pitchFamily="34" charset="0"/>
              </a:rPr>
              <a:t>Assessment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Data Test 10%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Student Experiment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Research Investigation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Exam 50% (</a:t>
            </a:r>
            <a:r>
              <a:rPr lang="en-AU" sz="1200" b="1" i="1" dirty="0">
                <a:solidFill>
                  <a:schemeClr val="tx1"/>
                </a:solidFill>
                <a:latin typeface="Arial Narrow" panose="020B0606020202030204" pitchFamily="34" charset="0"/>
              </a:rPr>
              <a:t>only </a:t>
            </a:r>
            <a:r>
              <a:rPr lang="en-AU" sz="1200" b="1" dirty="0">
                <a:solidFill>
                  <a:schemeClr val="tx1"/>
                </a:solidFill>
                <a:latin typeface="Arial Narrow" panose="020B0606020202030204" pitchFamily="34" charset="0"/>
              </a:rPr>
              <a:t>examines SU dot points)</a:t>
            </a:r>
          </a:p>
          <a:p>
            <a:endParaRPr lang="en-AU" sz="1600" b="1" dirty="0">
              <a:solidFill>
                <a:schemeClr val="tx1"/>
              </a:solidFill>
              <a:latin typeface="Arial Narrow" panose="020B0606020202030204" pitchFamily="34" charset="0"/>
            </a:endParaRPr>
          </a:p>
        </p:txBody>
      </p:sp>
      <p:sp>
        <p:nvSpPr>
          <p:cNvPr id="18" name="Rectangle 17"/>
          <p:cNvSpPr/>
          <p:nvPr/>
        </p:nvSpPr>
        <p:spPr>
          <a:xfrm>
            <a:off x="2011211"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2</a:t>
            </a:r>
          </a:p>
          <a:p>
            <a:pPr algn="ctr"/>
            <a:r>
              <a:rPr lang="en-AU" sz="1200" b="1" dirty="0">
                <a:solidFill>
                  <a:schemeClr val="tx1"/>
                </a:solidFill>
                <a:latin typeface="Arial Narrow" panose="020B0606020202030204" pitchFamily="34" charset="0"/>
              </a:rPr>
              <a:t>Marine Biology</a:t>
            </a: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Marine ecology and biodiversity</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Marine environmental management</a:t>
            </a:r>
          </a:p>
        </p:txBody>
      </p:sp>
      <p:sp>
        <p:nvSpPr>
          <p:cNvPr id="19" name="Rectangle 18"/>
          <p:cNvSpPr/>
          <p:nvPr/>
        </p:nvSpPr>
        <p:spPr>
          <a:xfrm>
            <a:off x="3538351"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3</a:t>
            </a:r>
          </a:p>
          <a:p>
            <a:pPr algn="ctr"/>
            <a:r>
              <a:rPr lang="en-AU" sz="1200" b="1" dirty="0">
                <a:solidFill>
                  <a:schemeClr val="tx1"/>
                </a:solidFill>
                <a:latin typeface="Arial Narrow" panose="020B0606020202030204" pitchFamily="34" charset="0"/>
              </a:rPr>
              <a:t>Marine systems – connections and change</a:t>
            </a: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The reef and beyond</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Changes on the reef</a:t>
            </a:r>
          </a:p>
        </p:txBody>
      </p:sp>
      <p:sp>
        <p:nvSpPr>
          <p:cNvPr id="20" name="Rectangle 19"/>
          <p:cNvSpPr/>
          <p:nvPr/>
        </p:nvSpPr>
        <p:spPr>
          <a:xfrm>
            <a:off x="4959429"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4</a:t>
            </a:r>
          </a:p>
          <a:p>
            <a:pPr algn="ctr"/>
            <a:r>
              <a:rPr lang="en-AU" sz="1200" b="1" dirty="0">
                <a:solidFill>
                  <a:schemeClr val="tx1"/>
                </a:solidFill>
                <a:latin typeface="Arial Narrow" panose="020B0606020202030204" pitchFamily="34" charset="0"/>
              </a:rPr>
              <a:t>Ocean issues and resource management</a:t>
            </a: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Oceans of the future</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Managing fisheries</a:t>
            </a:r>
          </a:p>
        </p:txBody>
      </p:sp>
      <p:cxnSp>
        <p:nvCxnSpPr>
          <p:cNvPr id="22" name="Straight Connector 21"/>
          <p:cNvCxnSpPr/>
          <p:nvPr/>
        </p:nvCxnSpPr>
        <p:spPr>
          <a:xfrm>
            <a:off x="1356346" y="1939882"/>
            <a:ext cx="42740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356346"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630435"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688930"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93096"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6" idx="2"/>
          </p:cNvCxnSpPr>
          <p:nvPr/>
        </p:nvCxnSpPr>
        <p:spPr>
          <a:xfrm>
            <a:off x="3432952" y="1703323"/>
            <a:ext cx="0" cy="2365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08863" y="6011868"/>
            <a:ext cx="5870287" cy="1446550"/>
          </a:xfrm>
          <a:prstGeom prst="rect">
            <a:avLst/>
          </a:prstGeom>
          <a:solidFill>
            <a:schemeClr val="bg1">
              <a:lumMod val="85000"/>
            </a:schemeClr>
          </a:solidFill>
        </p:spPr>
        <p:txBody>
          <a:bodyPr wrap="square" rtlCol="0">
            <a:spAutoFit/>
          </a:bodyPr>
          <a:lstStyle/>
          <a:p>
            <a:r>
              <a:rPr lang="en-AU" sz="1600" b="1" dirty="0">
                <a:latin typeface="Arial Narrow" panose="020B0606020202030204" pitchFamily="34" charset="0"/>
              </a:rPr>
              <a:t>Syllabus Objectives</a:t>
            </a:r>
          </a:p>
          <a:p>
            <a:pPr marL="228600" indent="-228600">
              <a:buAutoNum type="arabicPeriod"/>
            </a:pPr>
            <a:r>
              <a:rPr lang="en-AU" sz="1200" dirty="0">
                <a:latin typeface="Arial Narrow" panose="020B0606020202030204" pitchFamily="34" charset="0"/>
              </a:rPr>
              <a:t>Describe ideas and findings</a:t>
            </a:r>
          </a:p>
          <a:p>
            <a:pPr marL="228600" indent="-228600">
              <a:buAutoNum type="arabicPeriod"/>
            </a:pPr>
            <a:r>
              <a:rPr lang="en-AU" sz="1200" dirty="0">
                <a:latin typeface="Arial Narrow" panose="020B0606020202030204" pitchFamily="34" charset="0"/>
              </a:rPr>
              <a:t>Apply understanding</a:t>
            </a:r>
          </a:p>
          <a:p>
            <a:pPr marL="228600" indent="-228600">
              <a:buAutoNum type="arabicPeriod"/>
            </a:pPr>
            <a:r>
              <a:rPr lang="en-AU" sz="1200" dirty="0">
                <a:latin typeface="Arial Narrow" panose="020B0606020202030204" pitchFamily="34" charset="0"/>
              </a:rPr>
              <a:t>Analyse data</a:t>
            </a:r>
          </a:p>
          <a:p>
            <a:pPr marL="228600" indent="-228600">
              <a:buAutoNum type="arabicPeriod"/>
            </a:pPr>
            <a:r>
              <a:rPr lang="en-AU" sz="1200" dirty="0">
                <a:latin typeface="Arial Narrow" panose="020B0606020202030204" pitchFamily="34" charset="0"/>
              </a:rPr>
              <a:t>Interpret evidence</a:t>
            </a:r>
          </a:p>
          <a:p>
            <a:pPr marL="228600" indent="-228600">
              <a:buAutoNum type="arabicPeriod"/>
            </a:pPr>
            <a:r>
              <a:rPr lang="en-AU" sz="1200" dirty="0">
                <a:latin typeface="Arial Narrow" panose="020B0606020202030204" pitchFamily="34" charset="0"/>
              </a:rPr>
              <a:t>Evaluate conclusions, claims and processes</a:t>
            </a:r>
          </a:p>
          <a:p>
            <a:pPr marL="228600" indent="-228600">
              <a:buAutoNum type="arabicPeriod"/>
            </a:pPr>
            <a:r>
              <a:rPr lang="en-AU" sz="1200" dirty="0">
                <a:latin typeface="Arial Narrow" panose="020B0606020202030204" pitchFamily="34" charset="0"/>
              </a:rPr>
              <a:t>Investigate phenomena</a:t>
            </a:r>
          </a:p>
        </p:txBody>
      </p:sp>
      <p:sp>
        <p:nvSpPr>
          <p:cNvPr id="36" name="TextBox 35"/>
          <p:cNvSpPr txBox="1"/>
          <p:nvPr/>
        </p:nvSpPr>
        <p:spPr>
          <a:xfrm>
            <a:off x="482868" y="7662947"/>
            <a:ext cx="5870287" cy="892552"/>
          </a:xfrm>
          <a:prstGeom prst="rect">
            <a:avLst/>
          </a:prstGeom>
          <a:solidFill>
            <a:schemeClr val="bg1">
              <a:lumMod val="85000"/>
            </a:schemeClr>
          </a:solidFill>
        </p:spPr>
        <p:txBody>
          <a:bodyPr wrap="square" rtlCol="0">
            <a:spAutoFit/>
          </a:bodyPr>
          <a:lstStyle/>
          <a:p>
            <a:r>
              <a:rPr lang="en-AU" sz="1600" b="1" dirty="0">
                <a:latin typeface="Arial Narrow" panose="020B0606020202030204" pitchFamily="34" charset="0"/>
              </a:rPr>
              <a:t>Science Strands</a:t>
            </a:r>
          </a:p>
          <a:p>
            <a:pPr marL="228600" indent="-228600">
              <a:buAutoNum type="arabicPeriod"/>
            </a:pPr>
            <a:r>
              <a:rPr lang="en-AU" sz="1200" dirty="0">
                <a:latin typeface="Arial Narrow" panose="020B0606020202030204" pitchFamily="34" charset="0"/>
              </a:rPr>
              <a:t>Science understanding (SU) - this is the ONLY Strand that is assessed in the (50%) exam</a:t>
            </a:r>
          </a:p>
          <a:p>
            <a:pPr marL="228600" indent="-228600">
              <a:buAutoNum type="arabicPeriod"/>
            </a:pPr>
            <a:r>
              <a:rPr lang="en-AU" sz="1200" dirty="0">
                <a:latin typeface="Arial Narrow" panose="020B0606020202030204" pitchFamily="34" charset="0"/>
              </a:rPr>
              <a:t>Science as a human endeavour (SHE)</a:t>
            </a:r>
          </a:p>
          <a:p>
            <a:pPr marL="228600" indent="-228600">
              <a:buAutoNum type="arabicPeriod"/>
            </a:pPr>
            <a:r>
              <a:rPr lang="en-AU" sz="1200" dirty="0">
                <a:latin typeface="Arial Narrow" panose="020B0606020202030204" pitchFamily="34" charset="0"/>
              </a:rPr>
              <a:t>Science inquiry skills (SIS) </a:t>
            </a:r>
          </a:p>
        </p:txBody>
      </p:sp>
      <p:sp>
        <p:nvSpPr>
          <p:cNvPr id="25" name="TextBox 24">
            <a:extLst>
              <a:ext uri="{FF2B5EF4-FFF2-40B4-BE49-F238E27FC236}">
                <a16:creationId xmlns:a16="http://schemas.microsoft.com/office/drawing/2014/main" id="{51D5EFAE-5D7C-440E-BBC1-DCA18A28527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F37AE972-0174-9D67-2868-C041FF0BA294}"/>
              </a:ext>
            </a:extLst>
          </p:cNvPr>
          <p:cNvCxnSpPr>
            <a:cxnSpLocks/>
          </p:cNvCxnSpPr>
          <p:nvPr/>
        </p:nvCxnSpPr>
        <p:spPr>
          <a:xfrm flipH="1">
            <a:off x="554222" y="88204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36">
            <a:extLst>
              <a:ext uri="{FF2B5EF4-FFF2-40B4-BE49-F238E27FC236}">
                <a16:creationId xmlns:a16="http://schemas.microsoft.com/office/drawing/2014/main" id="{E2D839FD-7463-5E4E-75FE-C3B0F38BD468}"/>
              </a:ext>
            </a:extLst>
          </p:cNvPr>
          <p:cNvSpPr txBox="1"/>
          <p:nvPr/>
        </p:nvSpPr>
        <p:spPr>
          <a:xfrm>
            <a:off x="2900474" y="8820724"/>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Course Overview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B7F7DE4F-F82C-6BC6-17C5-90FE27640043}"/>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pic>
        <p:nvPicPr>
          <p:cNvPr id="10" name="Picture 2" descr="Premium Vector | A black and white drawing of a sea turtle.">
            <a:extLst>
              <a:ext uri="{FF2B5EF4-FFF2-40B4-BE49-F238E27FC236}">
                <a16:creationId xmlns:a16="http://schemas.microsoft.com/office/drawing/2014/main" id="{1A671077-CCE7-2C8F-44E4-EF5E781B60D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770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398959" y="125649"/>
            <a:ext cx="4073654" cy="707886"/>
          </a:xfrm>
          <a:prstGeom prst="rect">
            <a:avLst/>
          </a:prstGeom>
          <a:noFill/>
        </p:spPr>
        <p:txBody>
          <a:bodyPr wrap="square" rtlCol="0">
            <a:spAutoFit/>
          </a:bodyPr>
          <a:lstStyle/>
          <a:p>
            <a:r>
              <a:rPr lang="en-US" b="1" dirty="0">
                <a:latin typeface="Arial Narrow" pitchFamily="34" charset="0"/>
              </a:rPr>
              <a:t>17. Construction and Destruction – </a:t>
            </a:r>
            <a:r>
              <a:rPr lang="en-AU" sz="1100" dirty="0">
                <a:latin typeface="Arial Narrow" panose="020B0606020202030204" pitchFamily="34" charset="0"/>
              </a:rPr>
              <a:t>Explain that growth of reefs is dependent on accretion processes being greater than</a:t>
            </a:r>
          </a:p>
          <a:p>
            <a:r>
              <a:rPr lang="en-AU" sz="1100" dirty="0">
                <a:latin typeface="Arial Narrow" panose="020B0606020202030204" pitchFamily="34" charset="0"/>
              </a:rPr>
              <a:t>destructive processes.</a:t>
            </a: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90" name="TextBox 89"/>
          <p:cNvSpPr txBox="1"/>
          <p:nvPr/>
        </p:nvSpPr>
        <p:spPr>
          <a:xfrm>
            <a:off x="521004" y="1025532"/>
            <a:ext cx="5851344" cy="2185214"/>
          </a:xfrm>
          <a:prstGeom prst="rect">
            <a:avLst/>
          </a:prstGeom>
          <a:solidFill>
            <a:schemeClr val="bg1">
              <a:lumMod val="85000"/>
            </a:schemeClr>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r>
              <a:rPr lang="en-AU" sz="1600" b="1" dirty="0">
                <a:latin typeface="Arial Narrow" panose="020B0606020202030204" pitchFamily="34" charset="0"/>
              </a:rPr>
              <a:t>Reef CITY Reno’s </a:t>
            </a:r>
          </a:p>
          <a:p>
            <a:r>
              <a:rPr lang="en-AU" sz="1200" dirty="0">
                <a:latin typeface="Arial Narrow" panose="020B0606020202030204" pitchFamily="34" charset="0"/>
              </a:rPr>
              <a:t>Imagine the reef is a city, with buildings made of </a:t>
            </a:r>
            <a:r>
              <a:rPr lang="en-AU" sz="1200" b="1" dirty="0">
                <a:latin typeface="Arial Narrow" panose="020B0606020202030204" pitchFamily="34" charset="0"/>
              </a:rPr>
              <a:t>coral</a:t>
            </a:r>
            <a:r>
              <a:rPr lang="en-AU" sz="1200" dirty="0">
                <a:latin typeface="Arial Narrow" panose="020B0606020202030204" pitchFamily="34" charset="0"/>
              </a:rPr>
              <a:t> bricks (and mortar made of crustose coralline algae). The reef city is in a constant state of renovation. Old buildings are continuously being destroyed to make way for new buildings. The </a:t>
            </a:r>
            <a:r>
              <a:rPr lang="en-AU" sz="1200" i="1" dirty="0">
                <a:latin typeface="Arial Narrow" panose="020B0606020202030204" pitchFamily="34" charset="0"/>
              </a:rPr>
              <a:t>demolition crew </a:t>
            </a:r>
            <a:r>
              <a:rPr lang="en-AU" sz="1200" dirty="0">
                <a:latin typeface="Arial Narrow" panose="020B0606020202030204" pitchFamily="34" charset="0"/>
              </a:rPr>
              <a:t>comprise a workforce of grazers and borers (called </a:t>
            </a:r>
            <a:r>
              <a:rPr lang="en-AU" sz="1200" dirty="0" err="1">
                <a:latin typeface="Arial Narrow" panose="020B0606020202030204" pitchFamily="34" charset="0"/>
              </a:rPr>
              <a:t>bioeroders</a:t>
            </a:r>
            <a:r>
              <a:rPr lang="en-AU" sz="1200" dirty="0">
                <a:latin typeface="Arial Narrow" panose="020B0606020202030204" pitchFamily="34" charset="0"/>
              </a:rPr>
              <a:t>). One of the grazers is a parrotfish that uses a parrot-like beak as a scraping tool. One of the borers is a worm that uses hooks to mechanically grind its burrows. Some of the demolition crew cleverly manipulate the chemistry of their immediate environment to dissolve the coral. And if that isn’t enough, the mechanical erosion of the reef (waves, storms) will either get the job done, breaking them into pieces and carting them away, </a:t>
            </a:r>
            <a:r>
              <a:rPr lang="en-US" sz="1200" dirty="0">
                <a:latin typeface="Arial Narrow" panose="020B0606020202030204" pitchFamily="34" charset="0"/>
              </a:rPr>
              <a:t>or, in the very least, weaken city structures. </a:t>
            </a:r>
            <a:r>
              <a:rPr lang="en-AU" sz="1200" dirty="0">
                <a:latin typeface="Arial Narrow" panose="020B0606020202030204" pitchFamily="34" charset="0"/>
              </a:rPr>
              <a:t> </a:t>
            </a:r>
            <a:br>
              <a:rPr lang="en-AU" sz="1200" dirty="0">
                <a:latin typeface="Arial Narrow" panose="020B0606020202030204" pitchFamily="34" charset="0"/>
              </a:rPr>
            </a:br>
            <a:r>
              <a:rPr lang="en-AU" sz="1200" dirty="0">
                <a:latin typeface="Arial Narrow" panose="020B0606020202030204" pitchFamily="34" charset="0"/>
              </a:rPr>
              <a:t>The </a:t>
            </a:r>
            <a:r>
              <a:rPr lang="en-AU" sz="1200" i="1" dirty="0">
                <a:latin typeface="Arial Narrow" panose="020B0606020202030204" pitchFamily="34" charset="0"/>
              </a:rPr>
              <a:t>demolition</a:t>
            </a:r>
            <a:r>
              <a:rPr lang="en-AU" sz="1200" dirty="0">
                <a:latin typeface="Arial Narrow" panose="020B0606020202030204" pitchFamily="34" charset="0"/>
              </a:rPr>
              <a:t> crew are so efficient at their jobs, that the </a:t>
            </a:r>
            <a:r>
              <a:rPr lang="en-AU" sz="1200" i="1" dirty="0">
                <a:latin typeface="Arial Narrow" panose="020B0606020202030204" pitchFamily="34" charset="0"/>
              </a:rPr>
              <a:t>construction</a:t>
            </a:r>
            <a:r>
              <a:rPr lang="en-AU" sz="1200" dirty="0">
                <a:latin typeface="Arial Narrow" panose="020B0606020202030204" pitchFamily="34" charset="0"/>
              </a:rPr>
              <a:t> crew (corals) need to work fast. The reef city will only grow in size if the rate of construction is greater than the rate of destruction</a:t>
            </a:r>
            <a:r>
              <a:rPr lang="en-AU" sz="1200" baseline="30000" dirty="0">
                <a:latin typeface="Arial Narrow" panose="020B0606020202030204" pitchFamily="34" charset="0"/>
              </a:rPr>
              <a:t>[2]</a:t>
            </a:r>
            <a:r>
              <a:rPr lang="en-AU" sz="1200" dirty="0">
                <a:latin typeface="Arial Narrow" panose="020B0606020202030204" pitchFamily="34" charset="0"/>
              </a:rPr>
              <a:t>. </a:t>
            </a:r>
          </a:p>
        </p:txBody>
      </p:sp>
      <p:sp>
        <p:nvSpPr>
          <p:cNvPr id="5" name="Rectangle 4"/>
          <p:cNvSpPr/>
          <p:nvPr/>
        </p:nvSpPr>
        <p:spPr>
          <a:xfrm>
            <a:off x="535553" y="3263900"/>
            <a:ext cx="5836794" cy="31629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 name="Rectangle 16"/>
          <p:cNvSpPr/>
          <p:nvPr/>
        </p:nvSpPr>
        <p:spPr>
          <a:xfrm>
            <a:off x="245311" y="3270670"/>
            <a:ext cx="6201670" cy="276999"/>
          </a:xfrm>
          <a:prstGeom prst="rect">
            <a:avLst/>
          </a:prstGeom>
        </p:spPr>
        <p:txBody>
          <a:bodyPr wrap="square">
            <a:spAutoFit/>
          </a:bodyPr>
          <a:lstStyle/>
          <a:p>
            <a:pPr algn="ctr"/>
            <a:r>
              <a:rPr lang="en-AU" sz="1200" b="1" dirty="0">
                <a:solidFill>
                  <a:schemeClr val="bg1"/>
                </a:solidFill>
                <a:latin typeface="Arial Narrow" panose="020B0606020202030204" pitchFamily="34" charset="0"/>
              </a:rPr>
              <a:t>Reef growth = construction &gt; destruction </a:t>
            </a:r>
          </a:p>
        </p:txBody>
      </p:sp>
      <p:sp>
        <p:nvSpPr>
          <p:cNvPr id="2" name="TextBox 1"/>
          <p:cNvSpPr txBox="1"/>
          <p:nvPr/>
        </p:nvSpPr>
        <p:spPr>
          <a:xfrm>
            <a:off x="1405868" y="779313"/>
            <a:ext cx="4073654" cy="215444"/>
          </a:xfrm>
          <a:prstGeom prst="rect">
            <a:avLst/>
          </a:prstGeom>
          <a:noFill/>
        </p:spPr>
        <p:txBody>
          <a:bodyPr wrap="square" rtlCol="0">
            <a:spAutoFit/>
          </a:bodyPr>
          <a:lstStyle/>
          <a:p>
            <a:r>
              <a:rPr lang="en-AU" sz="800" i="1" dirty="0">
                <a:latin typeface="Arial Narrow" panose="020B0606020202030204" pitchFamily="34" charset="0"/>
              </a:rPr>
              <a:t>Note: </a:t>
            </a:r>
            <a:r>
              <a:rPr lang="en-AU" sz="800" dirty="0">
                <a:latin typeface="Arial Narrow" panose="020B0606020202030204" pitchFamily="34" charset="0"/>
              </a:rPr>
              <a:t>accretion refers to the growth of coral substrate due to calcification rate</a:t>
            </a:r>
            <a:r>
              <a:rPr lang="en-AU" sz="800" baseline="30000" dirty="0">
                <a:latin typeface="Arial Narrow" panose="020B0606020202030204" pitchFamily="34" charset="0"/>
              </a:rPr>
              <a:t>[1]</a:t>
            </a:r>
          </a:p>
        </p:txBody>
      </p:sp>
      <p:sp>
        <p:nvSpPr>
          <p:cNvPr id="21" name="Freeform 20"/>
          <p:cNvSpPr/>
          <p:nvPr/>
        </p:nvSpPr>
        <p:spPr>
          <a:xfrm>
            <a:off x="2251739" y="4244052"/>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21"/>
          <p:cNvSpPr/>
          <p:nvPr/>
        </p:nvSpPr>
        <p:spPr>
          <a:xfrm rot="21388865">
            <a:off x="2809558" y="3742683"/>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22"/>
          <p:cNvSpPr/>
          <p:nvPr/>
        </p:nvSpPr>
        <p:spPr>
          <a:xfrm>
            <a:off x="2346937" y="3959345"/>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Freeform 23"/>
          <p:cNvSpPr/>
          <p:nvPr/>
        </p:nvSpPr>
        <p:spPr>
          <a:xfrm>
            <a:off x="2159351" y="3949059"/>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24"/>
          <p:cNvSpPr/>
          <p:nvPr/>
        </p:nvSpPr>
        <p:spPr>
          <a:xfrm>
            <a:off x="3006630" y="4252215"/>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Freeform 25"/>
          <p:cNvSpPr/>
          <p:nvPr/>
        </p:nvSpPr>
        <p:spPr>
          <a:xfrm>
            <a:off x="3027451" y="4250167"/>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Freeform 28"/>
          <p:cNvSpPr/>
          <p:nvPr/>
        </p:nvSpPr>
        <p:spPr>
          <a:xfrm>
            <a:off x="2371824" y="3963846"/>
            <a:ext cx="1027146" cy="47064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Freeform 35"/>
          <p:cNvSpPr/>
          <p:nvPr/>
        </p:nvSpPr>
        <p:spPr>
          <a:xfrm>
            <a:off x="2767126" y="4096833"/>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41"/>
          <p:cNvSpPr/>
          <p:nvPr/>
        </p:nvSpPr>
        <p:spPr>
          <a:xfrm>
            <a:off x="2111489" y="4381619"/>
            <a:ext cx="619816" cy="5644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Freeform 42"/>
          <p:cNvSpPr/>
          <p:nvPr/>
        </p:nvSpPr>
        <p:spPr>
          <a:xfrm>
            <a:off x="2037777" y="4543678"/>
            <a:ext cx="467416" cy="417381"/>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Freeform 43"/>
          <p:cNvSpPr/>
          <p:nvPr/>
        </p:nvSpPr>
        <p:spPr>
          <a:xfrm>
            <a:off x="2058597" y="4573225"/>
            <a:ext cx="382287" cy="362291"/>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44"/>
          <p:cNvSpPr/>
          <p:nvPr/>
        </p:nvSpPr>
        <p:spPr>
          <a:xfrm>
            <a:off x="2321909" y="4734047"/>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reeform 45"/>
          <p:cNvSpPr/>
          <p:nvPr/>
        </p:nvSpPr>
        <p:spPr>
          <a:xfrm rot="21388865">
            <a:off x="2836635" y="4233389"/>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46"/>
          <p:cNvSpPr/>
          <p:nvPr/>
        </p:nvSpPr>
        <p:spPr>
          <a:xfrm>
            <a:off x="2374014" y="4450051"/>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Freeform 47"/>
          <p:cNvSpPr/>
          <p:nvPr/>
        </p:nvSpPr>
        <p:spPr>
          <a:xfrm>
            <a:off x="2148365" y="4145000"/>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8"/>
          <p:cNvSpPr/>
          <p:nvPr/>
        </p:nvSpPr>
        <p:spPr>
          <a:xfrm>
            <a:off x="2135482" y="4421323"/>
            <a:ext cx="79728" cy="87801"/>
          </a:xfrm>
          <a:custGeom>
            <a:avLst/>
            <a:gdLst>
              <a:gd name="connsiteX0" fmla="*/ 76200 w 79728"/>
              <a:gd name="connsiteY0" fmla="*/ 76235 h 87801"/>
              <a:gd name="connsiteX1" fmla="*/ 28575 w 79728"/>
              <a:gd name="connsiteY1" fmla="*/ 66710 h 87801"/>
              <a:gd name="connsiteX2" fmla="*/ 0 w 79728"/>
              <a:gd name="connsiteY2" fmla="*/ 57185 h 87801"/>
              <a:gd name="connsiteX3" fmla="*/ 28575 w 79728"/>
              <a:gd name="connsiteY3" fmla="*/ 47660 h 87801"/>
              <a:gd name="connsiteX4" fmla="*/ 66675 w 79728"/>
              <a:gd name="connsiteY4" fmla="*/ 57185 h 87801"/>
              <a:gd name="connsiteX5" fmla="*/ 38100 w 79728"/>
              <a:gd name="connsiteY5" fmla="*/ 35 h 87801"/>
              <a:gd name="connsiteX6" fmla="*/ 57150 w 79728"/>
              <a:gd name="connsiteY6" fmla="*/ 57185 h 87801"/>
              <a:gd name="connsiteX7" fmla="*/ 76200 w 79728"/>
              <a:gd name="connsiteY7" fmla="*/ 85760 h 87801"/>
              <a:gd name="connsiteX8" fmla="*/ 76200 w 79728"/>
              <a:gd name="connsiteY8" fmla="*/ 76235 h 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28" h="87801">
                <a:moveTo>
                  <a:pt x="76200" y="76235"/>
                </a:moveTo>
                <a:cubicBezTo>
                  <a:pt x="68262" y="73060"/>
                  <a:pt x="44281" y="70637"/>
                  <a:pt x="28575" y="66710"/>
                </a:cubicBezTo>
                <a:cubicBezTo>
                  <a:pt x="18835" y="64275"/>
                  <a:pt x="0" y="67225"/>
                  <a:pt x="0" y="57185"/>
                </a:cubicBezTo>
                <a:cubicBezTo>
                  <a:pt x="0" y="47145"/>
                  <a:pt x="19050" y="50835"/>
                  <a:pt x="28575" y="47660"/>
                </a:cubicBezTo>
                <a:cubicBezTo>
                  <a:pt x="41275" y="50835"/>
                  <a:pt x="55783" y="64447"/>
                  <a:pt x="66675" y="57185"/>
                </a:cubicBezTo>
                <a:cubicBezTo>
                  <a:pt x="75123" y="51553"/>
                  <a:pt x="38100" y="-1578"/>
                  <a:pt x="38100" y="35"/>
                </a:cubicBezTo>
                <a:cubicBezTo>
                  <a:pt x="38100" y="20115"/>
                  <a:pt x="46011" y="40477"/>
                  <a:pt x="57150" y="57185"/>
                </a:cubicBezTo>
                <a:cubicBezTo>
                  <a:pt x="63500" y="66710"/>
                  <a:pt x="76200" y="74312"/>
                  <a:pt x="76200" y="85760"/>
                </a:cubicBezTo>
                <a:cubicBezTo>
                  <a:pt x="76200" y="92860"/>
                  <a:pt x="84138" y="79410"/>
                  <a:pt x="76200" y="7623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3" name="Freeform 242"/>
          <p:cNvSpPr/>
          <p:nvPr/>
        </p:nvSpPr>
        <p:spPr>
          <a:xfrm>
            <a:off x="3725567" y="4301633"/>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4" name="Freeform 243"/>
          <p:cNvSpPr/>
          <p:nvPr/>
        </p:nvSpPr>
        <p:spPr>
          <a:xfrm>
            <a:off x="3746388" y="4299585"/>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5" name="Freeform 244"/>
          <p:cNvSpPr/>
          <p:nvPr/>
        </p:nvSpPr>
        <p:spPr>
          <a:xfrm>
            <a:off x="3235999" y="4351034"/>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6" name="Freeform 245"/>
          <p:cNvSpPr/>
          <p:nvPr/>
        </p:nvSpPr>
        <p:spPr>
          <a:xfrm>
            <a:off x="3256820" y="4349398"/>
            <a:ext cx="232634" cy="154097"/>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7" name="Freeform 246"/>
          <p:cNvSpPr/>
          <p:nvPr/>
        </p:nvSpPr>
        <p:spPr>
          <a:xfrm>
            <a:off x="3449187" y="4382870"/>
            <a:ext cx="619816" cy="5644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8" name="Freeform 247"/>
          <p:cNvSpPr/>
          <p:nvPr/>
        </p:nvSpPr>
        <p:spPr>
          <a:xfrm>
            <a:off x="3332382" y="4545640"/>
            <a:ext cx="467416" cy="417381"/>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9" name="Freeform 248"/>
          <p:cNvSpPr/>
          <p:nvPr/>
        </p:nvSpPr>
        <p:spPr>
          <a:xfrm>
            <a:off x="3353202" y="4575187"/>
            <a:ext cx="382287" cy="362291"/>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0" name="Freeform 249"/>
          <p:cNvSpPr/>
          <p:nvPr/>
        </p:nvSpPr>
        <p:spPr>
          <a:xfrm rot="21388865">
            <a:off x="4174333" y="4234640"/>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1" name="Freeform 250"/>
          <p:cNvSpPr/>
          <p:nvPr/>
        </p:nvSpPr>
        <p:spPr>
          <a:xfrm>
            <a:off x="3711712" y="4451302"/>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2" name="Freeform 251"/>
          <p:cNvSpPr/>
          <p:nvPr/>
        </p:nvSpPr>
        <p:spPr>
          <a:xfrm>
            <a:off x="3486063" y="4146251"/>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3" name="Freeform 252"/>
          <p:cNvSpPr/>
          <p:nvPr/>
        </p:nvSpPr>
        <p:spPr>
          <a:xfrm rot="21388865">
            <a:off x="3555572" y="4282807"/>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4" name="Freeform 253"/>
          <p:cNvSpPr/>
          <p:nvPr/>
        </p:nvSpPr>
        <p:spPr>
          <a:xfrm>
            <a:off x="3092951" y="4499469"/>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5" name="Freeform 254"/>
          <p:cNvSpPr/>
          <p:nvPr/>
        </p:nvSpPr>
        <p:spPr>
          <a:xfrm>
            <a:off x="3092188" y="4535675"/>
            <a:ext cx="1027146" cy="47064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6" name="TextBox 255"/>
          <p:cNvSpPr txBox="1"/>
          <p:nvPr/>
        </p:nvSpPr>
        <p:spPr>
          <a:xfrm>
            <a:off x="4088750" y="4475681"/>
            <a:ext cx="216024" cy="369332"/>
          </a:xfrm>
          <a:prstGeom prst="rect">
            <a:avLst/>
          </a:prstGeom>
          <a:noFill/>
        </p:spPr>
        <p:txBody>
          <a:bodyPr wrap="square" rtlCol="0">
            <a:spAutoFit/>
          </a:bodyPr>
          <a:lstStyle/>
          <a:p>
            <a:r>
              <a:rPr lang="en-AU" dirty="0"/>
              <a:t>.</a:t>
            </a:r>
          </a:p>
        </p:txBody>
      </p:sp>
      <p:sp>
        <p:nvSpPr>
          <p:cNvPr id="257" name="TextBox 256"/>
          <p:cNvSpPr txBox="1"/>
          <p:nvPr/>
        </p:nvSpPr>
        <p:spPr>
          <a:xfrm>
            <a:off x="4136034" y="4551049"/>
            <a:ext cx="216024" cy="369332"/>
          </a:xfrm>
          <a:prstGeom prst="rect">
            <a:avLst/>
          </a:prstGeom>
          <a:noFill/>
        </p:spPr>
        <p:txBody>
          <a:bodyPr wrap="square" rtlCol="0">
            <a:spAutoFit/>
          </a:bodyPr>
          <a:lstStyle/>
          <a:p>
            <a:r>
              <a:rPr lang="en-AU" dirty="0"/>
              <a:t>.</a:t>
            </a:r>
          </a:p>
        </p:txBody>
      </p:sp>
      <p:sp>
        <p:nvSpPr>
          <p:cNvPr id="258" name="TextBox 257"/>
          <p:cNvSpPr txBox="1"/>
          <p:nvPr/>
        </p:nvSpPr>
        <p:spPr>
          <a:xfrm>
            <a:off x="4192826" y="4463687"/>
            <a:ext cx="216024" cy="369332"/>
          </a:xfrm>
          <a:prstGeom prst="rect">
            <a:avLst/>
          </a:prstGeom>
          <a:noFill/>
        </p:spPr>
        <p:txBody>
          <a:bodyPr wrap="square" rtlCol="0">
            <a:spAutoFit/>
          </a:bodyPr>
          <a:lstStyle/>
          <a:p>
            <a:r>
              <a:rPr lang="en-AU" dirty="0"/>
              <a:t>.</a:t>
            </a:r>
          </a:p>
        </p:txBody>
      </p:sp>
      <p:sp>
        <p:nvSpPr>
          <p:cNvPr id="259" name="Freeform 258"/>
          <p:cNvSpPr/>
          <p:nvPr/>
        </p:nvSpPr>
        <p:spPr>
          <a:xfrm>
            <a:off x="4243574" y="4121586"/>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0" name="Freeform 259"/>
          <p:cNvSpPr/>
          <p:nvPr/>
        </p:nvSpPr>
        <p:spPr>
          <a:xfrm>
            <a:off x="4264395" y="4119538"/>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1" name="Freeform 260"/>
          <p:cNvSpPr/>
          <p:nvPr/>
        </p:nvSpPr>
        <p:spPr>
          <a:xfrm>
            <a:off x="3754006" y="4170987"/>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2" name="Freeform 261"/>
          <p:cNvSpPr/>
          <p:nvPr/>
        </p:nvSpPr>
        <p:spPr>
          <a:xfrm>
            <a:off x="3774827" y="4169351"/>
            <a:ext cx="232634" cy="154097"/>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3" name="Freeform 262"/>
          <p:cNvSpPr/>
          <p:nvPr/>
        </p:nvSpPr>
        <p:spPr>
          <a:xfrm>
            <a:off x="3967194" y="4202823"/>
            <a:ext cx="619816" cy="5644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4" name="Freeform 263"/>
          <p:cNvSpPr/>
          <p:nvPr/>
        </p:nvSpPr>
        <p:spPr>
          <a:xfrm>
            <a:off x="3850389" y="4365593"/>
            <a:ext cx="467416" cy="417381"/>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5" name="Freeform 264"/>
          <p:cNvSpPr/>
          <p:nvPr/>
        </p:nvSpPr>
        <p:spPr>
          <a:xfrm>
            <a:off x="3871209" y="4395140"/>
            <a:ext cx="382287" cy="362291"/>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6" name="Freeform 265"/>
          <p:cNvSpPr/>
          <p:nvPr/>
        </p:nvSpPr>
        <p:spPr>
          <a:xfrm>
            <a:off x="4134521" y="4555962"/>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7" name="Freeform 266"/>
          <p:cNvSpPr/>
          <p:nvPr/>
        </p:nvSpPr>
        <p:spPr>
          <a:xfrm>
            <a:off x="4229719" y="4271255"/>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8" name="Freeform 267"/>
          <p:cNvSpPr/>
          <p:nvPr/>
        </p:nvSpPr>
        <p:spPr>
          <a:xfrm>
            <a:off x="3874635" y="4295353"/>
            <a:ext cx="1027146" cy="47064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9" name="Freeform 268"/>
          <p:cNvSpPr/>
          <p:nvPr/>
        </p:nvSpPr>
        <p:spPr>
          <a:xfrm rot="21388865">
            <a:off x="4073579" y="4102760"/>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3" name="Freeform 272"/>
          <p:cNvSpPr/>
          <p:nvPr/>
        </p:nvSpPr>
        <p:spPr>
          <a:xfrm rot="21388865">
            <a:off x="3795763" y="3965375"/>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4" name="Freeform 273"/>
          <p:cNvSpPr/>
          <p:nvPr/>
        </p:nvSpPr>
        <p:spPr>
          <a:xfrm>
            <a:off x="3894071" y="4477568"/>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5" name="Freeform 274"/>
          <p:cNvSpPr/>
          <p:nvPr/>
        </p:nvSpPr>
        <p:spPr>
          <a:xfrm>
            <a:off x="4030811" y="4229394"/>
            <a:ext cx="701934" cy="702577"/>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6" name="Freeform 275"/>
          <p:cNvSpPr/>
          <p:nvPr/>
        </p:nvSpPr>
        <p:spPr>
          <a:xfrm>
            <a:off x="4611150" y="4644794"/>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7" name="Freeform 276"/>
          <p:cNvSpPr/>
          <p:nvPr/>
        </p:nvSpPr>
        <p:spPr>
          <a:xfrm>
            <a:off x="4631971" y="4642746"/>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4" name="TextBox 283"/>
          <p:cNvSpPr txBox="1"/>
          <p:nvPr/>
        </p:nvSpPr>
        <p:spPr>
          <a:xfrm>
            <a:off x="3891272" y="4407626"/>
            <a:ext cx="216024" cy="369332"/>
          </a:xfrm>
          <a:prstGeom prst="rect">
            <a:avLst/>
          </a:prstGeom>
          <a:noFill/>
        </p:spPr>
        <p:txBody>
          <a:bodyPr wrap="square" rtlCol="0">
            <a:spAutoFit/>
          </a:bodyPr>
          <a:lstStyle/>
          <a:p>
            <a:r>
              <a:rPr lang="en-AU" dirty="0"/>
              <a:t>.</a:t>
            </a:r>
          </a:p>
        </p:txBody>
      </p:sp>
      <p:sp>
        <p:nvSpPr>
          <p:cNvPr id="336" name="Rectangle 335"/>
          <p:cNvSpPr/>
          <p:nvPr/>
        </p:nvSpPr>
        <p:spPr>
          <a:xfrm>
            <a:off x="4863153" y="3785119"/>
            <a:ext cx="1605833" cy="1200329"/>
          </a:xfrm>
          <a:prstGeom prst="rect">
            <a:avLst/>
          </a:prstGeom>
        </p:spPr>
        <p:txBody>
          <a:bodyPr wrap="square">
            <a:spAutoFit/>
          </a:bodyPr>
          <a:lstStyle/>
          <a:p>
            <a:pPr lvl="0">
              <a:defRPr/>
            </a:pPr>
            <a:r>
              <a:rPr lang="en-AU" sz="800" b="1" dirty="0">
                <a:latin typeface="Arial Narrow" panose="020B0606020202030204" pitchFamily="34" charset="0"/>
              </a:rPr>
              <a:t>Destructive Processes</a:t>
            </a:r>
            <a:r>
              <a:rPr lang="en-AU" sz="800" baseline="30000" dirty="0">
                <a:latin typeface="Arial Narrow" panose="020B0606020202030204" pitchFamily="34" charset="0"/>
              </a:rPr>
              <a:t>[2]</a:t>
            </a:r>
          </a:p>
          <a:p>
            <a:pPr marL="171450" indent="-171450">
              <a:buFont typeface="Arial" panose="020B0604020202020204" pitchFamily="34" charset="0"/>
              <a:buChar char="•"/>
              <a:defRPr/>
            </a:pPr>
            <a:r>
              <a:rPr lang="en-AU" sz="800" b="1" dirty="0">
                <a:latin typeface="Arial Narrow" panose="020B0606020202030204" pitchFamily="34" charset="0"/>
              </a:rPr>
              <a:t>Mechanical/Physical Erosion </a:t>
            </a:r>
            <a:br>
              <a:rPr lang="en-AU" sz="800" dirty="0">
                <a:latin typeface="Arial Narrow" panose="020B0606020202030204" pitchFamily="34" charset="0"/>
              </a:rPr>
            </a:br>
            <a:r>
              <a:rPr lang="en-AU" sz="800" dirty="0">
                <a:latin typeface="Arial Narrow" panose="020B0606020202030204" pitchFamily="34" charset="0"/>
              </a:rPr>
              <a:t>(waves, storms, anchors, etc.)</a:t>
            </a:r>
          </a:p>
          <a:p>
            <a:pPr marL="171450" lvl="0" indent="-171450">
              <a:buFont typeface="Arial" panose="020B0604020202020204" pitchFamily="34" charset="0"/>
              <a:buChar char="•"/>
              <a:defRPr/>
            </a:pPr>
            <a:r>
              <a:rPr lang="en-AU" sz="800" b="1" dirty="0">
                <a:latin typeface="Arial Narrow" panose="020B0606020202030204" pitchFamily="34" charset="0"/>
              </a:rPr>
              <a:t>Biological Erosion (bioerosion)</a:t>
            </a:r>
            <a:br>
              <a:rPr lang="en-AU" sz="800" dirty="0">
                <a:latin typeface="Arial Narrow" panose="020B0606020202030204" pitchFamily="34" charset="0"/>
              </a:rPr>
            </a:br>
            <a:r>
              <a:rPr lang="en-AU" sz="800" dirty="0">
                <a:latin typeface="Arial Narrow" panose="020B0606020202030204" pitchFamily="34" charset="0"/>
              </a:rPr>
              <a:t>(</a:t>
            </a:r>
            <a:r>
              <a:rPr lang="en-AU" sz="800" i="1" dirty="0">
                <a:latin typeface="Arial Narrow" panose="020B0606020202030204" pitchFamily="34" charset="0"/>
              </a:rPr>
              <a:t>grazers</a:t>
            </a:r>
            <a:r>
              <a:rPr lang="en-AU" sz="800" dirty="0">
                <a:latin typeface="Arial Narrow" panose="020B0606020202030204" pitchFamily="34" charset="0"/>
              </a:rPr>
              <a:t> such as urchins, parrotfish, surgeonfish; and</a:t>
            </a:r>
            <a:r>
              <a:rPr lang="en-AU" sz="800" i="1" dirty="0">
                <a:latin typeface="Arial Narrow" panose="020B0606020202030204" pitchFamily="34" charset="0"/>
              </a:rPr>
              <a:t> borers </a:t>
            </a:r>
            <a:r>
              <a:rPr lang="en-AU" sz="800" dirty="0">
                <a:latin typeface="Arial Narrow" panose="020B0606020202030204" pitchFamily="34" charset="0"/>
              </a:rPr>
              <a:t>such as bivalves, sponges and marine worms)</a:t>
            </a:r>
          </a:p>
          <a:p>
            <a:pPr marL="171450" lvl="0" indent="-171450">
              <a:buFont typeface="Arial" panose="020B0604020202020204" pitchFamily="34" charset="0"/>
              <a:buChar char="•"/>
              <a:defRPr/>
            </a:pPr>
            <a:r>
              <a:rPr lang="en-AU" sz="800" b="1" dirty="0">
                <a:latin typeface="Arial Narrow" panose="020B0606020202030204" pitchFamily="34" charset="0"/>
              </a:rPr>
              <a:t>Chemical</a:t>
            </a:r>
            <a:r>
              <a:rPr lang="en-AU" sz="800" dirty="0">
                <a:latin typeface="Arial Narrow" panose="020B0606020202030204" pitchFamily="34" charset="0"/>
              </a:rPr>
              <a:t> </a:t>
            </a:r>
            <a:r>
              <a:rPr lang="en-AU" sz="800" b="1" dirty="0">
                <a:latin typeface="Arial Narrow" panose="020B0606020202030204" pitchFamily="34" charset="0"/>
              </a:rPr>
              <a:t>Erosion (dissolution)</a:t>
            </a:r>
          </a:p>
        </p:txBody>
      </p:sp>
      <p:sp>
        <p:nvSpPr>
          <p:cNvPr id="344" name="Freeform 343"/>
          <p:cNvSpPr/>
          <p:nvPr/>
        </p:nvSpPr>
        <p:spPr>
          <a:xfrm>
            <a:off x="2978835" y="4832571"/>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5" name="Freeform 344"/>
          <p:cNvSpPr/>
          <p:nvPr/>
        </p:nvSpPr>
        <p:spPr>
          <a:xfrm>
            <a:off x="2999656" y="4830523"/>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6" name="TextBox 345"/>
          <p:cNvSpPr txBox="1"/>
          <p:nvPr/>
        </p:nvSpPr>
        <p:spPr>
          <a:xfrm>
            <a:off x="3891254" y="4532053"/>
            <a:ext cx="216024" cy="369332"/>
          </a:xfrm>
          <a:prstGeom prst="rect">
            <a:avLst/>
          </a:prstGeom>
          <a:noFill/>
        </p:spPr>
        <p:txBody>
          <a:bodyPr wrap="square" rtlCol="0">
            <a:spAutoFit/>
          </a:bodyPr>
          <a:lstStyle/>
          <a:p>
            <a:r>
              <a:rPr lang="en-AU" dirty="0"/>
              <a:t>.</a:t>
            </a:r>
          </a:p>
        </p:txBody>
      </p:sp>
      <p:sp>
        <p:nvSpPr>
          <p:cNvPr id="347" name="TextBox 346"/>
          <p:cNvSpPr txBox="1"/>
          <p:nvPr/>
        </p:nvSpPr>
        <p:spPr>
          <a:xfrm>
            <a:off x="3967813" y="4464830"/>
            <a:ext cx="216024" cy="369332"/>
          </a:xfrm>
          <a:prstGeom prst="rect">
            <a:avLst/>
          </a:prstGeom>
          <a:noFill/>
        </p:spPr>
        <p:txBody>
          <a:bodyPr wrap="square" rtlCol="0">
            <a:spAutoFit/>
          </a:bodyPr>
          <a:lstStyle/>
          <a:p>
            <a:r>
              <a:rPr lang="en-AU" dirty="0"/>
              <a:t>.</a:t>
            </a:r>
          </a:p>
        </p:txBody>
      </p:sp>
      <p:sp>
        <p:nvSpPr>
          <p:cNvPr id="348" name="TextBox 347"/>
          <p:cNvSpPr txBox="1"/>
          <p:nvPr/>
        </p:nvSpPr>
        <p:spPr>
          <a:xfrm>
            <a:off x="3872126" y="4483721"/>
            <a:ext cx="216024" cy="369332"/>
          </a:xfrm>
          <a:prstGeom prst="rect">
            <a:avLst/>
          </a:prstGeom>
          <a:noFill/>
        </p:spPr>
        <p:txBody>
          <a:bodyPr wrap="square" rtlCol="0">
            <a:spAutoFit/>
          </a:bodyPr>
          <a:lstStyle/>
          <a:p>
            <a:r>
              <a:rPr lang="en-AU" dirty="0"/>
              <a:t>.</a:t>
            </a:r>
          </a:p>
        </p:txBody>
      </p:sp>
      <p:sp>
        <p:nvSpPr>
          <p:cNvPr id="349" name="Freeform 348"/>
          <p:cNvSpPr/>
          <p:nvPr/>
        </p:nvSpPr>
        <p:spPr>
          <a:xfrm>
            <a:off x="4286921" y="4708362"/>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0" name="TextBox 349"/>
          <p:cNvSpPr txBox="1"/>
          <p:nvPr/>
        </p:nvSpPr>
        <p:spPr>
          <a:xfrm>
            <a:off x="4043654" y="4684453"/>
            <a:ext cx="216024" cy="369332"/>
          </a:xfrm>
          <a:prstGeom prst="rect">
            <a:avLst/>
          </a:prstGeom>
          <a:noFill/>
        </p:spPr>
        <p:txBody>
          <a:bodyPr wrap="square" rtlCol="0">
            <a:spAutoFit/>
          </a:bodyPr>
          <a:lstStyle/>
          <a:p>
            <a:r>
              <a:rPr lang="en-AU" dirty="0"/>
              <a:t>.</a:t>
            </a:r>
          </a:p>
        </p:txBody>
      </p:sp>
      <p:sp>
        <p:nvSpPr>
          <p:cNvPr id="351" name="Freeform 350"/>
          <p:cNvSpPr/>
          <p:nvPr/>
        </p:nvSpPr>
        <p:spPr>
          <a:xfrm>
            <a:off x="4372883" y="4771354"/>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2" name="Freeform 351"/>
          <p:cNvSpPr/>
          <p:nvPr/>
        </p:nvSpPr>
        <p:spPr>
          <a:xfrm>
            <a:off x="2608280" y="4733308"/>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3" name="Rectangle 352"/>
          <p:cNvSpPr/>
          <p:nvPr/>
        </p:nvSpPr>
        <p:spPr>
          <a:xfrm>
            <a:off x="441764" y="3781192"/>
            <a:ext cx="1675793" cy="1200329"/>
          </a:xfrm>
          <a:prstGeom prst="rect">
            <a:avLst/>
          </a:prstGeom>
        </p:spPr>
        <p:txBody>
          <a:bodyPr wrap="square">
            <a:spAutoFit/>
          </a:bodyPr>
          <a:lstStyle/>
          <a:p>
            <a:pPr lvl="0">
              <a:defRPr/>
            </a:pPr>
            <a:r>
              <a:rPr lang="en-AU" sz="800" b="1" dirty="0">
                <a:latin typeface="Arial Narrow" panose="020B0606020202030204" pitchFamily="34" charset="0"/>
              </a:rPr>
              <a:t>Accretion Processes</a:t>
            </a:r>
            <a:r>
              <a:rPr lang="en-AU" sz="800" baseline="30000" dirty="0">
                <a:latin typeface="Arial Narrow" panose="020B0606020202030204" pitchFamily="34" charset="0"/>
              </a:rPr>
              <a:t>[2]</a:t>
            </a:r>
          </a:p>
          <a:p>
            <a:pPr marL="171450" lvl="0" indent="-171450">
              <a:buFont typeface="Arial" panose="020B0604020202020204" pitchFamily="34" charset="0"/>
              <a:buChar char="•"/>
              <a:defRPr/>
            </a:pPr>
            <a:r>
              <a:rPr lang="en-AU" sz="800" b="1" dirty="0">
                <a:latin typeface="Arial Narrow" panose="020B0606020202030204" pitchFamily="34" charset="0"/>
              </a:rPr>
              <a:t>Corals </a:t>
            </a:r>
            <a:r>
              <a:rPr lang="en-AU" sz="800" dirty="0">
                <a:latin typeface="Arial Narrow" panose="020B0606020202030204" pitchFamily="34" charset="0"/>
              </a:rPr>
              <a:t>build their skeletons made of calcium carbonate (calcification).</a:t>
            </a:r>
          </a:p>
          <a:p>
            <a:pPr marL="171450" lvl="0" indent="-171450">
              <a:buFont typeface="Arial" panose="020B0604020202020204" pitchFamily="34" charset="0"/>
              <a:buChar char="•"/>
              <a:defRPr/>
            </a:pPr>
            <a:r>
              <a:rPr lang="en-AU" sz="800" b="1" dirty="0">
                <a:latin typeface="Arial Narrow" panose="020B0606020202030204" pitchFamily="34" charset="0"/>
              </a:rPr>
              <a:t>Crustose coralline algae </a:t>
            </a:r>
            <a:r>
              <a:rPr lang="en-AU" sz="800" dirty="0">
                <a:latin typeface="Arial Narrow" panose="020B0606020202030204" pitchFamily="34" charset="0"/>
              </a:rPr>
              <a:t>(CCA) carry out secondary calcification*, bind together any loose substrate (as well as form a protective barrier </a:t>
            </a:r>
            <a:br>
              <a:rPr lang="en-AU" sz="800" dirty="0">
                <a:latin typeface="Arial Narrow" panose="020B0606020202030204" pitchFamily="34" charset="0"/>
              </a:rPr>
            </a:br>
            <a:r>
              <a:rPr lang="en-AU" sz="800" dirty="0">
                <a:latin typeface="Arial Narrow" panose="020B0606020202030204" pitchFamily="34" charset="0"/>
              </a:rPr>
              <a:t>to erosion) and provide settlement cues for reef-building coral larvae. </a:t>
            </a:r>
          </a:p>
        </p:txBody>
      </p:sp>
      <p:sp>
        <p:nvSpPr>
          <p:cNvPr id="355" name="Rectangle 354"/>
          <p:cNvSpPr/>
          <p:nvPr/>
        </p:nvSpPr>
        <p:spPr>
          <a:xfrm>
            <a:off x="2916304" y="3830576"/>
            <a:ext cx="1129642" cy="386717"/>
          </a:xfrm>
          <a:prstGeom prst="rect">
            <a:avLst/>
          </a:prstGeom>
          <a:solidFill>
            <a:schemeClr val="bg1"/>
          </a:solidFill>
          <a:ln w="38100">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6" name="Rectangle 355"/>
          <p:cNvSpPr/>
          <p:nvPr/>
        </p:nvSpPr>
        <p:spPr>
          <a:xfrm>
            <a:off x="3469060" y="4218159"/>
            <a:ext cx="91456" cy="7497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7" name="TextBox 356"/>
          <p:cNvSpPr txBox="1"/>
          <p:nvPr/>
        </p:nvSpPr>
        <p:spPr>
          <a:xfrm>
            <a:off x="2902005" y="3909319"/>
            <a:ext cx="1153154" cy="338554"/>
          </a:xfrm>
          <a:prstGeom prst="rect">
            <a:avLst/>
          </a:prstGeom>
          <a:noFill/>
        </p:spPr>
        <p:txBody>
          <a:bodyPr wrap="square" rtlCol="0">
            <a:spAutoFit/>
          </a:bodyPr>
          <a:lstStyle/>
          <a:p>
            <a:pPr algn="ctr"/>
            <a:r>
              <a:rPr lang="en-AU" sz="800" dirty="0">
                <a:latin typeface="Nightclub BTN" panose="020B0604040802040201" pitchFamily="34" charset="0"/>
              </a:rPr>
              <a:t>Welcome to reef city</a:t>
            </a:r>
          </a:p>
        </p:txBody>
      </p:sp>
      <p:sp>
        <p:nvSpPr>
          <p:cNvPr id="358" name="Rectangle 357"/>
          <p:cNvSpPr/>
          <p:nvPr/>
        </p:nvSpPr>
        <p:spPr>
          <a:xfrm rot="20354055">
            <a:off x="3108515" y="4444197"/>
            <a:ext cx="865090" cy="269265"/>
          </a:xfrm>
          <a:prstGeom prst="rect">
            <a:avLst/>
          </a:prstGeom>
          <a:solidFill>
            <a:schemeClr val="bg1"/>
          </a:solidFill>
          <a:ln w="38100">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9" name="TextBox 358"/>
          <p:cNvSpPr txBox="1"/>
          <p:nvPr/>
        </p:nvSpPr>
        <p:spPr>
          <a:xfrm rot="20354055">
            <a:off x="2981778" y="4461863"/>
            <a:ext cx="1119208" cy="215444"/>
          </a:xfrm>
          <a:prstGeom prst="rect">
            <a:avLst/>
          </a:prstGeom>
          <a:noFill/>
        </p:spPr>
        <p:txBody>
          <a:bodyPr wrap="square" rtlCol="0">
            <a:spAutoFit/>
          </a:bodyPr>
          <a:lstStyle/>
          <a:p>
            <a:pPr algn="ctr"/>
            <a:r>
              <a:rPr lang="en-AU" sz="800" dirty="0">
                <a:latin typeface="Nightclub BTN" panose="020B0604040802040201" pitchFamily="34" charset="0"/>
              </a:rPr>
              <a:t>Reno’s in progress</a:t>
            </a:r>
          </a:p>
        </p:txBody>
      </p:sp>
      <p:sp>
        <p:nvSpPr>
          <p:cNvPr id="360" name="Rectangle 359"/>
          <p:cNvSpPr/>
          <p:nvPr/>
        </p:nvSpPr>
        <p:spPr>
          <a:xfrm>
            <a:off x="4962032" y="4981521"/>
            <a:ext cx="1432833" cy="474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1" name="Rectangle 360"/>
          <p:cNvSpPr/>
          <p:nvPr/>
        </p:nvSpPr>
        <p:spPr>
          <a:xfrm>
            <a:off x="561851" y="4987509"/>
            <a:ext cx="1432833" cy="474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2" name="Rectangle 361"/>
          <p:cNvSpPr/>
          <p:nvPr/>
        </p:nvSpPr>
        <p:spPr>
          <a:xfrm>
            <a:off x="1270251" y="5148521"/>
            <a:ext cx="4431623"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3" name="Rectangle 362"/>
          <p:cNvSpPr/>
          <p:nvPr/>
        </p:nvSpPr>
        <p:spPr>
          <a:xfrm>
            <a:off x="1264634" y="5027128"/>
            <a:ext cx="45719" cy="1671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4" name="Rectangle 363"/>
          <p:cNvSpPr/>
          <p:nvPr/>
        </p:nvSpPr>
        <p:spPr>
          <a:xfrm>
            <a:off x="5655844" y="5015442"/>
            <a:ext cx="45719" cy="1671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5" name="Rectangle 364"/>
          <p:cNvSpPr/>
          <p:nvPr/>
        </p:nvSpPr>
        <p:spPr>
          <a:xfrm>
            <a:off x="3512196" y="5187266"/>
            <a:ext cx="45719" cy="1671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6" name="Rectangle 365"/>
          <p:cNvSpPr/>
          <p:nvPr/>
        </p:nvSpPr>
        <p:spPr>
          <a:xfrm>
            <a:off x="3323847" y="5321244"/>
            <a:ext cx="415564" cy="464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8" name="Rectangle 367"/>
          <p:cNvSpPr/>
          <p:nvPr/>
        </p:nvSpPr>
        <p:spPr>
          <a:xfrm>
            <a:off x="508864" y="5602525"/>
            <a:ext cx="5853844" cy="62302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Complete the sentence by circling the correct answer. The growth of reefs is</a:t>
            </a:r>
          </a:p>
          <a:p>
            <a:endParaRPr lang="en-AU" sz="3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dependent on accretion processes being                                                     destructive processes.</a:t>
            </a:r>
          </a:p>
        </p:txBody>
      </p:sp>
      <p:sp>
        <p:nvSpPr>
          <p:cNvPr id="369" name="Rectangle 368"/>
          <p:cNvSpPr/>
          <p:nvPr/>
        </p:nvSpPr>
        <p:spPr>
          <a:xfrm>
            <a:off x="3104612" y="5867090"/>
            <a:ext cx="1743520" cy="31812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1" name="TextBox 370"/>
          <p:cNvSpPr txBox="1"/>
          <p:nvPr/>
        </p:nvSpPr>
        <p:spPr>
          <a:xfrm>
            <a:off x="386691" y="8465083"/>
            <a:ext cx="6472893" cy="355482"/>
          </a:xfrm>
          <a:prstGeom prst="rect">
            <a:avLst/>
          </a:prstGeom>
          <a:noFill/>
        </p:spPr>
        <p:txBody>
          <a:bodyPr wrap="square" rtlCol="0">
            <a:spAutoFit/>
          </a:bodyPr>
          <a:lstStyle/>
          <a:p>
            <a:r>
              <a:rPr lang="en-AU" sz="570" baseline="30000" dirty="0">
                <a:latin typeface="Arial Narrow" panose="020B0606020202030204" pitchFamily="34" charset="0"/>
              </a:rPr>
              <a:t>[1] </a:t>
            </a:r>
            <a:r>
              <a:rPr lang="en-AU" sz="570" dirty="0">
                <a:latin typeface="Arial Narrow" panose="020B0606020202030204" pitchFamily="34" charset="0"/>
              </a:rPr>
              <a:t>Queensland Curriculum and Assessment Authority (2018). </a:t>
            </a:r>
            <a:r>
              <a:rPr lang="en-AU" sz="570" i="1" dirty="0">
                <a:latin typeface="Arial Narrow" panose="020B0606020202030204" pitchFamily="34" charset="0"/>
              </a:rPr>
              <a:t>Marine Science 2019 v1.2: General Senior Syllabus</a:t>
            </a:r>
            <a:r>
              <a:rPr lang="en-AU" sz="570" dirty="0">
                <a:latin typeface="Arial Narrow" panose="020B0606020202030204" pitchFamily="34" charset="0"/>
              </a:rPr>
              <a:t>. QCAA. Queensland. Australia. Accessed 10.11.2018 from: https://www.qcaa.qld.edu.au/</a:t>
            </a:r>
          </a:p>
          <a:p>
            <a:r>
              <a:rPr lang="en-AU" sz="570" baseline="30000" dirty="0">
                <a:latin typeface="Arial Narrow" panose="020B0606020202030204" pitchFamily="34" charset="0"/>
              </a:rPr>
              <a:t>[2] </a:t>
            </a:r>
            <a:r>
              <a:rPr lang="en-AU" sz="570" dirty="0">
                <a:latin typeface="Arial Narrow" panose="020B0606020202030204" pitchFamily="34" charset="0"/>
              </a:rPr>
              <a:t>Glynn, P. W. and Manzello, D.P. (2007). Bioerosion and Coral Reef Growth: A Dynamic Balance. </a:t>
            </a:r>
            <a:r>
              <a:rPr lang="en-AU" sz="570" i="1" dirty="0">
                <a:latin typeface="Arial Narrow" panose="020B0606020202030204" pitchFamily="34" charset="0"/>
              </a:rPr>
              <a:t>Coral Reefs in the Anthropocene</a:t>
            </a:r>
            <a:r>
              <a:rPr lang="en-AU" sz="570" dirty="0">
                <a:latin typeface="Arial Narrow" panose="020B0606020202030204" pitchFamily="34" charset="0"/>
              </a:rPr>
              <a:t>. </a:t>
            </a:r>
            <a:r>
              <a:rPr lang="en-AU" sz="570" i="1" dirty="0">
                <a:latin typeface="Arial Narrow" panose="020B0606020202030204" pitchFamily="34" charset="0"/>
              </a:rPr>
              <a:t>Springer, Dordrecht. DOI: 10.1007/978-94-017-7249-5_4. ISBN: 978-94-017-7249-5</a:t>
            </a:r>
          </a:p>
          <a:p>
            <a:r>
              <a:rPr lang="en-AU" sz="570" baseline="30000" dirty="0">
                <a:latin typeface="Arial Narrow" panose="020B0606020202030204" pitchFamily="34" charset="0"/>
              </a:rPr>
              <a:t>[3] </a:t>
            </a:r>
            <a:r>
              <a:rPr lang="en-AU" sz="570" dirty="0">
                <a:latin typeface="Arial Narrow" panose="020B0606020202030204" pitchFamily="34" charset="0"/>
              </a:rPr>
              <a:t>Eyre, D.E., </a:t>
            </a:r>
            <a:r>
              <a:rPr lang="en-AU" sz="570" dirty="0" err="1">
                <a:latin typeface="Arial Narrow" panose="020B0606020202030204" pitchFamily="34" charset="0"/>
              </a:rPr>
              <a:t>Cyronak</a:t>
            </a:r>
            <a:r>
              <a:rPr lang="en-AU" sz="570" dirty="0">
                <a:latin typeface="Arial Narrow" panose="020B0606020202030204" pitchFamily="34" charset="0"/>
              </a:rPr>
              <a:t>, T., </a:t>
            </a:r>
            <a:r>
              <a:rPr lang="en-AU" sz="570" dirty="0" err="1">
                <a:latin typeface="Arial Narrow" panose="020B0606020202030204" pitchFamily="34" charset="0"/>
              </a:rPr>
              <a:t>Drupp</a:t>
            </a:r>
            <a:r>
              <a:rPr lang="en-AU" sz="570" dirty="0">
                <a:latin typeface="Arial Narrow" panose="020B0606020202030204" pitchFamily="34" charset="0"/>
              </a:rPr>
              <a:t>, P., De Carlo, E.H., Sachs, J.P. and Andersson, A.J. (2018). Coral reefs will transition to net dissolving before end of century. </a:t>
            </a:r>
            <a:r>
              <a:rPr lang="en-AU" sz="570" i="1" dirty="0">
                <a:latin typeface="Arial Narrow" panose="020B0606020202030204" pitchFamily="34" charset="0"/>
              </a:rPr>
              <a:t>Science. 359(6378):908-911. </a:t>
            </a:r>
            <a:r>
              <a:rPr lang="fr-FR" sz="570" i="1" dirty="0">
                <a:latin typeface="Arial Narrow" panose="020B0606020202030204" pitchFamily="34" charset="0"/>
              </a:rPr>
              <a:t>DOI: 10.1126/science.aao1118</a:t>
            </a:r>
          </a:p>
        </p:txBody>
      </p:sp>
      <p:sp>
        <p:nvSpPr>
          <p:cNvPr id="89" name="TextBox 88"/>
          <p:cNvSpPr txBox="1"/>
          <p:nvPr/>
        </p:nvSpPr>
        <p:spPr>
          <a:xfrm>
            <a:off x="428895" y="6285690"/>
            <a:ext cx="6096449" cy="1815882"/>
          </a:xfrm>
          <a:prstGeom prst="rect">
            <a:avLst/>
          </a:prstGeom>
          <a:noFill/>
        </p:spPr>
        <p:txBody>
          <a:bodyPr wrap="square" rtlCol="0">
            <a:spAutoFit/>
          </a:bodyPr>
          <a:lstStyle/>
          <a:p>
            <a:r>
              <a:rPr lang="en-AU" sz="1600" b="1" dirty="0">
                <a:latin typeface="Arial Narrow" panose="020B0606020202030204" pitchFamily="34" charset="0"/>
              </a:rPr>
              <a:t>A Ticking Time Bomb</a:t>
            </a:r>
          </a:p>
          <a:p>
            <a:r>
              <a:rPr lang="en-AU" sz="1200" dirty="0">
                <a:latin typeface="Arial Narrow" panose="020B0606020202030204" pitchFamily="34" charset="0"/>
              </a:rPr>
              <a:t>Reef growth only occurs when reef-building corals and CCA carry out calcification </a:t>
            </a:r>
            <a:r>
              <a:rPr lang="en-AU" sz="1200" i="1" dirty="0">
                <a:latin typeface="Arial Narrow" panose="020B0606020202030204" pitchFamily="34" charset="0"/>
              </a:rPr>
              <a:t>faster </a:t>
            </a:r>
            <a:r>
              <a:rPr lang="en-AU" sz="1200" dirty="0">
                <a:latin typeface="Arial Narrow" panose="020B0606020202030204" pitchFamily="34" charset="0"/>
              </a:rPr>
              <a:t>than destructive processes carry out erosion. How fast is that exactly? Well, it is a little hard to say, because corals grow at different rates. For example, </a:t>
            </a:r>
            <a:r>
              <a:rPr lang="en-AU" sz="1200" i="1" dirty="0" err="1">
                <a:latin typeface="Arial Narrow" panose="020B0606020202030204" pitchFamily="34" charset="0"/>
              </a:rPr>
              <a:t>Acropora</a:t>
            </a:r>
            <a:r>
              <a:rPr lang="en-AU" sz="1200" dirty="0">
                <a:latin typeface="Arial Narrow" panose="020B0606020202030204" pitchFamily="34" charset="0"/>
              </a:rPr>
              <a:t> is much faster at growing than </a:t>
            </a:r>
            <a:r>
              <a:rPr lang="en-AU" sz="1200" i="1" dirty="0">
                <a:latin typeface="Arial Narrow" panose="020B0606020202030204" pitchFamily="34" charset="0"/>
              </a:rPr>
              <a:t>Porites</a:t>
            </a:r>
            <a:r>
              <a:rPr lang="en-AU" sz="1200" dirty="0">
                <a:latin typeface="Arial Narrow" panose="020B0606020202030204" pitchFamily="34" charset="0"/>
              </a:rPr>
              <a:t>! Rates of erosion also vary. But, when you add them altogether, the</a:t>
            </a:r>
            <a:r>
              <a:rPr lang="en-AU" sz="1200" i="1" dirty="0">
                <a:latin typeface="Arial Narrow" panose="020B0606020202030204" pitchFamily="34" charset="0"/>
              </a:rPr>
              <a:t> net </a:t>
            </a:r>
            <a:r>
              <a:rPr lang="en-AU" sz="1200" dirty="0">
                <a:latin typeface="Arial Narrow" panose="020B0606020202030204" pitchFamily="34" charset="0"/>
              </a:rPr>
              <a:t>rate of calcification and the</a:t>
            </a:r>
            <a:r>
              <a:rPr lang="en-AU" sz="1200" i="1" dirty="0">
                <a:latin typeface="Arial Narrow" panose="020B0606020202030204" pitchFamily="34" charset="0"/>
              </a:rPr>
              <a:t> net </a:t>
            </a:r>
            <a:r>
              <a:rPr lang="en-AU" sz="1200" dirty="0">
                <a:latin typeface="Arial Narrow" panose="020B0606020202030204" pitchFamily="34" charset="0"/>
              </a:rPr>
              <a:t>rate of erosion are very close</a:t>
            </a:r>
            <a:r>
              <a:rPr lang="en-AU" sz="1200" baseline="30000" dirty="0">
                <a:latin typeface="Arial Narrow" panose="020B0606020202030204" pitchFamily="34" charset="0"/>
              </a:rPr>
              <a:t>[3]</a:t>
            </a:r>
            <a:r>
              <a:rPr lang="en-AU" sz="1200" dirty="0">
                <a:latin typeface="Arial Narrow" panose="020B0606020202030204" pitchFamily="34" charset="0"/>
              </a:rPr>
              <a:t>. Thus, any decline in the rate of calcification will easily tip the balance to net erosion. Which may actually happen….in your lifetime. If corals do not have enough carbonate ions to make their skeletons fast enough or strong enough, coral reefs will erode faster than they calcify. Eyre </a:t>
            </a:r>
            <a:r>
              <a:rPr lang="en-AU" sz="1200" i="1" dirty="0">
                <a:latin typeface="Arial Narrow" panose="020B0606020202030204" pitchFamily="34" charset="0"/>
              </a:rPr>
              <a:t>et al., </a:t>
            </a:r>
            <a:r>
              <a:rPr lang="en-AU" sz="1200" dirty="0">
                <a:latin typeface="Arial Narrow" panose="020B0606020202030204" pitchFamily="34" charset="0"/>
              </a:rPr>
              <a:t>(2018)</a:t>
            </a:r>
            <a:r>
              <a:rPr lang="en-AU" sz="1200" baseline="30000" dirty="0">
                <a:latin typeface="Arial Narrow" panose="020B0606020202030204" pitchFamily="34" charset="0"/>
              </a:rPr>
              <a:t>[3] </a:t>
            </a:r>
            <a:r>
              <a:rPr lang="en-AU" sz="1200" dirty="0">
                <a:latin typeface="Arial Narrow" panose="020B0606020202030204" pitchFamily="34" charset="0"/>
              </a:rPr>
              <a:t>believe this will occur before the end of this century </a:t>
            </a:r>
            <a:r>
              <a:rPr lang="en-AU" sz="1200" dirty="0">
                <a:latin typeface="Arial Narrow" panose="020B0606020202030204" pitchFamily="34" charset="0"/>
                <a:sym typeface="Wingdings" panose="05000000000000000000" pitchFamily="2" charset="2"/>
              </a:rPr>
              <a:t></a:t>
            </a:r>
            <a:r>
              <a:rPr lang="en-AU" sz="1200" dirty="0">
                <a:latin typeface="Arial Narrow" panose="020B0606020202030204" pitchFamily="34" charset="0"/>
              </a:rPr>
              <a:t>.</a:t>
            </a:r>
            <a:r>
              <a:rPr lang="en-AU" sz="1200" baseline="30000" dirty="0">
                <a:latin typeface="Arial Narrow" panose="020B0606020202030204" pitchFamily="34" charset="0"/>
              </a:rPr>
              <a:t> </a:t>
            </a:r>
          </a:p>
        </p:txBody>
      </p:sp>
      <p:sp>
        <p:nvSpPr>
          <p:cNvPr id="4" name="TextBox 3"/>
          <p:cNvSpPr txBox="1"/>
          <p:nvPr/>
        </p:nvSpPr>
        <p:spPr>
          <a:xfrm>
            <a:off x="3111293" y="5878547"/>
            <a:ext cx="1805517" cy="276999"/>
          </a:xfrm>
          <a:prstGeom prst="rect">
            <a:avLst/>
          </a:prstGeom>
          <a:noFill/>
        </p:spPr>
        <p:txBody>
          <a:bodyPr wrap="square" rtlCol="0">
            <a:spAutoFit/>
          </a:bodyPr>
          <a:lstStyle/>
          <a:p>
            <a:r>
              <a:rPr lang="en-AU" sz="1200" b="1" dirty="0">
                <a:latin typeface="Arial Narrow" panose="020B0606020202030204" pitchFamily="34" charset="0"/>
              </a:rPr>
              <a:t>[greater than]   [less than]</a:t>
            </a:r>
          </a:p>
        </p:txBody>
      </p:sp>
      <p:cxnSp>
        <p:nvCxnSpPr>
          <p:cNvPr id="91" name="Straight Connector 90"/>
          <p:cNvCxnSpPr/>
          <p:nvPr/>
        </p:nvCxnSpPr>
        <p:spPr>
          <a:xfrm flipH="1">
            <a:off x="508863" y="62712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513809" y="8079769"/>
            <a:ext cx="5830798" cy="38156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Q. What is causing the rate of calcification to decline? Ans.</a:t>
            </a:r>
          </a:p>
          <a:p>
            <a:endParaRPr lang="en-AU" sz="1200" b="1" dirty="0">
              <a:solidFill>
                <a:schemeClr val="tx1"/>
              </a:solidFill>
              <a:latin typeface="Arial Narrow" panose="020B0606020202030204" pitchFamily="34" charset="0"/>
            </a:endParaRPr>
          </a:p>
        </p:txBody>
      </p:sp>
      <p:sp>
        <p:nvSpPr>
          <p:cNvPr id="93" name="Rectangle 92"/>
          <p:cNvSpPr/>
          <p:nvPr/>
        </p:nvSpPr>
        <p:spPr>
          <a:xfrm>
            <a:off x="4152680" y="8113324"/>
            <a:ext cx="2159221" cy="2982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TextBox 93"/>
          <p:cNvSpPr txBox="1"/>
          <p:nvPr/>
        </p:nvSpPr>
        <p:spPr>
          <a:xfrm>
            <a:off x="4152680" y="8112616"/>
            <a:ext cx="2216494" cy="276999"/>
          </a:xfrm>
          <a:prstGeom prst="rect">
            <a:avLst/>
          </a:prstGeom>
          <a:noFill/>
        </p:spPr>
        <p:txBody>
          <a:bodyPr wrap="square" rtlCol="0">
            <a:spAutoFit/>
          </a:bodyPr>
          <a:lstStyle/>
          <a:p>
            <a:pPr algn="ctr"/>
            <a:r>
              <a:rPr lang="en-AU" sz="1200" dirty="0">
                <a:solidFill>
                  <a:schemeClr val="tx1">
                    <a:lumMod val="65000"/>
                    <a:lumOff val="35000"/>
                  </a:schemeClr>
                </a:solidFill>
                <a:latin typeface="Comic Sans MS" panose="030F0702030302020204" pitchFamily="66" charset="0"/>
              </a:rPr>
              <a:t>Rising atmospheric CO</a:t>
            </a:r>
            <a:r>
              <a:rPr lang="en-AU" sz="800" dirty="0">
                <a:solidFill>
                  <a:schemeClr val="tx1">
                    <a:lumMod val="65000"/>
                    <a:lumOff val="35000"/>
                  </a:schemeClr>
                </a:solidFill>
                <a:latin typeface="Comic Sans MS" panose="030F0702030302020204" pitchFamily="66" charset="0"/>
              </a:rPr>
              <a:t>2</a:t>
            </a:r>
          </a:p>
        </p:txBody>
      </p:sp>
      <p:sp>
        <p:nvSpPr>
          <p:cNvPr id="6" name="Oval 5"/>
          <p:cNvSpPr/>
          <p:nvPr/>
        </p:nvSpPr>
        <p:spPr>
          <a:xfrm>
            <a:off x="3099414" y="5891645"/>
            <a:ext cx="975896" cy="270262"/>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8" name="Straight Connector 97"/>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Freeform 98">
            <a:extLst>
              <a:ext uri="{FF2B5EF4-FFF2-40B4-BE49-F238E27FC236}">
                <a16:creationId xmlns:a16="http://schemas.microsoft.com/office/drawing/2014/main" id="{BABBA2C3-9C28-45A2-9173-79DBC5CF117D}"/>
              </a:ext>
            </a:extLst>
          </p:cNvPr>
          <p:cNvSpPr/>
          <p:nvPr/>
        </p:nvSpPr>
        <p:spPr>
          <a:xfrm>
            <a:off x="4565507" y="4085571"/>
            <a:ext cx="164448" cy="10181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1" name="Freeform 100">
            <a:extLst>
              <a:ext uri="{FF2B5EF4-FFF2-40B4-BE49-F238E27FC236}">
                <a16:creationId xmlns:a16="http://schemas.microsoft.com/office/drawing/2014/main" id="{06982DF2-F358-43A6-84B9-D151DB82E9F2}"/>
              </a:ext>
            </a:extLst>
          </p:cNvPr>
          <p:cNvSpPr/>
          <p:nvPr/>
        </p:nvSpPr>
        <p:spPr>
          <a:xfrm>
            <a:off x="4280840" y="3912132"/>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3" name="Freeform 98">
            <a:extLst>
              <a:ext uri="{FF2B5EF4-FFF2-40B4-BE49-F238E27FC236}">
                <a16:creationId xmlns:a16="http://schemas.microsoft.com/office/drawing/2014/main" id="{88C6EA19-E2D5-4991-940D-4BBDE86568ED}"/>
              </a:ext>
            </a:extLst>
          </p:cNvPr>
          <p:cNvSpPr/>
          <p:nvPr/>
        </p:nvSpPr>
        <p:spPr>
          <a:xfrm rot="11433257">
            <a:off x="2415985" y="3769038"/>
            <a:ext cx="164448" cy="10181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4" name="Freeform 98">
            <a:extLst>
              <a:ext uri="{FF2B5EF4-FFF2-40B4-BE49-F238E27FC236}">
                <a16:creationId xmlns:a16="http://schemas.microsoft.com/office/drawing/2014/main" id="{5D202FB9-B63C-41BE-BF9A-D194C94D6650}"/>
              </a:ext>
            </a:extLst>
          </p:cNvPr>
          <p:cNvSpPr/>
          <p:nvPr/>
        </p:nvSpPr>
        <p:spPr>
          <a:xfrm rot="13104602">
            <a:off x="2615854" y="3792034"/>
            <a:ext cx="164448" cy="10181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96283988-27F5-4D53-AFEB-8EBD0243973E}"/>
              </a:ext>
            </a:extLst>
          </p:cNvPr>
          <p:cNvSpPr/>
          <p:nvPr/>
        </p:nvSpPr>
        <p:spPr>
          <a:xfrm>
            <a:off x="412491" y="5450585"/>
            <a:ext cx="4508531" cy="184666"/>
          </a:xfrm>
          <a:prstGeom prst="rect">
            <a:avLst/>
          </a:prstGeom>
        </p:spPr>
        <p:txBody>
          <a:bodyPr wrap="square">
            <a:spAutoFit/>
          </a:bodyPr>
          <a:lstStyle/>
          <a:p>
            <a:r>
              <a:rPr lang="en-AU" sz="600" dirty="0">
                <a:latin typeface="Arial Narrow" panose="020B0606020202030204" pitchFamily="34" charset="0"/>
              </a:rPr>
              <a:t>* Secondary calcification is calcification by non-coral invertebrates and calcareous algae (often in the form of calcite, not aragonite)</a:t>
            </a:r>
            <a:r>
              <a:rPr lang="en-AU" sz="600" baseline="30000" dirty="0">
                <a:latin typeface="Arial Narrow" panose="020B0606020202030204" pitchFamily="34" charset="0"/>
              </a:rPr>
              <a:t>[2] </a:t>
            </a:r>
          </a:p>
        </p:txBody>
      </p:sp>
      <p:sp>
        <p:nvSpPr>
          <p:cNvPr id="105" name="TextBox 104">
            <a:extLst>
              <a:ext uri="{FF2B5EF4-FFF2-40B4-BE49-F238E27FC236}">
                <a16:creationId xmlns:a16="http://schemas.microsoft.com/office/drawing/2014/main" id="{4799A531-933C-43BC-B65A-AAAB6C9F47F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7" name="Straight Connector 6">
            <a:extLst>
              <a:ext uri="{FF2B5EF4-FFF2-40B4-BE49-F238E27FC236}">
                <a16:creationId xmlns:a16="http://schemas.microsoft.com/office/drawing/2014/main" id="{956EA663-9FC7-A126-476B-F706F9853CE4}"/>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6">
            <a:extLst>
              <a:ext uri="{FF2B5EF4-FFF2-40B4-BE49-F238E27FC236}">
                <a16:creationId xmlns:a16="http://schemas.microsoft.com/office/drawing/2014/main" id="{0BE3A23D-4964-091A-2AB8-08A534835D36}"/>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1" name="TextBox 36">
            <a:extLst>
              <a:ext uri="{FF2B5EF4-FFF2-40B4-BE49-F238E27FC236}">
                <a16:creationId xmlns:a16="http://schemas.microsoft.com/office/drawing/2014/main" id="{3DF5A6C6-327B-8E68-3151-254FBF23EFB5}"/>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610080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9DEF5-A06B-4EC0-A6E3-CB93A60A37EC}"/>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FEE28DD1-F0D8-35B0-05A0-DC274A94FEA5}"/>
              </a:ext>
            </a:extLst>
          </p:cNvPr>
          <p:cNvSpPr txBox="1"/>
          <p:nvPr/>
        </p:nvSpPr>
        <p:spPr>
          <a:xfrm>
            <a:off x="1462707" y="214201"/>
            <a:ext cx="4155897" cy="569387"/>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AU" sz="1100" dirty="0">
                <a:latin typeface="Arial Narrow" panose="020B0606020202030204" pitchFamily="34" charset="0"/>
              </a:rPr>
              <a:t>that growth of reefs is dependent on accretion processes being greater than destructive processes</a:t>
            </a:r>
          </a:p>
        </p:txBody>
      </p:sp>
      <p:sp>
        <p:nvSpPr>
          <p:cNvPr id="31" name="TextBox 30">
            <a:extLst>
              <a:ext uri="{FF2B5EF4-FFF2-40B4-BE49-F238E27FC236}">
                <a16:creationId xmlns:a16="http://schemas.microsoft.com/office/drawing/2014/main" id="{B424F44C-F312-4C8E-FC6D-4AC024973BA6}"/>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1513DCA8-535D-32FA-226E-995E1CB4785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F53A91DC-0EB7-71F1-3DEB-5FE3D5CAFA38}"/>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5799D609-E51A-E9CE-0A10-D3E3E542E812}"/>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417F697E-AD11-C5D7-2329-BEFD3BA67EE0}"/>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864590F8-CCE4-EADF-DFBA-698ED4180671}"/>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2388917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415866" y="115180"/>
            <a:ext cx="3885341" cy="707886"/>
          </a:xfrm>
          <a:prstGeom prst="rect">
            <a:avLst/>
          </a:prstGeom>
          <a:noFill/>
        </p:spPr>
        <p:txBody>
          <a:bodyPr wrap="square" rtlCol="0">
            <a:spAutoFit/>
          </a:bodyPr>
          <a:lstStyle/>
          <a:p>
            <a:r>
              <a:rPr lang="en-US" b="1" dirty="0">
                <a:latin typeface="Arial Narrow" pitchFamily="34" charset="0"/>
              </a:rPr>
              <a:t>18. Abiotic Borders – </a:t>
            </a:r>
            <a:r>
              <a:rPr lang="en-AU" sz="1100" dirty="0">
                <a:latin typeface="Arial Narrow" panose="020B0606020202030204" pitchFamily="34" charset="0"/>
              </a:rPr>
              <a:t>Analyse abiotic factors </a:t>
            </a:r>
          </a:p>
          <a:p>
            <a:r>
              <a:rPr lang="en-AU" sz="1100" dirty="0">
                <a:latin typeface="Arial Narrow" panose="020B0606020202030204" pitchFamily="34" charset="0"/>
              </a:rPr>
              <a:t>(e.g. dissolved oxygen, salinity, substrate) that affect the distribution of</a:t>
            </a:r>
          </a:p>
          <a:p>
            <a:r>
              <a:rPr lang="en-AU" sz="1100" dirty="0">
                <a:latin typeface="Arial Narrow" panose="020B0606020202030204" pitchFamily="34" charset="0"/>
              </a:rPr>
              <a:t>coral reefs.</a:t>
            </a: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3046335388"/>
              </p:ext>
            </p:extLst>
          </p:nvPr>
        </p:nvGraphicFramePr>
        <p:xfrm>
          <a:off x="539542" y="1999719"/>
          <a:ext cx="1827165" cy="3092635"/>
        </p:xfrm>
        <a:graphic>
          <a:graphicData uri="http://schemas.openxmlformats.org/drawingml/2006/table">
            <a:tbl>
              <a:tblPr firstRow="1" bandRow="1">
                <a:tableStyleId>{5940675A-B579-460E-94D1-54222C63F5DA}</a:tableStyleId>
              </a:tblPr>
              <a:tblGrid>
                <a:gridCol w="365433">
                  <a:extLst>
                    <a:ext uri="{9D8B030D-6E8A-4147-A177-3AD203B41FA5}">
                      <a16:colId xmlns:a16="http://schemas.microsoft.com/office/drawing/2014/main" val="20000"/>
                    </a:ext>
                  </a:extLst>
                </a:gridCol>
                <a:gridCol w="365433">
                  <a:extLst>
                    <a:ext uri="{9D8B030D-6E8A-4147-A177-3AD203B41FA5}">
                      <a16:colId xmlns:a16="http://schemas.microsoft.com/office/drawing/2014/main" val="20001"/>
                    </a:ext>
                  </a:extLst>
                </a:gridCol>
                <a:gridCol w="365433">
                  <a:extLst>
                    <a:ext uri="{9D8B030D-6E8A-4147-A177-3AD203B41FA5}">
                      <a16:colId xmlns:a16="http://schemas.microsoft.com/office/drawing/2014/main" val="20002"/>
                    </a:ext>
                  </a:extLst>
                </a:gridCol>
                <a:gridCol w="365433">
                  <a:extLst>
                    <a:ext uri="{9D8B030D-6E8A-4147-A177-3AD203B41FA5}">
                      <a16:colId xmlns:a16="http://schemas.microsoft.com/office/drawing/2014/main" val="20003"/>
                    </a:ext>
                  </a:extLst>
                </a:gridCol>
                <a:gridCol w="365433">
                  <a:extLst>
                    <a:ext uri="{9D8B030D-6E8A-4147-A177-3AD203B41FA5}">
                      <a16:colId xmlns:a16="http://schemas.microsoft.com/office/drawing/2014/main" val="20004"/>
                    </a:ext>
                  </a:extLst>
                </a:gridCol>
              </a:tblGrid>
              <a:tr h="352325">
                <a:tc>
                  <a:txBody>
                    <a:bodyPr/>
                    <a:lstStyle/>
                    <a:p>
                      <a:endParaRPr lang="en-AU" sz="12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800" dirty="0">
                          <a:latin typeface="Arial Narrow" panose="020B0606020202030204" pitchFamily="34" charset="0"/>
                        </a:rPr>
                        <a:t>Min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800" dirty="0">
                          <a:latin typeface="Arial Narrow" panose="020B0606020202030204" pitchFamily="34" charset="0"/>
                        </a:rPr>
                        <a:t>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800" dirty="0" err="1">
                          <a:latin typeface="Arial Narrow" panose="020B0606020202030204" pitchFamily="34" charset="0"/>
                        </a:rPr>
                        <a:t>Avg</a:t>
                      </a:r>
                      <a:endParaRPr lang="en-AU" sz="8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800" dirty="0">
                          <a:latin typeface="Arial Narrow" panose="020B0606020202030204" pitchFamily="34" charset="0"/>
                        </a:rPr>
                        <a:t>SD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4031">
                <a:tc gridSpan="5">
                  <a:txBody>
                    <a:bodyPr/>
                    <a:lstStyle/>
                    <a:p>
                      <a:r>
                        <a:rPr lang="en-AU" sz="800" b="1" dirty="0">
                          <a:latin typeface="Arial Narrow" panose="020B0606020202030204" pitchFamily="34" charset="0"/>
                        </a:rPr>
                        <a:t>Temperature (°C)</a:t>
                      </a:r>
                    </a:p>
                  </a:txBody>
                  <a:tcPr anchor="ctr">
                    <a:lnT w="12700" cap="flat" cmpd="sng" algn="ctr">
                      <a:solidFill>
                        <a:schemeClr val="tx1"/>
                      </a:solidFill>
                      <a:prstDash val="solid"/>
                      <a:round/>
                      <a:headEnd type="none" w="med" len="med"/>
                      <a:tailEnd type="none" w="med" len="med"/>
                    </a:lnT>
                    <a:solidFill>
                      <a:schemeClr val="bg1">
                        <a:lumMod val="85000"/>
                      </a:schemeClr>
                    </a:solidFill>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1"/>
                  </a:ext>
                </a:extLst>
              </a:tr>
              <a:tr h="274031">
                <a:tc>
                  <a:txBody>
                    <a:bodyPr/>
                    <a:lstStyle/>
                    <a:p>
                      <a:r>
                        <a:rPr lang="en-AU" sz="800" dirty="0" err="1">
                          <a:latin typeface="Arial Narrow" panose="020B0606020202030204" pitchFamily="34" charset="0"/>
                        </a:rPr>
                        <a:t>Avg</a:t>
                      </a:r>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21.0</a:t>
                      </a:r>
                    </a:p>
                  </a:txBody>
                  <a:tcPr anchor="ctr"/>
                </a:tc>
                <a:tc>
                  <a:txBody>
                    <a:bodyPr/>
                    <a:lstStyle/>
                    <a:p>
                      <a:r>
                        <a:rPr lang="en-AU" sz="800" dirty="0">
                          <a:latin typeface="Arial Narrow" panose="020B0606020202030204" pitchFamily="34" charset="0"/>
                        </a:rPr>
                        <a:t>29.5</a:t>
                      </a:r>
                    </a:p>
                  </a:txBody>
                  <a:tcPr anchor="ctr"/>
                </a:tc>
                <a:tc>
                  <a:txBody>
                    <a:bodyPr/>
                    <a:lstStyle/>
                    <a:p>
                      <a:r>
                        <a:rPr lang="en-AU" sz="800" dirty="0">
                          <a:latin typeface="Arial Narrow" panose="020B0606020202030204" pitchFamily="34" charset="0"/>
                        </a:rPr>
                        <a:t>27.6</a:t>
                      </a:r>
                    </a:p>
                  </a:txBody>
                  <a:tcPr anchor="ctr"/>
                </a:tc>
                <a:tc>
                  <a:txBody>
                    <a:bodyPr/>
                    <a:lstStyle/>
                    <a:p>
                      <a:r>
                        <a:rPr lang="en-AU" sz="800" dirty="0">
                          <a:latin typeface="Arial Narrow" panose="020B0606020202030204" pitchFamily="34" charset="0"/>
                        </a:rPr>
                        <a:t>1.1</a:t>
                      </a:r>
                    </a:p>
                  </a:txBody>
                  <a:tcPr anchor="ctr"/>
                </a:tc>
                <a:extLst>
                  <a:ext uri="{0D108BD9-81ED-4DB2-BD59-A6C34878D82A}">
                    <a16:rowId xmlns:a16="http://schemas.microsoft.com/office/drawing/2014/main" val="10002"/>
                  </a:ext>
                </a:extLst>
              </a:tr>
              <a:tr h="274031">
                <a:tc>
                  <a:txBody>
                    <a:bodyPr/>
                    <a:lstStyle/>
                    <a:p>
                      <a:r>
                        <a:rPr lang="en-AU" sz="800" dirty="0">
                          <a:latin typeface="Arial Narrow" panose="020B0606020202030204" pitchFamily="34" charset="0"/>
                        </a:rPr>
                        <a:t>Min</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28.2</a:t>
                      </a:r>
                    </a:p>
                  </a:txBody>
                  <a:tcPr anchor="ctr"/>
                </a:tc>
                <a:tc>
                  <a:txBody>
                    <a:bodyPr/>
                    <a:lstStyle/>
                    <a:p>
                      <a:r>
                        <a:rPr lang="en-AU" sz="800" dirty="0">
                          <a:latin typeface="Arial Narrow" panose="020B0606020202030204" pitchFamily="34" charset="0"/>
                        </a:rPr>
                        <a:t>24.8</a:t>
                      </a:r>
                    </a:p>
                  </a:txBody>
                  <a:tcPr anchor="ctr"/>
                </a:tc>
                <a:tc>
                  <a:txBody>
                    <a:bodyPr/>
                    <a:lstStyle/>
                    <a:p>
                      <a:r>
                        <a:rPr lang="en-AU" sz="800" dirty="0">
                          <a:latin typeface="Arial Narrow" panose="020B0606020202030204" pitchFamily="34" charset="0"/>
                        </a:rPr>
                        <a:t>1.8</a:t>
                      </a:r>
                    </a:p>
                  </a:txBody>
                  <a:tcPr anchor="ctr"/>
                </a:tc>
                <a:extLst>
                  <a:ext uri="{0D108BD9-81ED-4DB2-BD59-A6C34878D82A}">
                    <a16:rowId xmlns:a16="http://schemas.microsoft.com/office/drawing/2014/main" val="10003"/>
                  </a:ext>
                </a:extLst>
              </a:tr>
              <a:tr h="274031">
                <a:tc>
                  <a:txBody>
                    <a:bodyPr/>
                    <a:lstStyle/>
                    <a:p>
                      <a:r>
                        <a:rPr lang="en-AU" sz="800" dirty="0">
                          <a:latin typeface="Arial Narrow" panose="020B0606020202030204" pitchFamily="34" charset="0"/>
                        </a:rPr>
                        <a:t>Max</a:t>
                      </a:r>
                    </a:p>
                  </a:txBody>
                  <a:tcPr anchor="ctr"/>
                </a:tc>
                <a:tc>
                  <a:txBody>
                    <a:bodyPr/>
                    <a:lstStyle/>
                    <a:p>
                      <a:r>
                        <a:rPr lang="en-AU" sz="800" dirty="0">
                          <a:latin typeface="Arial Narrow" panose="020B0606020202030204" pitchFamily="34" charset="0"/>
                        </a:rPr>
                        <a:t>24.7</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30.2</a:t>
                      </a:r>
                    </a:p>
                  </a:txBody>
                  <a:tcPr anchor="ctr"/>
                </a:tc>
                <a:tc>
                  <a:txBody>
                    <a:bodyPr/>
                    <a:lstStyle/>
                    <a:p>
                      <a:r>
                        <a:rPr lang="en-AU" sz="800" dirty="0">
                          <a:latin typeface="Arial Narrow" panose="020B0606020202030204" pitchFamily="34" charset="0"/>
                        </a:rPr>
                        <a:t>0.6</a:t>
                      </a:r>
                    </a:p>
                  </a:txBody>
                  <a:tcPr anchor="ctr"/>
                </a:tc>
                <a:extLst>
                  <a:ext uri="{0D108BD9-81ED-4DB2-BD59-A6C34878D82A}">
                    <a16:rowId xmlns:a16="http://schemas.microsoft.com/office/drawing/2014/main" val="10004"/>
                  </a:ext>
                </a:extLst>
              </a:tr>
              <a:tr h="274031">
                <a:tc gridSpan="5">
                  <a:txBody>
                    <a:bodyPr/>
                    <a:lstStyle/>
                    <a:p>
                      <a:r>
                        <a:rPr lang="en-AU" sz="800" b="1" dirty="0">
                          <a:latin typeface="Arial Narrow" panose="020B0606020202030204" pitchFamily="34" charset="0"/>
                        </a:rPr>
                        <a:t>Salinity (PSU)</a:t>
                      </a:r>
                    </a:p>
                  </a:txBody>
                  <a:tcPr anchor="ctr">
                    <a:solidFill>
                      <a:schemeClr val="bg1">
                        <a:lumMod val="85000"/>
                      </a:schemeClr>
                    </a:solidFill>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5"/>
                  </a:ext>
                </a:extLst>
              </a:tr>
              <a:tr h="274031">
                <a:tc>
                  <a:txBody>
                    <a:bodyPr/>
                    <a:lstStyle/>
                    <a:p>
                      <a:r>
                        <a:rPr lang="en-AU" sz="800" dirty="0">
                          <a:latin typeface="Arial Narrow" panose="020B0606020202030204" pitchFamily="34" charset="0"/>
                        </a:rPr>
                        <a:t>Min</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40.0</a:t>
                      </a:r>
                    </a:p>
                  </a:txBody>
                  <a:tcPr anchor="ctr"/>
                </a:tc>
                <a:tc>
                  <a:txBody>
                    <a:bodyPr/>
                    <a:lstStyle/>
                    <a:p>
                      <a:r>
                        <a:rPr lang="en-AU" sz="800" dirty="0">
                          <a:latin typeface="Arial Narrow" panose="020B0606020202030204" pitchFamily="34" charset="0"/>
                        </a:rPr>
                        <a:t>34.3</a:t>
                      </a:r>
                    </a:p>
                  </a:txBody>
                  <a:tcPr anchor="ctr"/>
                </a:tc>
                <a:tc>
                  <a:txBody>
                    <a:bodyPr/>
                    <a:lstStyle/>
                    <a:p>
                      <a:r>
                        <a:rPr lang="en-AU" sz="800" dirty="0">
                          <a:latin typeface="Arial Narrow" panose="020B0606020202030204" pitchFamily="34" charset="0"/>
                        </a:rPr>
                        <a:t>1.2</a:t>
                      </a:r>
                    </a:p>
                  </a:txBody>
                  <a:tcPr anchor="ctr"/>
                </a:tc>
                <a:extLst>
                  <a:ext uri="{0D108BD9-81ED-4DB2-BD59-A6C34878D82A}">
                    <a16:rowId xmlns:a16="http://schemas.microsoft.com/office/drawing/2014/main" val="10006"/>
                  </a:ext>
                </a:extLst>
              </a:tr>
              <a:tr h="274031">
                <a:tc>
                  <a:txBody>
                    <a:bodyPr/>
                    <a:lstStyle/>
                    <a:p>
                      <a:r>
                        <a:rPr lang="en-AU" sz="800" dirty="0">
                          <a:latin typeface="Arial Narrow" panose="020B0606020202030204" pitchFamily="34" charset="0"/>
                        </a:rPr>
                        <a:t>Max</a:t>
                      </a:r>
                    </a:p>
                  </a:txBody>
                  <a:tcPr anchor="ctr"/>
                </a:tc>
                <a:tc>
                  <a:txBody>
                    <a:bodyPr/>
                    <a:lstStyle/>
                    <a:p>
                      <a:r>
                        <a:rPr lang="en-AU" sz="800" dirty="0">
                          <a:latin typeface="Arial Narrow" panose="020B0606020202030204" pitchFamily="34" charset="0"/>
                        </a:rPr>
                        <a:t>31.2</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35.3</a:t>
                      </a:r>
                    </a:p>
                  </a:txBody>
                  <a:tcPr anchor="ctr"/>
                </a:tc>
                <a:tc>
                  <a:txBody>
                    <a:bodyPr/>
                    <a:lstStyle/>
                    <a:p>
                      <a:r>
                        <a:rPr lang="en-AU" sz="800" dirty="0">
                          <a:latin typeface="Arial Narrow" panose="020B0606020202030204" pitchFamily="34" charset="0"/>
                        </a:rPr>
                        <a:t>0.9</a:t>
                      </a:r>
                    </a:p>
                  </a:txBody>
                  <a:tcPr anchor="ctr"/>
                </a:tc>
                <a:extLst>
                  <a:ext uri="{0D108BD9-81ED-4DB2-BD59-A6C34878D82A}">
                    <a16:rowId xmlns:a16="http://schemas.microsoft.com/office/drawing/2014/main" val="10007"/>
                  </a:ext>
                </a:extLst>
              </a:tr>
              <a:tr h="274031">
                <a:tc gridSpan="5">
                  <a:txBody>
                    <a:bodyPr/>
                    <a:lstStyle/>
                    <a:p>
                      <a:r>
                        <a:rPr lang="en-AU" sz="800" b="1" dirty="0">
                          <a:latin typeface="Arial Narrow" panose="020B0606020202030204" pitchFamily="34" charset="0"/>
                        </a:rPr>
                        <a:t>Nutrients (</a:t>
                      </a:r>
                      <a:r>
                        <a:rPr lang="en-AU" sz="800" b="1" i="1" dirty="0">
                          <a:latin typeface="Arial Narrow" panose="020B0606020202030204" pitchFamily="34" charset="0"/>
                        </a:rPr>
                        <a:t>µ</a:t>
                      </a:r>
                      <a:r>
                        <a:rPr lang="en-AU" sz="800" b="1" dirty="0" err="1">
                          <a:latin typeface="Arial Narrow" panose="020B0606020202030204" pitchFamily="34" charset="0"/>
                        </a:rPr>
                        <a:t>mol</a:t>
                      </a:r>
                      <a:r>
                        <a:rPr lang="en-AU" sz="800" b="1" dirty="0">
                          <a:latin typeface="Arial Narrow" panose="020B0606020202030204" pitchFamily="34" charset="0"/>
                        </a:rPr>
                        <a:t> per</a:t>
                      </a:r>
                      <a:r>
                        <a:rPr lang="en-AU" sz="800" b="1" baseline="0" dirty="0">
                          <a:latin typeface="Arial Narrow" panose="020B0606020202030204" pitchFamily="34" charset="0"/>
                        </a:rPr>
                        <a:t> Litre)</a:t>
                      </a:r>
                      <a:endParaRPr lang="en-AU" sz="800" b="1" dirty="0">
                        <a:latin typeface="Arial Narrow" panose="020B0606020202030204" pitchFamily="34" charset="0"/>
                      </a:endParaRPr>
                    </a:p>
                  </a:txBody>
                  <a:tcPr anchor="ctr">
                    <a:solidFill>
                      <a:schemeClr val="bg1">
                        <a:lumMod val="85000"/>
                      </a:schemeClr>
                    </a:solidFill>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8"/>
                  </a:ext>
                </a:extLst>
              </a:tr>
              <a:tr h="274031">
                <a:tc>
                  <a:txBody>
                    <a:bodyPr/>
                    <a:lstStyle/>
                    <a:p>
                      <a:r>
                        <a:rPr lang="en-AU" sz="800" dirty="0">
                          <a:latin typeface="Arial Narrow" panose="020B0606020202030204" pitchFamily="34" charset="0"/>
                        </a:rPr>
                        <a:t>NO</a:t>
                      </a:r>
                      <a:r>
                        <a:rPr lang="en-AU" sz="600" dirty="0">
                          <a:latin typeface="Arial Narrow" panose="020B0606020202030204" pitchFamily="34" charset="0"/>
                        </a:rPr>
                        <a:t>3</a:t>
                      </a:r>
                    </a:p>
                  </a:txBody>
                  <a:tcPr anchor="ctr"/>
                </a:tc>
                <a:tc>
                  <a:txBody>
                    <a:bodyPr/>
                    <a:lstStyle/>
                    <a:p>
                      <a:r>
                        <a:rPr lang="en-AU" sz="800" dirty="0">
                          <a:latin typeface="Arial Narrow" panose="020B0606020202030204" pitchFamily="34" charset="0"/>
                        </a:rPr>
                        <a:t>0.00</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0.25</a:t>
                      </a:r>
                    </a:p>
                  </a:txBody>
                  <a:tcPr anchor="ctr"/>
                </a:tc>
                <a:tc>
                  <a:txBody>
                    <a:bodyPr/>
                    <a:lstStyle/>
                    <a:p>
                      <a:r>
                        <a:rPr lang="en-AU" sz="800" dirty="0">
                          <a:latin typeface="Arial Narrow" panose="020B0606020202030204" pitchFamily="34" charset="0"/>
                        </a:rPr>
                        <a:t>0.28</a:t>
                      </a:r>
                    </a:p>
                  </a:txBody>
                  <a:tcPr anchor="ctr"/>
                </a:tc>
                <a:extLst>
                  <a:ext uri="{0D108BD9-81ED-4DB2-BD59-A6C34878D82A}">
                    <a16:rowId xmlns:a16="http://schemas.microsoft.com/office/drawing/2014/main" val="10009"/>
                  </a:ext>
                </a:extLst>
              </a:tr>
              <a:tr h="274031">
                <a:tc>
                  <a:txBody>
                    <a:bodyPr/>
                    <a:lstStyle/>
                    <a:p>
                      <a:r>
                        <a:rPr lang="en-AU" sz="800" dirty="0">
                          <a:latin typeface="Arial Narrow" panose="020B0606020202030204" pitchFamily="34" charset="0"/>
                        </a:rPr>
                        <a:t>PO</a:t>
                      </a:r>
                      <a:r>
                        <a:rPr lang="en-AU" sz="600" dirty="0">
                          <a:latin typeface="Arial Narrow" panose="020B0606020202030204" pitchFamily="34" charset="0"/>
                        </a:rPr>
                        <a:t>4</a:t>
                      </a:r>
                    </a:p>
                  </a:txBody>
                  <a:tcPr anchor="ctr"/>
                </a:tc>
                <a:tc>
                  <a:txBody>
                    <a:bodyPr/>
                    <a:lstStyle/>
                    <a:p>
                      <a:r>
                        <a:rPr lang="en-AU" sz="800" dirty="0">
                          <a:latin typeface="Arial Narrow" panose="020B0606020202030204" pitchFamily="34" charset="0"/>
                        </a:rPr>
                        <a:t>0.00</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0.13</a:t>
                      </a:r>
                    </a:p>
                  </a:txBody>
                  <a:tcPr anchor="ctr"/>
                </a:tc>
                <a:tc>
                  <a:txBody>
                    <a:bodyPr/>
                    <a:lstStyle/>
                    <a:p>
                      <a:r>
                        <a:rPr lang="en-AU" sz="800" dirty="0">
                          <a:latin typeface="Arial Narrow" panose="020B0606020202030204" pitchFamily="34" charset="0"/>
                        </a:rPr>
                        <a:t>0.08</a:t>
                      </a:r>
                    </a:p>
                  </a:txBody>
                  <a:tcPr anchor="ctr"/>
                </a:tc>
                <a:extLst>
                  <a:ext uri="{0D108BD9-81ED-4DB2-BD59-A6C34878D82A}">
                    <a16:rowId xmlns:a16="http://schemas.microsoft.com/office/drawing/2014/main" val="10010"/>
                  </a:ext>
                </a:extLst>
              </a:tr>
            </a:tbl>
          </a:graphicData>
        </a:graphic>
      </p:graphicFrame>
      <p:sp>
        <p:nvSpPr>
          <p:cNvPr id="5" name="TextBox 4"/>
          <p:cNvSpPr txBox="1"/>
          <p:nvPr/>
        </p:nvSpPr>
        <p:spPr>
          <a:xfrm>
            <a:off x="469581" y="1583434"/>
            <a:ext cx="2179954" cy="461665"/>
          </a:xfrm>
          <a:prstGeom prst="rect">
            <a:avLst/>
          </a:prstGeom>
          <a:noFill/>
        </p:spPr>
        <p:txBody>
          <a:bodyPr wrap="square" rtlCol="0">
            <a:spAutoFit/>
          </a:bodyPr>
          <a:lstStyle/>
          <a:p>
            <a:r>
              <a:rPr lang="en-AU" sz="800" b="1" dirty="0">
                <a:latin typeface="Arial Narrow" panose="020B0606020202030204" pitchFamily="34" charset="0"/>
              </a:rPr>
              <a:t>Table 1: Statistically derived environmental averages and extremes among reef sites</a:t>
            </a:r>
            <a:r>
              <a:rPr lang="en-AU" sz="800" b="1" baseline="30000" dirty="0">
                <a:latin typeface="Arial Narrow" panose="020B0606020202030204" pitchFamily="34" charset="0"/>
              </a:rPr>
              <a:t>[1] </a:t>
            </a:r>
            <a:br>
              <a:rPr lang="en-AU" sz="800" b="1" dirty="0">
                <a:latin typeface="Arial Narrow" panose="020B0606020202030204" pitchFamily="34" charset="0"/>
              </a:rPr>
            </a:br>
            <a:r>
              <a:rPr lang="en-AU" sz="700" i="1" dirty="0">
                <a:latin typeface="Arial Narrow" panose="020B0606020202030204" pitchFamily="34" charset="0"/>
              </a:rPr>
              <a:t>Note: </a:t>
            </a:r>
            <a:r>
              <a:rPr lang="en-AU" sz="700" dirty="0">
                <a:latin typeface="Arial Narrow" panose="020B0606020202030204" pitchFamily="34" charset="0"/>
              </a:rPr>
              <a:t>does not include non-reef coral communities</a:t>
            </a:r>
            <a:endParaRPr lang="en-AU" sz="800" baseline="30000" dirty="0">
              <a:latin typeface="Arial Narrow" panose="020B0606020202030204" pitchFamily="34" charset="0"/>
            </a:endParaRPr>
          </a:p>
        </p:txBody>
      </p:sp>
      <p:sp>
        <p:nvSpPr>
          <p:cNvPr id="15" name="TextBox 14"/>
          <p:cNvSpPr txBox="1"/>
          <p:nvPr/>
        </p:nvSpPr>
        <p:spPr>
          <a:xfrm>
            <a:off x="2366707" y="1687828"/>
            <a:ext cx="4045281" cy="338554"/>
          </a:xfrm>
          <a:prstGeom prst="rect">
            <a:avLst/>
          </a:prstGeom>
          <a:noFill/>
        </p:spPr>
        <p:txBody>
          <a:bodyPr wrap="square" rtlCol="0">
            <a:spAutoFit/>
          </a:bodyPr>
          <a:lstStyle/>
          <a:p>
            <a:r>
              <a:rPr lang="en-AU" sz="800" b="1" dirty="0">
                <a:latin typeface="Arial Narrow" panose="020B0606020202030204" pitchFamily="34" charset="0"/>
              </a:rPr>
              <a:t>Table 2</a:t>
            </a:r>
            <a:r>
              <a:rPr lang="en-AU" sz="800" dirty="0">
                <a:latin typeface="Arial Narrow" panose="020B0606020202030204" pitchFamily="34" charset="0"/>
              </a:rPr>
              <a:t>: </a:t>
            </a:r>
            <a:r>
              <a:rPr lang="en-AU" sz="800" b="1" dirty="0">
                <a:latin typeface="Arial Narrow" panose="020B0606020202030204" pitchFamily="34" charset="0"/>
              </a:rPr>
              <a:t>Examples of shallow-water reefs that exist within ‘marginal’ environmental conditions</a:t>
            </a:r>
            <a:r>
              <a:rPr lang="en-AU" sz="800" b="1" baseline="30000" dirty="0">
                <a:latin typeface="Arial Narrow" panose="020B0606020202030204" pitchFamily="34" charset="0"/>
              </a:rPr>
              <a:t>[1]</a:t>
            </a:r>
            <a:r>
              <a:rPr lang="en-AU" sz="800" b="1" dirty="0">
                <a:latin typeface="Arial Narrow" panose="020B0606020202030204" pitchFamily="34" charset="0"/>
              </a:rPr>
              <a:t>. </a:t>
            </a:r>
          </a:p>
          <a:p>
            <a:r>
              <a:rPr lang="en-AU" sz="700" i="1" dirty="0">
                <a:latin typeface="Arial Narrow" panose="020B0606020202030204" pitchFamily="34" charset="0"/>
              </a:rPr>
              <a:t>Note: </a:t>
            </a:r>
            <a:r>
              <a:rPr lang="en-AU" sz="700" dirty="0">
                <a:latin typeface="Arial Narrow" panose="020B0606020202030204" pitchFamily="34" charset="0"/>
              </a:rPr>
              <a:t>‘marginal’ means in close proximity to the minimum and maximum value/s for an environmental variable</a:t>
            </a:r>
            <a:r>
              <a:rPr lang="en-AU" sz="800" dirty="0">
                <a:latin typeface="Arial Narrow" panose="020B0606020202030204" pitchFamily="34" charset="0"/>
              </a:rPr>
              <a:t>. </a:t>
            </a:r>
          </a:p>
        </p:txBody>
      </p:sp>
      <p:graphicFrame>
        <p:nvGraphicFramePr>
          <p:cNvPr id="6" name="Table 5"/>
          <p:cNvGraphicFramePr>
            <a:graphicFrameLocks noGrp="1"/>
          </p:cNvGraphicFramePr>
          <p:nvPr>
            <p:extLst>
              <p:ext uri="{D42A27DB-BD31-4B8C-83A1-F6EECF244321}">
                <p14:modId xmlns:p14="http://schemas.microsoft.com/office/powerpoint/2010/main" val="2576266597"/>
              </p:ext>
            </p:extLst>
          </p:nvPr>
        </p:nvGraphicFramePr>
        <p:xfrm>
          <a:off x="2451459" y="1999721"/>
          <a:ext cx="3938714" cy="3092629"/>
        </p:xfrm>
        <a:graphic>
          <a:graphicData uri="http://schemas.openxmlformats.org/drawingml/2006/table">
            <a:tbl>
              <a:tblPr firstRow="1" bandRow="1">
                <a:tableStyleId>{5940675A-B579-460E-94D1-54222C63F5DA}</a:tableStyleId>
              </a:tblPr>
              <a:tblGrid>
                <a:gridCol w="3938714">
                  <a:extLst>
                    <a:ext uri="{9D8B030D-6E8A-4147-A177-3AD203B41FA5}">
                      <a16:colId xmlns:a16="http://schemas.microsoft.com/office/drawing/2014/main" val="20000"/>
                    </a:ext>
                  </a:extLst>
                </a:gridCol>
              </a:tblGrid>
              <a:tr h="547837">
                <a:tc>
                  <a:txBody>
                    <a:bodyPr/>
                    <a:lstStyle/>
                    <a:p>
                      <a:r>
                        <a:rPr lang="en-AU" sz="800" b="1" dirty="0">
                          <a:latin typeface="Arial Narrow" panose="020B0606020202030204" pitchFamily="34" charset="0"/>
                        </a:rPr>
                        <a:t>Low temperature reefs (minimum</a:t>
                      </a:r>
                      <a:r>
                        <a:rPr lang="en-AU" sz="800" b="1" baseline="0" dirty="0">
                          <a:latin typeface="Arial Narrow" panose="020B0606020202030204" pitchFamily="34" charset="0"/>
                        </a:rPr>
                        <a:t> weekly SST &lt;18°C). Minimum temperature °C in brackets.</a:t>
                      </a:r>
                      <a:endParaRPr lang="en-AU" sz="600" b="1" dirty="0">
                        <a:latin typeface="Arial Narrow" panose="020B0606020202030204" pitchFamily="34" charset="0"/>
                      </a:endParaRPr>
                    </a:p>
                    <a:p>
                      <a:r>
                        <a:rPr lang="en-AU" sz="800" baseline="0" dirty="0">
                          <a:latin typeface="Arial Narrow" panose="020B0606020202030204" pitchFamily="34" charset="0"/>
                        </a:rPr>
                        <a:t>Northern Persian Gulf (16.0-17.8); Florida (16.5); SW Pacific: Elizabeth and Middle Reefs, Acacia Place, Lord Howe Island (17.3-17.7); Taiwan (17.9); Hawaiian Islands: Kure and Midway Atolls (17.9)</a:t>
                      </a:r>
                      <a:endParaRPr lang="en-AU" sz="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59902">
                <a:tc>
                  <a:txBody>
                    <a:bodyPr/>
                    <a:lstStyle/>
                    <a:p>
                      <a:r>
                        <a:rPr lang="en-AU" sz="800" b="1" dirty="0">
                          <a:latin typeface="Arial Narrow" panose="020B0606020202030204" pitchFamily="34" charset="0"/>
                        </a:rPr>
                        <a:t>High temperature</a:t>
                      </a:r>
                      <a:r>
                        <a:rPr lang="en-AU" sz="800" b="1" baseline="0" dirty="0">
                          <a:latin typeface="Arial Narrow" panose="020B0606020202030204" pitchFamily="34" charset="0"/>
                        </a:rPr>
                        <a:t> reefs (maximum weekly SST &gt;31.5°C). Maximum temperature °C in brackets</a:t>
                      </a:r>
                      <a:r>
                        <a:rPr lang="en-AU" sz="800" baseline="0" dirty="0">
                          <a:latin typeface="Arial Narrow" panose="020B0606020202030204" pitchFamily="34" charset="0"/>
                        </a:rPr>
                        <a:t>.</a:t>
                      </a:r>
                      <a:endParaRPr lang="en-AU" sz="600" dirty="0">
                        <a:latin typeface="Arial Narrow" panose="020B0606020202030204" pitchFamily="34" charset="0"/>
                      </a:endParaRPr>
                    </a:p>
                    <a:p>
                      <a:r>
                        <a:rPr lang="en-AU" sz="800" dirty="0">
                          <a:latin typeface="Arial Narrow" panose="020B0606020202030204" pitchFamily="34" charset="0"/>
                        </a:rPr>
                        <a:t>Persian</a:t>
                      </a:r>
                      <a:r>
                        <a:rPr lang="en-AU" sz="800" baseline="0" dirty="0">
                          <a:latin typeface="Arial Narrow" panose="020B0606020202030204" pitchFamily="34" charset="0"/>
                        </a:rPr>
                        <a:t> Gulf (33.6-34.4); Strait of Hormuz (34.2); Gulf of Oman (31.6-33.9); Southern Red Sea (31.7-32.9); Gulf of California (32.1); Gulf of Aden (31.8); Ctrl Red Sea (31.5-31.8); Andaman Is (31.6-31.7)</a:t>
                      </a:r>
                      <a:endParaRPr lang="en-AU" sz="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82543">
                <a:tc>
                  <a:txBody>
                    <a:bodyPr/>
                    <a:lstStyle/>
                    <a:p>
                      <a:r>
                        <a:rPr lang="en-AU" sz="800" b="1" dirty="0">
                          <a:latin typeface="Arial Narrow" panose="020B0606020202030204" pitchFamily="34" charset="0"/>
                        </a:rPr>
                        <a:t>Low salinity</a:t>
                      </a:r>
                      <a:r>
                        <a:rPr lang="en-AU" sz="800" b="1" baseline="0" dirty="0">
                          <a:latin typeface="Arial Narrow" panose="020B0606020202030204" pitchFamily="34" charset="0"/>
                        </a:rPr>
                        <a:t> reefs (monthly minimum &lt;30PSU). Minimum salinity (PSU) in brackets.</a:t>
                      </a:r>
                      <a:endParaRPr lang="en-AU" sz="600" b="1" baseline="0" dirty="0">
                        <a:latin typeface="Arial Narrow" panose="020B0606020202030204" pitchFamily="34" charset="0"/>
                      </a:endParaRPr>
                    </a:p>
                    <a:p>
                      <a:r>
                        <a:rPr lang="en-AU" sz="800" baseline="0" dirty="0">
                          <a:latin typeface="Arial Narrow" panose="020B0606020202030204" pitchFamily="34" charset="0"/>
                        </a:rPr>
                        <a:t>Burma (23.3); Bay of Bengal: St Martins I (27.0); Eastern Pacific: Ensenada de </a:t>
                      </a:r>
                      <a:r>
                        <a:rPr lang="en-AU" sz="800" baseline="0" dirty="0" err="1">
                          <a:latin typeface="Arial Narrow" panose="020B0606020202030204" pitchFamily="34" charset="0"/>
                        </a:rPr>
                        <a:t>Utria</a:t>
                      </a:r>
                      <a:r>
                        <a:rPr lang="en-AU" sz="800" baseline="0" dirty="0">
                          <a:latin typeface="Arial Narrow" panose="020B0606020202030204" pitchFamily="34" charset="0"/>
                        </a:rPr>
                        <a:t>, Isla de </a:t>
                      </a:r>
                      <a:r>
                        <a:rPr lang="en-AU" sz="800" baseline="0" dirty="0" err="1">
                          <a:latin typeface="Arial Narrow" panose="020B0606020202030204" pitchFamily="34" charset="0"/>
                        </a:rPr>
                        <a:t>Gorgona</a:t>
                      </a:r>
                      <a:r>
                        <a:rPr lang="en-AU" sz="800" baseline="0" dirty="0">
                          <a:latin typeface="Arial Narrow" panose="020B0606020202030204" pitchFamily="34" charset="0"/>
                        </a:rPr>
                        <a:t> (27.0-29.9); Central GBR: Cairns, Murray, Low Wooded I, Fitzroy I (28.9-29.3). Gulf on Thailand: </a:t>
                      </a:r>
                      <a:r>
                        <a:rPr lang="en-AU" sz="800" baseline="0" dirty="0" err="1">
                          <a:latin typeface="Arial Narrow" panose="020B0606020202030204" pitchFamily="34" charset="0"/>
                        </a:rPr>
                        <a:t>Sichang</a:t>
                      </a:r>
                      <a:r>
                        <a:rPr lang="en-AU" sz="800" baseline="0" dirty="0">
                          <a:latin typeface="Arial Narrow" panose="020B0606020202030204" pitchFamily="34" charset="0"/>
                        </a:rPr>
                        <a:t> I, </a:t>
                      </a:r>
                      <a:r>
                        <a:rPr lang="en-AU" sz="800" baseline="0" dirty="0" err="1">
                          <a:latin typeface="Arial Narrow" panose="020B0606020202030204" pitchFamily="34" charset="0"/>
                        </a:rPr>
                        <a:t>Ko</a:t>
                      </a:r>
                      <a:r>
                        <a:rPr lang="en-AU" sz="800" baseline="0" dirty="0">
                          <a:latin typeface="Arial Narrow" panose="020B0606020202030204" pitchFamily="34" charset="0"/>
                        </a:rPr>
                        <a:t> Lan, </a:t>
                      </a:r>
                      <a:r>
                        <a:rPr lang="en-AU" sz="800" baseline="0" dirty="0" err="1">
                          <a:latin typeface="Arial Narrow" panose="020B0606020202030204" pitchFamily="34" charset="0"/>
                        </a:rPr>
                        <a:t>Ko</a:t>
                      </a:r>
                      <a:r>
                        <a:rPr lang="en-AU" sz="800" baseline="0" dirty="0">
                          <a:latin typeface="Arial Narrow" panose="020B0606020202030204" pitchFamily="34" charset="0"/>
                        </a:rPr>
                        <a:t> </a:t>
                      </a:r>
                      <a:r>
                        <a:rPr lang="en-AU" sz="800" baseline="0" dirty="0" err="1">
                          <a:latin typeface="Arial Narrow" panose="020B0606020202030204" pitchFamily="34" charset="0"/>
                        </a:rPr>
                        <a:t>Sak</a:t>
                      </a:r>
                      <a:r>
                        <a:rPr lang="en-AU" sz="800" baseline="0" dirty="0">
                          <a:latin typeface="Arial Narrow" panose="020B0606020202030204" pitchFamily="34" charset="0"/>
                        </a:rPr>
                        <a:t>, </a:t>
                      </a:r>
                      <a:r>
                        <a:rPr lang="en-AU" sz="800" baseline="0" dirty="0" err="1">
                          <a:latin typeface="Arial Narrow" panose="020B0606020202030204" pitchFamily="34" charset="0"/>
                        </a:rPr>
                        <a:t>Khao</a:t>
                      </a:r>
                      <a:r>
                        <a:rPr lang="en-AU" sz="800" baseline="0" dirty="0">
                          <a:latin typeface="Arial Narrow" panose="020B0606020202030204" pitchFamily="34" charset="0"/>
                        </a:rPr>
                        <a:t> Sam </a:t>
                      </a:r>
                      <a:r>
                        <a:rPr lang="en-AU" sz="800" baseline="0" dirty="0" err="1">
                          <a:latin typeface="Arial Narrow" panose="020B0606020202030204" pitchFamily="34" charset="0"/>
                        </a:rPr>
                        <a:t>Roi</a:t>
                      </a:r>
                      <a:r>
                        <a:rPr lang="en-AU" sz="800" baseline="0" dirty="0">
                          <a:latin typeface="Arial Narrow" panose="020B0606020202030204" pitchFamily="34" charset="0"/>
                        </a:rPr>
                        <a:t> </a:t>
                      </a:r>
                      <a:r>
                        <a:rPr lang="en-AU" sz="800" baseline="0" dirty="0" err="1">
                          <a:latin typeface="Arial Narrow" panose="020B0606020202030204" pitchFamily="34" charset="0"/>
                        </a:rPr>
                        <a:t>Yo</a:t>
                      </a:r>
                      <a:r>
                        <a:rPr lang="en-AU" sz="800" baseline="0" dirty="0">
                          <a:latin typeface="Arial Narrow" panose="020B0606020202030204" pitchFamily="34" charset="0"/>
                        </a:rPr>
                        <a:t> (29.7). </a:t>
                      </a:r>
                      <a:endParaRPr lang="en-AU" sz="800" dirty="0">
                        <a:latin typeface="Arial Narrow" panose="020B0606020202030204"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459902">
                <a:tc>
                  <a:txBody>
                    <a:bodyPr/>
                    <a:lstStyle/>
                    <a:p>
                      <a:r>
                        <a:rPr lang="en-AU" sz="800" b="1" dirty="0">
                          <a:latin typeface="Arial Narrow" panose="020B0606020202030204" pitchFamily="34" charset="0"/>
                        </a:rPr>
                        <a:t>High salinity</a:t>
                      </a:r>
                      <a:r>
                        <a:rPr lang="en-AU" sz="800" b="1" baseline="0" dirty="0">
                          <a:latin typeface="Arial Narrow" panose="020B0606020202030204" pitchFamily="34" charset="0"/>
                        </a:rPr>
                        <a:t> reefs (monthly maximum &gt;40PSU). Maximum salinity (PSU) in brackets.</a:t>
                      </a:r>
                      <a:endParaRPr lang="en-AU" sz="600" b="1" baseline="0" dirty="0">
                        <a:latin typeface="Arial Narrow" panose="020B0606020202030204" pitchFamily="34" charset="0"/>
                      </a:endParaRPr>
                    </a:p>
                    <a:p>
                      <a:r>
                        <a:rPr lang="en-AU" sz="800" baseline="0" dirty="0">
                          <a:latin typeface="Arial Narrow" panose="020B0606020202030204" pitchFamily="34" charset="0"/>
                        </a:rPr>
                        <a:t>Gulf of Aqaba (41.8); Gulf of Suez (41.8); Northern Red Sea (41.2-41.8); </a:t>
                      </a:r>
                      <a:br>
                        <a:rPr lang="en-AU" sz="800" baseline="0" dirty="0">
                          <a:latin typeface="Arial Narrow" panose="020B0606020202030204" pitchFamily="34" charset="0"/>
                        </a:rPr>
                      </a:br>
                      <a:r>
                        <a:rPr lang="en-AU" sz="800" baseline="0" dirty="0">
                          <a:latin typeface="Arial Narrow" panose="020B0606020202030204" pitchFamily="34" charset="0"/>
                        </a:rPr>
                        <a:t>Central Red Sea (40.0-41.2); Persian Gulf (40.3-40.9)</a:t>
                      </a:r>
                      <a:endParaRPr lang="en-AU" sz="800" dirty="0">
                        <a:latin typeface="Arial Narrow" panose="020B0606020202030204" pitchFamily="34" charset="0"/>
                      </a:endParaRPr>
                    </a:p>
                  </a:txBody>
                  <a:tcPr/>
                </a:tc>
                <a:extLst>
                  <a:ext uri="{0D108BD9-81ED-4DB2-BD59-A6C34878D82A}">
                    <a16:rowId xmlns:a16="http://schemas.microsoft.com/office/drawing/2014/main" val="10003"/>
                  </a:ext>
                </a:extLst>
              </a:tr>
              <a:tr h="582543">
                <a:tc>
                  <a:txBody>
                    <a:bodyPr/>
                    <a:lstStyle/>
                    <a:p>
                      <a:r>
                        <a:rPr lang="en-AU" sz="800" b="1" dirty="0">
                          <a:latin typeface="Arial Narrow" panose="020B0606020202030204" pitchFamily="34" charset="0"/>
                        </a:rPr>
                        <a:t>High nitrate reefs (average &gt;2</a:t>
                      </a:r>
                      <a:r>
                        <a:rPr lang="en-AU" sz="800" b="1" i="1" dirty="0">
                          <a:latin typeface="Arial Narrow" panose="020B0606020202030204" pitchFamily="34" charset="0"/>
                        </a:rPr>
                        <a:t>µ</a:t>
                      </a:r>
                      <a:r>
                        <a:rPr lang="en-AU" sz="800" b="1" dirty="0">
                          <a:latin typeface="Arial Narrow" panose="020B0606020202030204" pitchFamily="34" charset="0"/>
                        </a:rPr>
                        <a:t>mol per litre). NO</a:t>
                      </a:r>
                      <a:r>
                        <a:rPr lang="en-AU" sz="600" b="1" dirty="0">
                          <a:latin typeface="Arial Narrow" panose="020B0606020202030204" pitchFamily="34" charset="0"/>
                        </a:rPr>
                        <a:t>3</a:t>
                      </a:r>
                      <a:r>
                        <a:rPr lang="en-AU" sz="800" b="1" baseline="0" dirty="0">
                          <a:latin typeface="Arial Narrow" panose="020B0606020202030204" pitchFamily="34" charset="0"/>
                        </a:rPr>
                        <a:t> values in brackets.</a:t>
                      </a:r>
                    </a:p>
                    <a:p>
                      <a:r>
                        <a:rPr lang="en-AU" sz="800" baseline="0" dirty="0">
                          <a:latin typeface="Arial Narrow" panose="020B0606020202030204" pitchFamily="34" charset="0"/>
                        </a:rPr>
                        <a:t>Galapagos I (3.24-5.61); Strait of Hormuz (3.34); N Honduras: </a:t>
                      </a:r>
                      <a:r>
                        <a:rPr lang="en-AU" sz="800" baseline="0" dirty="0" err="1">
                          <a:latin typeface="Arial Narrow" panose="020B0606020202030204" pitchFamily="34" charset="0"/>
                        </a:rPr>
                        <a:t>Guanaja</a:t>
                      </a:r>
                      <a:r>
                        <a:rPr lang="en-AU" sz="800" baseline="0" dirty="0">
                          <a:latin typeface="Arial Narrow" panose="020B0606020202030204" pitchFamily="34" charset="0"/>
                        </a:rPr>
                        <a:t>, Laguna de </a:t>
                      </a:r>
                      <a:r>
                        <a:rPr lang="en-AU" sz="800" baseline="0" dirty="0" err="1">
                          <a:latin typeface="Arial Narrow" panose="020B0606020202030204" pitchFamily="34" charset="0"/>
                        </a:rPr>
                        <a:t>Guaymoreto</a:t>
                      </a:r>
                      <a:r>
                        <a:rPr lang="en-AU" sz="800" baseline="0" dirty="0">
                          <a:latin typeface="Arial Narrow" panose="020B0606020202030204" pitchFamily="34" charset="0"/>
                        </a:rPr>
                        <a:t> (2.50-2.76); Gulf of Oman (2.69); Mid Pacific: Marquises, Phoenix, Baker, Starbuck, Kiritimati, Malden (2.15-2.23); Micronesia: Gilbert I (2.00-2.23). </a:t>
                      </a:r>
                      <a:endParaRPr lang="en-AU" sz="800" dirty="0">
                        <a:latin typeface="Arial Narrow" panose="020B0606020202030204" pitchFamily="34" charset="0"/>
                      </a:endParaRPr>
                    </a:p>
                  </a:txBody>
                  <a:tcPr/>
                </a:tc>
                <a:extLst>
                  <a:ext uri="{0D108BD9-81ED-4DB2-BD59-A6C34878D82A}">
                    <a16:rowId xmlns:a16="http://schemas.microsoft.com/office/drawing/2014/main" val="10004"/>
                  </a:ext>
                </a:extLst>
              </a:tr>
              <a:tr h="459902">
                <a:tc>
                  <a:txBody>
                    <a:bodyPr/>
                    <a:lstStyle/>
                    <a:p>
                      <a:r>
                        <a:rPr lang="en-AU" sz="800" b="1" dirty="0">
                          <a:latin typeface="Arial Narrow" panose="020B0606020202030204" pitchFamily="34" charset="0"/>
                        </a:rPr>
                        <a:t>High Phosphate</a:t>
                      </a:r>
                      <a:r>
                        <a:rPr lang="en-AU" sz="800" b="1" baseline="0" dirty="0">
                          <a:latin typeface="Arial Narrow" panose="020B0606020202030204" pitchFamily="34" charset="0"/>
                        </a:rPr>
                        <a:t> reefs (average 0.4µmol per litre). PO</a:t>
                      </a:r>
                      <a:r>
                        <a:rPr lang="en-AU" sz="600" b="1" baseline="0" dirty="0">
                          <a:latin typeface="Arial Narrow" panose="020B0606020202030204" pitchFamily="34" charset="0"/>
                        </a:rPr>
                        <a:t>4</a:t>
                      </a:r>
                      <a:r>
                        <a:rPr lang="en-AU" sz="800" b="1" baseline="0" dirty="0">
                          <a:latin typeface="Arial Narrow" panose="020B0606020202030204" pitchFamily="34" charset="0"/>
                        </a:rPr>
                        <a:t> values in brackets.</a:t>
                      </a:r>
                    </a:p>
                    <a:p>
                      <a:r>
                        <a:rPr lang="en-AU" sz="800" dirty="0">
                          <a:latin typeface="Arial Narrow" panose="020B0606020202030204" pitchFamily="34" charset="0"/>
                        </a:rPr>
                        <a:t>Galapagos</a:t>
                      </a:r>
                      <a:r>
                        <a:rPr lang="en-AU" sz="800" baseline="0" dirty="0">
                          <a:latin typeface="Arial Narrow" panose="020B0606020202030204" pitchFamily="34" charset="0"/>
                        </a:rPr>
                        <a:t> I (0.41-0.54); Arabian Sea (0.40-0.54); Mid Pacific (as above) (0.40-0.49); Strait of Hormuz (0.43); Gulf of Oman (0.40); Gulf of California (0.40); French Polynesia (0.40). </a:t>
                      </a:r>
                      <a:endParaRPr lang="en-AU" sz="800" dirty="0">
                        <a:latin typeface="Arial Narrow" panose="020B0606020202030204" pitchFamily="34" charset="0"/>
                      </a:endParaRPr>
                    </a:p>
                  </a:txBody>
                  <a:tcPr/>
                </a:tc>
                <a:extLst>
                  <a:ext uri="{0D108BD9-81ED-4DB2-BD59-A6C34878D82A}">
                    <a16:rowId xmlns:a16="http://schemas.microsoft.com/office/drawing/2014/main" val="10005"/>
                  </a:ext>
                </a:extLst>
              </a:tr>
            </a:tbl>
          </a:graphicData>
        </a:graphic>
      </p:graphicFrame>
      <p:sp>
        <p:nvSpPr>
          <p:cNvPr id="7" name="TextBox 6"/>
          <p:cNvSpPr txBox="1"/>
          <p:nvPr/>
        </p:nvSpPr>
        <p:spPr>
          <a:xfrm>
            <a:off x="452905" y="8472726"/>
            <a:ext cx="6180784" cy="355482"/>
          </a:xfrm>
          <a:prstGeom prst="rect">
            <a:avLst/>
          </a:prstGeom>
          <a:noFill/>
        </p:spPr>
        <p:txBody>
          <a:bodyPr wrap="square" rtlCol="0">
            <a:spAutoFit/>
          </a:bodyPr>
          <a:lstStyle/>
          <a:p>
            <a:r>
              <a:rPr lang="en-AU" sz="570" baseline="30000" dirty="0">
                <a:latin typeface="Arial Narrow" panose="020B0606020202030204" pitchFamily="34" charset="0"/>
              </a:rPr>
              <a:t>[1] </a:t>
            </a:r>
            <a:r>
              <a:rPr lang="en-AU" sz="570" dirty="0">
                <a:latin typeface="Arial Narrow" panose="020B0606020202030204" pitchFamily="34" charset="0"/>
              </a:rPr>
              <a:t>Adapted with permission from: </a:t>
            </a:r>
            <a:r>
              <a:rPr lang="en-AU" sz="570" dirty="0" err="1">
                <a:latin typeface="Arial Narrow" panose="020B0606020202030204" pitchFamily="34" charset="0"/>
              </a:rPr>
              <a:t>Kleypas</a:t>
            </a:r>
            <a:r>
              <a:rPr lang="en-AU" sz="570" dirty="0">
                <a:latin typeface="Arial Narrow" panose="020B0606020202030204" pitchFamily="34" charset="0"/>
              </a:rPr>
              <a:t>, J.A, McManus, J.W. and </a:t>
            </a:r>
            <a:r>
              <a:rPr lang="en-AU" sz="570" dirty="0" err="1">
                <a:latin typeface="Arial Narrow" panose="020B0606020202030204" pitchFamily="34" charset="0"/>
              </a:rPr>
              <a:t>Menez</a:t>
            </a:r>
            <a:r>
              <a:rPr lang="en-AU" sz="570" dirty="0">
                <a:latin typeface="Arial Narrow" panose="020B0606020202030204" pitchFamily="34" charset="0"/>
              </a:rPr>
              <a:t>, L.A.B. (1999). Environmental Limits to Coral Reef Development: Where Do We Draw the Line? </a:t>
            </a:r>
            <a:r>
              <a:rPr lang="en-AU" sz="570" i="1" dirty="0">
                <a:latin typeface="Arial Narrow" panose="020B0606020202030204" pitchFamily="34" charset="0"/>
              </a:rPr>
              <a:t>Amer. Zool., 39: 146-159. DOI: 10.1093/icb/39.1.146 </a:t>
            </a:r>
            <a:br>
              <a:rPr lang="en-AU" sz="570" i="1" dirty="0">
                <a:latin typeface="Arial Narrow" panose="020B0606020202030204" pitchFamily="34" charset="0"/>
              </a:rPr>
            </a:br>
            <a:r>
              <a:rPr lang="en-AU" sz="570" baseline="30000" dirty="0">
                <a:latin typeface="Arial Narrow" panose="020B0606020202030204" pitchFamily="34" charset="0"/>
              </a:rPr>
              <a:t>[2] </a:t>
            </a:r>
            <a:r>
              <a:rPr lang="en-AU" sz="570" dirty="0">
                <a:latin typeface="Arial Narrow" panose="020B0606020202030204" pitchFamily="34" charset="0"/>
              </a:rPr>
              <a:t>Adapted with permission from: Thiagarajan, N., Gerlach, D. Roberts, M.L., Burke, A., McNichol, A., Jenkins, W.J., Subhas, A.,V., Thresher, E.E., and Adkins, J.F. (2013). Movement of deep-sea coral populations on climatic timescales. </a:t>
            </a:r>
            <a:r>
              <a:rPr lang="en-AU" sz="570" i="1" dirty="0">
                <a:latin typeface="Arial Narrow" panose="020B0606020202030204" pitchFamily="34" charset="0"/>
              </a:rPr>
              <a:t>Paleoceanography. Vol. 28. 227-236  DOI: 10.1002/palo.20023 </a:t>
            </a:r>
          </a:p>
        </p:txBody>
      </p:sp>
      <p:sp>
        <p:nvSpPr>
          <p:cNvPr id="9" name="Rectangle 8"/>
          <p:cNvSpPr/>
          <p:nvPr/>
        </p:nvSpPr>
        <p:spPr>
          <a:xfrm>
            <a:off x="888868" y="2896541"/>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p:cNvSpPr/>
          <p:nvPr/>
        </p:nvSpPr>
        <p:spPr>
          <a:xfrm>
            <a:off x="1260330" y="3977385"/>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p:cNvSpPr/>
          <p:nvPr/>
        </p:nvSpPr>
        <p:spPr>
          <a:xfrm>
            <a:off x="1260330" y="3153433"/>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p:cNvSpPr/>
          <p:nvPr/>
        </p:nvSpPr>
        <p:spPr>
          <a:xfrm>
            <a:off x="512662" y="1291324"/>
            <a:ext cx="5847169" cy="28041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Activity: Complete the empty boxes in Table 1 by referring to the data (in brackets) in Table 2 </a:t>
            </a:r>
          </a:p>
        </p:txBody>
      </p:sp>
      <p:sp>
        <p:nvSpPr>
          <p:cNvPr id="2" name="TextBox 1"/>
          <p:cNvSpPr txBox="1"/>
          <p:nvPr/>
        </p:nvSpPr>
        <p:spPr>
          <a:xfrm>
            <a:off x="842755" y="2920590"/>
            <a:ext cx="531417"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16.0</a:t>
            </a:r>
          </a:p>
        </p:txBody>
      </p:sp>
      <p:sp>
        <p:nvSpPr>
          <p:cNvPr id="31" name="TextBox 30"/>
          <p:cNvSpPr txBox="1"/>
          <p:nvPr/>
        </p:nvSpPr>
        <p:spPr>
          <a:xfrm>
            <a:off x="1212076" y="3174799"/>
            <a:ext cx="531417"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34.4</a:t>
            </a:r>
          </a:p>
        </p:txBody>
      </p:sp>
      <p:sp>
        <p:nvSpPr>
          <p:cNvPr id="32" name="TextBox 31"/>
          <p:cNvSpPr txBox="1"/>
          <p:nvPr/>
        </p:nvSpPr>
        <p:spPr>
          <a:xfrm>
            <a:off x="1212076" y="3996010"/>
            <a:ext cx="531417"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41.8</a:t>
            </a:r>
          </a:p>
        </p:txBody>
      </p:sp>
      <p:sp>
        <p:nvSpPr>
          <p:cNvPr id="8" name="Oval 7"/>
          <p:cNvSpPr/>
          <p:nvPr/>
        </p:nvSpPr>
        <p:spPr>
          <a:xfrm>
            <a:off x="3356992" y="2028712"/>
            <a:ext cx="504056" cy="36004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p:cNvSpPr/>
          <p:nvPr/>
        </p:nvSpPr>
        <p:spPr>
          <a:xfrm>
            <a:off x="2996952" y="2582424"/>
            <a:ext cx="504056" cy="36004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p:cNvSpPr txBox="1"/>
          <p:nvPr/>
        </p:nvSpPr>
        <p:spPr>
          <a:xfrm>
            <a:off x="1212076" y="4541702"/>
            <a:ext cx="531417"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5.61</a:t>
            </a:r>
          </a:p>
        </p:txBody>
      </p:sp>
      <p:sp>
        <p:nvSpPr>
          <p:cNvPr id="33" name="Rectangle 32"/>
          <p:cNvSpPr/>
          <p:nvPr/>
        </p:nvSpPr>
        <p:spPr>
          <a:xfrm>
            <a:off x="1260330" y="4534022"/>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p:cNvSpPr/>
          <p:nvPr/>
        </p:nvSpPr>
        <p:spPr>
          <a:xfrm>
            <a:off x="2996952" y="4106857"/>
            <a:ext cx="504056" cy="36004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p:cNvSpPr/>
          <p:nvPr/>
        </p:nvSpPr>
        <p:spPr>
          <a:xfrm>
            <a:off x="2916922" y="3650536"/>
            <a:ext cx="504056" cy="36004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62862" t="1574" r="12201" b="65706"/>
          <a:stretch/>
        </p:blipFill>
        <p:spPr>
          <a:xfrm>
            <a:off x="4516647" y="5476793"/>
            <a:ext cx="1859765" cy="1957621"/>
          </a:xfrm>
          <a:prstGeom prst="rect">
            <a:avLst/>
          </a:prstGeom>
        </p:spPr>
      </p:pic>
      <p:sp>
        <p:nvSpPr>
          <p:cNvPr id="38" name="Rectangle 37"/>
          <p:cNvSpPr/>
          <p:nvPr/>
        </p:nvSpPr>
        <p:spPr>
          <a:xfrm>
            <a:off x="537605" y="7798380"/>
            <a:ext cx="5847169" cy="67267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abiotic factors are affecting the distribution of deep sea corals in Figure 1? Ans.</a:t>
            </a:r>
          </a:p>
          <a:p>
            <a:endParaRPr lang="en-AU" sz="1200" b="1" dirty="0">
              <a:solidFill>
                <a:schemeClr val="tx1"/>
              </a:solidFill>
              <a:latin typeface="Arial Narrow" panose="020B0606020202030204" pitchFamily="34" charset="0"/>
            </a:endParaRPr>
          </a:p>
        </p:txBody>
      </p:sp>
      <p:sp>
        <p:nvSpPr>
          <p:cNvPr id="13" name="Rectangle 12"/>
          <p:cNvSpPr/>
          <p:nvPr/>
        </p:nvSpPr>
        <p:spPr>
          <a:xfrm>
            <a:off x="656778" y="8051761"/>
            <a:ext cx="5656606" cy="3368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E.g. oxygen (no corals in OMZ), aragonite (no corals below </a:t>
            </a:r>
            <a:r>
              <a:rPr lang="el-GR" sz="1200" dirty="0">
                <a:solidFill>
                  <a:schemeClr val="tx1">
                    <a:lumMod val="65000"/>
                    <a:lumOff val="35000"/>
                  </a:schemeClr>
                </a:solidFill>
                <a:latin typeface="Comic Sans MS" panose="030F0702030302020204" pitchFamily="66" charset="0"/>
              </a:rPr>
              <a:t>Ω</a:t>
            </a:r>
            <a:r>
              <a:rPr lang="en-AU" sz="1200" dirty="0" err="1">
                <a:solidFill>
                  <a:schemeClr val="tx1">
                    <a:lumMod val="65000"/>
                    <a:lumOff val="35000"/>
                  </a:schemeClr>
                </a:solidFill>
                <a:latin typeface="Comic Sans MS" panose="030F0702030302020204" pitchFamily="66" charset="0"/>
              </a:rPr>
              <a:t>ara</a:t>
            </a:r>
            <a:r>
              <a:rPr lang="en-AU" sz="1200" dirty="0">
                <a:solidFill>
                  <a:schemeClr val="tx1">
                    <a:lumMod val="65000"/>
                    <a:lumOff val="35000"/>
                  </a:schemeClr>
                </a:solidFill>
                <a:latin typeface="Comic Sans MS" panose="030F0702030302020204" pitchFamily="66" charset="0"/>
              </a:rPr>
              <a:t> = 1)  </a:t>
            </a:r>
          </a:p>
        </p:txBody>
      </p:sp>
      <p:sp>
        <p:nvSpPr>
          <p:cNvPr id="17" name="Rectangle 16"/>
          <p:cNvSpPr/>
          <p:nvPr/>
        </p:nvSpPr>
        <p:spPr>
          <a:xfrm>
            <a:off x="4847953" y="6406431"/>
            <a:ext cx="360040" cy="120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TextBox 40"/>
          <p:cNvSpPr txBox="1"/>
          <p:nvPr/>
        </p:nvSpPr>
        <p:spPr>
          <a:xfrm>
            <a:off x="4794432" y="6352976"/>
            <a:ext cx="689278" cy="215444"/>
          </a:xfrm>
          <a:prstGeom prst="rect">
            <a:avLst/>
          </a:prstGeom>
          <a:noFill/>
        </p:spPr>
        <p:txBody>
          <a:bodyPr wrap="square" rtlCol="0">
            <a:spAutoFit/>
          </a:bodyPr>
          <a:lstStyle/>
          <a:p>
            <a:r>
              <a:rPr lang="el-GR" sz="800" b="1" dirty="0">
                <a:latin typeface="Arial Narrow" panose="020B0606020202030204" pitchFamily="34" charset="0"/>
                <a:cs typeface="Arial" panose="020B0604020202020204" pitchFamily="34" charset="0"/>
              </a:rPr>
              <a:t>Ω</a:t>
            </a:r>
            <a:r>
              <a:rPr lang="en-AU" sz="600" b="1" dirty="0">
                <a:latin typeface="Arial Narrow" panose="020B0606020202030204" pitchFamily="34" charset="0"/>
                <a:cs typeface="Arial" panose="020B0604020202020204" pitchFamily="34" charset="0"/>
              </a:rPr>
              <a:t>aragonite</a:t>
            </a:r>
          </a:p>
        </p:txBody>
      </p:sp>
      <p:sp>
        <p:nvSpPr>
          <p:cNvPr id="18" name="Rectangle 17"/>
          <p:cNvSpPr/>
          <p:nvPr/>
        </p:nvSpPr>
        <p:spPr>
          <a:xfrm>
            <a:off x="5928073" y="6451052"/>
            <a:ext cx="385312" cy="64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TextBox 43"/>
          <p:cNvSpPr txBox="1"/>
          <p:nvPr/>
        </p:nvSpPr>
        <p:spPr>
          <a:xfrm>
            <a:off x="5968746" y="6354929"/>
            <a:ext cx="689278" cy="215444"/>
          </a:xfrm>
          <a:prstGeom prst="rect">
            <a:avLst/>
          </a:prstGeom>
          <a:noFill/>
        </p:spPr>
        <p:txBody>
          <a:bodyPr wrap="square" rtlCol="0">
            <a:spAutoFit/>
          </a:bodyPr>
          <a:lstStyle/>
          <a:p>
            <a:r>
              <a:rPr lang="en-AU" sz="800" b="1" dirty="0">
                <a:latin typeface="Arial Narrow" panose="020B0606020202030204" pitchFamily="34" charset="0"/>
                <a:cs typeface="Arial" panose="020B0604020202020204" pitchFamily="34" charset="0"/>
              </a:rPr>
              <a:t>pH</a:t>
            </a:r>
            <a:endParaRPr lang="en-AU" sz="600" b="1" dirty="0">
              <a:latin typeface="Arial Narrow" panose="020B0606020202030204" pitchFamily="34" charset="0"/>
              <a:cs typeface="Arial" panose="020B0604020202020204" pitchFamily="34" charset="0"/>
            </a:endParaRPr>
          </a:p>
        </p:txBody>
      </p:sp>
      <p:sp>
        <p:nvSpPr>
          <p:cNvPr id="50" name="Rectangle 49"/>
          <p:cNvSpPr/>
          <p:nvPr/>
        </p:nvSpPr>
        <p:spPr>
          <a:xfrm>
            <a:off x="5776089" y="5512839"/>
            <a:ext cx="537295" cy="511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TextBox 50"/>
          <p:cNvSpPr txBox="1"/>
          <p:nvPr/>
        </p:nvSpPr>
        <p:spPr>
          <a:xfrm>
            <a:off x="5665313" y="5434163"/>
            <a:ext cx="917132" cy="215444"/>
          </a:xfrm>
          <a:prstGeom prst="rect">
            <a:avLst/>
          </a:prstGeom>
          <a:noFill/>
        </p:spPr>
        <p:txBody>
          <a:bodyPr wrap="square" rtlCol="0">
            <a:spAutoFit/>
          </a:bodyPr>
          <a:lstStyle/>
          <a:p>
            <a:r>
              <a:rPr lang="en-AU" sz="800" b="1" dirty="0">
                <a:latin typeface="Arial Narrow" panose="020B0606020202030204" pitchFamily="34" charset="0"/>
                <a:cs typeface="Arial" panose="020B0604020202020204" pitchFamily="34" charset="0"/>
              </a:rPr>
              <a:t>Salinity </a:t>
            </a:r>
            <a:r>
              <a:rPr lang="en-AU" sz="600" b="1" dirty="0">
                <a:latin typeface="Arial Narrow" panose="020B0606020202030204" pitchFamily="34" charset="0"/>
                <a:cs typeface="Arial" panose="020B0604020202020204" pitchFamily="34" charset="0"/>
              </a:rPr>
              <a:t>(</a:t>
            </a:r>
            <a:r>
              <a:rPr lang="en-AU" sz="600" b="1" dirty="0" err="1">
                <a:latin typeface="Arial Narrow" panose="020B0606020202030204" pitchFamily="34" charset="0"/>
                <a:cs typeface="Arial" panose="020B0604020202020204" pitchFamily="34" charset="0"/>
              </a:rPr>
              <a:t>psu</a:t>
            </a:r>
            <a:r>
              <a:rPr lang="en-AU" sz="600" b="1" dirty="0">
                <a:latin typeface="Arial Narrow" panose="020B0606020202030204" pitchFamily="34" charset="0"/>
                <a:cs typeface="Arial" panose="020B0604020202020204" pitchFamily="34" charset="0"/>
              </a:rPr>
              <a:t>)</a:t>
            </a:r>
          </a:p>
        </p:txBody>
      </p:sp>
      <p:sp>
        <p:nvSpPr>
          <p:cNvPr id="52" name="Rectangle 51"/>
          <p:cNvSpPr/>
          <p:nvPr/>
        </p:nvSpPr>
        <p:spPr>
          <a:xfrm>
            <a:off x="4794432" y="5497533"/>
            <a:ext cx="624055" cy="66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TextBox 52"/>
          <p:cNvSpPr txBox="1"/>
          <p:nvPr/>
        </p:nvSpPr>
        <p:spPr>
          <a:xfrm>
            <a:off x="4603448" y="5428530"/>
            <a:ext cx="1250654" cy="215444"/>
          </a:xfrm>
          <a:prstGeom prst="rect">
            <a:avLst/>
          </a:prstGeom>
          <a:noFill/>
        </p:spPr>
        <p:txBody>
          <a:bodyPr wrap="square" rtlCol="0">
            <a:spAutoFit/>
          </a:bodyPr>
          <a:lstStyle/>
          <a:p>
            <a:r>
              <a:rPr lang="en-AU" sz="800" b="1" dirty="0">
                <a:latin typeface="Arial Narrow" panose="020B0606020202030204" pitchFamily="34" charset="0"/>
                <a:cs typeface="Arial" panose="020B0604020202020204" pitchFamily="34" charset="0"/>
              </a:rPr>
              <a:t>Temperature </a:t>
            </a:r>
            <a:r>
              <a:rPr lang="en-AU" sz="600" b="1" dirty="0">
                <a:latin typeface="Arial Narrow" panose="020B0606020202030204" pitchFamily="34" charset="0"/>
                <a:cs typeface="Arial" panose="020B0604020202020204" pitchFamily="34" charset="0"/>
              </a:rPr>
              <a:t>(°C)</a:t>
            </a:r>
          </a:p>
        </p:txBody>
      </p:sp>
      <p:sp>
        <p:nvSpPr>
          <p:cNvPr id="55" name="Rectangle 54"/>
          <p:cNvSpPr/>
          <p:nvPr/>
        </p:nvSpPr>
        <p:spPr>
          <a:xfrm>
            <a:off x="537605" y="5156988"/>
            <a:ext cx="5838807" cy="243226"/>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(very old) Deep-sea coral populations  </a:t>
            </a:r>
          </a:p>
        </p:txBody>
      </p:sp>
      <p:sp>
        <p:nvSpPr>
          <p:cNvPr id="56" name="Rectangle 55"/>
          <p:cNvSpPr/>
          <p:nvPr/>
        </p:nvSpPr>
        <p:spPr>
          <a:xfrm>
            <a:off x="3206975" y="5882176"/>
            <a:ext cx="1234202" cy="212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Rectangle 59"/>
          <p:cNvSpPr/>
          <p:nvPr/>
        </p:nvSpPr>
        <p:spPr>
          <a:xfrm>
            <a:off x="522797" y="1021740"/>
            <a:ext cx="5837034" cy="223628"/>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Shallow-water coral reefs  </a:t>
            </a:r>
          </a:p>
        </p:txBody>
      </p:sp>
      <p:pic>
        <p:nvPicPr>
          <p:cNvPr id="48" name="Picture 47"/>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9051" t="4016" r="39182" b="65706"/>
          <a:stretch/>
        </p:blipFill>
        <p:spPr>
          <a:xfrm>
            <a:off x="498798" y="5493956"/>
            <a:ext cx="4057861" cy="1904011"/>
          </a:xfrm>
          <a:prstGeom prst="rect">
            <a:avLst/>
          </a:prstGeom>
        </p:spPr>
      </p:pic>
      <p:sp>
        <p:nvSpPr>
          <p:cNvPr id="62" name="TextBox 61"/>
          <p:cNvSpPr txBox="1"/>
          <p:nvPr/>
        </p:nvSpPr>
        <p:spPr>
          <a:xfrm>
            <a:off x="3305020" y="5732897"/>
            <a:ext cx="1310937" cy="246221"/>
          </a:xfrm>
          <a:prstGeom prst="rect">
            <a:avLst/>
          </a:prstGeom>
          <a:solidFill>
            <a:schemeClr val="bg1"/>
          </a:solidFill>
        </p:spPr>
        <p:txBody>
          <a:bodyPr wrap="square" rtlCol="0">
            <a:spAutoFit/>
          </a:bodyPr>
          <a:lstStyle/>
          <a:p>
            <a:r>
              <a:rPr lang="en-AU" sz="1000" b="1" dirty="0">
                <a:latin typeface="Arial Narrow" panose="020B0606020202030204" pitchFamily="34" charset="0"/>
                <a:cs typeface="Arial" panose="020B0604020202020204" pitchFamily="34" charset="0"/>
              </a:rPr>
              <a:t>Oxygen (</a:t>
            </a:r>
            <a:r>
              <a:rPr lang="en-AU" sz="1000" b="1" i="1" dirty="0">
                <a:latin typeface="Arial Narrow" panose="020B0606020202030204" pitchFamily="34" charset="0"/>
                <a:cs typeface="Arial" panose="020B0604020202020204" pitchFamily="34" charset="0"/>
              </a:rPr>
              <a:t>µ</a:t>
            </a:r>
            <a:r>
              <a:rPr lang="en-AU" sz="1000" b="1" dirty="0" err="1">
                <a:latin typeface="Arial Narrow" panose="020B0606020202030204" pitchFamily="34" charset="0"/>
                <a:cs typeface="Arial" panose="020B0604020202020204" pitchFamily="34" charset="0"/>
              </a:rPr>
              <a:t>mol</a:t>
            </a:r>
            <a:r>
              <a:rPr lang="en-AU" sz="1000" b="1" dirty="0">
                <a:latin typeface="Arial Narrow" panose="020B0606020202030204" pitchFamily="34" charset="0"/>
                <a:cs typeface="Arial" panose="020B0604020202020204" pitchFamily="34" charset="0"/>
              </a:rPr>
              <a:t>/kg)</a:t>
            </a:r>
          </a:p>
        </p:txBody>
      </p:sp>
      <p:sp>
        <p:nvSpPr>
          <p:cNvPr id="58" name="Rectangle 57">
            <a:extLst>
              <a:ext uri="{FF2B5EF4-FFF2-40B4-BE49-F238E27FC236}">
                <a16:creationId xmlns:a16="http://schemas.microsoft.com/office/drawing/2014/main" id="{D055FC38-4F8F-435A-8AEC-0C4648CFD023}"/>
              </a:ext>
            </a:extLst>
          </p:cNvPr>
          <p:cNvSpPr/>
          <p:nvPr/>
        </p:nvSpPr>
        <p:spPr>
          <a:xfrm>
            <a:off x="888868" y="3716701"/>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TextBox 62">
            <a:extLst>
              <a:ext uri="{FF2B5EF4-FFF2-40B4-BE49-F238E27FC236}">
                <a16:creationId xmlns:a16="http://schemas.microsoft.com/office/drawing/2014/main" id="{8336ECE5-E9BB-4B6E-91D3-A56DAE279049}"/>
              </a:ext>
            </a:extLst>
          </p:cNvPr>
          <p:cNvSpPr txBox="1"/>
          <p:nvPr/>
        </p:nvSpPr>
        <p:spPr>
          <a:xfrm>
            <a:off x="842755" y="3738700"/>
            <a:ext cx="531417"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23.3</a:t>
            </a:r>
          </a:p>
        </p:txBody>
      </p:sp>
      <p:sp>
        <p:nvSpPr>
          <p:cNvPr id="64" name="Rectangle 63">
            <a:extLst>
              <a:ext uri="{FF2B5EF4-FFF2-40B4-BE49-F238E27FC236}">
                <a16:creationId xmlns:a16="http://schemas.microsoft.com/office/drawing/2014/main" id="{996F8F92-49E9-4235-A928-CF36355ACA7E}"/>
              </a:ext>
            </a:extLst>
          </p:cNvPr>
          <p:cNvSpPr/>
          <p:nvPr/>
        </p:nvSpPr>
        <p:spPr>
          <a:xfrm>
            <a:off x="1258189" y="4805944"/>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TextBox 64">
            <a:extLst>
              <a:ext uri="{FF2B5EF4-FFF2-40B4-BE49-F238E27FC236}">
                <a16:creationId xmlns:a16="http://schemas.microsoft.com/office/drawing/2014/main" id="{5B4375B7-BAD4-455D-87DD-E3C423B0D48D}"/>
              </a:ext>
            </a:extLst>
          </p:cNvPr>
          <p:cNvSpPr txBox="1"/>
          <p:nvPr/>
        </p:nvSpPr>
        <p:spPr>
          <a:xfrm>
            <a:off x="1212076" y="4827943"/>
            <a:ext cx="531417"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0.54</a:t>
            </a:r>
          </a:p>
        </p:txBody>
      </p:sp>
      <p:sp>
        <p:nvSpPr>
          <p:cNvPr id="66" name="Oval 65">
            <a:extLst>
              <a:ext uri="{FF2B5EF4-FFF2-40B4-BE49-F238E27FC236}">
                <a16:creationId xmlns:a16="http://schemas.microsoft.com/office/drawing/2014/main" id="{E2B210E1-92FC-46A7-85EE-D1B5A86F8E15}"/>
              </a:ext>
            </a:extLst>
          </p:cNvPr>
          <p:cNvSpPr/>
          <p:nvPr/>
        </p:nvSpPr>
        <p:spPr>
          <a:xfrm>
            <a:off x="2654596" y="3053872"/>
            <a:ext cx="504056" cy="36004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Oval 66">
            <a:extLst>
              <a:ext uri="{FF2B5EF4-FFF2-40B4-BE49-F238E27FC236}">
                <a16:creationId xmlns:a16="http://schemas.microsoft.com/office/drawing/2014/main" id="{280EF91B-B784-4455-94D9-B5267F3720FC}"/>
              </a:ext>
            </a:extLst>
          </p:cNvPr>
          <p:cNvSpPr/>
          <p:nvPr/>
        </p:nvSpPr>
        <p:spPr>
          <a:xfrm>
            <a:off x="2996952" y="4667066"/>
            <a:ext cx="504056" cy="36004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TextBox 67">
            <a:extLst>
              <a:ext uri="{FF2B5EF4-FFF2-40B4-BE49-F238E27FC236}">
                <a16:creationId xmlns:a16="http://schemas.microsoft.com/office/drawing/2014/main" id="{AB346481-266B-401C-8A4E-735591D942DB}"/>
              </a:ext>
            </a:extLst>
          </p:cNvPr>
          <p:cNvSpPr txBox="1"/>
          <p:nvPr/>
        </p:nvSpPr>
        <p:spPr>
          <a:xfrm>
            <a:off x="461568" y="7355920"/>
            <a:ext cx="5991767" cy="452432"/>
          </a:xfrm>
          <a:prstGeom prst="rect">
            <a:avLst/>
          </a:prstGeom>
          <a:noFill/>
        </p:spPr>
        <p:txBody>
          <a:bodyPr wrap="square" rtlCol="0">
            <a:spAutoFit/>
          </a:bodyPr>
          <a:lstStyle/>
          <a:p>
            <a:r>
              <a:rPr lang="en-AU" sz="780" b="1" dirty="0">
                <a:latin typeface="Arial Narrow" panose="020B0606020202030204" pitchFamily="34" charset="0"/>
              </a:rPr>
              <a:t>Figure 1: The calendar age and depth of Holocene deep-sea coral </a:t>
            </a:r>
            <a:r>
              <a:rPr lang="en-AU" sz="780" b="1" i="1" dirty="0" err="1">
                <a:latin typeface="Arial Narrow" panose="020B0606020202030204" pitchFamily="34" charset="0"/>
              </a:rPr>
              <a:t>Desmophyllum</a:t>
            </a:r>
            <a:r>
              <a:rPr lang="en-AU" sz="780" b="1" i="1" dirty="0">
                <a:latin typeface="Arial Narrow" panose="020B0606020202030204" pitchFamily="34" charset="0"/>
              </a:rPr>
              <a:t> dianthus</a:t>
            </a:r>
            <a:r>
              <a:rPr lang="en-AU" sz="780" b="1" dirty="0">
                <a:latin typeface="Arial Narrow" panose="020B0606020202030204" pitchFamily="34" charset="0"/>
              </a:rPr>
              <a:t> on North Atlantic Seamounts. The dashed boxes represent gaps in coral distribution (i.e. corals do not grow there) which also correspond to the oxygen minimum zones or OMZs (n=&gt;5000)</a:t>
            </a:r>
            <a:r>
              <a:rPr lang="en-AU" sz="780" b="1" baseline="30000" dirty="0">
                <a:latin typeface="Arial Narrow" panose="020B0606020202030204" pitchFamily="34" charset="0"/>
              </a:rPr>
              <a:t>[2]</a:t>
            </a:r>
            <a:r>
              <a:rPr lang="en-AU" sz="780" b="1" dirty="0">
                <a:latin typeface="Arial Narrow" panose="020B0606020202030204" pitchFamily="34" charset="0"/>
              </a:rPr>
              <a:t>. Water column profiles for temperature, salinity and pH are from World Atlas 2009 (</a:t>
            </a:r>
            <a:r>
              <a:rPr lang="en-US" sz="780" b="1" dirty="0">
                <a:latin typeface="Arial Narrow" panose="020B0606020202030204" pitchFamily="34" charset="0"/>
              </a:rPr>
              <a:t>34°N–40°N, 60°W–68°W) and </a:t>
            </a:r>
            <a:r>
              <a:rPr lang="el-GR" sz="780" b="1" dirty="0">
                <a:latin typeface="Arial Narrow" panose="020B0606020202030204" pitchFamily="34" charset="0"/>
                <a:cs typeface="Arial" panose="020B0604020202020204" pitchFamily="34" charset="0"/>
              </a:rPr>
              <a:t>Ω</a:t>
            </a:r>
            <a:r>
              <a:rPr lang="en-AU" sz="780" b="1" dirty="0">
                <a:latin typeface="Arial Narrow" panose="020B0606020202030204" pitchFamily="34" charset="0"/>
                <a:cs typeface="Arial" panose="020B0604020202020204" pitchFamily="34" charset="0"/>
              </a:rPr>
              <a:t>aragonite </a:t>
            </a:r>
            <a:r>
              <a:rPr lang="en-US" sz="780" b="1" dirty="0">
                <a:latin typeface="Arial Narrow" panose="020B0606020202030204" pitchFamily="34" charset="0"/>
              </a:rPr>
              <a:t>and CO2 were calculated using CO2SYS</a:t>
            </a:r>
            <a:r>
              <a:rPr lang="en-AU" sz="780" b="1" baseline="30000" dirty="0">
                <a:latin typeface="Arial Narrow" panose="020B0606020202030204" pitchFamily="34" charset="0"/>
              </a:rPr>
              <a:t>[2]</a:t>
            </a:r>
            <a:r>
              <a:rPr lang="en-AU" sz="780" b="1" dirty="0">
                <a:latin typeface="Arial Narrow" panose="020B0606020202030204" pitchFamily="34" charset="0"/>
              </a:rPr>
              <a:t>.</a:t>
            </a:r>
            <a:endParaRPr lang="en-AU" sz="780" b="1" baseline="30000" dirty="0">
              <a:latin typeface="Arial Narrow" panose="020B0606020202030204" pitchFamily="34" charset="0"/>
            </a:endParaRPr>
          </a:p>
        </p:txBody>
      </p:sp>
      <p:sp>
        <p:nvSpPr>
          <p:cNvPr id="69" name="TextBox 68">
            <a:extLst>
              <a:ext uri="{FF2B5EF4-FFF2-40B4-BE49-F238E27FC236}">
                <a16:creationId xmlns:a16="http://schemas.microsoft.com/office/drawing/2014/main" id="{2A6D26D7-F232-419E-82DC-C3B4918E54A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1" name="Straight Connector 10">
            <a:extLst>
              <a:ext uri="{FF2B5EF4-FFF2-40B4-BE49-F238E27FC236}">
                <a16:creationId xmlns:a16="http://schemas.microsoft.com/office/drawing/2014/main" id="{450C8AE5-3274-72FE-6499-8DD024FAA35F}"/>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36">
            <a:extLst>
              <a:ext uri="{FF2B5EF4-FFF2-40B4-BE49-F238E27FC236}">
                <a16:creationId xmlns:a16="http://schemas.microsoft.com/office/drawing/2014/main" id="{3D6F01D7-A3FB-C76D-38E6-6EF56C0BE36D}"/>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2" name="TextBox 36">
            <a:extLst>
              <a:ext uri="{FF2B5EF4-FFF2-40B4-BE49-F238E27FC236}">
                <a16:creationId xmlns:a16="http://schemas.microsoft.com/office/drawing/2014/main" id="{342EAE96-7187-F27E-DE5C-6F7153FD7E89}"/>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1165738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5FC4E-5D43-CB62-0BD3-068BA72A0466}"/>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97013B56-9524-2327-3C38-F56F3F131FE3}"/>
              </a:ext>
            </a:extLst>
          </p:cNvPr>
          <p:cNvSpPr txBox="1"/>
          <p:nvPr/>
        </p:nvSpPr>
        <p:spPr>
          <a:xfrm>
            <a:off x="1462707" y="214201"/>
            <a:ext cx="4155897" cy="738664"/>
          </a:xfrm>
          <a:prstGeom prst="rect">
            <a:avLst/>
          </a:prstGeom>
          <a:noFill/>
        </p:spPr>
        <p:txBody>
          <a:bodyPr wrap="square" rtlCol="0">
            <a:spAutoFit/>
          </a:bodyPr>
          <a:lstStyle/>
          <a:p>
            <a:r>
              <a:rPr lang="en-AU" sz="2000" b="1" dirty="0">
                <a:latin typeface="Arial Narrow" pitchFamily="34" charset="0"/>
              </a:rPr>
              <a:t>Analyse </a:t>
            </a:r>
            <a:r>
              <a:rPr lang="en-AU" sz="1100" dirty="0">
                <a:latin typeface="Arial Narrow" panose="020B0606020202030204" pitchFamily="34" charset="0"/>
              </a:rPr>
              <a:t>abiotic factors (e.g. dissolved oxygen, salinity, substrate) that affect the distribution of coral reefs.</a:t>
            </a:r>
          </a:p>
          <a:p>
            <a:endParaRPr lang="en-AU" sz="1100" dirty="0">
              <a:latin typeface="Arial Narrow" panose="020B0606020202030204" pitchFamily="34" charset="0"/>
            </a:endParaRPr>
          </a:p>
        </p:txBody>
      </p:sp>
      <p:sp>
        <p:nvSpPr>
          <p:cNvPr id="31" name="TextBox 30">
            <a:extLst>
              <a:ext uri="{FF2B5EF4-FFF2-40B4-BE49-F238E27FC236}">
                <a16:creationId xmlns:a16="http://schemas.microsoft.com/office/drawing/2014/main" id="{F39C930B-0D8D-A228-EF36-CB16E75010C4}"/>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C9D49C25-88A9-AEC1-2A5F-B6AF82CCEEE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259DFB72-32AA-7421-3EA1-7475DB04E632}"/>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4C57046-5665-19D1-D8FA-C3CC1651A58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F842D4DE-426F-31C1-F6E1-C9C6AE12993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EDA25585-5CF8-77CB-4AA8-66AF3304F2E1}"/>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565556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07100" y="246770"/>
            <a:ext cx="4053403" cy="538609"/>
          </a:xfrm>
          <a:prstGeom prst="rect">
            <a:avLst/>
          </a:prstGeom>
          <a:noFill/>
        </p:spPr>
        <p:txBody>
          <a:bodyPr wrap="square" rtlCol="0">
            <a:spAutoFit/>
          </a:bodyPr>
          <a:lstStyle/>
          <a:p>
            <a:r>
              <a:rPr lang="en-US" b="1" dirty="0">
                <a:latin typeface="Arial Narrow" pitchFamily="34" charset="0"/>
              </a:rPr>
              <a:t>19. Home Sweet Home – </a:t>
            </a:r>
            <a:r>
              <a:rPr lang="en-AU" sz="1100" dirty="0">
                <a:latin typeface="Arial Narrow" panose="020B0606020202030204" pitchFamily="34" charset="0"/>
              </a:rPr>
              <a:t>Explain that corals are habitat formers and ecosystem engineers</a:t>
            </a:r>
            <a:endParaRPr lang="en-US" sz="1100" i="1" dirty="0">
              <a:latin typeface="Arial Narrow" pitchFamily="34" charset="0"/>
            </a:endParaRPr>
          </a:p>
        </p:txBody>
      </p:sp>
      <p:sp>
        <p:nvSpPr>
          <p:cNvPr id="14" name="TextBox 13"/>
          <p:cNvSpPr txBox="1"/>
          <p:nvPr/>
        </p:nvSpPr>
        <p:spPr>
          <a:xfrm>
            <a:off x="419592" y="8374287"/>
            <a:ext cx="6177760" cy="449354"/>
          </a:xfrm>
          <a:prstGeom prst="rect">
            <a:avLst/>
          </a:prstGeom>
          <a:noFill/>
        </p:spPr>
        <p:txBody>
          <a:bodyPr wrap="square" rtlCol="0">
            <a:spAutoFit/>
          </a:bodyPr>
          <a:lstStyle/>
          <a:p>
            <a:r>
              <a:rPr lang="en-AU" sz="580" baseline="30000" dirty="0">
                <a:latin typeface="Arial Narrow" panose="020B0606020202030204" pitchFamily="34" charset="0"/>
              </a:rPr>
              <a:t>[1] </a:t>
            </a:r>
            <a:r>
              <a:rPr lang="en-AU" sz="580" dirty="0">
                <a:latin typeface="Arial Narrow" panose="020B0606020202030204" pitchFamily="34" charset="0"/>
              </a:rPr>
              <a:t>Thomsen, M.S., </a:t>
            </a:r>
            <a:r>
              <a:rPr lang="en-AU" sz="580" dirty="0" err="1">
                <a:latin typeface="Arial Narrow" panose="020B0606020202030204" pitchFamily="34" charset="0"/>
              </a:rPr>
              <a:t>Wernberg</a:t>
            </a:r>
            <a:r>
              <a:rPr lang="en-AU" sz="580" dirty="0">
                <a:latin typeface="Arial Narrow" panose="020B0606020202030204" pitchFamily="34" charset="0"/>
              </a:rPr>
              <a:t>, T., Altieri, A., </a:t>
            </a:r>
            <a:r>
              <a:rPr lang="en-AU" sz="580" dirty="0" err="1">
                <a:latin typeface="Arial Narrow" panose="020B0606020202030204" pitchFamily="34" charset="0"/>
              </a:rPr>
              <a:t>Tuya</a:t>
            </a:r>
            <a:r>
              <a:rPr lang="en-AU" sz="580" dirty="0">
                <a:latin typeface="Arial Narrow" panose="020B0606020202030204" pitchFamily="34" charset="0"/>
              </a:rPr>
              <a:t>, F., </a:t>
            </a:r>
            <a:r>
              <a:rPr lang="en-AU" sz="580" dirty="0" err="1">
                <a:latin typeface="Arial Narrow" panose="020B0606020202030204" pitchFamily="34" charset="0"/>
              </a:rPr>
              <a:t>Gulbransen</a:t>
            </a:r>
            <a:r>
              <a:rPr lang="en-AU" sz="580" dirty="0">
                <a:latin typeface="Arial Narrow" panose="020B0606020202030204" pitchFamily="34" charset="0"/>
              </a:rPr>
              <a:t>, D., </a:t>
            </a:r>
            <a:r>
              <a:rPr lang="en-AU" sz="580" dirty="0" err="1">
                <a:latin typeface="Arial Narrow" panose="020B0606020202030204" pitchFamily="34" charset="0"/>
              </a:rPr>
              <a:t>McGlathery</a:t>
            </a:r>
            <a:r>
              <a:rPr lang="en-AU" sz="580" dirty="0">
                <a:latin typeface="Arial Narrow" panose="020B0606020202030204" pitchFamily="34" charset="0"/>
              </a:rPr>
              <a:t>, K.J., </a:t>
            </a:r>
            <a:r>
              <a:rPr lang="en-AU" sz="580" dirty="0" err="1">
                <a:latin typeface="Arial Narrow" panose="020B0606020202030204" pitchFamily="34" charset="0"/>
              </a:rPr>
              <a:t>Holmer</a:t>
            </a:r>
            <a:r>
              <a:rPr lang="en-AU" sz="580" dirty="0">
                <a:latin typeface="Arial Narrow" panose="020B0606020202030204" pitchFamily="34" charset="0"/>
              </a:rPr>
              <a:t>, M. and Silliman, B.R. (2010). Habitat Cascades: The Conceptual Context and Global Relevance of Facilitation Cascades via Habitat Formation and Modification. </a:t>
            </a:r>
            <a:r>
              <a:rPr lang="en-AU" sz="580" i="1" dirty="0">
                <a:latin typeface="Arial Narrow" panose="020B0606020202030204" pitchFamily="34" charset="0"/>
              </a:rPr>
              <a:t>Integrative and Comparative Biology. v50 (2).158-175</a:t>
            </a:r>
            <a:r>
              <a:rPr lang="en-AU" sz="580" dirty="0">
                <a:latin typeface="Arial Narrow" panose="020B0606020202030204" pitchFamily="34" charset="0"/>
              </a:rPr>
              <a:t>. </a:t>
            </a:r>
            <a:r>
              <a:rPr lang="en-AU" sz="580" i="1" dirty="0">
                <a:latin typeface="Arial Narrow" panose="020B0606020202030204" pitchFamily="34" charset="0"/>
              </a:rPr>
              <a:t>DOI: 10.1093/</a:t>
            </a:r>
            <a:r>
              <a:rPr lang="en-AU" sz="580" i="1" dirty="0" err="1">
                <a:latin typeface="Arial Narrow" panose="020B0606020202030204" pitchFamily="34" charset="0"/>
              </a:rPr>
              <a:t>icb</a:t>
            </a:r>
            <a:r>
              <a:rPr lang="en-AU" sz="580" i="1" dirty="0">
                <a:latin typeface="Arial Narrow" panose="020B0606020202030204" pitchFamily="34" charset="0"/>
              </a:rPr>
              <a:t>/icq042.</a:t>
            </a:r>
          </a:p>
          <a:p>
            <a:r>
              <a:rPr lang="en-AU" sz="580" baseline="30000" dirty="0">
                <a:latin typeface="Arial Narrow" panose="020B0606020202030204" pitchFamily="34" charset="0"/>
              </a:rPr>
              <a:t>[2] </a:t>
            </a:r>
            <a:r>
              <a:rPr lang="en-AU" sz="580" dirty="0">
                <a:latin typeface="Arial Narrow" panose="020B0606020202030204" pitchFamily="34" charset="0"/>
              </a:rPr>
              <a:t>Jones, G.J, Lawton, J. H. and </a:t>
            </a:r>
            <a:r>
              <a:rPr lang="en-AU" sz="580" dirty="0" err="1">
                <a:latin typeface="Arial Narrow" panose="020B0606020202030204" pitchFamily="34" charset="0"/>
              </a:rPr>
              <a:t>Shachak</a:t>
            </a:r>
            <a:r>
              <a:rPr lang="en-AU" sz="580" dirty="0">
                <a:latin typeface="Arial Narrow" panose="020B0606020202030204" pitchFamily="34" charset="0"/>
              </a:rPr>
              <a:t>, M. (1994). Organisms as ecosystem engineers. </a:t>
            </a:r>
            <a:r>
              <a:rPr lang="en-AU" sz="580" i="1" dirty="0">
                <a:latin typeface="Arial Narrow" panose="020B0606020202030204" pitchFamily="34" charset="0"/>
              </a:rPr>
              <a:t>OIKOS Volume 69, Number 3 pp. 373-386. DOI: 10.2307/3545850</a:t>
            </a:r>
          </a:p>
          <a:p>
            <a:r>
              <a:rPr lang="en-AU" sz="580" baseline="30000" dirty="0">
                <a:latin typeface="Arial Narrow" panose="020B0606020202030204" pitchFamily="34" charset="0"/>
              </a:rPr>
              <a:t>[3]</a:t>
            </a:r>
            <a:r>
              <a:rPr lang="en-AU" sz="580" dirty="0">
                <a:latin typeface="Arial Narrow" panose="020B0606020202030204" pitchFamily="34" charset="0"/>
              </a:rPr>
              <a:t> Coleman, F. C. and Williams, S. L. (2002). Overexploiting marine ecosystem engineers: potential consequences for biodiversity. </a:t>
            </a:r>
            <a:r>
              <a:rPr lang="en-AU" sz="580" i="1" dirty="0">
                <a:latin typeface="Arial Narrow" panose="020B0606020202030204" pitchFamily="34" charset="0"/>
              </a:rPr>
              <a:t>Trends in Ecology and Evolution. Vol. 17 No. 1. DOI: 10.1016/S0169-5347(01)02330-8 </a:t>
            </a:r>
          </a:p>
        </p:txBody>
      </p:sp>
      <p:sp>
        <p:nvSpPr>
          <p:cNvPr id="17" name="TextBox 16"/>
          <p:cNvSpPr txBox="1"/>
          <p:nvPr/>
        </p:nvSpPr>
        <p:spPr>
          <a:xfrm>
            <a:off x="428547" y="5825272"/>
            <a:ext cx="6024789" cy="1692771"/>
          </a:xfrm>
          <a:prstGeom prst="rect">
            <a:avLst/>
          </a:prstGeom>
          <a:noFill/>
        </p:spPr>
        <p:txBody>
          <a:bodyPr wrap="square" rtlCol="0">
            <a:spAutoFit/>
          </a:bodyPr>
          <a:lstStyle/>
          <a:p>
            <a:r>
              <a:rPr lang="en-AU" sz="1600" b="1" dirty="0">
                <a:latin typeface="Arial Narrow" panose="020B0606020202030204" pitchFamily="34" charset="0"/>
              </a:rPr>
              <a:t>Job Description: Ecosystem Engineer</a:t>
            </a:r>
          </a:p>
          <a:p>
            <a:r>
              <a:rPr lang="en-AU" sz="1100" b="1" dirty="0">
                <a:latin typeface="Arial Narrow" panose="020B0606020202030204" pitchFamily="34" charset="0"/>
              </a:rPr>
              <a:t>Ecosystem engineers </a:t>
            </a:r>
            <a:r>
              <a:rPr lang="en-AU" sz="1100" dirty="0">
                <a:latin typeface="Arial Narrow" panose="020B0606020202030204" pitchFamily="34" charset="0"/>
              </a:rPr>
              <a:t>are organisms that directly or indirectly </a:t>
            </a:r>
            <a:r>
              <a:rPr lang="en-AU" sz="1100" i="1" dirty="0">
                <a:latin typeface="Arial Narrow" panose="020B0606020202030204" pitchFamily="34" charset="0"/>
              </a:rPr>
              <a:t>modulate</a:t>
            </a:r>
            <a:r>
              <a:rPr lang="en-AU" sz="1100" dirty="0">
                <a:latin typeface="Arial Narrow" panose="020B0606020202030204" pitchFamily="34" charset="0"/>
              </a:rPr>
              <a:t> (alter, control) </a:t>
            </a:r>
            <a:r>
              <a:rPr lang="en-AU" sz="1100" i="1" dirty="0">
                <a:latin typeface="Arial Narrow" panose="020B0606020202030204" pitchFamily="34" charset="0"/>
              </a:rPr>
              <a:t>the availability of resources to other species</a:t>
            </a:r>
            <a:r>
              <a:rPr lang="en-AU" sz="1100" dirty="0">
                <a:latin typeface="Arial Narrow" panose="020B0606020202030204" pitchFamily="34" charset="0"/>
              </a:rPr>
              <a:t>, by causing physical state changes in biotic or abiotic material. In doing so, they create, modify and maintain habitats</a:t>
            </a:r>
            <a:r>
              <a:rPr lang="en-AU" sz="1100" baseline="30000" dirty="0">
                <a:latin typeface="Arial Narrow" panose="020B0606020202030204" pitchFamily="34" charset="0"/>
              </a:rPr>
              <a:t>[2]</a:t>
            </a:r>
            <a:r>
              <a:rPr lang="en-AU" sz="1100" dirty="0">
                <a:latin typeface="Arial Narrow" panose="020B0606020202030204" pitchFamily="34" charset="0"/>
              </a:rPr>
              <a:t>. For example, hard corals build coral reefs. As a result, they modulate the availability of resources to other species by creating habitat (i.e. reef, sand) and by changing the velocity of currents (that carry food and larvae). The term ‘</a:t>
            </a:r>
            <a:r>
              <a:rPr lang="en-AU" sz="1100" i="1" dirty="0">
                <a:latin typeface="Arial Narrow" panose="020B0606020202030204" pitchFamily="34" charset="0"/>
              </a:rPr>
              <a:t>ecosystem engineer</a:t>
            </a:r>
            <a:r>
              <a:rPr lang="en-AU" sz="1100" dirty="0">
                <a:latin typeface="Arial Narrow" panose="020B0606020202030204" pitchFamily="34" charset="0"/>
              </a:rPr>
              <a:t>’ became popular when Jones </a:t>
            </a:r>
            <a:r>
              <a:rPr lang="en-AU" sz="1100" i="1" dirty="0">
                <a:latin typeface="Arial Narrow" panose="020B0606020202030204" pitchFamily="34" charset="0"/>
              </a:rPr>
              <a:t>et al</a:t>
            </a:r>
            <a:r>
              <a:rPr lang="en-AU" sz="1100" dirty="0">
                <a:latin typeface="Arial Narrow" panose="020B0606020202030204" pitchFamily="34" charset="0"/>
              </a:rPr>
              <a:t>. (1994) published an article</a:t>
            </a:r>
            <a:r>
              <a:rPr lang="en-AU" sz="1100" baseline="30000" dirty="0">
                <a:latin typeface="Arial Narrow" panose="020B0606020202030204" pitchFamily="34" charset="0"/>
              </a:rPr>
              <a:t>[2] </a:t>
            </a:r>
            <a:r>
              <a:rPr lang="en-AU" sz="1100" dirty="0">
                <a:latin typeface="Arial Narrow" panose="020B0606020202030204" pitchFamily="34" charset="0"/>
              </a:rPr>
              <a:t>elucidating the ecological importance of organisms that (inadvertently) dictate the fate of other species by altering the availability of resources (i.e. energy, food, water, sunlight) due to their form and structure (autogenic engineers such as corals) or due to their behaviour (allogenic engineers such as marine burrowing macrofauna)</a:t>
            </a:r>
            <a:r>
              <a:rPr lang="en-AU" sz="1100" baseline="30000" dirty="0">
                <a:latin typeface="Arial Narrow" panose="020B0606020202030204" pitchFamily="34" charset="0"/>
              </a:rPr>
              <a:t>[3]</a:t>
            </a:r>
            <a:r>
              <a:rPr lang="en-AU" sz="1100" dirty="0">
                <a:latin typeface="Arial Narrow" panose="020B0606020202030204" pitchFamily="34" charset="0"/>
              </a:rPr>
              <a:t>.  </a:t>
            </a:r>
            <a:endParaRPr lang="en-AU" sz="1100" b="1" dirty="0">
              <a:latin typeface="Arial Narrow" panose="020B0606020202030204" pitchFamily="34" charset="0"/>
            </a:endParaRPr>
          </a:p>
        </p:txBody>
      </p:sp>
      <p:sp>
        <p:nvSpPr>
          <p:cNvPr id="6" name="Rectangle 5"/>
          <p:cNvSpPr/>
          <p:nvPr/>
        </p:nvSpPr>
        <p:spPr>
          <a:xfrm>
            <a:off x="510531" y="7527736"/>
            <a:ext cx="5846542" cy="83235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are ecosystem engineers? Ans.</a:t>
            </a:r>
          </a:p>
        </p:txBody>
      </p:sp>
      <p:sp>
        <p:nvSpPr>
          <p:cNvPr id="7" name="Rectangle 6"/>
          <p:cNvSpPr/>
          <p:nvPr/>
        </p:nvSpPr>
        <p:spPr>
          <a:xfrm>
            <a:off x="545683" y="7784923"/>
            <a:ext cx="5757147" cy="5301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Organisms that directly or indirectly modulate the availability of resources to other species, by causing physical state changes in biotic or abiotic material.</a:t>
            </a:r>
          </a:p>
        </p:txBody>
      </p:sp>
      <p:sp>
        <p:nvSpPr>
          <p:cNvPr id="15" name="TextBox 14"/>
          <p:cNvSpPr txBox="1"/>
          <p:nvPr/>
        </p:nvSpPr>
        <p:spPr>
          <a:xfrm>
            <a:off x="419592" y="981139"/>
            <a:ext cx="3951460" cy="1569660"/>
          </a:xfrm>
          <a:prstGeom prst="rect">
            <a:avLst/>
          </a:prstGeom>
          <a:noFill/>
        </p:spPr>
        <p:txBody>
          <a:bodyPr wrap="square" rtlCol="0">
            <a:spAutoFit/>
          </a:bodyPr>
          <a:lstStyle/>
          <a:p>
            <a:r>
              <a:rPr lang="en-AU" sz="1600" b="1" dirty="0">
                <a:latin typeface="Arial Narrow" panose="020B0606020202030204" pitchFamily="34" charset="0"/>
              </a:rPr>
              <a:t>Everyone needs a place to live</a:t>
            </a:r>
            <a:endParaRPr lang="en-AU" sz="500" b="1" dirty="0">
              <a:latin typeface="Arial Narrow" panose="020B0606020202030204" pitchFamily="34" charset="0"/>
            </a:endParaRPr>
          </a:p>
          <a:p>
            <a:endParaRPr lang="en-AU" sz="300" b="1" dirty="0">
              <a:latin typeface="Arial Narrow" panose="020B0606020202030204" pitchFamily="34" charset="0"/>
            </a:endParaRPr>
          </a:p>
          <a:p>
            <a:r>
              <a:rPr lang="en-AU" sz="1100" b="1" dirty="0">
                <a:latin typeface="Arial Narrow" panose="020B0606020202030204" pitchFamily="34" charset="0"/>
              </a:rPr>
              <a:t>Habitat formers </a:t>
            </a:r>
            <a:r>
              <a:rPr lang="en-AU" sz="1100" dirty="0">
                <a:latin typeface="Arial Narrow" panose="020B0606020202030204" pitchFamily="34" charset="0"/>
              </a:rPr>
              <a:t>are organisms that form a </a:t>
            </a:r>
            <a:r>
              <a:rPr lang="en-AU" sz="1100" b="1" dirty="0">
                <a:latin typeface="Arial Narrow" panose="020B0606020202030204" pitchFamily="34" charset="0"/>
              </a:rPr>
              <a:t>habitat – a place for other organisms to live</a:t>
            </a:r>
            <a:r>
              <a:rPr lang="en-AU" sz="1100" dirty="0">
                <a:latin typeface="Arial Narrow" panose="020B0606020202030204" pitchFamily="34" charset="0"/>
              </a:rPr>
              <a:t>. They are like the </a:t>
            </a:r>
            <a:r>
              <a:rPr lang="en-AU" sz="1100" i="1" dirty="0">
                <a:latin typeface="Arial Narrow" panose="020B0606020202030204" pitchFamily="34" charset="0"/>
              </a:rPr>
              <a:t>builders</a:t>
            </a:r>
            <a:r>
              <a:rPr lang="en-AU" sz="1100" dirty="0">
                <a:latin typeface="Arial Narrow" panose="020B0606020202030204" pitchFamily="34" charset="0"/>
              </a:rPr>
              <a:t>, creating living spaces for other organisms to live. Sometimes a</a:t>
            </a:r>
            <a:r>
              <a:rPr lang="en-AU" sz="1100" i="1" dirty="0">
                <a:latin typeface="Arial Narrow" panose="020B0606020202030204" pitchFamily="34" charset="0"/>
              </a:rPr>
              <a:t> primary </a:t>
            </a:r>
            <a:r>
              <a:rPr lang="en-AU" sz="1100" dirty="0">
                <a:latin typeface="Arial Narrow" panose="020B0606020202030204" pitchFamily="34" charset="0"/>
              </a:rPr>
              <a:t>habitat former creates a living space for a </a:t>
            </a:r>
            <a:r>
              <a:rPr lang="en-AU" sz="1100" i="1" dirty="0">
                <a:latin typeface="Arial Narrow" panose="020B0606020202030204" pitchFamily="34" charset="0"/>
              </a:rPr>
              <a:t>secondary </a:t>
            </a:r>
            <a:r>
              <a:rPr lang="en-AU" sz="1100" dirty="0">
                <a:latin typeface="Arial Narrow" panose="020B0606020202030204" pitchFamily="34" charset="0"/>
              </a:rPr>
              <a:t>habitat former that, in turn, creates a living space for </a:t>
            </a:r>
            <a:r>
              <a:rPr lang="en-AU" sz="1100" i="1" dirty="0">
                <a:latin typeface="Arial Narrow" panose="020B0606020202030204" pitchFamily="34" charset="0"/>
              </a:rPr>
              <a:t>focal</a:t>
            </a:r>
            <a:r>
              <a:rPr lang="en-AU" sz="1100" dirty="0">
                <a:latin typeface="Arial Narrow" panose="020B0606020202030204" pitchFamily="34" charset="0"/>
              </a:rPr>
              <a:t> organisms in what is called a </a:t>
            </a:r>
            <a:r>
              <a:rPr lang="en-AU" sz="1100" b="1" i="1" dirty="0">
                <a:latin typeface="Arial Narrow" panose="020B0606020202030204" pitchFamily="34" charset="0"/>
              </a:rPr>
              <a:t>habitat cascade</a:t>
            </a:r>
            <a:r>
              <a:rPr lang="en-AU" sz="1100" dirty="0">
                <a:latin typeface="Arial Narrow" panose="020B0606020202030204" pitchFamily="34" charset="0"/>
              </a:rPr>
              <a:t>. </a:t>
            </a:r>
            <a:br>
              <a:rPr lang="en-AU" sz="1100" dirty="0">
                <a:latin typeface="Arial Narrow" panose="020B0606020202030204" pitchFamily="34" charset="0"/>
              </a:rPr>
            </a:br>
            <a:r>
              <a:rPr lang="en-AU" sz="1100" dirty="0">
                <a:latin typeface="Arial Narrow" panose="020B0606020202030204" pitchFamily="34" charset="0"/>
              </a:rPr>
              <a:t>Habitat cascades </a:t>
            </a:r>
            <a:r>
              <a:rPr lang="en-AU" sz="1100" i="1" dirty="0">
                <a:latin typeface="Arial Narrow" panose="020B0606020202030204" pitchFamily="34" charset="0"/>
              </a:rPr>
              <a:t>increase</a:t>
            </a:r>
            <a:r>
              <a:rPr lang="en-AU" sz="1100" dirty="0">
                <a:latin typeface="Arial Narrow" panose="020B0606020202030204" pitchFamily="34" charset="0"/>
              </a:rPr>
              <a:t> species richness and species abundance </a:t>
            </a:r>
            <a:br>
              <a:rPr lang="en-AU" sz="1100" dirty="0">
                <a:latin typeface="Arial Narrow" panose="020B0606020202030204" pitchFamily="34" charset="0"/>
              </a:rPr>
            </a:br>
            <a:r>
              <a:rPr lang="en-AU" sz="1100" dirty="0">
                <a:latin typeface="Arial Narrow" panose="020B0606020202030204" pitchFamily="34" charset="0"/>
              </a:rPr>
              <a:t>by providing more spaces for more organisms to live</a:t>
            </a:r>
            <a:r>
              <a:rPr lang="en-AU" sz="1100" baseline="30000" dirty="0">
                <a:latin typeface="Arial Narrow" panose="020B0606020202030204" pitchFamily="34" charset="0"/>
              </a:rPr>
              <a:t>[1]</a:t>
            </a:r>
            <a:r>
              <a:rPr lang="en-AU" sz="1100" dirty="0">
                <a:latin typeface="Arial Narrow" panose="020B0606020202030204" pitchFamily="34" charset="0"/>
              </a:rPr>
              <a:t>. </a:t>
            </a:r>
          </a:p>
        </p:txBody>
      </p:sp>
      <p:sp>
        <p:nvSpPr>
          <p:cNvPr id="8" name="Rectangle 7"/>
          <p:cNvSpPr/>
          <p:nvPr/>
        </p:nvSpPr>
        <p:spPr>
          <a:xfrm>
            <a:off x="500933" y="2616837"/>
            <a:ext cx="5876092" cy="28756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Complete the table below right </a:t>
            </a:r>
            <a:r>
              <a:rPr lang="en-AU" sz="1200" dirty="0">
                <a:solidFill>
                  <a:schemeClr val="bg1"/>
                </a:solidFill>
                <a:latin typeface="Arial Narrow" panose="020B0606020202030204" pitchFamily="34" charset="0"/>
              </a:rPr>
              <a:t>(‘unprotected’ column)</a:t>
            </a:r>
          </a:p>
        </p:txBody>
      </p:sp>
      <p:sp>
        <p:nvSpPr>
          <p:cNvPr id="24" name="Rectangle 23"/>
          <p:cNvSpPr/>
          <p:nvPr/>
        </p:nvSpPr>
        <p:spPr>
          <a:xfrm>
            <a:off x="519956" y="2963260"/>
            <a:ext cx="2407688" cy="13048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 </a:t>
            </a:r>
          </a:p>
        </p:txBody>
      </p:sp>
      <p:cxnSp>
        <p:nvCxnSpPr>
          <p:cNvPr id="34" name="Straight Connector 33"/>
          <p:cNvCxnSpPr/>
          <p:nvPr/>
        </p:nvCxnSpPr>
        <p:spPr>
          <a:xfrm flipH="1">
            <a:off x="526458" y="58252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526458" y="4341235"/>
            <a:ext cx="2401186" cy="10538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 </a:t>
            </a:r>
          </a:p>
        </p:txBody>
      </p:sp>
      <p:sp>
        <p:nvSpPr>
          <p:cNvPr id="46" name="Rectangle 45"/>
          <p:cNvSpPr/>
          <p:nvPr/>
        </p:nvSpPr>
        <p:spPr>
          <a:xfrm>
            <a:off x="3073191" y="3206488"/>
            <a:ext cx="158360" cy="271522"/>
          </a:xfrm>
          <a:prstGeom prst="rect">
            <a:avLst/>
          </a:prstGeom>
          <a:pattFill prst="pct20">
            <a:fgClr>
              <a:schemeClr val="tx1"/>
            </a:fgClr>
            <a:bgClr>
              <a:schemeClr val="bg1"/>
            </a:bgClr>
          </a:patt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2" name="TextBox 51"/>
          <p:cNvSpPr txBox="1"/>
          <p:nvPr/>
        </p:nvSpPr>
        <p:spPr>
          <a:xfrm>
            <a:off x="3273361" y="3141902"/>
            <a:ext cx="944264" cy="400110"/>
          </a:xfrm>
          <a:prstGeom prst="rect">
            <a:avLst/>
          </a:prstGeom>
          <a:noFill/>
        </p:spPr>
        <p:txBody>
          <a:bodyPr wrap="square" rtlCol="0">
            <a:spAutoFit/>
          </a:bodyPr>
          <a:lstStyle/>
          <a:p>
            <a:r>
              <a:rPr lang="en-AU" sz="1000" dirty="0">
                <a:latin typeface="Arial Narrow" panose="020B0606020202030204" pitchFamily="34" charset="0"/>
              </a:rPr>
              <a:t>Primary </a:t>
            </a:r>
          </a:p>
          <a:p>
            <a:r>
              <a:rPr lang="en-AU" sz="1000" dirty="0">
                <a:latin typeface="Arial Narrow" panose="020B0606020202030204" pitchFamily="34" charset="0"/>
              </a:rPr>
              <a:t>Habitat Formers</a:t>
            </a:r>
          </a:p>
        </p:txBody>
      </p:sp>
      <p:sp>
        <p:nvSpPr>
          <p:cNvPr id="58" name="TextBox 57"/>
          <p:cNvSpPr txBox="1"/>
          <p:nvPr/>
        </p:nvSpPr>
        <p:spPr>
          <a:xfrm>
            <a:off x="3213964" y="2893948"/>
            <a:ext cx="903687" cy="276999"/>
          </a:xfrm>
          <a:prstGeom prst="rect">
            <a:avLst/>
          </a:prstGeom>
          <a:noFill/>
        </p:spPr>
        <p:txBody>
          <a:bodyPr wrap="square" rtlCol="0">
            <a:spAutoFit/>
          </a:bodyPr>
          <a:lstStyle/>
          <a:p>
            <a:r>
              <a:rPr lang="en-AU" sz="1200" b="1" dirty="0">
                <a:latin typeface="Arial Narrow" panose="020B0606020202030204" pitchFamily="34" charset="0"/>
              </a:rPr>
              <a:t>Legend</a:t>
            </a:r>
          </a:p>
        </p:txBody>
      </p:sp>
      <p:sp>
        <p:nvSpPr>
          <p:cNvPr id="60" name="Rectangle 59"/>
          <p:cNvSpPr/>
          <p:nvPr/>
        </p:nvSpPr>
        <p:spPr>
          <a:xfrm>
            <a:off x="3073191" y="3551910"/>
            <a:ext cx="158360" cy="271522"/>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1" name="TextBox 60"/>
          <p:cNvSpPr txBox="1"/>
          <p:nvPr/>
        </p:nvSpPr>
        <p:spPr>
          <a:xfrm>
            <a:off x="3273361" y="3487324"/>
            <a:ext cx="944264" cy="400110"/>
          </a:xfrm>
          <a:prstGeom prst="rect">
            <a:avLst/>
          </a:prstGeom>
          <a:noFill/>
        </p:spPr>
        <p:txBody>
          <a:bodyPr wrap="square" rtlCol="0">
            <a:spAutoFit/>
          </a:bodyPr>
          <a:lstStyle/>
          <a:p>
            <a:r>
              <a:rPr lang="en-AU" sz="1000" dirty="0">
                <a:latin typeface="Arial Narrow" panose="020B0606020202030204" pitchFamily="34" charset="0"/>
              </a:rPr>
              <a:t>Secondary Habitat Formers</a:t>
            </a:r>
          </a:p>
        </p:txBody>
      </p:sp>
      <p:sp>
        <p:nvSpPr>
          <p:cNvPr id="62" name="Rectangle 61"/>
          <p:cNvSpPr/>
          <p:nvPr/>
        </p:nvSpPr>
        <p:spPr>
          <a:xfrm>
            <a:off x="3073191" y="3895593"/>
            <a:ext cx="158360" cy="2715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3" name="TextBox 62"/>
          <p:cNvSpPr txBox="1"/>
          <p:nvPr/>
        </p:nvSpPr>
        <p:spPr>
          <a:xfrm>
            <a:off x="3273361" y="3838348"/>
            <a:ext cx="944264" cy="400110"/>
          </a:xfrm>
          <a:prstGeom prst="rect">
            <a:avLst/>
          </a:prstGeom>
          <a:noFill/>
        </p:spPr>
        <p:txBody>
          <a:bodyPr wrap="square" rtlCol="0">
            <a:spAutoFit/>
          </a:bodyPr>
          <a:lstStyle/>
          <a:p>
            <a:r>
              <a:rPr lang="en-AU" sz="1000" dirty="0">
                <a:latin typeface="Arial Narrow" panose="020B0606020202030204" pitchFamily="34" charset="0"/>
              </a:rPr>
              <a:t>Focal Organisms</a:t>
            </a:r>
          </a:p>
        </p:txBody>
      </p:sp>
      <p:sp>
        <p:nvSpPr>
          <p:cNvPr id="75" name="Freeform 74"/>
          <p:cNvSpPr/>
          <p:nvPr/>
        </p:nvSpPr>
        <p:spPr>
          <a:xfrm>
            <a:off x="1748255" y="4030108"/>
            <a:ext cx="492379" cy="1053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Freeform 80"/>
          <p:cNvSpPr/>
          <p:nvPr/>
        </p:nvSpPr>
        <p:spPr>
          <a:xfrm>
            <a:off x="1972238" y="3146288"/>
            <a:ext cx="616266" cy="50583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Freeform 81"/>
          <p:cNvSpPr/>
          <p:nvPr/>
        </p:nvSpPr>
        <p:spPr>
          <a:xfrm>
            <a:off x="1799741" y="3209213"/>
            <a:ext cx="965148" cy="49200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Freeform 84"/>
          <p:cNvSpPr/>
          <p:nvPr/>
        </p:nvSpPr>
        <p:spPr>
          <a:xfrm>
            <a:off x="1286212" y="4751726"/>
            <a:ext cx="616266" cy="50583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Freeform 96"/>
          <p:cNvSpPr/>
          <p:nvPr/>
        </p:nvSpPr>
        <p:spPr>
          <a:xfrm>
            <a:off x="2538970" y="2996856"/>
            <a:ext cx="309193" cy="190222"/>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8" name="Freeform 97"/>
          <p:cNvSpPr/>
          <p:nvPr/>
        </p:nvSpPr>
        <p:spPr>
          <a:xfrm>
            <a:off x="840719" y="3109278"/>
            <a:ext cx="965148" cy="49200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Freeform 99"/>
          <p:cNvSpPr/>
          <p:nvPr/>
        </p:nvSpPr>
        <p:spPr>
          <a:xfrm>
            <a:off x="629644" y="3734529"/>
            <a:ext cx="605647" cy="50583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Freeform 100"/>
          <p:cNvSpPr/>
          <p:nvPr/>
        </p:nvSpPr>
        <p:spPr>
          <a:xfrm>
            <a:off x="1087204" y="3716573"/>
            <a:ext cx="509269" cy="503838"/>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Freeform 101"/>
          <p:cNvSpPr/>
          <p:nvPr/>
        </p:nvSpPr>
        <p:spPr>
          <a:xfrm rot="21388865">
            <a:off x="775796" y="3350380"/>
            <a:ext cx="524384" cy="716763"/>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TextBox 102"/>
          <p:cNvSpPr txBox="1"/>
          <p:nvPr/>
        </p:nvSpPr>
        <p:spPr>
          <a:xfrm>
            <a:off x="1326647" y="3894070"/>
            <a:ext cx="199487" cy="369332"/>
          </a:xfrm>
          <a:prstGeom prst="rect">
            <a:avLst/>
          </a:prstGeom>
          <a:noFill/>
        </p:spPr>
        <p:txBody>
          <a:bodyPr wrap="square" rtlCol="0">
            <a:spAutoFit/>
          </a:bodyPr>
          <a:lstStyle/>
          <a:p>
            <a:r>
              <a:rPr lang="en-AU" dirty="0"/>
              <a:t>.</a:t>
            </a:r>
          </a:p>
        </p:txBody>
      </p:sp>
      <p:sp>
        <p:nvSpPr>
          <p:cNvPr id="104" name="Freeform 103"/>
          <p:cNvSpPr/>
          <p:nvPr/>
        </p:nvSpPr>
        <p:spPr>
          <a:xfrm rot="20390079">
            <a:off x="1704862" y="3102269"/>
            <a:ext cx="309193" cy="190222"/>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5" name="Freeform 104"/>
          <p:cNvSpPr/>
          <p:nvPr/>
        </p:nvSpPr>
        <p:spPr>
          <a:xfrm>
            <a:off x="1902510" y="3591031"/>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4" name="Freeform 113"/>
          <p:cNvSpPr/>
          <p:nvPr/>
        </p:nvSpPr>
        <p:spPr>
          <a:xfrm>
            <a:off x="2395437" y="3325016"/>
            <a:ext cx="273289" cy="148381"/>
          </a:xfrm>
          <a:custGeom>
            <a:avLst/>
            <a:gdLst>
              <a:gd name="connsiteX0" fmla="*/ 0 w 273289"/>
              <a:gd name="connsiteY0" fmla="*/ 89700 h 148381"/>
              <a:gd name="connsiteX1" fmla="*/ 39757 w 273289"/>
              <a:gd name="connsiteY1" fmla="*/ 65846 h 148381"/>
              <a:gd name="connsiteX2" fmla="*/ 262393 w 273289"/>
              <a:gd name="connsiteY2" fmla="*/ 34041 h 148381"/>
              <a:gd name="connsiteX3" fmla="*/ 270344 w 273289"/>
              <a:gd name="connsiteY3" fmla="*/ 2235 h 148381"/>
              <a:gd name="connsiteX4" fmla="*/ 262393 w 273289"/>
              <a:gd name="connsiteY4" fmla="*/ 145359 h 148381"/>
              <a:gd name="connsiteX5" fmla="*/ 230588 w 273289"/>
              <a:gd name="connsiteY5" fmla="*/ 97651 h 148381"/>
              <a:gd name="connsiteX6" fmla="*/ 206734 w 273289"/>
              <a:gd name="connsiteY6" fmla="*/ 105602 h 148381"/>
              <a:gd name="connsiteX7" fmla="*/ 182880 w 273289"/>
              <a:gd name="connsiteY7" fmla="*/ 121505 h 148381"/>
              <a:gd name="connsiteX8" fmla="*/ 39757 w 273289"/>
              <a:gd name="connsiteY8" fmla="*/ 113554 h 148381"/>
              <a:gd name="connsiteX9" fmla="*/ 0 w 273289"/>
              <a:gd name="connsiteY9" fmla="*/ 89700 h 1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89" h="148381">
                <a:moveTo>
                  <a:pt x="0" y="89700"/>
                </a:moveTo>
                <a:cubicBezTo>
                  <a:pt x="0" y="81749"/>
                  <a:pt x="24438" y="67889"/>
                  <a:pt x="39757" y="65846"/>
                </a:cubicBezTo>
                <a:cubicBezTo>
                  <a:pt x="272393" y="34827"/>
                  <a:pt x="187812" y="108619"/>
                  <a:pt x="262393" y="34041"/>
                </a:cubicBezTo>
                <a:cubicBezTo>
                  <a:pt x="265043" y="23439"/>
                  <a:pt x="270344" y="-8693"/>
                  <a:pt x="270344" y="2235"/>
                </a:cubicBezTo>
                <a:cubicBezTo>
                  <a:pt x="270344" y="50017"/>
                  <a:pt x="280770" y="101253"/>
                  <a:pt x="262393" y="145359"/>
                </a:cubicBezTo>
                <a:cubicBezTo>
                  <a:pt x="255042" y="163001"/>
                  <a:pt x="230588" y="97651"/>
                  <a:pt x="230588" y="97651"/>
                </a:cubicBezTo>
                <a:cubicBezTo>
                  <a:pt x="222637" y="100301"/>
                  <a:pt x="214231" y="101854"/>
                  <a:pt x="206734" y="105602"/>
                </a:cubicBezTo>
                <a:cubicBezTo>
                  <a:pt x="198187" y="109876"/>
                  <a:pt x="192426" y="121050"/>
                  <a:pt x="182880" y="121505"/>
                </a:cubicBezTo>
                <a:lnTo>
                  <a:pt x="39757" y="113554"/>
                </a:lnTo>
                <a:cubicBezTo>
                  <a:pt x="4315" y="104693"/>
                  <a:pt x="0" y="97651"/>
                  <a:pt x="0" y="897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5" name="Freeform 114"/>
          <p:cNvSpPr/>
          <p:nvPr/>
        </p:nvSpPr>
        <p:spPr>
          <a:xfrm>
            <a:off x="2266763" y="3452905"/>
            <a:ext cx="273289" cy="148381"/>
          </a:xfrm>
          <a:custGeom>
            <a:avLst/>
            <a:gdLst>
              <a:gd name="connsiteX0" fmla="*/ 0 w 273289"/>
              <a:gd name="connsiteY0" fmla="*/ 89700 h 148381"/>
              <a:gd name="connsiteX1" fmla="*/ 39757 w 273289"/>
              <a:gd name="connsiteY1" fmla="*/ 65846 h 148381"/>
              <a:gd name="connsiteX2" fmla="*/ 262393 w 273289"/>
              <a:gd name="connsiteY2" fmla="*/ 34041 h 148381"/>
              <a:gd name="connsiteX3" fmla="*/ 270344 w 273289"/>
              <a:gd name="connsiteY3" fmla="*/ 2235 h 148381"/>
              <a:gd name="connsiteX4" fmla="*/ 262393 w 273289"/>
              <a:gd name="connsiteY4" fmla="*/ 145359 h 148381"/>
              <a:gd name="connsiteX5" fmla="*/ 230588 w 273289"/>
              <a:gd name="connsiteY5" fmla="*/ 97651 h 148381"/>
              <a:gd name="connsiteX6" fmla="*/ 206734 w 273289"/>
              <a:gd name="connsiteY6" fmla="*/ 105602 h 148381"/>
              <a:gd name="connsiteX7" fmla="*/ 182880 w 273289"/>
              <a:gd name="connsiteY7" fmla="*/ 121505 h 148381"/>
              <a:gd name="connsiteX8" fmla="*/ 39757 w 273289"/>
              <a:gd name="connsiteY8" fmla="*/ 113554 h 148381"/>
              <a:gd name="connsiteX9" fmla="*/ 0 w 273289"/>
              <a:gd name="connsiteY9" fmla="*/ 89700 h 1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89" h="148381">
                <a:moveTo>
                  <a:pt x="0" y="89700"/>
                </a:moveTo>
                <a:cubicBezTo>
                  <a:pt x="0" y="81749"/>
                  <a:pt x="24438" y="67889"/>
                  <a:pt x="39757" y="65846"/>
                </a:cubicBezTo>
                <a:cubicBezTo>
                  <a:pt x="272393" y="34827"/>
                  <a:pt x="187812" y="108619"/>
                  <a:pt x="262393" y="34041"/>
                </a:cubicBezTo>
                <a:cubicBezTo>
                  <a:pt x="265043" y="23439"/>
                  <a:pt x="270344" y="-8693"/>
                  <a:pt x="270344" y="2235"/>
                </a:cubicBezTo>
                <a:cubicBezTo>
                  <a:pt x="270344" y="50017"/>
                  <a:pt x="280770" y="101253"/>
                  <a:pt x="262393" y="145359"/>
                </a:cubicBezTo>
                <a:cubicBezTo>
                  <a:pt x="255042" y="163001"/>
                  <a:pt x="230588" y="97651"/>
                  <a:pt x="230588" y="97651"/>
                </a:cubicBezTo>
                <a:cubicBezTo>
                  <a:pt x="222637" y="100301"/>
                  <a:pt x="214231" y="101854"/>
                  <a:pt x="206734" y="105602"/>
                </a:cubicBezTo>
                <a:cubicBezTo>
                  <a:pt x="198187" y="109876"/>
                  <a:pt x="192426" y="121050"/>
                  <a:pt x="182880" y="121505"/>
                </a:cubicBezTo>
                <a:lnTo>
                  <a:pt x="39757" y="113554"/>
                </a:lnTo>
                <a:cubicBezTo>
                  <a:pt x="4315" y="104693"/>
                  <a:pt x="0" y="97651"/>
                  <a:pt x="0" y="897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6" name="Freeform 115"/>
          <p:cNvSpPr/>
          <p:nvPr/>
        </p:nvSpPr>
        <p:spPr>
          <a:xfrm>
            <a:off x="1951759" y="3704134"/>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7" name="Freeform 116"/>
          <p:cNvSpPr/>
          <p:nvPr/>
        </p:nvSpPr>
        <p:spPr>
          <a:xfrm>
            <a:off x="1674836" y="3411118"/>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8" name="Freeform 117"/>
          <p:cNvSpPr/>
          <p:nvPr/>
        </p:nvSpPr>
        <p:spPr>
          <a:xfrm>
            <a:off x="2730303" y="4087793"/>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9" name="Freeform 118"/>
          <p:cNvSpPr/>
          <p:nvPr/>
        </p:nvSpPr>
        <p:spPr>
          <a:xfrm>
            <a:off x="2574033" y="4058761"/>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0" name="Freeform 119"/>
          <p:cNvSpPr/>
          <p:nvPr/>
        </p:nvSpPr>
        <p:spPr>
          <a:xfrm>
            <a:off x="2320410" y="4105875"/>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1" name="Freeform 120"/>
          <p:cNvSpPr/>
          <p:nvPr/>
        </p:nvSpPr>
        <p:spPr>
          <a:xfrm>
            <a:off x="1345863" y="3240398"/>
            <a:ext cx="336363" cy="135154"/>
          </a:xfrm>
          <a:custGeom>
            <a:avLst/>
            <a:gdLst>
              <a:gd name="connsiteX0" fmla="*/ 0 w 273289"/>
              <a:gd name="connsiteY0" fmla="*/ 89700 h 148381"/>
              <a:gd name="connsiteX1" fmla="*/ 39757 w 273289"/>
              <a:gd name="connsiteY1" fmla="*/ 65846 h 148381"/>
              <a:gd name="connsiteX2" fmla="*/ 262393 w 273289"/>
              <a:gd name="connsiteY2" fmla="*/ 34041 h 148381"/>
              <a:gd name="connsiteX3" fmla="*/ 270344 w 273289"/>
              <a:gd name="connsiteY3" fmla="*/ 2235 h 148381"/>
              <a:gd name="connsiteX4" fmla="*/ 262393 w 273289"/>
              <a:gd name="connsiteY4" fmla="*/ 145359 h 148381"/>
              <a:gd name="connsiteX5" fmla="*/ 230588 w 273289"/>
              <a:gd name="connsiteY5" fmla="*/ 97651 h 148381"/>
              <a:gd name="connsiteX6" fmla="*/ 206734 w 273289"/>
              <a:gd name="connsiteY6" fmla="*/ 105602 h 148381"/>
              <a:gd name="connsiteX7" fmla="*/ 182880 w 273289"/>
              <a:gd name="connsiteY7" fmla="*/ 121505 h 148381"/>
              <a:gd name="connsiteX8" fmla="*/ 39757 w 273289"/>
              <a:gd name="connsiteY8" fmla="*/ 113554 h 148381"/>
              <a:gd name="connsiteX9" fmla="*/ 0 w 273289"/>
              <a:gd name="connsiteY9" fmla="*/ 89700 h 1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89" h="148381">
                <a:moveTo>
                  <a:pt x="0" y="89700"/>
                </a:moveTo>
                <a:cubicBezTo>
                  <a:pt x="0" y="81749"/>
                  <a:pt x="24438" y="67889"/>
                  <a:pt x="39757" y="65846"/>
                </a:cubicBezTo>
                <a:cubicBezTo>
                  <a:pt x="272393" y="34827"/>
                  <a:pt x="187812" y="108619"/>
                  <a:pt x="262393" y="34041"/>
                </a:cubicBezTo>
                <a:cubicBezTo>
                  <a:pt x="265043" y="23439"/>
                  <a:pt x="270344" y="-8693"/>
                  <a:pt x="270344" y="2235"/>
                </a:cubicBezTo>
                <a:cubicBezTo>
                  <a:pt x="270344" y="50017"/>
                  <a:pt x="280770" y="101253"/>
                  <a:pt x="262393" y="145359"/>
                </a:cubicBezTo>
                <a:cubicBezTo>
                  <a:pt x="255042" y="163001"/>
                  <a:pt x="230588" y="97651"/>
                  <a:pt x="230588" y="97651"/>
                </a:cubicBezTo>
                <a:cubicBezTo>
                  <a:pt x="222637" y="100301"/>
                  <a:pt x="214231" y="101854"/>
                  <a:pt x="206734" y="105602"/>
                </a:cubicBezTo>
                <a:cubicBezTo>
                  <a:pt x="198187" y="109876"/>
                  <a:pt x="192426" y="121050"/>
                  <a:pt x="182880" y="121505"/>
                </a:cubicBezTo>
                <a:lnTo>
                  <a:pt x="39757" y="113554"/>
                </a:lnTo>
                <a:cubicBezTo>
                  <a:pt x="4315" y="104693"/>
                  <a:pt x="0" y="97651"/>
                  <a:pt x="0" y="897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2" name="Freeform 121"/>
          <p:cNvSpPr/>
          <p:nvPr/>
        </p:nvSpPr>
        <p:spPr>
          <a:xfrm>
            <a:off x="713908" y="3245977"/>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3" name="Freeform 122"/>
          <p:cNvSpPr/>
          <p:nvPr/>
        </p:nvSpPr>
        <p:spPr>
          <a:xfrm>
            <a:off x="627482" y="3445814"/>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4" name="Freeform 123"/>
          <p:cNvSpPr/>
          <p:nvPr/>
        </p:nvSpPr>
        <p:spPr>
          <a:xfrm>
            <a:off x="1222543" y="3858923"/>
            <a:ext cx="241437" cy="162438"/>
          </a:xfrm>
          <a:custGeom>
            <a:avLst/>
            <a:gdLst>
              <a:gd name="connsiteX0" fmla="*/ 81217 w 241437"/>
              <a:gd name="connsiteY0" fmla="*/ 160157 h 162438"/>
              <a:gd name="connsiteX1" fmla="*/ 49412 w 241437"/>
              <a:gd name="connsiteY1" fmla="*/ 120400 h 162438"/>
              <a:gd name="connsiteX2" fmla="*/ 33509 w 241437"/>
              <a:gd name="connsiteY2" fmla="*/ 96547 h 162438"/>
              <a:gd name="connsiteX3" fmla="*/ 9655 w 241437"/>
              <a:gd name="connsiteY3" fmla="*/ 80644 h 162438"/>
              <a:gd name="connsiteX4" fmla="*/ 1704 w 241437"/>
              <a:gd name="connsiteY4" fmla="*/ 56790 h 162438"/>
              <a:gd name="connsiteX5" fmla="*/ 49412 w 241437"/>
              <a:gd name="connsiteY5" fmla="*/ 40887 h 162438"/>
              <a:gd name="connsiteX6" fmla="*/ 89168 w 241437"/>
              <a:gd name="connsiteY6" fmla="*/ 48839 h 162438"/>
              <a:gd name="connsiteX7" fmla="*/ 113022 w 241437"/>
              <a:gd name="connsiteY7" fmla="*/ 64741 h 162438"/>
              <a:gd name="connsiteX8" fmla="*/ 128925 w 241437"/>
              <a:gd name="connsiteY8" fmla="*/ 40887 h 162438"/>
              <a:gd name="connsiteX9" fmla="*/ 136876 w 241437"/>
              <a:gd name="connsiteY9" fmla="*/ 17033 h 162438"/>
              <a:gd name="connsiteX10" fmla="*/ 224340 w 241437"/>
              <a:gd name="connsiteY10" fmla="*/ 9082 h 162438"/>
              <a:gd name="connsiteX11" fmla="*/ 240243 w 241437"/>
              <a:gd name="connsiteY11" fmla="*/ 32936 h 162438"/>
              <a:gd name="connsiteX12" fmla="*/ 208438 w 241437"/>
              <a:gd name="connsiteY12" fmla="*/ 112449 h 162438"/>
              <a:gd name="connsiteX13" fmla="*/ 184584 w 241437"/>
              <a:gd name="connsiteY13" fmla="*/ 128352 h 162438"/>
              <a:gd name="connsiteX14" fmla="*/ 152779 w 241437"/>
              <a:gd name="connsiteY14" fmla="*/ 136303 h 162438"/>
              <a:gd name="connsiteX15" fmla="*/ 105071 w 241437"/>
              <a:gd name="connsiteY15" fmla="*/ 152206 h 162438"/>
              <a:gd name="connsiteX16" fmla="*/ 81217 w 241437"/>
              <a:gd name="connsiteY16" fmla="*/ 160157 h 16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437" h="162438">
                <a:moveTo>
                  <a:pt x="81217" y="160157"/>
                </a:moveTo>
                <a:cubicBezTo>
                  <a:pt x="71941" y="154856"/>
                  <a:pt x="59595" y="133977"/>
                  <a:pt x="49412" y="120400"/>
                </a:cubicBezTo>
                <a:cubicBezTo>
                  <a:pt x="43678" y="112755"/>
                  <a:pt x="40266" y="103304"/>
                  <a:pt x="33509" y="96547"/>
                </a:cubicBezTo>
                <a:cubicBezTo>
                  <a:pt x="26752" y="89790"/>
                  <a:pt x="17606" y="85945"/>
                  <a:pt x="9655" y="80644"/>
                </a:cubicBezTo>
                <a:cubicBezTo>
                  <a:pt x="7005" y="72693"/>
                  <a:pt x="-4223" y="62717"/>
                  <a:pt x="1704" y="56790"/>
                </a:cubicBezTo>
                <a:cubicBezTo>
                  <a:pt x="13557" y="44937"/>
                  <a:pt x="49412" y="40887"/>
                  <a:pt x="49412" y="40887"/>
                </a:cubicBezTo>
                <a:cubicBezTo>
                  <a:pt x="62664" y="43538"/>
                  <a:pt x="76514" y="44094"/>
                  <a:pt x="89168" y="48839"/>
                </a:cubicBezTo>
                <a:cubicBezTo>
                  <a:pt x="98116" y="52194"/>
                  <a:pt x="103651" y="66615"/>
                  <a:pt x="113022" y="64741"/>
                </a:cubicBezTo>
                <a:cubicBezTo>
                  <a:pt x="122393" y="62867"/>
                  <a:pt x="123624" y="48838"/>
                  <a:pt x="128925" y="40887"/>
                </a:cubicBezTo>
                <a:cubicBezTo>
                  <a:pt x="131575" y="32936"/>
                  <a:pt x="131640" y="23578"/>
                  <a:pt x="136876" y="17033"/>
                </a:cubicBezTo>
                <a:cubicBezTo>
                  <a:pt x="160846" y="-12930"/>
                  <a:pt x="190745" y="4883"/>
                  <a:pt x="224340" y="9082"/>
                </a:cubicBezTo>
                <a:cubicBezTo>
                  <a:pt x="229641" y="17033"/>
                  <a:pt x="239292" y="23427"/>
                  <a:pt x="240243" y="32936"/>
                </a:cubicBezTo>
                <a:cubicBezTo>
                  <a:pt x="244723" y="77735"/>
                  <a:pt x="237131" y="88538"/>
                  <a:pt x="208438" y="112449"/>
                </a:cubicBezTo>
                <a:cubicBezTo>
                  <a:pt x="201097" y="118567"/>
                  <a:pt x="193368" y="124588"/>
                  <a:pt x="184584" y="128352"/>
                </a:cubicBezTo>
                <a:cubicBezTo>
                  <a:pt x="174540" y="132657"/>
                  <a:pt x="163246" y="133163"/>
                  <a:pt x="152779" y="136303"/>
                </a:cubicBezTo>
                <a:cubicBezTo>
                  <a:pt x="136723" y="141120"/>
                  <a:pt x="120974" y="146905"/>
                  <a:pt x="105071" y="152206"/>
                </a:cubicBezTo>
                <a:cubicBezTo>
                  <a:pt x="78704" y="160995"/>
                  <a:pt x="90493" y="165458"/>
                  <a:pt x="81217" y="160157"/>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Freeform 124"/>
          <p:cNvSpPr/>
          <p:nvPr/>
        </p:nvSpPr>
        <p:spPr>
          <a:xfrm rot="20623910">
            <a:off x="602974" y="3747138"/>
            <a:ext cx="241437" cy="162438"/>
          </a:xfrm>
          <a:custGeom>
            <a:avLst/>
            <a:gdLst>
              <a:gd name="connsiteX0" fmla="*/ 81217 w 241437"/>
              <a:gd name="connsiteY0" fmla="*/ 160157 h 162438"/>
              <a:gd name="connsiteX1" fmla="*/ 49412 w 241437"/>
              <a:gd name="connsiteY1" fmla="*/ 120400 h 162438"/>
              <a:gd name="connsiteX2" fmla="*/ 33509 w 241437"/>
              <a:gd name="connsiteY2" fmla="*/ 96547 h 162438"/>
              <a:gd name="connsiteX3" fmla="*/ 9655 w 241437"/>
              <a:gd name="connsiteY3" fmla="*/ 80644 h 162438"/>
              <a:gd name="connsiteX4" fmla="*/ 1704 w 241437"/>
              <a:gd name="connsiteY4" fmla="*/ 56790 h 162438"/>
              <a:gd name="connsiteX5" fmla="*/ 49412 w 241437"/>
              <a:gd name="connsiteY5" fmla="*/ 40887 h 162438"/>
              <a:gd name="connsiteX6" fmla="*/ 89168 w 241437"/>
              <a:gd name="connsiteY6" fmla="*/ 48839 h 162438"/>
              <a:gd name="connsiteX7" fmla="*/ 113022 w 241437"/>
              <a:gd name="connsiteY7" fmla="*/ 64741 h 162438"/>
              <a:gd name="connsiteX8" fmla="*/ 128925 w 241437"/>
              <a:gd name="connsiteY8" fmla="*/ 40887 h 162438"/>
              <a:gd name="connsiteX9" fmla="*/ 136876 w 241437"/>
              <a:gd name="connsiteY9" fmla="*/ 17033 h 162438"/>
              <a:gd name="connsiteX10" fmla="*/ 224340 w 241437"/>
              <a:gd name="connsiteY10" fmla="*/ 9082 h 162438"/>
              <a:gd name="connsiteX11" fmla="*/ 240243 w 241437"/>
              <a:gd name="connsiteY11" fmla="*/ 32936 h 162438"/>
              <a:gd name="connsiteX12" fmla="*/ 208438 w 241437"/>
              <a:gd name="connsiteY12" fmla="*/ 112449 h 162438"/>
              <a:gd name="connsiteX13" fmla="*/ 184584 w 241437"/>
              <a:gd name="connsiteY13" fmla="*/ 128352 h 162438"/>
              <a:gd name="connsiteX14" fmla="*/ 152779 w 241437"/>
              <a:gd name="connsiteY14" fmla="*/ 136303 h 162438"/>
              <a:gd name="connsiteX15" fmla="*/ 105071 w 241437"/>
              <a:gd name="connsiteY15" fmla="*/ 152206 h 162438"/>
              <a:gd name="connsiteX16" fmla="*/ 81217 w 241437"/>
              <a:gd name="connsiteY16" fmla="*/ 160157 h 16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437" h="162438">
                <a:moveTo>
                  <a:pt x="81217" y="160157"/>
                </a:moveTo>
                <a:cubicBezTo>
                  <a:pt x="71941" y="154856"/>
                  <a:pt x="59595" y="133977"/>
                  <a:pt x="49412" y="120400"/>
                </a:cubicBezTo>
                <a:cubicBezTo>
                  <a:pt x="43678" y="112755"/>
                  <a:pt x="40266" y="103304"/>
                  <a:pt x="33509" y="96547"/>
                </a:cubicBezTo>
                <a:cubicBezTo>
                  <a:pt x="26752" y="89790"/>
                  <a:pt x="17606" y="85945"/>
                  <a:pt x="9655" y="80644"/>
                </a:cubicBezTo>
                <a:cubicBezTo>
                  <a:pt x="7005" y="72693"/>
                  <a:pt x="-4223" y="62717"/>
                  <a:pt x="1704" y="56790"/>
                </a:cubicBezTo>
                <a:cubicBezTo>
                  <a:pt x="13557" y="44937"/>
                  <a:pt x="49412" y="40887"/>
                  <a:pt x="49412" y="40887"/>
                </a:cubicBezTo>
                <a:cubicBezTo>
                  <a:pt x="62664" y="43538"/>
                  <a:pt x="76514" y="44094"/>
                  <a:pt x="89168" y="48839"/>
                </a:cubicBezTo>
                <a:cubicBezTo>
                  <a:pt x="98116" y="52194"/>
                  <a:pt x="103651" y="66615"/>
                  <a:pt x="113022" y="64741"/>
                </a:cubicBezTo>
                <a:cubicBezTo>
                  <a:pt x="122393" y="62867"/>
                  <a:pt x="123624" y="48838"/>
                  <a:pt x="128925" y="40887"/>
                </a:cubicBezTo>
                <a:cubicBezTo>
                  <a:pt x="131575" y="32936"/>
                  <a:pt x="131640" y="23578"/>
                  <a:pt x="136876" y="17033"/>
                </a:cubicBezTo>
                <a:cubicBezTo>
                  <a:pt x="160846" y="-12930"/>
                  <a:pt x="190745" y="4883"/>
                  <a:pt x="224340" y="9082"/>
                </a:cubicBezTo>
                <a:cubicBezTo>
                  <a:pt x="229641" y="17033"/>
                  <a:pt x="239292" y="23427"/>
                  <a:pt x="240243" y="32936"/>
                </a:cubicBezTo>
                <a:cubicBezTo>
                  <a:pt x="244723" y="77735"/>
                  <a:pt x="237131" y="88538"/>
                  <a:pt x="208438" y="112449"/>
                </a:cubicBezTo>
                <a:cubicBezTo>
                  <a:pt x="201097" y="118567"/>
                  <a:pt x="193368" y="124588"/>
                  <a:pt x="184584" y="128352"/>
                </a:cubicBezTo>
                <a:cubicBezTo>
                  <a:pt x="174540" y="132657"/>
                  <a:pt x="163246" y="133163"/>
                  <a:pt x="152779" y="136303"/>
                </a:cubicBezTo>
                <a:cubicBezTo>
                  <a:pt x="136723" y="141120"/>
                  <a:pt x="120974" y="146905"/>
                  <a:pt x="105071" y="152206"/>
                </a:cubicBezTo>
                <a:cubicBezTo>
                  <a:pt x="78704" y="160995"/>
                  <a:pt x="90493" y="165458"/>
                  <a:pt x="81217" y="160157"/>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Freeform 132"/>
          <p:cNvSpPr/>
          <p:nvPr/>
        </p:nvSpPr>
        <p:spPr>
          <a:xfrm>
            <a:off x="2216276" y="3691729"/>
            <a:ext cx="379416" cy="357860"/>
          </a:xfrm>
          <a:custGeom>
            <a:avLst/>
            <a:gdLst>
              <a:gd name="connsiteX0" fmla="*/ 186054 w 379416"/>
              <a:gd name="connsiteY0" fmla="*/ 127272 h 357860"/>
              <a:gd name="connsiteX1" fmla="*/ 154249 w 379416"/>
              <a:gd name="connsiteY1" fmla="*/ 87515 h 357860"/>
              <a:gd name="connsiteX2" fmla="*/ 146298 w 379416"/>
              <a:gd name="connsiteY2" fmla="*/ 63662 h 357860"/>
              <a:gd name="connsiteX3" fmla="*/ 114493 w 379416"/>
              <a:gd name="connsiteY3" fmla="*/ 15954 h 357860"/>
              <a:gd name="connsiteX4" fmla="*/ 138347 w 379416"/>
              <a:gd name="connsiteY4" fmla="*/ 51 h 357860"/>
              <a:gd name="connsiteX5" fmla="*/ 194006 w 379416"/>
              <a:gd name="connsiteY5" fmla="*/ 15954 h 357860"/>
              <a:gd name="connsiteX6" fmla="*/ 201957 w 379416"/>
              <a:gd name="connsiteY6" fmla="*/ 39808 h 357860"/>
              <a:gd name="connsiteX7" fmla="*/ 217860 w 379416"/>
              <a:gd name="connsiteY7" fmla="*/ 63662 h 357860"/>
              <a:gd name="connsiteX8" fmla="*/ 225811 w 379416"/>
              <a:gd name="connsiteY8" fmla="*/ 103418 h 357860"/>
              <a:gd name="connsiteX9" fmla="*/ 289421 w 379416"/>
              <a:gd name="connsiteY9" fmla="*/ 79564 h 357860"/>
              <a:gd name="connsiteX10" fmla="*/ 345081 w 379416"/>
              <a:gd name="connsiteY10" fmla="*/ 63662 h 357860"/>
              <a:gd name="connsiteX11" fmla="*/ 376886 w 379416"/>
              <a:gd name="connsiteY11" fmla="*/ 95467 h 357860"/>
              <a:gd name="connsiteX12" fmla="*/ 353032 w 379416"/>
              <a:gd name="connsiteY12" fmla="*/ 103418 h 357860"/>
              <a:gd name="connsiteX13" fmla="*/ 329178 w 379416"/>
              <a:gd name="connsiteY13" fmla="*/ 119321 h 357860"/>
              <a:gd name="connsiteX14" fmla="*/ 281470 w 379416"/>
              <a:gd name="connsiteY14" fmla="*/ 127272 h 357860"/>
              <a:gd name="connsiteX15" fmla="*/ 265567 w 379416"/>
              <a:gd name="connsiteY15" fmla="*/ 151126 h 357860"/>
              <a:gd name="connsiteX16" fmla="*/ 305324 w 379416"/>
              <a:gd name="connsiteY16" fmla="*/ 182931 h 357860"/>
              <a:gd name="connsiteX17" fmla="*/ 329178 w 379416"/>
              <a:gd name="connsiteY17" fmla="*/ 190882 h 357860"/>
              <a:gd name="connsiteX18" fmla="*/ 368934 w 379416"/>
              <a:gd name="connsiteY18" fmla="*/ 262444 h 357860"/>
              <a:gd name="connsiteX19" fmla="*/ 345081 w 379416"/>
              <a:gd name="connsiteY19" fmla="*/ 270395 h 357860"/>
              <a:gd name="connsiteX20" fmla="*/ 289421 w 379416"/>
              <a:gd name="connsiteY20" fmla="*/ 254493 h 357860"/>
              <a:gd name="connsiteX21" fmla="*/ 273519 w 379416"/>
              <a:gd name="connsiteY21" fmla="*/ 230639 h 357860"/>
              <a:gd name="connsiteX22" fmla="*/ 225811 w 379416"/>
              <a:gd name="connsiteY22" fmla="*/ 198834 h 357860"/>
              <a:gd name="connsiteX23" fmla="*/ 201957 w 379416"/>
              <a:gd name="connsiteY23" fmla="*/ 246542 h 357860"/>
              <a:gd name="connsiteX24" fmla="*/ 194006 w 379416"/>
              <a:gd name="connsiteY24" fmla="*/ 318103 h 357860"/>
              <a:gd name="connsiteX25" fmla="*/ 186054 w 379416"/>
              <a:gd name="connsiteY25" fmla="*/ 341957 h 357860"/>
              <a:gd name="connsiteX26" fmla="*/ 162201 w 379416"/>
              <a:gd name="connsiteY26" fmla="*/ 357860 h 357860"/>
              <a:gd name="connsiteX27" fmla="*/ 146298 w 379416"/>
              <a:gd name="connsiteY27" fmla="*/ 246542 h 357860"/>
              <a:gd name="connsiteX28" fmla="*/ 162201 w 379416"/>
              <a:gd name="connsiteY28" fmla="*/ 198834 h 357860"/>
              <a:gd name="connsiteX29" fmla="*/ 3174 w 379416"/>
              <a:gd name="connsiteY29" fmla="*/ 174980 h 357860"/>
              <a:gd name="connsiteX30" fmla="*/ 11126 w 379416"/>
              <a:gd name="connsiteY30" fmla="*/ 151126 h 357860"/>
              <a:gd name="connsiteX31" fmla="*/ 58834 w 379416"/>
              <a:gd name="connsiteY31" fmla="*/ 135223 h 357860"/>
              <a:gd name="connsiteX32" fmla="*/ 186054 w 379416"/>
              <a:gd name="connsiteY32" fmla="*/ 127272 h 35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9416" h="357860">
                <a:moveTo>
                  <a:pt x="186054" y="127272"/>
                </a:moveTo>
                <a:cubicBezTo>
                  <a:pt x="175452" y="114020"/>
                  <a:pt x="163244" y="101907"/>
                  <a:pt x="154249" y="87515"/>
                </a:cubicBezTo>
                <a:cubicBezTo>
                  <a:pt x="149807" y="80408"/>
                  <a:pt x="150368" y="70988"/>
                  <a:pt x="146298" y="63662"/>
                </a:cubicBezTo>
                <a:cubicBezTo>
                  <a:pt x="137016" y="46955"/>
                  <a:pt x="114493" y="15954"/>
                  <a:pt x="114493" y="15954"/>
                </a:cubicBezTo>
                <a:cubicBezTo>
                  <a:pt x="122444" y="10653"/>
                  <a:pt x="128887" y="1403"/>
                  <a:pt x="138347" y="51"/>
                </a:cubicBezTo>
                <a:cubicBezTo>
                  <a:pt x="145338" y="-948"/>
                  <a:pt x="185053" y="12969"/>
                  <a:pt x="194006" y="15954"/>
                </a:cubicBezTo>
                <a:cubicBezTo>
                  <a:pt x="196656" y="23905"/>
                  <a:pt x="198209" y="32311"/>
                  <a:pt x="201957" y="39808"/>
                </a:cubicBezTo>
                <a:cubicBezTo>
                  <a:pt x="206231" y="48355"/>
                  <a:pt x="214505" y="54714"/>
                  <a:pt x="217860" y="63662"/>
                </a:cubicBezTo>
                <a:cubicBezTo>
                  <a:pt x="222605" y="76316"/>
                  <a:pt x="223161" y="90166"/>
                  <a:pt x="225811" y="103418"/>
                </a:cubicBezTo>
                <a:cubicBezTo>
                  <a:pt x="246822" y="95013"/>
                  <a:pt x="267604" y="85797"/>
                  <a:pt x="289421" y="79564"/>
                </a:cubicBezTo>
                <a:cubicBezTo>
                  <a:pt x="359310" y="59597"/>
                  <a:pt x="287888" y="82726"/>
                  <a:pt x="345081" y="63662"/>
                </a:cubicBezTo>
                <a:cubicBezTo>
                  <a:pt x="354168" y="66691"/>
                  <a:pt x="389002" y="71235"/>
                  <a:pt x="376886" y="95467"/>
                </a:cubicBezTo>
                <a:cubicBezTo>
                  <a:pt x="373138" y="102964"/>
                  <a:pt x="360983" y="100768"/>
                  <a:pt x="353032" y="103418"/>
                </a:cubicBezTo>
                <a:cubicBezTo>
                  <a:pt x="345081" y="108719"/>
                  <a:pt x="338244" y="116299"/>
                  <a:pt x="329178" y="119321"/>
                </a:cubicBezTo>
                <a:cubicBezTo>
                  <a:pt x="313883" y="124419"/>
                  <a:pt x="295890" y="120062"/>
                  <a:pt x="281470" y="127272"/>
                </a:cubicBezTo>
                <a:cubicBezTo>
                  <a:pt x="272922" y="131546"/>
                  <a:pt x="270868" y="143175"/>
                  <a:pt x="265567" y="151126"/>
                </a:cubicBezTo>
                <a:cubicBezTo>
                  <a:pt x="325524" y="171111"/>
                  <a:pt x="253944" y="141828"/>
                  <a:pt x="305324" y="182931"/>
                </a:cubicBezTo>
                <a:cubicBezTo>
                  <a:pt x="311869" y="188167"/>
                  <a:pt x="321227" y="188232"/>
                  <a:pt x="329178" y="190882"/>
                </a:cubicBezTo>
                <a:cubicBezTo>
                  <a:pt x="365632" y="245564"/>
                  <a:pt x="354939" y="220458"/>
                  <a:pt x="368934" y="262444"/>
                </a:cubicBezTo>
                <a:cubicBezTo>
                  <a:pt x="360983" y="265094"/>
                  <a:pt x="353462" y="270395"/>
                  <a:pt x="345081" y="270395"/>
                </a:cubicBezTo>
                <a:cubicBezTo>
                  <a:pt x="335096" y="270395"/>
                  <a:pt x="300671" y="258243"/>
                  <a:pt x="289421" y="254493"/>
                </a:cubicBezTo>
                <a:cubicBezTo>
                  <a:pt x="284120" y="246542"/>
                  <a:pt x="280711" y="236932"/>
                  <a:pt x="273519" y="230639"/>
                </a:cubicBezTo>
                <a:cubicBezTo>
                  <a:pt x="259135" y="218053"/>
                  <a:pt x="225811" y="198834"/>
                  <a:pt x="225811" y="198834"/>
                </a:cubicBezTo>
                <a:cubicBezTo>
                  <a:pt x="213599" y="217151"/>
                  <a:pt x="205615" y="224594"/>
                  <a:pt x="201957" y="246542"/>
                </a:cubicBezTo>
                <a:cubicBezTo>
                  <a:pt x="198011" y="270216"/>
                  <a:pt x="197952" y="294429"/>
                  <a:pt x="194006" y="318103"/>
                </a:cubicBezTo>
                <a:cubicBezTo>
                  <a:pt x="192628" y="326370"/>
                  <a:pt x="191290" y="335412"/>
                  <a:pt x="186054" y="341957"/>
                </a:cubicBezTo>
                <a:cubicBezTo>
                  <a:pt x="180084" y="349419"/>
                  <a:pt x="170152" y="352559"/>
                  <a:pt x="162201" y="357860"/>
                </a:cubicBezTo>
                <a:cubicBezTo>
                  <a:pt x="107647" y="339676"/>
                  <a:pt x="129110" y="355401"/>
                  <a:pt x="146298" y="246542"/>
                </a:cubicBezTo>
                <a:cubicBezTo>
                  <a:pt x="148912" y="229984"/>
                  <a:pt x="162201" y="198834"/>
                  <a:pt x="162201" y="198834"/>
                </a:cubicBezTo>
                <a:cubicBezTo>
                  <a:pt x="86735" y="148522"/>
                  <a:pt x="214282" y="227757"/>
                  <a:pt x="3174" y="174980"/>
                </a:cubicBezTo>
                <a:cubicBezTo>
                  <a:pt x="-4957" y="172947"/>
                  <a:pt x="4306" y="155998"/>
                  <a:pt x="11126" y="151126"/>
                </a:cubicBezTo>
                <a:cubicBezTo>
                  <a:pt x="24767" y="141383"/>
                  <a:pt x="42071" y="135223"/>
                  <a:pt x="58834" y="135223"/>
                </a:cubicBezTo>
                <a:lnTo>
                  <a:pt x="186054" y="127272"/>
                </a:ln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TextBox 135"/>
          <p:cNvSpPr txBox="1"/>
          <p:nvPr/>
        </p:nvSpPr>
        <p:spPr>
          <a:xfrm>
            <a:off x="495339" y="4326209"/>
            <a:ext cx="1266749" cy="215444"/>
          </a:xfrm>
          <a:prstGeom prst="rect">
            <a:avLst/>
          </a:prstGeom>
          <a:noFill/>
        </p:spPr>
        <p:txBody>
          <a:bodyPr wrap="square" rtlCol="0">
            <a:spAutoFit/>
          </a:bodyPr>
          <a:lstStyle/>
          <a:p>
            <a:r>
              <a:rPr lang="en-AU" sz="800" b="1" dirty="0">
                <a:latin typeface="Arial Narrow" panose="020B0606020202030204" pitchFamily="34" charset="0"/>
              </a:rPr>
              <a:t>Unprotected Reef </a:t>
            </a:r>
          </a:p>
        </p:txBody>
      </p:sp>
      <p:sp>
        <p:nvSpPr>
          <p:cNvPr id="139" name="Freeform 138"/>
          <p:cNvSpPr/>
          <p:nvPr/>
        </p:nvSpPr>
        <p:spPr>
          <a:xfrm>
            <a:off x="1692058" y="4772199"/>
            <a:ext cx="567612" cy="510448"/>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Freeform 140"/>
          <p:cNvSpPr/>
          <p:nvPr/>
        </p:nvSpPr>
        <p:spPr>
          <a:xfrm>
            <a:off x="1024464" y="5109695"/>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2" name="Freeform 141"/>
          <p:cNvSpPr/>
          <p:nvPr/>
        </p:nvSpPr>
        <p:spPr>
          <a:xfrm>
            <a:off x="1170235" y="5148151"/>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3" name="Freeform 142"/>
          <p:cNvSpPr/>
          <p:nvPr/>
        </p:nvSpPr>
        <p:spPr>
          <a:xfrm>
            <a:off x="695909" y="4940954"/>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4" name="Freeform 143"/>
          <p:cNvSpPr/>
          <p:nvPr/>
        </p:nvSpPr>
        <p:spPr>
          <a:xfrm>
            <a:off x="2291372" y="5191328"/>
            <a:ext cx="492379" cy="1053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Freeform 144"/>
          <p:cNvSpPr/>
          <p:nvPr/>
        </p:nvSpPr>
        <p:spPr>
          <a:xfrm rot="20621843">
            <a:off x="1485381" y="4554810"/>
            <a:ext cx="309193" cy="190222"/>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6" name="Freeform 145"/>
          <p:cNvSpPr/>
          <p:nvPr/>
        </p:nvSpPr>
        <p:spPr>
          <a:xfrm>
            <a:off x="1387931" y="4946030"/>
            <a:ext cx="241437" cy="162438"/>
          </a:xfrm>
          <a:custGeom>
            <a:avLst/>
            <a:gdLst>
              <a:gd name="connsiteX0" fmla="*/ 81217 w 241437"/>
              <a:gd name="connsiteY0" fmla="*/ 160157 h 162438"/>
              <a:gd name="connsiteX1" fmla="*/ 49412 w 241437"/>
              <a:gd name="connsiteY1" fmla="*/ 120400 h 162438"/>
              <a:gd name="connsiteX2" fmla="*/ 33509 w 241437"/>
              <a:gd name="connsiteY2" fmla="*/ 96547 h 162438"/>
              <a:gd name="connsiteX3" fmla="*/ 9655 w 241437"/>
              <a:gd name="connsiteY3" fmla="*/ 80644 h 162438"/>
              <a:gd name="connsiteX4" fmla="*/ 1704 w 241437"/>
              <a:gd name="connsiteY4" fmla="*/ 56790 h 162438"/>
              <a:gd name="connsiteX5" fmla="*/ 49412 w 241437"/>
              <a:gd name="connsiteY5" fmla="*/ 40887 h 162438"/>
              <a:gd name="connsiteX6" fmla="*/ 89168 w 241437"/>
              <a:gd name="connsiteY6" fmla="*/ 48839 h 162438"/>
              <a:gd name="connsiteX7" fmla="*/ 113022 w 241437"/>
              <a:gd name="connsiteY7" fmla="*/ 64741 h 162438"/>
              <a:gd name="connsiteX8" fmla="*/ 128925 w 241437"/>
              <a:gd name="connsiteY8" fmla="*/ 40887 h 162438"/>
              <a:gd name="connsiteX9" fmla="*/ 136876 w 241437"/>
              <a:gd name="connsiteY9" fmla="*/ 17033 h 162438"/>
              <a:gd name="connsiteX10" fmla="*/ 224340 w 241437"/>
              <a:gd name="connsiteY10" fmla="*/ 9082 h 162438"/>
              <a:gd name="connsiteX11" fmla="*/ 240243 w 241437"/>
              <a:gd name="connsiteY11" fmla="*/ 32936 h 162438"/>
              <a:gd name="connsiteX12" fmla="*/ 208438 w 241437"/>
              <a:gd name="connsiteY12" fmla="*/ 112449 h 162438"/>
              <a:gd name="connsiteX13" fmla="*/ 184584 w 241437"/>
              <a:gd name="connsiteY13" fmla="*/ 128352 h 162438"/>
              <a:gd name="connsiteX14" fmla="*/ 152779 w 241437"/>
              <a:gd name="connsiteY14" fmla="*/ 136303 h 162438"/>
              <a:gd name="connsiteX15" fmla="*/ 105071 w 241437"/>
              <a:gd name="connsiteY15" fmla="*/ 152206 h 162438"/>
              <a:gd name="connsiteX16" fmla="*/ 81217 w 241437"/>
              <a:gd name="connsiteY16" fmla="*/ 160157 h 16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437" h="162438">
                <a:moveTo>
                  <a:pt x="81217" y="160157"/>
                </a:moveTo>
                <a:cubicBezTo>
                  <a:pt x="71941" y="154856"/>
                  <a:pt x="59595" y="133977"/>
                  <a:pt x="49412" y="120400"/>
                </a:cubicBezTo>
                <a:cubicBezTo>
                  <a:pt x="43678" y="112755"/>
                  <a:pt x="40266" y="103304"/>
                  <a:pt x="33509" y="96547"/>
                </a:cubicBezTo>
                <a:cubicBezTo>
                  <a:pt x="26752" y="89790"/>
                  <a:pt x="17606" y="85945"/>
                  <a:pt x="9655" y="80644"/>
                </a:cubicBezTo>
                <a:cubicBezTo>
                  <a:pt x="7005" y="72693"/>
                  <a:pt x="-4223" y="62717"/>
                  <a:pt x="1704" y="56790"/>
                </a:cubicBezTo>
                <a:cubicBezTo>
                  <a:pt x="13557" y="44937"/>
                  <a:pt x="49412" y="40887"/>
                  <a:pt x="49412" y="40887"/>
                </a:cubicBezTo>
                <a:cubicBezTo>
                  <a:pt x="62664" y="43538"/>
                  <a:pt x="76514" y="44094"/>
                  <a:pt x="89168" y="48839"/>
                </a:cubicBezTo>
                <a:cubicBezTo>
                  <a:pt x="98116" y="52194"/>
                  <a:pt x="103651" y="66615"/>
                  <a:pt x="113022" y="64741"/>
                </a:cubicBezTo>
                <a:cubicBezTo>
                  <a:pt x="122393" y="62867"/>
                  <a:pt x="123624" y="48838"/>
                  <a:pt x="128925" y="40887"/>
                </a:cubicBezTo>
                <a:cubicBezTo>
                  <a:pt x="131575" y="32936"/>
                  <a:pt x="131640" y="23578"/>
                  <a:pt x="136876" y="17033"/>
                </a:cubicBezTo>
                <a:cubicBezTo>
                  <a:pt x="160846" y="-12930"/>
                  <a:pt x="190745" y="4883"/>
                  <a:pt x="224340" y="9082"/>
                </a:cubicBezTo>
                <a:cubicBezTo>
                  <a:pt x="229641" y="17033"/>
                  <a:pt x="239292" y="23427"/>
                  <a:pt x="240243" y="32936"/>
                </a:cubicBezTo>
                <a:cubicBezTo>
                  <a:pt x="244723" y="77735"/>
                  <a:pt x="237131" y="88538"/>
                  <a:pt x="208438" y="112449"/>
                </a:cubicBezTo>
                <a:cubicBezTo>
                  <a:pt x="201097" y="118567"/>
                  <a:pt x="193368" y="124588"/>
                  <a:pt x="184584" y="128352"/>
                </a:cubicBezTo>
                <a:cubicBezTo>
                  <a:pt x="174540" y="132657"/>
                  <a:pt x="163246" y="133163"/>
                  <a:pt x="152779" y="136303"/>
                </a:cubicBezTo>
                <a:cubicBezTo>
                  <a:pt x="136723" y="141120"/>
                  <a:pt x="120974" y="146905"/>
                  <a:pt x="105071" y="152206"/>
                </a:cubicBezTo>
                <a:cubicBezTo>
                  <a:pt x="78704" y="160995"/>
                  <a:pt x="90493" y="165458"/>
                  <a:pt x="81217" y="160157"/>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Freeform 63"/>
          <p:cNvSpPr/>
          <p:nvPr/>
        </p:nvSpPr>
        <p:spPr>
          <a:xfrm rot="21388865">
            <a:off x="1464798" y="3507761"/>
            <a:ext cx="515348" cy="716763"/>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410641" y="1052953"/>
            <a:ext cx="1939508" cy="138866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Rectangle 3"/>
          <p:cNvSpPr/>
          <p:nvPr/>
        </p:nvSpPr>
        <p:spPr>
          <a:xfrm>
            <a:off x="4727573" y="1515199"/>
            <a:ext cx="957743" cy="8350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 name="Straight Connector 9"/>
          <p:cNvCxnSpPr/>
          <p:nvPr/>
        </p:nvCxnSpPr>
        <p:spPr>
          <a:xfrm flipV="1">
            <a:off x="4623263" y="1279179"/>
            <a:ext cx="569030" cy="2704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172588" y="1279008"/>
            <a:ext cx="567550" cy="2538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065088" y="1953301"/>
            <a:ext cx="338400" cy="3969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Rectangle 78"/>
          <p:cNvSpPr/>
          <p:nvPr/>
        </p:nvSpPr>
        <p:spPr>
          <a:xfrm>
            <a:off x="4828087" y="1632531"/>
            <a:ext cx="338400" cy="2166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Rectangle 79"/>
          <p:cNvSpPr/>
          <p:nvPr/>
        </p:nvSpPr>
        <p:spPr>
          <a:xfrm>
            <a:off x="5244315" y="1632531"/>
            <a:ext cx="338400" cy="2166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p:cNvSpPr/>
          <p:nvPr/>
        </p:nvSpPr>
        <p:spPr>
          <a:xfrm>
            <a:off x="4902109" y="1668571"/>
            <a:ext cx="79180" cy="8429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0" name="Straight Connector 29"/>
          <p:cNvCxnSpPr>
            <a:stCxn id="28" idx="4"/>
            <a:endCxn id="32" idx="2"/>
          </p:cNvCxnSpPr>
          <p:nvPr/>
        </p:nvCxnSpPr>
        <p:spPr>
          <a:xfrm>
            <a:off x="4941699" y="1752870"/>
            <a:ext cx="0" cy="905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4891451" y="1797684"/>
            <a:ext cx="100496"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4" name="Oval 93"/>
          <p:cNvSpPr/>
          <p:nvPr/>
        </p:nvSpPr>
        <p:spPr>
          <a:xfrm>
            <a:off x="5042863" y="1669784"/>
            <a:ext cx="79180" cy="8429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95" name="Straight Connector 94"/>
          <p:cNvCxnSpPr>
            <a:stCxn id="94" idx="4"/>
            <a:endCxn id="96" idx="2"/>
          </p:cNvCxnSpPr>
          <p:nvPr/>
        </p:nvCxnSpPr>
        <p:spPr>
          <a:xfrm>
            <a:off x="5082453" y="1754083"/>
            <a:ext cx="0" cy="905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5032205" y="1798897"/>
            <a:ext cx="100496"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5" name="Oval 44"/>
          <p:cNvSpPr/>
          <p:nvPr/>
        </p:nvSpPr>
        <p:spPr>
          <a:xfrm>
            <a:off x="5113324" y="2190038"/>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55" name="Straight Arrow Connector 54"/>
          <p:cNvCxnSpPr/>
          <p:nvPr/>
        </p:nvCxnSpPr>
        <p:spPr>
          <a:xfrm flipH="1">
            <a:off x="5336195" y="1305978"/>
            <a:ext cx="218680" cy="3101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261468" y="1146282"/>
            <a:ext cx="1095605" cy="184666"/>
          </a:xfrm>
          <a:prstGeom prst="rect">
            <a:avLst/>
          </a:prstGeom>
          <a:noFill/>
        </p:spPr>
        <p:txBody>
          <a:bodyPr wrap="square" rtlCol="0">
            <a:spAutoFit/>
          </a:bodyPr>
          <a:lstStyle/>
          <a:p>
            <a:pPr algn="r"/>
            <a:r>
              <a:rPr lang="en-AU" sz="600" dirty="0">
                <a:latin typeface="Arial Narrow" panose="020B0606020202030204" pitchFamily="34" charset="0"/>
              </a:rPr>
              <a:t>Dog (secondary habitat former)</a:t>
            </a:r>
          </a:p>
        </p:txBody>
      </p:sp>
      <p:sp>
        <p:nvSpPr>
          <p:cNvPr id="128" name="TextBox 127"/>
          <p:cNvSpPr txBox="1"/>
          <p:nvPr/>
        </p:nvSpPr>
        <p:spPr>
          <a:xfrm>
            <a:off x="4369741" y="1072289"/>
            <a:ext cx="1202462" cy="184666"/>
          </a:xfrm>
          <a:prstGeom prst="rect">
            <a:avLst/>
          </a:prstGeom>
          <a:noFill/>
        </p:spPr>
        <p:txBody>
          <a:bodyPr wrap="square" rtlCol="0">
            <a:spAutoFit/>
          </a:bodyPr>
          <a:lstStyle/>
          <a:p>
            <a:r>
              <a:rPr lang="en-AU" sz="600" dirty="0">
                <a:latin typeface="Arial Narrow" panose="020B0606020202030204" pitchFamily="34" charset="0"/>
              </a:rPr>
              <a:t>Builder (primary habitat former)</a:t>
            </a:r>
          </a:p>
        </p:txBody>
      </p:sp>
      <p:cxnSp>
        <p:nvCxnSpPr>
          <p:cNvPr id="129" name="Straight Arrow Connector 128"/>
          <p:cNvCxnSpPr/>
          <p:nvPr/>
        </p:nvCxnSpPr>
        <p:spPr>
          <a:xfrm>
            <a:off x="4811720" y="1258643"/>
            <a:ext cx="90389" cy="3548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Explosion 1 72"/>
          <p:cNvSpPr/>
          <p:nvPr/>
        </p:nvSpPr>
        <p:spPr>
          <a:xfrm>
            <a:off x="5355428" y="1673107"/>
            <a:ext cx="62677" cy="75298"/>
          </a:xfrm>
          <a:prstGeom prst="irregularSeal1">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TextBox 107"/>
          <p:cNvSpPr txBox="1"/>
          <p:nvPr/>
        </p:nvSpPr>
        <p:spPr>
          <a:xfrm>
            <a:off x="5772342" y="1598354"/>
            <a:ext cx="668312" cy="553998"/>
          </a:xfrm>
          <a:prstGeom prst="rect">
            <a:avLst/>
          </a:prstGeom>
          <a:noFill/>
        </p:spPr>
        <p:txBody>
          <a:bodyPr wrap="square" rtlCol="0">
            <a:spAutoFit/>
          </a:bodyPr>
          <a:lstStyle/>
          <a:p>
            <a:r>
              <a:rPr lang="en-AU" sz="600" dirty="0">
                <a:latin typeface="Arial Narrow" panose="020B0606020202030204" pitchFamily="34" charset="0"/>
              </a:rPr>
              <a:t>Flea </a:t>
            </a:r>
            <a:br>
              <a:rPr lang="en-AU" sz="600" dirty="0">
                <a:latin typeface="Arial Narrow" panose="020B0606020202030204" pitchFamily="34" charset="0"/>
              </a:rPr>
            </a:br>
            <a:r>
              <a:rPr lang="en-AU" sz="600" dirty="0">
                <a:latin typeface="Arial Narrow" panose="020B0606020202030204" pitchFamily="34" charset="0"/>
              </a:rPr>
              <a:t>(focal organism) living on the dog which is living in the house</a:t>
            </a:r>
          </a:p>
        </p:txBody>
      </p:sp>
      <p:cxnSp>
        <p:nvCxnSpPr>
          <p:cNvPr id="109" name="Straight Arrow Connector 108"/>
          <p:cNvCxnSpPr>
            <a:cxnSpLocks/>
          </p:cNvCxnSpPr>
          <p:nvPr/>
        </p:nvCxnSpPr>
        <p:spPr>
          <a:xfrm flipH="1" flipV="1">
            <a:off x="5415480" y="1683011"/>
            <a:ext cx="411890" cy="20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269541" y="1702228"/>
            <a:ext cx="73262"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1" name="Rectangle 30"/>
          <p:cNvSpPr/>
          <p:nvPr/>
        </p:nvSpPr>
        <p:spPr>
          <a:xfrm>
            <a:off x="5313504" y="1748405"/>
            <a:ext cx="22326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6" name="Straight Connector 35"/>
          <p:cNvCxnSpPr/>
          <p:nvPr/>
        </p:nvCxnSpPr>
        <p:spPr>
          <a:xfrm>
            <a:off x="5320152" y="1733039"/>
            <a:ext cx="3144" cy="1098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5368642" y="1732694"/>
            <a:ext cx="3144" cy="1098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482186" y="1738728"/>
            <a:ext cx="3144" cy="1098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5527352" y="1695529"/>
            <a:ext cx="6732" cy="139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480221" y="2941296"/>
            <a:ext cx="1266749" cy="215444"/>
          </a:xfrm>
          <a:prstGeom prst="rect">
            <a:avLst/>
          </a:prstGeom>
          <a:noFill/>
        </p:spPr>
        <p:txBody>
          <a:bodyPr wrap="square" rtlCol="0">
            <a:spAutoFit/>
          </a:bodyPr>
          <a:lstStyle/>
          <a:p>
            <a:r>
              <a:rPr lang="en-AU" sz="800" b="1" dirty="0">
                <a:latin typeface="Arial Narrow" panose="020B0606020202030204" pitchFamily="34" charset="0"/>
              </a:rPr>
              <a:t>Protected Reef </a:t>
            </a:r>
          </a:p>
        </p:txBody>
      </p:sp>
      <p:sp>
        <p:nvSpPr>
          <p:cNvPr id="93" name="Rectangle 92"/>
          <p:cNvSpPr/>
          <p:nvPr/>
        </p:nvSpPr>
        <p:spPr>
          <a:xfrm>
            <a:off x="527860" y="5440496"/>
            <a:ext cx="5842889" cy="3252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Which reef has more coral (A-C) and hence more residents (D-I)? Ans.  </a:t>
            </a:r>
            <a:endParaRPr lang="en-AU" sz="4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p:txBody>
      </p:sp>
      <p:sp>
        <p:nvSpPr>
          <p:cNvPr id="99" name="Rectangle 98"/>
          <p:cNvSpPr/>
          <p:nvPr/>
        </p:nvSpPr>
        <p:spPr>
          <a:xfrm>
            <a:off x="5034709" y="5461394"/>
            <a:ext cx="1280788" cy="26897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Protected Reef</a:t>
            </a:r>
          </a:p>
        </p:txBody>
      </p:sp>
      <p:sp>
        <p:nvSpPr>
          <p:cNvPr id="106" name="Freeform 105"/>
          <p:cNvSpPr/>
          <p:nvPr/>
        </p:nvSpPr>
        <p:spPr>
          <a:xfrm>
            <a:off x="3005715" y="4276488"/>
            <a:ext cx="425783" cy="292597"/>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Freeform 106"/>
          <p:cNvSpPr/>
          <p:nvPr/>
        </p:nvSpPr>
        <p:spPr>
          <a:xfrm rot="21388865">
            <a:off x="2995682" y="4597810"/>
            <a:ext cx="421548" cy="404057"/>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Freeform 112"/>
          <p:cNvSpPr/>
          <p:nvPr/>
        </p:nvSpPr>
        <p:spPr>
          <a:xfrm>
            <a:off x="2991909" y="5032517"/>
            <a:ext cx="316081" cy="318693"/>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Freeform 125"/>
          <p:cNvSpPr/>
          <p:nvPr/>
        </p:nvSpPr>
        <p:spPr>
          <a:xfrm>
            <a:off x="3599950" y="5210247"/>
            <a:ext cx="164266" cy="120459"/>
          </a:xfrm>
          <a:custGeom>
            <a:avLst/>
            <a:gdLst>
              <a:gd name="connsiteX0" fmla="*/ 81217 w 241437"/>
              <a:gd name="connsiteY0" fmla="*/ 160157 h 162438"/>
              <a:gd name="connsiteX1" fmla="*/ 49412 w 241437"/>
              <a:gd name="connsiteY1" fmla="*/ 120400 h 162438"/>
              <a:gd name="connsiteX2" fmla="*/ 33509 w 241437"/>
              <a:gd name="connsiteY2" fmla="*/ 96547 h 162438"/>
              <a:gd name="connsiteX3" fmla="*/ 9655 w 241437"/>
              <a:gd name="connsiteY3" fmla="*/ 80644 h 162438"/>
              <a:gd name="connsiteX4" fmla="*/ 1704 w 241437"/>
              <a:gd name="connsiteY4" fmla="*/ 56790 h 162438"/>
              <a:gd name="connsiteX5" fmla="*/ 49412 w 241437"/>
              <a:gd name="connsiteY5" fmla="*/ 40887 h 162438"/>
              <a:gd name="connsiteX6" fmla="*/ 89168 w 241437"/>
              <a:gd name="connsiteY6" fmla="*/ 48839 h 162438"/>
              <a:gd name="connsiteX7" fmla="*/ 113022 w 241437"/>
              <a:gd name="connsiteY7" fmla="*/ 64741 h 162438"/>
              <a:gd name="connsiteX8" fmla="*/ 128925 w 241437"/>
              <a:gd name="connsiteY8" fmla="*/ 40887 h 162438"/>
              <a:gd name="connsiteX9" fmla="*/ 136876 w 241437"/>
              <a:gd name="connsiteY9" fmla="*/ 17033 h 162438"/>
              <a:gd name="connsiteX10" fmla="*/ 224340 w 241437"/>
              <a:gd name="connsiteY10" fmla="*/ 9082 h 162438"/>
              <a:gd name="connsiteX11" fmla="*/ 240243 w 241437"/>
              <a:gd name="connsiteY11" fmla="*/ 32936 h 162438"/>
              <a:gd name="connsiteX12" fmla="*/ 208438 w 241437"/>
              <a:gd name="connsiteY12" fmla="*/ 112449 h 162438"/>
              <a:gd name="connsiteX13" fmla="*/ 184584 w 241437"/>
              <a:gd name="connsiteY13" fmla="*/ 128352 h 162438"/>
              <a:gd name="connsiteX14" fmla="*/ 152779 w 241437"/>
              <a:gd name="connsiteY14" fmla="*/ 136303 h 162438"/>
              <a:gd name="connsiteX15" fmla="*/ 105071 w 241437"/>
              <a:gd name="connsiteY15" fmla="*/ 152206 h 162438"/>
              <a:gd name="connsiteX16" fmla="*/ 81217 w 241437"/>
              <a:gd name="connsiteY16" fmla="*/ 160157 h 16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437" h="162438">
                <a:moveTo>
                  <a:pt x="81217" y="160157"/>
                </a:moveTo>
                <a:cubicBezTo>
                  <a:pt x="71941" y="154856"/>
                  <a:pt x="59595" y="133977"/>
                  <a:pt x="49412" y="120400"/>
                </a:cubicBezTo>
                <a:cubicBezTo>
                  <a:pt x="43678" y="112755"/>
                  <a:pt x="40266" y="103304"/>
                  <a:pt x="33509" y="96547"/>
                </a:cubicBezTo>
                <a:cubicBezTo>
                  <a:pt x="26752" y="89790"/>
                  <a:pt x="17606" y="85945"/>
                  <a:pt x="9655" y="80644"/>
                </a:cubicBezTo>
                <a:cubicBezTo>
                  <a:pt x="7005" y="72693"/>
                  <a:pt x="-4223" y="62717"/>
                  <a:pt x="1704" y="56790"/>
                </a:cubicBezTo>
                <a:cubicBezTo>
                  <a:pt x="13557" y="44937"/>
                  <a:pt x="49412" y="40887"/>
                  <a:pt x="49412" y="40887"/>
                </a:cubicBezTo>
                <a:cubicBezTo>
                  <a:pt x="62664" y="43538"/>
                  <a:pt x="76514" y="44094"/>
                  <a:pt x="89168" y="48839"/>
                </a:cubicBezTo>
                <a:cubicBezTo>
                  <a:pt x="98116" y="52194"/>
                  <a:pt x="103651" y="66615"/>
                  <a:pt x="113022" y="64741"/>
                </a:cubicBezTo>
                <a:cubicBezTo>
                  <a:pt x="122393" y="62867"/>
                  <a:pt x="123624" y="48838"/>
                  <a:pt x="128925" y="40887"/>
                </a:cubicBezTo>
                <a:cubicBezTo>
                  <a:pt x="131575" y="32936"/>
                  <a:pt x="131640" y="23578"/>
                  <a:pt x="136876" y="17033"/>
                </a:cubicBezTo>
                <a:cubicBezTo>
                  <a:pt x="160846" y="-12930"/>
                  <a:pt x="190745" y="4883"/>
                  <a:pt x="224340" y="9082"/>
                </a:cubicBezTo>
                <a:cubicBezTo>
                  <a:pt x="229641" y="17033"/>
                  <a:pt x="239292" y="23427"/>
                  <a:pt x="240243" y="32936"/>
                </a:cubicBezTo>
                <a:cubicBezTo>
                  <a:pt x="244723" y="77735"/>
                  <a:pt x="237131" y="88538"/>
                  <a:pt x="208438" y="112449"/>
                </a:cubicBezTo>
                <a:cubicBezTo>
                  <a:pt x="201097" y="118567"/>
                  <a:pt x="193368" y="124588"/>
                  <a:pt x="184584" y="128352"/>
                </a:cubicBezTo>
                <a:cubicBezTo>
                  <a:pt x="174540" y="132657"/>
                  <a:pt x="163246" y="133163"/>
                  <a:pt x="152779" y="136303"/>
                </a:cubicBezTo>
                <a:cubicBezTo>
                  <a:pt x="136723" y="141120"/>
                  <a:pt x="120974" y="146905"/>
                  <a:pt x="105071" y="152206"/>
                </a:cubicBezTo>
                <a:cubicBezTo>
                  <a:pt x="78704" y="160995"/>
                  <a:pt x="90493" y="165458"/>
                  <a:pt x="81217" y="160157"/>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Freeform 126"/>
          <p:cNvSpPr/>
          <p:nvPr/>
        </p:nvSpPr>
        <p:spPr>
          <a:xfrm>
            <a:off x="3517357" y="4777920"/>
            <a:ext cx="352707" cy="99628"/>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Freeform 129"/>
          <p:cNvSpPr/>
          <p:nvPr/>
        </p:nvSpPr>
        <p:spPr>
          <a:xfrm>
            <a:off x="3510965" y="4324837"/>
            <a:ext cx="296226" cy="254359"/>
          </a:xfrm>
          <a:custGeom>
            <a:avLst/>
            <a:gdLst>
              <a:gd name="connsiteX0" fmla="*/ 186054 w 379416"/>
              <a:gd name="connsiteY0" fmla="*/ 127272 h 357860"/>
              <a:gd name="connsiteX1" fmla="*/ 154249 w 379416"/>
              <a:gd name="connsiteY1" fmla="*/ 87515 h 357860"/>
              <a:gd name="connsiteX2" fmla="*/ 146298 w 379416"/>
              <a:gd name="connsiteY2" fmla="*/ 63662 h 357860"/>
              <a:gd name="connsiteX3" fmla="*/ 114493 w 379416"/>
              <a:gd name="connsiteY3" fmla="*/ 15954 h 357860"/>
              <a:gd name="connsiteX4" fmla="*/ 138347 w 379416"/>
              <a:gd name="connsiteY4" fmla="*/ 51 h 357860"/>
              <a:gd name="connsiteX5" fmla="*/ 194006 w 379416"/>
              <a:gd name="connsiteY5" fmla="*/ 15954 h 357860"/>
              <a:gd name="connsiteX6" fmla="*/ 201957 w 379416"/>
              <a:gd name="connsiteY6" fmla="*/ 39808 h 357860"/>
              <a:gd name="connsiteX7" fmla="*/ 217860 w 379416"/>
              <a:gd name="connsiteY7" fmla="*/ 63662 h 357860"/>
              <a:gd name="connsiteX8" fmla="*/ 225811 w 379416"/>
              <a:gd name="connsiteY8" fmla="*/ 103418 h 357860"/>
              <a:gd name="connsiteX9" fmla="*/ 289421 w 379416"/>
              <a:gd name="connsiteY9" fmla="*/ 79564 h 357860"/>
              <a:gd name="connsiteX10" fmla="*/ 345081 w 379416"/>
              <a:gd name="connsiteY10" fmla="*/ 63662 h 357860"/>
              <a:gd name="connsiteX11" fmla="*/ 376886 w 379416"/>
              <a:gd name="connsiteY11" fmla="*/ 95467 h 357860"/>
              <a:gd name="connsiteX12" fmla="*/ 353032 w 379416"/>
              <a:gd name="connsiteY12" fmla="*/ 103418 h 357860"/>
              <a:gd name="connsiteX13" fmla="*/ 329178 w 379416"/>
              <a:gd name="connsiteY13" fmla="*/ 119321 h 357860"/>
              <a:gd name="connsiteX14" fmla="*/ 281470 w 379416"/>
              <a:gd name="connsiteY14" fmla="*/ 127272 h 357860"/>
              <a:gd name="connsiteX15" fmla="*/ 265567 w 379416"/>
              <a:gd name="connsiteY15" fmla="*/ 151126 h 357860"/>
              <a:gd name="connsiteX16" fmla="*/ 305324 w 379416"/>
              <a:gd name="connsiteY16" fmla="*/ 182931 h 357860"/>
              <a:gd name="connsiteX17" fmla="*/ 329178 w 379416"/>
              <a:gd name="connsiteY17" fmla="*/ 190882 h 357860"/>
              <a:gd name="connsiteX18" fmla="*/ 368934 w 379416"/>
              <a:gd name="connsiteY18" fmla="*/ 262444 h 357860"/>
              <a:gd name="connsiteX19" fmla="*/ 345081 w 379416"/>
              <a:gd name="connsiteY19" fmla="*/ 270395 h 357860"/>
              <a:gd name="connsiteX20" fmla="*/ 289421 w 379416"/>
              <a:gd name="connsiteY20" fmla="*/ 254493 h 357860"/>
              <a:gd name="connsiteX21" fmla="*/ 273519 w 379416"/>
              <a:gd name="connsiteY21" fmla="*/ 230639 h 357860"/>
              <a:gd name="connsiteX22" fmla="*/ 225811 w 379416"/>
              <a:gd name="connsiteY22" fmla="*/ 198834 h 357860"/>
              <a:gd name="connsiteX23" fmla="*/ 201957 w 379416"/>
              <a:gd name="connsiteY23" fmla="*/ 246542 h 357860"/>
              <a:gd name="connsiteX24" fmla="*/ 194006 w 379416"/>
              <a:gd name="connsiteY24" fmla="*/ 318103 h 357860"/>
              <a:gd name="connsiteX25" fmla="*/ 186054 w 379416"/>
              <a:gd name="connsiteY25" fmla="*/ 341957 h 357860"/>
              <a:gd name="connsiteX26" fmla="*/ 162201 w 379416"/>
              <a:gd name="connsiteY26" fmla="*/ 357860 h 357860"/>
              <a:gd name="connsiteX27" fmla="*/ 146298 w 379416"/>
              <a:gd name="connsiteY27" fmla="*/ 246542 h 357860"/>
              <a:gd name="connsiteX28" fmla="*/ 162201 w 379416"/>
              <a:gd name="connsiteY28" fmla="*/ 198834 h 357860"/>
              <a:gd name="connsiteX29" fmla="*/ 3174 w 379416"/>
              <a:gd name="connsiteY29" fmla="*/ 174980 h 357860"/>
              <a:gd name="connsiteX30" fmla="*/ 11126 w 379416"/>
              <a:gd name="connsiteY30" fmla="*/ 151126 h 357860"/>
              <a:gd name="connsiteX31" fmla="*/ 58834 w 379416"/>
              <a:gd name="connsiteY31" fmla="*/ 135223 h 357860"/>
              <a:gd name="connsiteX32" fmla="*/ 186054 w 379416"/>
              <a:gd name="connsiteY32" fmla="*/ 127272 h 35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9416" h="357860">
                <a:moveTo>
                  <a:pt x="186054" y="127272"/>
                </a:moveTo>
                <a:cubicBezTo>
                  <a:pt x="175452" y="114020"/>
                  <a:pt x="163244" y="101907"/>
                  <a:pt x="154249" y="87515"/>
                </a:cubicBezTo>
                <a:cubicBezTo>
                  <a:pt x="149807" y="80408"/>
                  <a:pt x="150368" y="70988"/>
                  <a:pt x="146298" y="63662"/>
                </a:cubicBezTo>
                <a:cubicBezTo>
                  <a:pt x="137016" y="46955"/>
                  <a:pt x="114493" y="15954"/>
                  <a:pt x="114493" y="15954"/>
                </a:cubicBezTo>
                <a:cubicBezTo>
                  <a:pt x="122444" y="10653"/>
                  <a:pt x="128887" y="1403"/>
                  <a:pt x="138347" y="51"/>
                </a:cubicBezTo>
                <a:cubicBezTo>
                  <a:pt x="145338" y="-948"/>
                  <a:pt x="185053" y="12969"/>
                  <a:pt x="194006" y="15954"/>
                </a:cubicBezTo>
                <a:cubicBezTo>
                  <a:pt x="196656" y="23905"/>
                  <a:pt x="198209" y="32311"/>
                  <a:pt x="201957" y="39808"/>
                </a:cubicBezTo>
                <a:cubicBezTo>
                  <a:pt x="206231" y="48355"/>
                  <a:pt x="214505" y="54714"/>
                  <a:pt x="217860" y="63662"/>
                </a:cubicBezTo>
                <a:cubicBezTo>
                  <a:pt x="222605" y="76316"/>
                  <a:pt x="223161" y="90166"/>
                  <a:pt x="225811" y="103418"/>
                </a:cubicBezTo>
                <a:cubicBezTo>
                  <a:pt x="246822" y="95013"/>
                  <a:pt x="267604" y="85797"/>
                  <a:pt x="289421" y="79564"/>
                </a:cubicBezTo>
                <a:cubicBezTo>
                  <a:pt x="359310" y="59597"/>
                  <a:pt x="287888" y="82726"/>
                  <a:pt x="345081" y="63662"/>
                </a:cubicBezTo>
                <a:cubicBezTo>
                  <a:pt x="354168" y="66691"/>
                  <a:pt x="389002" y="71235"/>
                  <a:pt x="376886" y="95467"/>
                </a:cubicBezTo>
                <a:cubicBezTo>
                  <a:pt x="373138" y="102964"/>
                  <a:pt x="360983" y="100768"/>
                  <a:pt x="353032" y="103418"/>
                </a:cubicBezTo>
                <a:cubicBezTo>
                  <a:pt x="345081" y="108719"/>
                  <a:pt x="338244" y="116299"/>
                  <a:pt x="329178" y="119321"/>
                </a:cubicBezTo>
                <a:cubicBezTo>
                  <a:pt x="313883" y="124419"/>
                  <a:pt x="295890" y="120062"/>
                  <a:pt x="281470" y="127272"/>
                </a:cubicBezTo>
                <a:cubicBezTo>
                  <a:pt x="272922" y="131546"/>
                  <a:pt x="270868" y="143175"/>
                  <a:pt x="265567" y="151126"/>
                </a:cubicBezTo>
                <a:cubicBezTo>
                  <a:pt x="325524" y="171111"/>
                  <a:pt x="253944" y="141828"/>
                  <a:pt x="305324" y="182931"/>
                </a:cubicBezTo>
                <a:cubicBezTo>
                  <a:pt x="311869" y="188167"/>
                  <a:pt x="321227" y="188232"/>
                  <a:pt x="329178" y="190882"/>
                </a:cubicBezTo>
                <a:cubicBezTo>
                  <a:pt x="365632" y="245564"/>
                  <a:pt x="354939" y="220458"/>
                  <a:pt x="368934" y="262444"/>
                </a:cubicBezTo>
                <a:cubicBezTo>
                  <a:pt x="360983" y="265094"/>
                  <a:pt x="353462" y="270395"/>
                  <a:pt x="345081" y="270395"/>
                </a:cubicBezTo>
                <a:cubicBezTo>
                  <a:pt x="335096" y="270395"/>
                  <a:pt x="300671" y="258243"/>
                  <a:pt x="289421" y="254493"/>
                </a:cubicBezTo>
                <a:cubicBezTo>
                  <a:pt x="284120" y="246542"/>
                  <a:pt x="280711" y="236932"/>
                  <a:pt x="273519" y="230639"/>
                </a:cubicBezTo>
                <a:cubicBezTo>
                  <a:pt x="259135" y="218053"/>
                  <a:pt x="225811" y="198834"/>
                  <a:pt x="225811" y="198834"/>
                </a:cubicBezTo>
                <a:cubicBezTo>
                  <a:pt x="213599" y="217151"/>
                  <a:pt x="205615" y="224594"/>
                  <a:pt x="201957" y="246542"/>
                </a:cubicBezTo>
                <a:cubicBezTo>
                  <a:pt x="198011" y="270216"/>
                  <a:pt x="197952" y="294429"/>
                  <a:pt x="194006" y="318103"/>
                </a:cubicBezTo>
                <a:cubicBezTo>
                  <a:pt x="192628" y="326370"/>
                  <a:pt x="191290" y="335412"/>
                  <a:pt x="186054" y="341957"/>
                </a:cubicBezTo>
                <a:cubicBezTo>
                  <a:pt x="180084" y="349419"/>
                  <a:pt x="170152" y="352559"/>
                  <a:pt x="162201" y="357860"/>
                </a:cubicBezTo>
                <a:cubicBezTo>
                  <a:pt x="107647" y="339676"/>
                  <a:pt x="129110" y="355401"/>
                  <a:pt x="146298" y="246542"/>
                </a:cubicBezTo>
                <a:cubicBezTo>
                  <a:pt x="148912" y="229984"/>
                  <a:pt x="162201" y="198834"/>
                  <a:pt x="162201" y="198834"/>
                </a:cubicBezTo>
                <a:cubicBezTo>
                  <a:pt x="86735" y="148522"/>
                  <a:pt x="214282" y="227757"/>
                  <a:pt x="3174" y="174980"/>
                </a:cubicBezTo>
                <a:cubicBezTo>
                  <a:pt x="-4957" y="172947"/>
                  <a:pt x="4306" y="155998"/>
                  <a:pt x="11126" y="151126"/>
                </a:cubicBezTo>
                <a:cubicBezTo>
                  <a:pt x="24767" y="141383"/>
                  <a:pt x="42071" y="135223"/>
                  <a:pt x="58834" y="135223"/>
                </a:cubicBezTo>
                <a:lnTo>
                  <a:pt x="186054" y="127272"/>
                </a:ln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Freeform 130"/>
          <p:cNvSpPr/>
          <p:nvPr/>
        </p:nvSpPr>
        <p:spPr>
          <a:xfrm rot="20621843">
            <a:off x="3952371" y="4346835"/>
            <a:ext cx="309193" cy="190222"/>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2" name="Freeform 131"/>
          <p:cNvSpPr/>
          <p:nvPr/>
        </p:nvSpPr>
        <p:spPr>
          <a:xfrm>
            <a:off x="4036363" y="4784671"/>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5" name="Freeform 134"/>
          <p:cNvSpPr/>
          <p:nvPr/>
        </p:nvSpPr>
        <p:spPr>
          <a:xfrm>
            <a:off x="3907935" y="5067134"/>
            <a:ext cx="336363" cy="135154"/>
          </a:xfrm>
          <a:custGeom>
            <a:avLst/>
            <a:gdLst>
              <a:gd name="connsiteX0" fmla="*/ 0 w 273289"/>
              <a:gd name="connsiteY0" fmla="*/ 89700 h 148381"/>
              <a:gd name="connsiteX1" fmla="*/ 39757 w 273289"/>
              <a:gd name="connsiteY1" fmla="*/ 65846 h 148381"/>
              <a:gd name="connsiteX2" fmla="*/ 262393 w 273289"/>
              <a:gd name="connsiteY2" fmla="*/ 34041 h 148381"/>
              <a:gd name="connsiteX3" fmla="*/ 270344 w 273289"/>
              <a:gd name="connsiteY3" fmla="*/ 2235 h 148381"/>
              <a:gd name="connsiteX4" fmla="*/ 262393 w 273289"/>
              <a:gd name="connsiteY4" fmla="*/ 145359 h 148381"/>
              <a:gd name="connsiteX5" fmla="*/ 230588 w 273289"/>
              <a:gd name="connsiteY5" fmla="*/ 97651 h 148381"/>
              <a:gd name="connsiteX6" fmla="*/ 206734 w 273289"/>
              <a:gd name="connsiteY6" fmla="*/ 105602 h 148381"/>
              <a:gd name="connsiteX7" fmla="*/ 182880 w 273289"/>
              <a:gd name="connsiteY7" fmla="*/ 121505 h 148381"/>
              <a:gd name="connsiteX8" fmla="*/ 39757 w 273289"/>
              <a:gd name="connsiteY8" fmla="*/ 113554 h 148381"/>
              <a:gd name="connsiteX9" fmla="*/ 0 w 273289"/>
              <a:gd name="connsiteY9" fmla="*/ 89700 h 1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89" h="148381">
                <a:moveTo>
                  <a:pt x="0" y="89700"/>
                </a:moveTo>
                <a:cubicBezTo>
                  <a:pt x="0" y="81749"/>
                  <a:pt x="24438" y="67889"/>
                  <a:pt x="39757" y="65846"/>
                </a:cubicBezTo>
                <a:cubicBezTo>
                  <a:pt x="272393" y="34827"/>
                  <a:pt x="187812" y="108619"/>
                  <a:pt x="262393" y="34041"/>
                </a:cubicBezTo>
                <a:cubicBezTo>
                  <a:pt x="265043" y="23439"/>
                  <a:pt x="270344" y="-8693"/>
                  <a:pt x="270344" y="2235"/>
                </a:cubicBezTo>
                <a:cubicBezTo>
                  <a:pt x="270344" y="50017"/>
                  <a:pt x="280770" y="101253"/>
                  <a:pt x="262393" y="145359"/>
                </a:cubicBezTo>
                <a:cubicBezTo>
                  <a:pt x="255042" y="163001"/>
                  <a:pt x="230588" y="97651"/>
                  <a:pt x="230588" y="97651"/>
                </a:cubicBezTo>
                <a:cubicBezTo>
                  <a:pt x="222637" y="100301"/>
                  <a:pt x="214231" y="101854"/>
                  <a:pt x="206734" y="105602"/>
                </a:cubicBezTo>
                <a:cubicBezTo>
                  <a:pt x="198187" y="109876"/>
                  <a:pt x="192426" y="121050"/>
                  <a:pt x="182880" y="121505"/>
                </a:cubicBezTo>
                <a:lnTo>
                  <a:pt x="39757" y="113554"/>
                </a:lnTo>
                <a:cubicBezTo>
                  <a:pt x="4315" y="104693"/>
                  <a:pt x="0" y="97651"/>
                  <a:pt x="0" y="897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 name="TextBox 8"/>
          <p:cNvSpPr txBox="1"/>
          <p:nvPr/>
        </p:nvSpPr>
        <p:spPr>
          <a:xfrm>
            <a:off x="3160725" y="4317641"/>
            <a:ext cx="324544" cy="276999"/>
          </a:xfrm>
          <a:prstGeom prst="rect">
            <a:avLst/>
          </a:prstGeom>
          <a:noFill/>
        </p:spPr>
        <p:txBody>
          <a:bodyPr wrap="square" rtlCol="0">
            <a:spAutoFit/>
          </a:bodyPr>
          <a:lstStyle/>
          <a:p>
            <a:r>
              <a:rPr lang="en-AU" sz="1200" b="1" dirty="0">
                <a:latin typeface="Arial Narrow" panose="020B0606020202030204" pitchFamily="34" charset="0"/>
              </a:rPr>
              <a:t>A</a:t>
            </a:r>
          </a:p>
        </p:txBody>
      </p:sp>
      <p:sp>
        <p:nvSpPr>
          <p:cNvPr id="137" name="TextBox 136"/>
          <p:cNvSpPr txBox="1"/>
          <p:nvPr/>
        </p:nvSpPr>
        <p:spPr>
          <a:xfrm>
            <a:off x="3168954" y="4802410"/>
            <a:ext cx="324544" cy="276999"/>
          </a:xfrm>
          <a:prstGeom prst="rect">
            <a:avLst/>
          </a:prstGeom>
          <a:noFill/>
        </p:spPr>
        <p:txBody>
          <a:bodyPr wrap="square" rtlCol="0">
            <a:spAutoFit/>
          </a:bodyPr>
          <a:lstStyle/>
          <a:p>
            <a:r>
              <a:rPr lang="en-AU" sz="1200" b="1" dirty="0">
                <a:latin typeface="Arial Narrow" panose="020B0606020202030204" pitchFamily="34" charset="0"/>
              </a:rPr>
              <a:t>B</a:t>
            </a:r>
          </a:p>
        </p:txBody>
      </p:sp>
      <p:sp>
        <p:nvSpPr>
          <p:cNvPr id="138" name="TextBox 137"/>
          <p:cNvSpPr txBox="1"/>
          <p:nvPr/>
        </p:nvSpPr>
        <p:spPr>
          <a:xfrm>
            <a:off x="3256507" y="5138271"/>
            <a:ext cx="324544" cy="276999"/>
          </a:xfrm>
          <a:prstGeom prst="rect">
            <a:avLst/>
          </a:prstGeom>
          <a:noFill/>
        </p:spPr>
        <p:txBody>
          <a:bodyPr wrap="square" rtlCol="0">
            <a:spAutoFit/>
          </a:bodyPr>
          <a:lstStyle/>
          <a:p>
            <a:r>
              <a:rPr lang="en-AU" sz="1200" b="1" dirty="0">
                <a:latin typeface="Arial Narrow" panose="020B0606020202030204" pitchFamily="34" charset="0"/>
              </a:rPr>
              <a:t>C</a:t>
            </a:r>
          </a:p>
        </p:txBody>
      </p:sp>
      <p:sp>
        <p:nvSpPr>
          <p:cNvPr id="147" name="TextBox 146"/>
          <p:cNvSpPr txBox="1"/>
          <p:nvPr/>
        </p:nvSpPr>
        <p:spPr>
          <a:xfrm>
            <a:off x="3707463" y="5138270"/>
            <a:ext cx="324544" cy="276999"/>
          </a:xfrm>
          <a:prstGeom prst="rect">
            <a:avLst/>
          </a:prstGeom>
          <a:noFill/>
        </p:spPr>
        <p:txBody>
          <a:bodyPr wrap="square" rtlCol="0">
            <a:spAutoFit/>
          </a:bodyPr>
          <a:lstStyle/>
          <a:p>
            <a:r>
              <a:rPr lang="en-AU" sz="1200" b="1" dirty="0">
                <a:latin typeface="Arial Narrow" panose="020B0606020202030204" pitchFamily="34" charset="0"/>
              </a:rPr>
              <a:t>F</a:t>
            </a:r>
          </a:p>
        </p:txBody>
      </p:sp>
      <p:sp>
        <p:nvSpPr>
          <p:cNvPr id="148" name="TextBox 147"/>
          <p:cNvSpPr txBox="1"/>
          <p:nvPr/>
        </p:nvSpPr>
        <p:spPr>
          <a:xfrm>
            <a:off x="3633874" y="4839392"/>
            <a:ext cx="324544" cy="276999"/>
          </a:xfrm>
          <a:prstGeom prst="rect">
            <a:avLst/>
          </a:prstGeom>
          <a:noFill/>
        </p:spPr>
        <p:txBody>
          <a:bodyPr wrap="square" rtlCol="0">
            <a:spAutoFit/>
          </a:bodyPr>
          <a:lstStyle/>
          <a:p>
            <a:r>
              <a:rPr lang="en-AU" sz="1200" b="1" dirty="0">
                <a:latin typeface="Arial Narrow" panose="020B0606020202030204" pitchFamily="34" charset="0"/>
              </a:rPr>
              <a:t>E</a:t>
            </a:r>
          </a:p>
        </p:txBody>
      </p:sp>
      <p:sp>
        <p:nvSpPr>
          <p:cNvPr id="149" name="TextBox 148"/>
          <p:cNvSpPr txBox="1"/>
          <p:nvPr/>
        </p:nvSpPr>
        <p:spPr>
          <a:xfrm>
            <a:off x="3611141" y="4466200"/>
            <a:ext cx="324544" cy="276999"/>
          </a:xfrm>
          <a:prstGeom prst="rect">
            <a:avLst/>
          </a:prstGeom>
          <a:noFill/>
        </p:spPr>
        <p:txBody>
          <a:bodyPr wrap="square" rtlCol="0">
            <a:spAutoFit/>
          </a:bodyPr>
          <a:lstStyle/>
          <a:p>
            <a:r>
              <a:rPr lang="en-AU" sz="1200" b="1" dirty="0">
                <a:latin typeface="Arial Narrow" panose="020B0606020202030204" pitchFamily="34" charset="0"/>
              </a:rPr>
              <a:t>D</a:t>
            </a:r>
          </a:p>
        </p:txBody>
      </p:sp>
      <p:sp>
        <p:nvSpPr>
          <p:cNvPr id="150" name="TextBox 149"/>
          <p:cNvSpPr txBox="1"/>
          <p:nvPr/>
        </p:nvSpPr>
        <p:spPr>
          <a:xfrm>
            <a:off x="4100842" y="4450455"/>
            <a:ext cx="324544" cy="276999"/>
          </a:xfrm>
          <a:prstGeom prst="rect">
            <a:avLst/>
          </a:prstGeom>
          <a:noFill/>
        </p:spPr>
        <p:txBody>
          <a:bodyPr wrap="square" rtlCol="0">
            <a:spAutoFit/>
          </a:bodyPr>
          <a:lstStyle/>
          <a:p>
            <a:r>
              <a:rPr lang="en-AU" sz="1200" b="1" dirty="0">
                <a:latin typeface="Arial Narrow" panose="020B0606020202030204" pitchFamily="34" charset="0"/>
              </a:rPr>
              <a:t>G</a:t>
            </a:r>
          </a:p>
        </p:txBody>
      </p:sp>
      <p:sp>
        <p:nvSpPr>
          <p:cNvPr id="151" name="TextBox 150"/>
          <p:cNvSpPr txBox="1"/>
          <p:nvPr/>
        </p:nvSpPr>
        <p:spPr>
          <a:xfrm>
            <a:off x="4086097" y="4691339"/>
            <a:ext cx="324544" cy="276999"/>
          </a:xfrm>
          <a:prstGeom prst="rect">
            <a:avLst/>
          </a:prstGeom>
          <a:noFill/>
        </p:spPr>
        <p:txBody>
          <a:bodyPr wrap="square" rtlCol="0">
            <a:spAutoFit/>
          </a:bodyPr>
          <a:lstStyle/>
          <a:p>
            <a:r>
              <a:rPr lang="en-AU" sz="1200" b="1" dirty="0">
                <a:latin typeface="Arial Narrow" panose="020B0606020202030204" pitchFamily="34" charset="0"/>
              </a:rPr>
              <a:t>H</a:t>
            </a:r>
          </a:p>
        </p:txBody>
      </p:sp>
      <p:sp>
        <p:nvSpPr>
          <p:cNvPr id="152" name="TextBox 151"/>
          <p:cNvSpPr txBox="1"/>
          <p:nvPr/>
        </p:nvSpPr>
        <p:spPr>
          <a:xfrm>
            <a:off x="4192618" y="4988272"/>
            <a:ext cx="324544" cy="276999"/>
          </a:xfrm>
          <a:prstGeom prst="rect">
            <a:avLst/>
          </a:prstGeom>
          <a:noFill/>
        </p:spPr>
        <p:txBody>
          <a:bodyPr wrap="square" rtlCol="0">
            <a:spAutoFit/>
          </a:bodyPr>
          <a:lstStyle/>
          <a:p>
            <a:r>
              <a:rPr lang="en-AU" sz="1200" b="1" dirty="0">
                <a:latin typeface="Arial Narrow" panose="020B0606020202030204" pitchFamily="34" charset="0"/>
              </a:rPr>
              <a:t>I</a:t>
            </a:r>
          </a:p>
        </p:txBody>
      </p:sp>
      <p:graphicFrame>
        <p:nvGraphicFramePr>
          <p:cNvPr id="11" name="Table 10"/>
          <p:cNvGraphicFramePr>
            <a:graphicFrameLocks noGrp="1"/>
          </p:cNvGraphicFramePr>
          <p:nvPr>
            <p:extLst>
              <p:ext uri="{D42A27DB-BD31-4B8C-83A1-F6EECF244321}">
                <p14:modId xmlns:p14="http://schemas.microsoft.com/office/powerpoint/2010/main" val="2114751076"/>
              </p:ext>
            </p:extLst>
          </p:nvPr>
        </p:nvGraphicFramePr>
        <p:xfrm>
          <a:off x="4438656" y="2966486"/>
          <a:ext cx="1934663" cy="2405475"/>
        </p:xfrm>
        <a:graphic>
          <a:graphicData uri="http://schemas.openxmlformats.org/drawingml/2006/table">
            <a:tbl>
              <a:tblPr firstRow="1" bandRow="1">
                <a:tableStyleId>{5940675A-B579-460E-94D1-54222C63F5DA}</a:tableStyleId>
              </a:tblPr>
              <a:tblGrid>
                <a:gridCol w="578119">
                  <a:extLst>
                    <a:ext uri="{9D8B030D-6E8A-4147-A177-3AD203B41FA5}">
                      <a16:colId xmlns:a16="http://schemas.microsoft.com/office/drawing/2014/main" val="20000"/>
                    </a:ext>
                  </a:extLst>
                </a:gridCol>
                <a:gridCol w="683049">
                  <a:extLst>
                    <a:ext uri="{9D8B030D-6E8A-4147-A177-3AD203B41FA5}">
                      <a16:colId xmlns:a16="http://schemas.microsoft.com/office/drawing/2014/main" val="20001"/>
                    </a:ext>
                  </a:extLst>
                </a:gridCol>
                <a:gridCol w="673495">
                  <a:extLst>
                    <a:ext uri="{9D8B030D-6E8A-4147-A177-3AD203B41FA5}">
                      <a16:colId xmlns:a16="http://schemas.microsoft.com/office/drawing/2014/main" val="20002"/>
                    </a:ext>
                  </a:extLst>
                </a:gridCol>
              </a:tblGrid>
              <a:tr h="215876">
                <a:tc>
                  <a:txBody>
                    <a:bodyPr/>
                    <a:lstStyle/>
                    <a:p>
                      <a:pPr algn="ctr"/>
                      <a:r>
                        <a:rPr lang="en-AU" sz="800" b="1" dirty="0">
                          <a:latin typeface="Arial Narrow" panose="020B0606020202030204" pitchFamily="34" charset="0"/>
                        </a:rPr>
                        <a:t>Species</a:t>
                      </a:r>
                    </a:p>
                  </a:txBody>
                  <a:tcPr>
                    <a:solidFill>
                      <a:schemeClr val="bg1">
                        <a:lumMod val="85000"/>
                      </a:schemeClr>
                    </a:solidFill>
                  </a:tcPr>
                </a:tc>
                <a:tc>
                  <a:txBody>
                    <a:bodyPr/>
                    <a:lstStyle/>
                    <a:p>
                      <a:pPr algn="ctr"/>
                      <a:r>
                        <a:rPr lang="en-AU" sz="800" b="1" dirty="0">
                          <a:latin typeface="Arial Narrow" panose="020B0606020202030204" pitchFamily="34" charset="0"/>
                        </a:rPr>
                        <a:t>Protected</a:t>
                      </a:r>
                    </a:p>
                  </a:txBody>
                  <a:tcPr>
                    <a:solidFill>
                      <a:schemeClr val="bg1">
                        <a:lumMod val="85000"/>
                      </a:schemeClr>
                    </a:solidFill>
                  </a:tcPr>
                </a:tc>
                <a:tc>
                  <a:txBody>
                    <a:bodyPr/>
                    <a:lstStyle/>
                    <a:p>
                      <a:pPr algn="ctr"/>
                      <a:r>
                        <a:rPr lang="en-AU" sz="800" b="1" dirty="0">
                          <a:latin typeface="Arial Narrow" panose="020B0606020202030204" pitchFamily="34" charset="0"/>
                        </a:rPr>
                        <a:t>Unprotected</a:t>
                      </a:r>
                    </a:p>
                  </a:txBody>
                  <a:tcPr>
                    <a:solidFill>
                      <a:schemeClr val="bg1">
                        <a:lumMod val="85000"/>
                      </a:schemeClr>
                    </a:solidFill>
                  </a:tcPr>
                </a:tc>
                <a:extLst>
                  <a:ext uri="{0D108BD9-81ED-4DB2-BD59-A6C34878D82A}">
                    <a16:rowId xmlns:a16="http://schemas.microsoft.com/office/drawing/2014/main" val="10000"/>
                  </a:ext>
                </a:extLst>
              </a:tr>
              <a:tr h="215876">
                <a:tc>
                  <a:txBody>
                    <a:bodyPr/>
                    <a:lstStyle/>
                    <a:p>
                      <a:pPr algn="ctr"/>
                      <a:r>
                        <a:rPr lang="en-AU" sz="800" b="1" dirty="0">
                          <a:latin typeface="Arial Narrow" panose="020B0606020202030204" pitchFamily="34" charset="0"/>
                        </a:rPr>
                        <a:t>A</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a:txBody>
                    <a:bodyPr/>
                    <a:lstStyle/>
                    <a:p>
                      <a:pPr algn="ctr"/>
                      <a:r>
                        <a:rPr lang="en-AU" sz="800" b="1" dirty="0">
                          <a:solidFill>
                            <a:schemeClr val="tx1"/>
                          </a:solidFill>
                          <a:latin typeface="Arial Narrow" panose="020B0606020202030204" pitchFamily="34" charset="0"/>
                        </a:rPr>
                        <a:t>0</a:t>
                      </a:r>
                    </a:p>
                  </a:txBody>
                  <a:tcPr/>
                </a:tc>
                <a:extLst>
                  <a:ext uri="{0D108BD9-81ED-4DB2-BD59-A6C34878D82A}">
                    <a16:rowId xmlns:a16="http://schemas.microsoft.com/office/drawing/2014/main" val="10001"/>
                  </a:ext>
                </a:extLst>
              </a:tr>
              <a:tr h="215876">
                <a:tc>
                  <a:txBody>
                    <a:bodyPr/>
                    <a:lstStyle/>
                    <a:p>
                      <a:pPr algn="ctr"/>
                      <a:r>
                        <a:rPr lang="en-AU" sz="800" b="1" dirty="0">
                          <a:latin typeface="Arial Narrow" panose="020B0606020202030204" pitchFamily="34" charset="0"/>
                        </a:rPr>
                        <a:t>B</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a:txBody>
                    <a:bodyPr/>
                    <a:lstStyle/>
                    <a:p>
                      <a:pPr algn="ctr"/>
                      <a:r>
                        <a:rPr lang="en-AU" sz="800" dirty="0">
                          <a:solidFill>
                            <a:schemeClr val="tx1">
                              <a:lumMod val="65000"/>
                              <a:lumOff val="35000"/>
                            </a:schemeClr>
                          </a:solidFill>
                          <a:latin typeface="Comic Sans MS" panose="030F0702030302020204" pitchFamily="66" charset="0"/>
                        </a:rPr>
                        <a:t>1</a:t>
                      </a:r>
                    </a:p>
                  </a:txBody>
                  <a:tcPr/>
                </a:tc>
                <a:extLst>
                  <a:ext uri="{0D108BD9-81ED-4DB2-BD59-A6C34878D82A}">
                    <a16:rowId xmlns:a16="http://schemas.microsoft.com/office/drawing/2014/main" val="10002"/>
                  </a:ext>
                </a:extLst>
              </a:tr>
              <a:tr h="215876">
                <a:tc>
                  <a:txBody>
                    <a:bodyPr/>
                    <a:lstStyle/>
                    <a:p>
                      <a:pPr algn="ctr"/>
                      <a:r>
                        <a:rPr lang="en-AU" sz="800" b="1" dirty="0">
                          <a:latin typeface="Arial Narrow" panose="020B0606020202030204" pitchFamily="34" charset="0"/>
                        </a:rPr>
                        <a:t>C</a:t>
                      </a:r>
                    </a:p>
                  </a:txBody>
                  <a:tcPr>
                    <a:solidFill>
                      <a:schemeClr val="bg1">
                        <a:lumMod val="85000"/>
                      </a:schemeClr>
                    </a:solidFill>
                  </a:tcPr>
                </a:tc>
                <a:tc>
                  <a:txBody>
                    <a:bodyPr/>
                    <a:lstStyle/>
                    <a:p>
                      <a:pPr algn="ctr"/>
                      <a:r>
                        <a:rPr lang="en-AU" sz="800" b="1" dirty="0">
                          <a:latin typeface="Arial Narrow" panose="020B0606020202030204" pitchFamily="34" charset="0"/>
                        </a:rPr>
                        <a:t>3</a:t>
                      </a:r>
                    </a:p>
                  </a:txBody>
                  <a:tcPr/>
                </a:tc>
                <a:tc>
                  <a:txBody>
                    <a:bodyPr/>
                    <a:lstStyle/>
                    <a:p>
                      <a:pPr algn="ctr"/>
                      <a:r>
                        <a:rPr lang="en-AU" sz="800" dirty="0">
                          <a:solidFill>
                            <a:schemeClr val="tx1">
                              <a:lumMod val="65000"/>
                              <a:lumOff val="35000"/>
                            </a:schemeClr>
                          </a:solidFill>
                          <a:latin typeface="Comic Sans MS" panose="030F0702030302020204" pitchFamily="66" charset="0"/>
                        </a:rPr>
                        <a:t>2</a:t>
                      </a:r>
                    </a:p>
                  </a:txBody>
                  <a:tcPr/>
                </a:tc>
                <a:extLst>
                  <a:ext uri="{0D108BD9-81ED-4DB2-BD59-A6C34878D82A}">
                    <a16:rowId xmlns:a16="http://schemas.microsoft.com/office/drawing/2014/main" val="10003"/>
                  </a:ext>
                </a:extLst>
              </a:tr>
              <a:tr h="215876">
                <a:tc>
                  <a:txBody>
                    <a:bodyPr/>
                    <a:lstStyle/>
                    <a:p>
                      <a:pPr algn="ctr"/>
                      <a:r>
                        <a:rPr lang="en-AU" sz="800" b="1" dirty="0">
                          <a:latin typeface="Arial Narrow" panose="020B0606020202030204" pitchFamily="34" charset="0"/>
                        </a:rPr>
                        <a:t>D</a:t>
                      </a:r>
                    </a:p>
                  </a:txBody>
                  <a:tcPr>
                    <a:solidFill>
                      <a:schemeClr val="bg1">
                        <a:lumMod val="85000"/>
                      </a:schemeClr>
                    </a:solidFill>
                  </a:tcPr>
                </a:tc>
                <a:tc>
                  <a:txBody>
                    <a:bodyPr/>
                    <a:lstStyle/>
                    <a:p>
                      <a:pPr algn="ctr"/>
                      <a:r>
                        <a:rPr lang="en-AU" sz="800" b="1" dirty="0">
                          <a:latin typeface="Arial Narrow" panose="020B0606020202030204" pitchFamily="34" charset="0"/>
                        </a:rPr>
                        <a:t>1</a:t>
                      </a:r>
                    </a:p>
                  </a:txBody>
                  <a:tcPr/>
                </a:tc>
                <a:tc>
                  <a:txBody>
                    <a:bodyPr/>
                    <a:lstStyle/>
                    <a:p>
                      <a:pPr algn="ctr"/>
                      <a:r>
                        <a:rPr lang="en-AU" sz="800" dirty="0">
                          <a:solidFill>
                            <a:schemeClr val="tx1">
                              <a:lumMod val="65000"/>
                              <a:lumOff val="35000"/>
                            </a:schemeClr>
                          </a:solidFill>
                          <a:latin typeface="Comic Sans MS" panose="030F0702030302020204" pitchFamily="66" charset="0"/>
                        </a:rPr>
                        <a:t>0</a:t>
                      </a:r>
                    </a:p>
                  </a:txBody>
                  <a:tcPr/>
                </a:tc>
                <a:extLst>
                  <a:ext uri="{0D108BD9-81ED-4DB2-BD59-A6C34878D82A}">
                    <a16:rowId xmlns:a16="http://schemas.microsoft.com/office/drawing/2014/main" val="10004"/>
                  </a:ext>
                </a:extLst>
              </a:tr>
              <a:tr h="215876">
                <a:tc>
                  <a:txBody>
                    <a:bodyPr/>
                    <a:lstStyle/>
                    <a:p>
                      <a:pPr algn="ctr"/>
                      <a:r>
                        <a:rPr lang="en-AU" sz="800" b="1" dirty="0">
                          <a:latin typeface="Arial Narrow" panose="020B0606020202030204" pitchFamily="34" charset="0"/>
                        </a:rPr>
                        <a:t>E</a:t>
                      </a:r>
                    </a:p>
                  </a:txBody>
                  <a:tcPr>
                    <a:solidFill>
                      <a:schemeClr val="bg1">
                        <a:lumMod val="85000"/>
                      </a:schemeClr>
                    </a:solidFill>
                  </a:tcPr>
                </a:tc>
                <a:tc>
                  <a:txBody>
                    <a:bodyPr/>
                    <a:lstStyle/>
                    <a:p>
                      <a:pPr algn="ctr"/>
                      <a:r>
                        <a:rPr lang="en-AU" sz="800" b="1" dirty="0">
                          <a:latin typeface="Arial Narrow" panose="020B0606020202030204" pitchFamily="34" charset="0"/>
                        </a:rPr>
                        <a:t>1</a:t>
                      </a:r>
                    </a:p>
                  </a:txBody>
                  <a:tcPr/>
                </a:tc>
                <a:tc>
                  <a:txBody>
                    <a:bodyPr/>
                    <a:lstStyle/>
                    <a:p>
                      <a:pPr algn="ctr"/>
                      <a:r>
                        <a:rPr lang="en-AU" sz="800" dirty="0">
                          <a:solidFill>
                            <a:schemeClr val="tx1">
                              <a:lumMod val="65000"/>
                              <a:lumOff val="35000"/>
                            </a:schemeClr>
                          </a:solidFill>
                          <a:latin typeface="Comic Sans MS" panose="030F0702030302020204" pitchFamily="66" charset="0"/>
                        </a:rPr>
                        <a:t>1</a:t>
                      </a:r>
                    </a:p>
                  </a:txBody>
                  <a:tcPr/>
                </a:tc>
                <a:extLst>
                  <a:ext uri="{0D108BD9-81ED-4DB2-BD59-A6C34878D82A}">
                    <a16:rowId xmlns:a16="http://schemas.microsoft.com/office/drawing/2014/main" val="10005"/>
                  </a:ext>
                </a:extLst>
              </a:tr>
              <a:tr h="215876">
                <a:tc>
                  <a:txBody>
                    <a:bodyPr/>
                    <a:lstStyle/>
                    <a:p>
                      <a:pPr algn="ctr"/>
                      <a:r>
                        <a:rPr lang="en-AU" sz="800" b="1" dirty="0">
                          <a:latin typeface="Arial Narrow" panose="020B0606020202030204" pitchFamily="34" charset="0"/>
                        </a:rPr>
                        <a:t>F</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a:txBody>
                    <a:bodyPr/>
                    <a:lstStyle/>
                    <a:p>
                      <a:pPr algn="ctr"/>
                      <a:r>
                        <a:rPr lang="en-AU" sz="800" dirty="0">
                          <a:solidFill>
                            <a:schemeClr val="tx1">
                              <a:lumMod val="65000"/>
                              <a:lumOff val="35000"/>
                            </a:schemeClr>
                          </a:solidFill>
                          <a:latin typeface="Comic Sans MS" panose="030F0702030302020204" pitchFamily="66" charset="0"/>
                        </a:rPr>
                        <a:t>1</a:t>
                      </a:r>
                    </a:p>
                  </a:txBody>
                  <a:tcPr/>
                </a:tc>
                <a:extLst>
                  <a:ext uri="{0D108BD9-81ED-4DB2-BD59-A6C34878D82A}">
                    <a16:rowId xmlns:a16="http://schemas.microsoft.com/office/drawing/2014/main" val="10006"/>
                  </a:ext>
                </a:extLst>
              </a:tr>
              <a:tr h="215876">
                <a:tc>
                  <a:txBody>
                    <a:bodyPr/>
                    <a:lstStyle/>
                    <a:p>
                      <a:pPr algn="ctr"/>
                      <a:r>
                        <a:rPr lang="en-AU" sz="800" b="1" dirty="0">
                          <a:latin typeface="Arial Narrow" panose="020B0606020202030204" pitchFamily="34" charset="0"/>
                        </a:rPr>
                        <a:t>G</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a:txBody>
                    <a:bodyPr/>
                    <a:lstStyle/>
                    <a:p>
                      <a:pPr algn="ctr"/>
                      <a:r>
                        <a:rPr lang="en-AU" sz="800" dirty="0">
                          <a:solidFill>
                            <a:schemeClr val="tx1">
                              <a:lumMod val="65000"/>
                              <a:lumOff val="35000"/>
                            </a:schemeClr>
                          </a:solidFill>
                          <a:latin typeface="Comic Sans MS" panose="030F0702030302020204" pitchFamily="66" charset="0"/>
                        </a:rPr>
                        <a:t>1</a:t>
                      </a:r>
                    </a:p>
                  </a:txBody>
                  <a:tcPr/>
                </a:tc>
                <a:extLst>
                  <a:ext uri="{0D108BD9-81ED-4DB2-BD59-A6C34878D82A}">
                    <a16:rowId xmlns:a16="http://schemas.microsoft.com/office/drawing/2014/main" val="10007"/>
                  </a:ext>
                </a:extLst>
              </a:tr>
              <a:tr h="215876">
                <a:tc>
                  <a:txBody>
                    <a:bodyPr/>
                    <a:lstStyle/>
                    <a:p>
                      <a:pPr algn="ctr"/>
                      <a:r>
                        <a:rPr lang="en-AU" sz="800" b="1" dirty="0">
                          <a:latin typeface="Arial Narrow" panose="020B0606020202030204" pitchFamily="34" charset="0"/>
                        </a:rPr>
                        <a:t>H</a:t>
                      </a:r>
                    </a:p>
                  </a:txBody>
                  <a:tcPr>
                    <a:solidFill>
                      <a:schemeClr val="bg1">
                        <a:lumMod val="85000"/>
                      </a:schemeClr>
                    </a:solidFill>
                  </a:tcPr>
                </a:tc>
                <a:tc>
                  <a:txBody>
                    <a:bodyPr/>
                    <a:lstStyle/>
                    <a:p>
                      <a:pPr algn="ctr"/>
                      <a:r>
                        <a:rPr lang="en-AU" sz="800" b="1" dirty="0">
                          <a:latin typeface="Arial Narrow" panose="020B0606020202030204" pitchFamily="34" charset="0"/>
                        </a:rPr>
                        <a:t>8</a:t>
                      </a:r>
                    </a:p>
                  </a:txBody>
                  <a:tcPr/>
                </a:tc>
                <a:tc>
                  <a:txBody>
                    <a:bodyPr/>
                    <a:lstStyle/>
                    <a:p>
                      <a:pPr algn="ctr"/>
                      <a:r>
                        <a:rPr lang="en-AU" sz="800" dirty="0">
                          <a:solidFill>
                            <a:schemeClr val="tx1">
                              <a:lumMod val="65000"/>
                              <a:lumOff val="35000"/>
                            </a:schemeClr>
                          </a:solidFill>
                          <a:latin typeface="Comic Sans MS" panose="030F0702030302020204" pitchFamily="66" charset="0"/>
                        </a:rPr>
                        <a:t>3</a:t>
                      </a:r>
                    </a:p>
                  </a:txBody>
                  <a:tcPr/>
                </a:tc>
                <a:extLst>
                  <a:ext uri="{0D108BD9-81ED-4DB2-BD59-A6C34878D82A}">
                    <a16:rowId xmlns:a16="http://schemas.microsoft.com/office/drawing/2014/main" val="10008"/>
                  </a:ext>
                </a:extLst>
              </a:tr>
              <a:tr h="215876">
                <a:tc>
                  <a:txBody>
                    <a:bodyPr/>
                    <a:lstStyle/>
                    <a:p>
                      <a:pPr algn="ctr"/>
                      <a:r>
                        <a:rPr lang="en-AU" sz="800" b="1" dirty="0">
                          <a:latin typeface="Arial Narrow" panose="020B0606020202030204" pitchFamily="34" charset="0"/>
                        </a:rPr>
                        <a:t>I</a:t>
                      </a:r>
                    </a:p>
                  </a:txBody>
                  <a:tcPr>
                    <a:solidFill>
                      <a:schemeClr val="bg1">
                        <a:lumMod val="85000"/>
                      </a:schemeClr>
                    </a:solidFill>
                  </a:tcPr>
                </a:tc>
                <a:tc>
                  <a:txBody>
                    <a:bodyPr/>
                    <a:lstStyle/>
                    <a:p>
                      <a:pPr algn="ctr"/>
                      <a:r>
                        <a:rPr lang="en-AU" sz="800" b="1" dirty="0">
                          <a:latin typeface="Arial Narrow" panose="020B0606020202030204" pitchFamily="34" charset="0"/>
                        </a:rPr>
                        <a:t>3</a:t>
                      </a:r>
                    </a:p>
                  </a:txBody>
                  <a:tcPr/>
                </a:tc>
                <a:tc>
                  <a:txBody>
                    <a:bodyPr/>
                    <a:lstStyle/>
                    <a:p>
                      <a:pPr algn="ctr"/>
                      <a:r>
                        <a:rPr lang="en-AU" sz="800" dirty="0">
                          <a:solidFill>
                            <a:schemeClr val="tx1">
                              <a:lumMod val="65000"/>
                              <a:lumOff val="35000"/>
                            </a:schemeClr>
                          </a:solidFill>
                          <a:latin typeface="Comic Sans MS" panose="030F0702030302020204" pitchFamily="66" charset="0"/>
                        </a:rPr>
                        <a:t>0</a:t>
                      </a:r>
                    </a:p>
                  </a:txBody>
                  <a:tcPr/>
                </a:tc>
                <a:extLst>
                  <a:ext uri="{0D108BD9-81ED-4DB2-BD59-A6C34878D82A}">
                    <a16:rowId xmlns:a16="http://schemas.microsoft.com/office/drawing/2014/main" val="10009"/>
                  </a:ext>
                </a:extLst>
              </a:tr>
              <a:tr h="246715">
                <a:tc>
                  <a:txBody>
                    <a:bodyPr/>
                    <a:lstStyle/>
                    <a:p>
                      <a:pPr algn="ctr"/>
                      <a:r>
                        <a:rPr lang="en-AU" sz="1000" b="1" dirty="0">
                          <a:latin typeface="Arial Narrow" panose="020B0606020202030204" pitchFamily="34" charset="0"/>
                        </a:rPr>
                        <a:t>TOTAL</a:t>
                      </a:r>
                    </a:p>
                  </a:txBody>
                  <a:tcPr>
                    <a:solidFill>
                      <a:schemeClr val="bg1">
                        <a:lumMod val="85000"/>
                      </a:schemeClr>
                    </a:solidFill>
                  </a:tcPr>
                </a:tc>
                <a:tc>
                  <a:txBody>
                    <a:bodyPr/>
                    <a:lstStyle/>
                    <a:p>
                      <a:pPr algn="ctr"/>
                      <a:r>
                        <a:rPr lang="en-AU" sz="800" b="1" dirty="0">
                          <a:latin typeface="Arial Narrow" panose="020B0606020202030204" pitchFamily="34" charset="0"/>
                        </a:rPr>
                        <a:t>24</a:t>
                      </a:r>
                    </a:p>
                  </a:txBody>
                  <a:tcPr/>
                </a:tc>
                <a:tc>
                  <a:txBody>
                    <a:bodyPr/>
                    <a:lstStyle/>
                    <a:p>
                      <a:pPr algn="ctr"/>
                      <a:r>
                        <a:rPr lang="en-AU" sz="800" dirty="0">
                          <a:solidFill>
                            <a:schemeClr val="tx1">
                              <a:lumMod val="65000"/>
                              <a:lumOff val="35000"/>
                            </a:schemeClr>
                          </a:solidFill>
                          <a:latin typeface="Comic Sans MS" panose="030F0702030302020204" pitchFamily="66" charset="0"/>
                        </a:rPr>
                        <a:t>9</a:t>
                      </a:r>
                    </a:p>
                  </a:txBody>
                  <a:tcPr/>
                </a:tc>
                <a:extLst>
                  <a:ext uri="{0D108BD9-81ED-4DB2-BD59-A6C34878D82A}">
                    <a16:rowId xmlns:a16="http://schemas.microsoft.com/office/drawing/2014/main" val="10010"/>
                  </a:ext>
                </a:extLst>
              </a:tr>
            </a:tbl>
          </a:graphicData>
        </a:graphic>
      </p:graphicFrame>
      <p:sp>
        <p:nvSpPr>
          <p:cNvPr id="153" name="Freeform 152"/>
          <p:cNvSpPr/>
          <p:nvPr/>
        </p:nvSpPr>
        <p:spPr>
          <a:xfrm rot="21388865">
            <a:off x="753523" y="4590422"/>
            <a:ext cx="515348" cy="716763"/>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TextBox 139">
            <a:extLst>
              <a:ext uri="{FF2B5EF4-FFF2-40B4-BE49-F238E27FC236}">
                <a16:creationId xmlns:a16="http://schemas.microsoft.com/office/drawing/2014/main" id="{B1CFA31F-C3D4-4711-9027-54D4F757610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 name="TextBox 4">
            <a:extLst>
              <a:ext uri="{FF2B5EF4-FFF2-40B4-BE49-F238E27FC236}">
                <a16:creationId xmlns:a16="http://schemas.microsoft.com/office/drawing/2014/main" id="{DB484AAB-97C7-4A1E-958B-09D357754DA4}"/>
              </a:ext>
            </a:extLst>
          </p:cNvPr>
          <p:cNvSpPr txBox="1"/>
          <p:nvPr/>
        </p:nvSpPr>
        <p:spPr>
          <a:xfrm>
            <a:off x="4345786" y="2415933"/>
            <a:ext cx="2158696" cy="215444"/>
          </a:xfrm>
          <a:prstGeom prst="rect">
            <a:avLst/>
          </a:prstGeom>
          <a:noFill/>
        </p:spPr>
        <p:txBody>
          <a:bodyPr wrap="square" rtlCol="0">
            <a:spAutoFit/>
          </a:bodyPr>
          <a:lstStyle/>
          <a:p>
            <a:r>
              <a:rPr lang="en-AU" sz="800" b="1" dirty="0">
                <a:latin typeface="Arial Narrow" panose="020B0606020202030204" pitchFamily="34" charset="0"/>
              </a:rPr>
              <a:t>Figure 1: Example of a habitat cascade</a:t>
            </a:r>
          </a:p>
        </p:txBody>
      </p:sp>
      <p:cxnSp>
        <p:nvCxnSpPr>
          <p:cNvPr id="18" name="Straight Connector 17">
            <a:extLst>
              <a:ext uri="{FF2B5EF4-FFF2-40B4-BE49-F238E27FC236}">
                <a16:creationId xmlns:a16="http://schemas.microsoft.com/office/drawing/2014/main" id="{4047B6E1-E769-63C6-EC92-F067F268EDEF}"/>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36">
            <a:extLst>
              <a:ext uri="{FF2B5EF4-FFF2-40B4-BE49-F238E27FC236}">
                <a16:creationId xmlns:a16="http://schemas.microsoft.com/office/drawing/2014/main" id="{0AE22C24-C13A-5C7C-D922-77D2D278752B}"/>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1" name="TextBox 36">
            <a:extLst>
              <a:ext uri="{FF2B5EF4-FFF2-40B4-BE49-F238E27FC236}">
                <a16:creationId xmlns:a16="http://schemas.microsoft.com/office/drawing/2014/main" id="{CB409369-7AEA-BD06-D89F-375F81169A16}"/>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016786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5124E-0113-170B-50A0-91D59344CDDF}"/>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43E3323D-B1E4-D00F-1C79-59B53D463E66}"/>
              </a:ext>
            </a:extLst>
          </p:cNvPr>
          <p:cNvSpPr txBox="1"/>
          <p:nvPr/>
        </p:nvSpPr>
        <p:spPr>
          <a:xfrm>
            <a:off x="1462707" y="337311"/>
            <a:ext cx="4155897" cy="400110"/>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AU" sz="1100" dirty="0">
                <a:latin typeface="Arial Narrow" panose="020B0606020202030204" pitchFamily="34" charset="0"/>
              </a:rPr>
              <a:t>that corals are habitat formers and ecosystem engineers</a:t>
            </a:r>
          </a:p>
        </p:txBody>
      </p:sp>
      <p:sp>
        <p:nvSpPr>
          <p:cNvPr id="31" name="TextBox 30">
            <a:extLst>
              <a:ext uri="{FF2B5EF4-FFF2-40B4-BE49-F238E27FC236}">
                <a16:creationId xmlns:a16="http://schemas.microsoft.com/office/drawing/2014/main" id="{8B65B71C-E1AD-6A06-9A15-CDA23B86D9C5}"/>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6CBD3087-2D95-CC4F-01C3-8D185383EEF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C821D02C-D1B3-030C-5066-0BADF059A5B4}"/>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6F896EA5-F85A-B768-DD41-A515E6938EBD}"/>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199EF6C6-A4FD-9239-36B2-10E7B0958742}"/>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92679C88-B28A-B865-358A-50DD8963138F}"/>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23572237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20005" y="164936"/>
            <a:ext cx="4073655" cy="784830"/>
          </a:xfrm>
          <a:prstGeom prst="rect">
            <a:avLst/>
          </a:prstGeom>
          <a:noFill/>
        </p:spPr>
        <p:txBody>
          <a:bodyPr wrap="square" rtlCol="0">
            <a:spAutoFit/>
          </a:bodyPr>
          <a:lstStyle/>
          <a:p>
            <a:r>
              <a:rPr lang="en-US" b="1" dirty="0">
                <a:latin typeface="Arial Narrow" pitchFamily="34" charset="0"/>
              </a:rPr>
              <a:t>20. Bumpy or Flat? – </a:t>
            </a:r>
            <a:r>
              <a:rPr lang="en-AU" sz="1100" dirty="0">
                <a:latin typeface="Arial Narrow" panose="020B0606020202030204" pitchFamily="34" charset="0"/>
              </a:rPr>
              <a:t>Explain that the habitat complexity (including species diversity, rugosity and percentage coral cover) established by corals influences the diversity of other species.</a:t>
            </a:r>
            <a:endParaRPr lang="en-US" sz="1100" i="1" dirty="0">
              <a:latin typeface="Arial Narrow" pitchFamily="34" charset="0"/>
            </a:endParaRPr>
          </a:p>
          <a:p>
            <a:endParaRPr lang="en-US" sz="500" i="1" dirty="0">
              <a:latin typeface="Arial Narrow" pitchFamily="34" charset="0"/>
            </a:endParaRPr>
          </a:p>
        </p:txBody>
      </p:sp>
      <p:sp>
        <p:nvSpPr>
          <p:cNvPr id="14" name="TextBox 13"/>
          <p:cNvSpPr txBox="1"/>
          <p:nvPr/>
        </p:nvSpPr>
        <p:spPr>
          <a:xfrm>
            <a:off x="405818" y="8241229"/>
            <a:ext cx="6046363" cy="592470"/>
          </a:xfrm>
          <a:prstGeom prst="rect">
            <a:avLst/>
          </a:prstGeom>
          <a:noFill/>
        </p:spPr>
        <p:txBody>
          <a:bodyPr wrap="square" rtlCol="0">
            <a:spAutoFit/>
          </a:bodyPr>
          <a:lstStyle/>
          <a:p>
            <a:r>
              <a:rPr lang="en-AU" sz="650" baseline="30000" dirty="0">
                <a:latin typeface="Arial Narrow" panose="020B0606020202030204" pitchFamily="34" charset="0"/>
              </a:rPr>
              <a:t>[1]</a:t>
            </a:r>
            <a:r>
              <a:rPr lang="en-AU" sz="650" dirty="0">
                <a:latin typeface="Arial Narrow" panose="020B0606020202030204" pitchFamily="34" charset="0"/>
              </a:rPr>
              <a:t> Filip L. A. (2010). </a:t>
            </a:r>
            <a:r>
              <a:rPr lang="en-AU" sz="650" i="1" dirty="0">
                <a:latin typeface="Arial Narrow" panose="020B0606020202030204" pitchFamily="34" charset="0"/>
              </a:rPr>
              <a:t>Habitat complexity in coral reefs: patterns of degradation and consequences for biodiversity</a:t>
            </a:r>
            <a:r>
              <a:rPr lang="en-AU" sz="650" dirty="0">
                <a:latin typeface="Arial Narrow" panose="020B0606020202030204" pitchFamily="34" charset="0"/>
              </a:rPr>
              <a:t>. Thesis. UK.</a:t>
            </a:r>
          </a:p>
          <a:p>
            <a:r>
              <a:rPr lang="en-AU" sz="650" baseline="30000" dirty="0">
                <a:latin typeface="Arial Narrow" panose="020B0606020202030204" pitchFamily="34" charset="0"/>
              </a:rPr>
              <a:t>[2] </a:t>
            </a:r>
            <a:r>
              <a:rPr lang="en-AU" sz="650" dirty="0">
                <a:latin typeface="Arial Narrow" panose="020B0606020202030204" pitchFamily="34" charset="0"/>
              </a:rPr>
              <a:t> Martinez, A.S., Mendes, L.F. and </a:t>
            </a:r>
            <a:r>
              <a:rPr lang="en-AU" sz="650" dirty="0" err="1">
                <a:latin typeface="Arial Narrow" panose="020B0606020202030204" pitchFamily="34" charset="0"/>
              </a:rPr>
              <a:t>Leite</a:t>
            </a:r>
            <a:r>
              <a:rPr lang="en-AU" sz="650" dirty="0">
                <a:latin typeface="Arial Narrow" panose="020B0606020202030204" pitchFamily="34" charset="0"/>
              </a:rPr>
              <a:t>, T.S. (2012). Spatial distribution of epibenthic molluscs on a sandstone reef in the Northeast of Brazilian </a:t>
            </a:r>
            <a:r>
              <a:rPr lang="en-AU" sz="650" i="1" dirty="0">
                <a:latin typeface="Arial Narrow" panose="020B0606020202030204" pitchFamily="34" charset="0"/>
              </a:rPr>
              <a:t>Journal of  Biology. Vol 72. no 2. p.287-298. </a:t>
            </a:r>
            <a:br>
              <a:rPr lang="en-AU" sz="650" i="1" dirty="0">
                <a:latin typeface="Arial Narrow" panose="020B0606020202030204" pitchFamily="34" charset="0"/>
              </a:rPr>
            </a:br>
            <a:r>
              <a:rPr lang="en-AU" sz="650" i="1" dirty="0">
                <a:latin typeface="Arial Narrow" panose="020B0606020202030204" pitchFamily="34" charset="0"/>
              </a:rPr>
              <a:t>DOI: 10.1590/S1519-69842012000200009 </a:t>
            </a:r>
            <a:endParaRPr lang="en-AU" sz="650" i="1" baseline="30000" dirty="0">
              <a:latin typeface="Arial Narrow" panose="020B0606020202030204" pitchFamily="34" charset="0"/>
            </a:endParaRPr>
          </a:p>
          <a:p>
            <a:r>
              <a:rPr lang="en-AU" sz="650" baseline="30000" dirty="0">
                <a:latin typeface="Arial Narrow" panose="020B0606020202030204" pitchFamily="34" charset="0"/>
              </a:rPr>
              <a:t>[3] </a:t>
            </a:r>
            <a:r>
              <a:rPr lang="en-AU" sz="650" dirty="0" err="1">
                <a:latin typeface="Arial Narrow" panose="020B0606020202030204" pitchFamily="34" charset="0"/>
              </a:rPr>
              <a:t>Faud</a:t>
            </a:r>
            <a:r>
              <a:rPr lang="en-AU" sz="650" dirty="0">
                <a:latin typeface="Arial Narrow" panose="020B0606020202030204" pitchFamily="34" charset="0"/>
              </a:rPr>
              <a:t>, M.A.Z. (2010). </a:t>
            </a:r>
            <a:r>
              <a:rPr lang="en-AU" sz="650" i="1" dirty="0">
                <a:latin typeface="Arial Narrow" panose="020B0606020202030204" pitchFamily="34" charset="0"/>
              </a:rPr>
              <a:t>Coral Reef </a:t>
            </a:r>
            <a:r>
              <a:rPr lang="en-AU" sz="650" i="1" dirty="0" err="1">
                <a:latin typeface="Arial Narrow" panose="020B0606020202030204" pitchFamily="34" charset="0"/>
              </a:rPr>
              <a:t>Rugosity</a:t>
            </a:r>
            <a:r>
              <a:rPr lang="en-AU" sz="650" i="1" dirty="0">
                <a:latin typeface="Arial Narrow" panose="020B0606020202030204" pitchFamily="34" charset="0"/>
              </a:rPr>
              <a:t> and Coral Biodiversity. </a:t>
            </a:r>
            <a:r>
              <a:rPr lang="en-AU" sz="650" dirty="0">
                <a:latin typeface="Arial Narrow" panose="020B0606020202030204" pitchFamily="34" charset="0"/>
              </a:rPr>
              <a:t>Thesis. The Netherlands.</a:t>
            </a:r>
          </a:p>
          <a:p>
            <a:r>
              <a:rPr lang="en-AU" sz="650" baseline="30000" dirty="0">
                <a:latin typeface="Arial Narrow" panose="020B0606020202030204" pitchFamily="34" charset="0"/>
              </a:rPr>
              <a:t>[4] </a:t>
            </a:r>
            <a:r>
              <a:rPr lang="en-AU" sz="650" dirty="0">
                <a:latin typeface="Arial Narrow" panose="020B0606020202030204" pitchFamily="34" charset="0"/>
              </a:rPr>
              <a:t>McGregor, C. (1974). </a:t>
            </a:r>
            <a:r>
              <a:rPr lang="en-AU" sz="650" i="1" dirty="0">
                <a:latin typeface="Arial Narrow" panose="020B0606020202030204" pitchFamily="34" charset="0"/>
              </a:rPr>
              <a:t>The Great Barrier Reef: The World’s Wild Places. </a:t>
            </a:r>
            <a:r>
              <a:rPr lang="en-AU" sz="650" dirty="0">
                <a:latin typeface="Arial Narrow" panose="020B0606020202030204" pitchFamily="34" charset="0"/>
              </a:rPr>
              <a:t>Time-life Books. Amsterdam. Page 66.</a:t>
            </a:r>
          </a:p>
        </p:txBody>
      </p:sp>
      <p:sp>
        <p:nvSpPr>
          <p:cNvPr id="15" name="TextBox 14"/>
          <p:cNvSpPr txBox="1"/>
          <p:nvPr/>
        </p:nvSpPr>
        <p:spPr>
          <a:xfrm>
            <a:off x="390636" y="3257098"/>
            <a:ext cx="6266650" cy="1077218"/>
          </a:xfrm>
          <a:prstGeom prst="rect">
            <a:avLst/>
          </a:prstGeom>
          <a:noFill/>
        </p:spPr>
        <p:txBody>
          <a:bodyPr wrap="square" rtlCol="0">
            <a:spAutoFit/>
          </a:bodyPr>
          <a:lstStyle/>
          <a:p>
            <a:r>
              <a:rPr lang="en-AU" sz="1600" b="1" dirty="0">
                <a:latin typeface="Arial Narrow" panose="020B0606020202030204" pitchFamily="34" charset="0"/>
              </a:rPr>
              <a:t>Thriving Cities vs Barren Deserts </a:t>
            </a:r>
          </a:p>
          <a:p>
            <a:r>
              <a:rPr lang="en-AU" sz="1200" dirty="0">
                <a:latin typeface="Arial Narrow" panose="020B0606020202030204" pitchFamily="34" charset="0"/>
              </a:rPr>
              <a:t>Healthy, thriving, busy, city-like coral reefs, with high rugosity, provide more organisms with more places to live, and more places to hide than unhealthy, struggling, desert-like coral rubble banks with low rugosity. Structurally complex habitats have more surface area for larvae settlement, more refuge (shelter) for prey species, more vertical relief, and more microhabitat variability for a greater diversity of species to live in</a:t>
            </a:r>
            <a:r>
              <a:rPr lang="en-AU" sz="1200" baseline="30000" dirty="0">
                <a:latin typeface="Arial Narrow" panose="020B0606020202030204" pitchFamily="34" charset="0"/>
              </a:rPr>
              <a:t>[1][3]</a:t>
            </a:r>
            <a:r>
              <a:rPr lang="en-AU" sz="1200" dirty="0">
                <a:latin typeface="Arial Narrow" panose="020B0606020202030204" pitchFamily="34" charset="0"/>
              </a:rPr>
              <a:t>.</a:t>
            </a:r>
          </a:p>
        </p:txBody>
      </p:sp>
      <p:sp>
        <p:nvSpPr>
          <p:cNvPr id="17" name="Rectangle 16"/>
          <p:cNvSpPr/>
          <p:nvPr/>
        </p:nvSpPr>
        <p:spPr>
          <a:xfrm>
            <a:off x="482995" y="6753798"/>
            <a:ext cx="5863484" cy="148761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In the space provided below, explain how habitat complexity (</a:t>
            </a:r>
            <a:r>
              <a:rPr lang="en-AU" sz="1200" b="1" dirty="0" err="1">
                <a:solidFill>
                  <a:schemeClr val="tx1"/>
                </a:solidFill>
                <a:latin typeface="Arial Narrow" panose="020B0606020202030204" pitchFamily="34" charset="0"/>
              </a:rPr>
              <a:t>rugosity</a:t>
            </a:r>
            <a:r>
              <a:rPr lang="en-AU" sz="1200" b="1" dirty="0">
                <a:solidFill>
                  <a:schemeClr val="tx1"/>
                </a:solidFill>
                <a:latin typeface="Arial Narrow" panose="020B0606020202030204" pitchFamily="34" charset="0"/>
              </a:rPr>
              <a:t>), established by corals, influences diversity of other species. </a:t>
            </a:r>
            <a:br>
              <a:rPr lang="en-AU" sz="1200" dirty="0">
                <a:solidFill>
                  <a:schemeClr val="tx1"/>
                </a:solidFill>
                <a:latin typeface="Arial Narrow" panose="020B0606020202030204" pitchFamily="34" charset="0"/>
              </a:rPr>
            </a:br>
            <a:endParaRPr lang="en-AU" sz="1200" dirty="0">
              <a:solidFill>
                <a:schemeClr val="tx1"/>
              </a:solidFill>
              <a:latin typeface="Arial Narrow" panose="020B0606020202030204" pitchFamily="34" charset="0"/>
            </a:endParaRPr>
          </a:p>
        </p:txBody>
      </p:sp>
      <p:sp>
        <p:nvSpPr>
          <p:cNvPr id="4" name="Rectangle 3"/>
          <p:cNvSpPr/>
          <p:nvPr/>
        </p:nvSpPr>
        <p:spPr>
          <a:xfrm>
            <a:off x="532797" y="7195433"/>
            <a:ext cx="5764914" cy="9744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Structurally complex habitats increase species diversity by providing more habitat for coral colonisation, more surface area for larval settlement, more refuge (shelter) for prey species, more vertical relief, and more microhabitat variability.</a:t>
            </a:r>
          </a:p>
        </p:txBody>
      </p:sp>
      <p:sp>
        <p:nvSpPr>
          <p:cNvPr id="18" name="Rectangle 17"/>
          <p:cNvSpPr/>
          <p:nvPr/>
        </p:nvSpPr>
        <p:spPr>
          <a:xfrm>
            <a:off x="438265" y="999171"/>
            <a:ext cx="6024789" cy="1261884"/>
          </a:xfrm>
          <a:prstGeom prst="rect">
            <a:avLst/>
          </a:prstGeom>
        </p:spPr>
        <p:txBody>
          <a:bodyPr wrap="square">
            <a:spAutoFit/>
          </a:bodyPr>
          <a:lstStyle/>
          <a:p>
            <a:r>
              <a:rPr lang="en-AU" sz="1600" b="1" dirty="0">
                <a:latin typeface="Arial Narrow" panose="020B0606020202030204" pitchFamily="34" charset="0"/>
              </a:rPr>
              <a:t>How to measure </a:t>
            </a:r>
            <a:r>
              <a:rPr lang="en-AU" sz="1600" b="1" dirty="0" err="1">
                <a:latin typeface="Arial Narrow" panose="020B0606020202030204" pitchFamily="34" charset="0"/>
              </a:rPr>
              <a:t>rugosity</a:t>
            </a:r>
            <a:r>
              <a:rPr lang="en-AU" sz="1600" b="1" dirty="0">
                <a:latin typeface="Arial Narrow" panose="020B0606020202030204" pitchFamily="34" charset="0"/>
              </a:rPr>
              <a:t> using the chain-and-tape method</a:t>
            </a:r>
          </a:p>
          <a:p>
            <a:r>
              <a:rPr lang="en-AU" sz="1200" dirty="0">
                <a:latin typeface="Arial Narrow" panose="020B0606020202030204" pitchFamily="34" charset="0"/>
              </a:rPr>
              <a:t>Rugosity is a measure of habitat complexity (i.e. bumpy vs. flat). To measure rugosity using the chain-and-tape method, a light chain is laid over the contours of the reef in a straight line. Then, the</a:t>
            </a:r>
            <a:r>
              <a:rPr lang="en-AU" sz="1200" b="1" dirty="0">
                <a:latin typeface="Arial Narrow" panose="020B0606020202030204" pitchFamily="34" charset="0"/>
              </a:rPr>
              <a:t> ratio </a:t>
            </a:r>
            <a:r>
              <a:rPr lang="en-AU" sz="1200" dirty="0">
                <a:latin typeface="Arial Narrow" panose="020B0606020202030204" pitchFamily="34" charset="0"/>
              </a:rPr>
              <a:t>between the total length of the chain (a) and the straight-line distance between both ends of the chain (b) is calculated using the formula C=a/b whereby C is the </a:t>
            </a:r>
            <a:r>
              <a:rPr lang="en-AU" sz="1200" dirty="0" err="1">
                <a:latin typeface="Arial Narrow" panose="020B0606020202030204" pitchFamily="34" charset="0"/>
              </a:rPr>
              <a:t>rugosity</a:t>
            </a:r>
            <a:r>
              <a:rPr lang="en-AU" sz="1200" dirty="0">
                <a:latin typeface="Arial Narrow" panose="020B0606020202030204" pitchFamily="34" charset="0"/>
              </a:rPr>
              <a:t> index. The more bumps, the more chain, the greater the ratio, the more complex the habitat</a:t>
            </a:r>
            <a:r>
              <a:rPr lang="en-AU" sz="1200" baseline="30000" dirty="0">
                <a:latin typeface="Arial Narrow" panose="020B0606020202030204" pitchFamily="34" charset="0"/>
              </a:rPr>
              <a:t>[1]</a:t>
            </a:r>
            <a:r>
              <a:rPr lang="en-AU" sz="1200" dirty="0">
                <a:latin typeface="Arial Narrow" panose="020B0606020202030204" pitchFamily="34" charset="0"/>
              </a:rPr>
              <a:t>. </a:t>
            </a:r>
            <a:r>
              <a:rPr lang="en-AU" sz="1200" i="1" dirty="0">
                <a:latin typeface="Arial Narrow" panose="020B0606020202030204" pitchFamily="34" charset="0"/>
              </a:rPr>
              <a:t>Note: </a:t>
            </a:r>
            <a:r>
              <a:rPr lang="en-AU" sz="1200" dirty="0">
                <a:latin typeface="Arial Narrow" panose="020B0606020202030204" pitchFamily="34" charset="0"/>
              </a:rPr>
              <a:t>some papers use the formula C=1-(b/a).</a:t>
            </a:r>
          </a:p>
        </p:txBody>
      </p:sp>
      <p:sp>
        <p:nvSpPr>
          <p:cNvPr id="22" name="Freeform 21"/>
          <p:cNvSpPr/>
          <p:nvPr/>
        </p:nvSpPr>
        <p:spPr>
          <a:xfrm>
            <a:off x="529798" y="2644025"/>
            <a:ext cx="2778035" cy="365760"/>
          </a:xfrm>
          <a:custGeom>
            <a:avLst/>
            <a:gdLst>
              <a:gd name="connsiteX0" fmla="*/ 0 w 2778035"/>
              <a:gd name="connsiteY0" fmla="*/ 339635 h 365760"/>
              <a:gd name="connsiteX1" fmla="*/ 148046 w 2778035"/>
              <a:gd name="connsiteY1" fmla="*/ 339635 h 365760"/>
              <a:gd name="connsiteX2" fmla="*/ 165463 w 2778035"/>
              <a:gd name="connsiteY2" fmla="*/ 322217 h 365760"/>
              <a:gd name="connsiteX3" fmla="*/ 191589 w 2778035"/>
              <a:gd name="connsiteY3" fmla="*/ 269966 h 365760"/>
              <a:gd name="connsiteX4" fmla="*/ 182880 w 2778035"/>
              <a:gd name="connsiteY4" fmla="*/ 191589 h 365760"/>
              <a:gd name="connsiteX5" fmla="*/ 156755 w 2778035"/>
              <a:gd name="connsiteY5" fmla="*/ 174172 h 365760"/>
              <a:gd name="connsiteX6" fmla="*/ 104503 w 2778035"/>
              <a:gd name="connsiteY6" fmla="*/ 156755 h 365760"/>
              <a:gd name="connsiteX7" fmla="*/ 78378 w 2778035"/>
              <a:gd name="connsiteY7" fmla="*/ 139337 h 365760"/>
              <a:gd name="connsiteX8" fmla="*/ 52252 w 2778035"/>
              <a:gd name="connsiteY8" fmla="*/ 130629 h 365760"/>
              <a:gd name="connsiteX9" fmla="*/ 78378 w 2778035"/>
              <a:gd name="connsiteY9" fmla="*/ 113212 h 365760"/>
              <a:gd name="connsiteX10" fmla="*/ 174172 w 2778035"/>
              <a:gd name="connsiteY10" fmla="*/ 130629 h 365760"/>
              <a:gd name="connsiteX11" fmla="*/ 200298 w 2778035"/>
              <a:gd name="connsiteY11" fmla="*/ 148046 h 365760"/>
              <a:gd name="connsiteX12" fmla="*/ 226423 w 2778035"/>
              <a:gd name="connsiteY12" fmla="*/ 87086 h 365760"/>
              <a:gd name="connsiteX13" fmla="*/ 139338 w 2778035"/>
              <a:gd name="connsiteY13" fmla="*/ 60960 h 365760"/>
              <a:gd name="connsiteX14" fmla="*/ 139338 w 2778035"/>
              <a:gd name="connsiteY14" fmla="*/ 26126 h 365760"/>
              <a:gd name="connsiteX15" fmla="*/ 217715 w 2778035"/>
              <a:gd name="connsiteY15" fmla="*/ 43543 h 365760"/>
              <a:gd name="connsiteX16" fmla="*/ 269966 w 2778035"/>
              <a:gd name="connsiteY16" fmla="*/ 60960 h 365760"/>
              <a:gd name="connsiteX17" fmla="*/ 339635 w 2778035"/>
              <a:gd name="connsiteY17" fmla="*/ 121920 h 365760"/>
              <a:gd name="connsiteX18" fmla="*/ 357052 w 2778035"/>
              <a:gd name="connsiteY18" fmla="*/ 95795 h 365760"/>
              <a:gd name="connsiteX19" fmla="*/ 383178 w 2778035"/>
              <a:gd name="connsiteY19" fmla="*/ 87086 h 365760"/>
              <a:gd name="connsiteX20" fmla="*/ 418012 w 2778035"/>
              <a:gd name="connsiteY20" fmla="*/ 17417 h 365760"/>
              <a:gd name="connsiteX21" fmla="*/ 444138 w 2778035"/>
              <a:gd name="connsiteY21" fmla="*/ 0 h 365760"/>
              <a:gd name="connsiteX22" fmla="*/ 487680 w 2778035"/>
              <a:gd name="connsiteY22" fmla="*/ 8709 h 365760"/>
              <a:gd name="connsiteX23" fmla="*/ 452846 w 2778035"/>
              <a:gd name="connsiteY23" fmla="*/ 87086 h 365760"/>
              <a:gd name="connsiteX24" fmla="*/ 426720 w 2778035"/>
              <a:gd name="connsiteY24" fmla="*/ 104503 h 365760"/>
              <a:gd name="connsiteX25" fmla="*/ 435429 w 2778035"/>
              <a:gd name="connsiteY25" fmla="*/ 148046 h 365760"/>
              <a:gd name="connsiteX26" fmla="*/ 461555 w 2778035"/>
              <a:gd name="connsiteY26" fmla="*/ 130629 h 365760"/>
              <a:gd name="connsiteX27" fmla="*/ 487680 w 2778035"/>
              <a:gd name="connsiteY27" fmla="*/ 121920 h 365760"/>
              <a:gd name="connsiteX28" fmla="*/ 505098 w 2778035"/>
              <a:gd name="connsiteY28" fmla="*/ 95795 h 365760"/>
              <a:gd name="connsiteX29" fmla="*/ 627018 w 2778035"/>
              <a:gd name="connsiteY29" fmla="*/ 95795 h 365760"/>
              <a:gd name="connsiteX30" fmla="*/ 618309 w 2778035"/>
              <a:gd name="connsiteY30" fmla="*/ 121920 h 365760"/>
              <a:gd name="connsiteX31" fmla="*/ 592183 w 2778035"/>
              <a:gd name="connsiteY31" fmla="*/ 139337 h 365760"/>
              <a:gd name="connsiteX32" fmla="*/ 496389 w 2778035"/>
              <a:gd name="connsiteY32" fmla="*/ 156755 h 365760"/>
              <a:gd name="connsiteX33" fmla="*/ 435429 w 2778035"/>
              <a:gd name="connsiteY33" fmla="*/ 200297 h 365760"/>
              <a:gd name="connsiteX34" fmla="*/ 452846 w 2778035"/>
              <a:gd name="connsiteY34" fmla="*/ 217715 h 365760"/>
              <a:gd name="connsiteX35" fmla="*/ 478972 w 2778035"/>
              <a:gd name="connsiteY35" fmla="*/ 226423 h 365760"/>
              <a:gd name="connsiteX36" fmla="*/ 635726 w 2778035"/>
              <a:gd name="connsiteY36" fmla="*/ 235132 h 365760"/>
              <a:gd name="connsiteX37" fmla="*/ 583475 w 2778035"/>
              <a:gd name="connsiteY37" fmla="*/ 261257 h 365760"/>
              <a:gd name="connsiteX38" fmla="*/ 566058 w 2778035"/>
              <a:gd name="connsiteY38" fmla="*/ 278675 h 365760"/>
              <a:gd name="connsiteX39" fmla="*/ 487680 w 2778035"/>
              <a:gd name="connsiteY39" fmla="*/ 296092 h 365760"/>
              <a:gd name="connsiteX40" fmla="*/ 444138 w 2778035"/>
              <a:gd name="connsiteY40" fmla="*/ 304800 h 365760"/>
              <a:gd name="connsiteX41" fmla="*/ 426720 w 2778035"/>
              <a:gd name="connsiteY41" fmla="*/ 322217 h 365760"/>
              <a:gd name="connsiteX42" fmla="*/ 444138 w 2778035"/>
              <a:gd name="connsiteY42" fmla="*/ 339635 h 365760"/>
              <a:gd name="connsiteX43" fmla="*/ 452846 w 2778035"/>
              <a:gd name="connsiteY43" fmla="*/ 365760 h 365760"/>
              <a:gd name="connsiteX44" fmla="*/ 644435 w 2778035"/>
              <a:gd name="connsiteY44" fmla="*/ 348343 h 365760"/>
              <a:gd name="connsiteX45" fmla="*/ 775063 w 2778035"/>
              <a:gd name="connsiteY45" fmla="*/ 357052 h 365760"/>
              <a:gd name="connsiteX46" fmla="*/ 862149 w 2778035"/>
              <a:gd name="connsiteY46" fmla="*/ 348343 h 365760"/>
              <a:gd name="connsiteX47" fmla="*/ 888275 w 2778035"/>
              <a:gd name="connsiteY47" fmla="*/ 339635 h 365760"/>
              <a:gd name="connsiteX48" fmla="*/ 896983 w 2778035"/>
              <a:gd name="connsiteY48" fmla="*/ 313509 h 365760"/>
              <a:gd name="connsiteX49" fmla="*/ 870858 w 2778035"/>
              <a:gd name="connsiteY49" fmla="*/ 296092 h 365760"/>
              <a:gd name="connsiteX50" fmla="*/ 783772 w 2778035"/>
              <a:gd name="connsiteY50" fmla="*/ 269966 h 365760"/>
              <a:gd name="connsiteX51" fmla="*/ 722812 w 2778035"/>
              <a:gd name="connsiteY51" fmla="*/ 261257 h 365760"/>
              <a:gd name="connsiteX52" fmla="*/ 687978 w 2778035"/>
              <a:gd name="connsiteY52" fmla="*/ 252549 h 365760"/>
              <a:gd name="connsiteX53" fmla="*/ 836023 w 2778035"/>
              <a:gd name="connsiteY53" fmla="*/ 235132 h 365760"/>
              <a:gd name="connsiteX54" fmla="*/ 862149 w 2778035"/>
              <a:gd name="connsiteY54" fmla="*/ 226423 h 365760"/>
              <a:gd name="connsiteX55" fmla="*/ 896983 w 2778035"/>
              <a:gd name="connsiteY55" fmla="*/ 217715 h 365760"/>
              <a:gd name="connsiteX56" fmla="*/ 1010195 w 2778035"/>
              <a:gd name="connsiteY56" fmla="*/ 226423 h 365760"/>
              <a:gd name="connsiteX57" fmla="*/ 1297578 w 2778035"/>
              <a:gd name="connsiteY57" fmla="*/ 209006 h 365760"/>
              <a:gd name="connsiteX58" fmla="*/ 1489166 w 2778035"/>
              <a:gd name="connsiteY58" fmla="*/ 209006 h 365760"/>
              <a:gd name="connsiteX59" fmla="*/ 1576252 w 2778035"/>
              <a:gd name="connsiteY59" fmla="*/ 226423 h 365760"/>
              <a:gd name="connsiteX60" fmla="*/ 1602378 w 2778035"/>
              <a:gd name="connsiteY60" fmla="*/ 243840 h 365760"/>
              <a:gd name="connsiteX61" fmla="*/ 1593669 w 2778035"/>
              <a:gd name="connsiteY61" fmla="*/ 269966 h 365760"/>
              <a:gd name="connsiteX62" fmla="*/ 1463040 w 2778035"/>
              <a:gd name="connsiteY62" fmla="*/ 278675 h 365760"/>
              <a:gd name="connsiteX63" fmla="*/ 1280160 w 2778035"/>
              <a:gd name="connsiteY63" fmla="*/ 296092 h 365760"/>
              <a:gd name="connsiteX64" fmla="*/ 1210492 w 2778035"/>
              <a:gd name="connsiteY64" fmla="*/ 304800 h 365760"/>
              <a:gd name="connsiteX65" fmla="*/ 1132115 w 2778035"/>
              <a:gd name="connsiteY65" fmla="*/ 322217 h 365760"/>
              <a:gd name="connsiteX66" fmla="*/ 1062446 w 2778035"/>
              <a:gd name="connsiteY66" fmla="*/ 330926 h 365760"/>
              <a:gd name="connsiteX67" fmla="*/ 1088572 w 2778035"/>
              <a:gd name="connsiteY67" fmla="*/ 348343 h 365760"/>
              <a:gd name="connsiteX68" fmla="*/ 1114698 w 2778035"/>
              <a:gd name="connsiteY68" fmla="*/ 357052 h 365760"/>
              <a:gd name="connsiteX69" fmla="*/ 1663338 w 2778035"/>
              <a:gd name="connsiteY69" fmla="*/ 348343 h 365760"/>
              <a:gd name="connsiteX70" fmla="*/ 1689463 w 2778035"/>
              <a:gd name="connsiteY70" fmla="*/ 339635 h 365760"/>
              <a:gd name="connsiteX71" fmla="*/ 1680755 w 2778035"/>
              <a:gd name="connsiteY71" fmla="*/ 261257 h 365760"/>
              <a:gd name="connsiteX72" fmla="*/ 1672046 w 2778035"/>
              <a:gd name="connsiteY72" fmla="*/ 235132 h 365760"/>
              <a:gd name="connsiteX73" fmla="*/ 1645920 w 2778035"/>
              <a:gd name="connsiteY73" fmla="*/ 217715 h 365760"/>
              <a:gd name="connsiteX74" fmla="*/ 1637212 w 2778035"/>
              <a:gd name="connsiteY74" fmla="*/ 191589 h 365760"/>
              <a:gd name="connsiteX75" fmla="*/ 1628503 w 2778035"/>
              <a:gd name="connsiteY75" fmla="*/ 139337 h 365760"/>
              <a:gd name="connsiteX76" fmla="*/ 1654629 w 2778035"/>
              <a:gd name="connsiteY76" fmla="*/ 121920 h 365760"/>
              <a:gd name="connsiteX77" fmla="*/ 1672046 w 2778035"/>
              <a:gd name="connsiteY77" fmla="*/ 95795 h 365760"/>
              <a:gd name="connsiteX78" fmla="*/ 1733006 w 2778035"/>
              <a:gd name="connsiteY78" fmla="*/ 87086 h 365760"/>
              <a:gd name="connsiteX79" fmla="*/ 1793966 w 2778035"/>
              <a:gd name="connsiteY79" fmla="*/ 69669 h 365760"/>
              <a:gd name="connsiteX80" fmla="*/ 1837509 w 2778035"/>
              <a:gd name="connsiteY80" fmla="*/ 60960 h 365760"/>
              <a:gd name="connsiteX81" fmla="*/ 2090058 w 2778035"/>
              <a:gd name="connsiteY81" fmla="*/ 78377 h 365760"/>
              <a:gd name="connsiteX82" fmla="*/ 2116183 w 2778035"/>
              <a:gd name="connsiteY82" fmla="*/ 87086 h 365760"/>
              <a:gd name="connsiteX83" fmla="*/ 2124892 w 2778035"/>
              <a:gd name="connsiteY83" fmla="*/ 113212 h 365760"/>
              <a:gd name="connsiteX84" fmla="*/ 2142309 w 2778035"/>
              <a:gd name="connsiteY84" fmla="*/ 139337 h 365760"/>
              <a:gd name="connsiteX85" fmla="*/ 2107475 w 2778035"/>
              <a:gd name="connsiteY85" fmla="*/ 191589 h 365760"/>
              <a:gd name="connsiteX86" fmla="*/ 2072640 w 2778035"/>
              <a:gd name="connsiteY86" fmla="*/ 235132 h 365760"/>
              <a:gd name="connsiteX87" fmla="*/ 2081349 w 2778035"/>
              <a:gd name="connsiteY87" fmla="*/ 269966 h 365760"/>
              <a:gd name="connsiteX88" fmla="*/ 2116183 w 2778035"/>
              <a:gd name="connsiteY88" fmla="*/ 322217 h 365760"/>
              <a:gd name="connsiteX89" fmla="*/ 2168435 w 2778035"/>
              <a:gd name="connsiteY89" fmla="*/ 339635 h 365760"/>
              <a:gd name="connsiteX90" fmla="*/ 2194560 w 2778035"/>
              <a:gd name="connsiteY90" fmla="*/ 348343 h 365760"/>
              <a:gd name="connsiteX91" fmla="*/ 2281646 w 2778035"/>
              <a:gd name="connsiteY91" fmla="*/ 304800 h 365760"/>
              <a:gd name="connsiteX92" fmla="*/ 2255520 w 2778035"/>
              <a:gd name="connsiteY92" fmla="*/ 252549 h 365760"/>
              <a:gd name="connsiteX93" fmla="*/ 2203269 w 2778035"/>
              <a:gd name="connsiteY93" fmla="*/ 235132 h 365760"/>
              <a:gd name="connsiteX94" fmla="*/ 2194560 w 2778035"/>
              <a:gd name="connsiteY94" fmla="*/ 209006 h 365760"/>
              <a:gd name="connsiteX95" fmla="*/ 2211978 w 2778035"/>
              <a:gd name="connsiteY95" fmla="*/ 191589 h 365760"/>
              <a:gd name="connsiteX96" fmla="*/ 2290355 w 2778035"/>
              <a:gd name="connsiteY96" fmla="*/ 182880 h 365760"/>
              <a:gd name="connsiteX97" fmla="*/ 2281646 w 2778035"/>
              <a:gd name="connsiteY97" fmla="*/ 139337 h 365760"/>
              <a:gd name="connsiteX98" fmla="*/ 2177143 w 2778035"/>
              <a:gd name="connsiteY98" fmla="*/ 113212 h 365760"/>
              <a:gd name="connsiteX99" fmla="*/ 2185852 w 2778035"/>
              <a:gd name="connsiteY99" fmla="*/ 87086 h 365760"/>
              <a:gd name="connsiteX100" fmla="*/ 2264229 w 2778035"/>
              <a:gd name="connsiteY100" fmla="*/ 78377 h 365760"/>
              <a:gd name="connsiteX101" fmla="*/ 2316480 w 2778035"/>
              <a:gd name="connsiteY101" fmla="*/ 95795 h 365760"/>
              <a:gd name="connsiteX102" fmla="*/ 2342606 w 2778035"/>
              <a:gd name="connsiteY102" fmla="*/ 104503 h 365760"/>
              <a:gd name="connsiteX103" fmla="*/ 2360023 w 2778035"/>
              <a:gd name="connsiteY103" fmla="*/ 78377 h 365760"/>
              <a:gd name="connsiteX104" fmla="*/ 2368732 w 2778035"/>
              <a:gd name="connsiteY104" fmla="*/ 26126 h 365760"/>
              <a:gd name="connsiteX105" fmla="*/ 2438400 w 2778035"/>
              <a:gd name="connsiteY105" fmla="*/ 34835 h 365760"/>
              <a:gd name="connsiteX106" fmla="*/ 2412275 w 2778035"/>
              <a:gd name="connsiteY106" fmla="*/ 148046 h 365760"/>
              <a:gd name="connsiteX107" fmla="*/ 2394858 w 2778035"/>
              <a:gd name="connsiteY107" fmla="*/ 174172 h 365760"/>
              <a:gd name="connsiteX108" fmla="*/ 2368732 w 2778035"/>
              <a:gd name="connsiteY108" fmla="*/ 182880 h 365760"/>
              <a:gd name="connsiteX109" fmla="*/ 2394858 w 2778035"/>
              <a:gd name="connsiteY109" fmla="*/ 200297 h 365760"/>
              <a:gd name="connsiteX110" fmla="*/ 2447109 w 2778035"/>
              <a:gd name="connsiteY110" fmla="*/ 165463 h 365760"/>
              <a:gd name="connsiteX111" fmla="*/ 2455818 w 2778035"/>
              <a:gd name="connsiteY111" fmla="*/ 139337 h 365760"/>
              <a:gd name="connsiteX112" fmla="*/ 2473235 w 2778035"/>
              <a:gd name="connsiteY112" fmla="*/ 113212 h 365760"/>
              <a:gd name="connsiteX113" fmla="*/ 2516778 w 2778035"/>
              <a:gd name="connsiteY113" fmla="*/ 121920 h 365760"/>
              <a:gd name="connsiteX114" fmla="*/ 2525486 w 2778035"/>
              <a:gd name="connsiteY114" fmla="*/ 148046 h 365760"/>
              <a:gd name="connsiteX115" fmla="*/ 2490652 w 2778035"/>
              <a:gd name="connsiteY115" fmla="*/ 217715 h 365760"/>
              <a:gd name="connsiteX116" fmla="*/ 2473235 w 2778035"/>
              <a:gd name="connsiteY116" fmla="*/ 243840 h 365760"/>
              <a:gd name="connsiteX117" fmla="*/ 2394858 w 2778035"/>
              <a:gd name="connsiteY117" fmla="*/ 278675 h 365760"/>
              <a:gd name="connsiteX118" fmla="*/ 2368732 w 2778035"/>
              <a:gd name="connsiteY118" fmla="*/ 287383 h 365760"/>
              <a:gd name="connsiteX119" fmla="*/ 2377440 w 2778035"/>
              <a:gd name="connsiteY119" fmla="*/ 348343 h 365760"/>
              <a:gd name="connsiteX120" fmla="*/ 2455818 w 2778035"/>
              <a:gd name="connsiteY120" fmla="*/ 330926 h 365760"/>
              <a:gd name="connsiteX121" fmla="*/ 2560320 w 2778035"/>
              <a:gd name="connsiteY121" fmla="*/ 322217 h 365760"/>
              <a:gd name="connsiteX122" fmla="*/ 2778035 w 2778035"/>
              <a:gd name="connsiteY122" fmla="*/ 339635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778035" h="365760">
                <a:moveTo>
                  <a:pt x="0" y="339635"/>
                </a:moveTo>
                <a:cubicBezTo>
                  <a:pt x="61856" y="352005"/>
                  <a:pt x="66491" y="357111"/>
                  <a:pt x="148046" y="339635"/>
                </a:cubicBezTo>
                <a:cubicBezTo>
                  <a:pt x="156074" y="337915"/>
                  <a:pt x="160334" y="328628"/>
                  <a:pt x="165463" y="322217"/>
                </a:cubicBezTo>
                <a:cubicBezTo>
                  <a:pt x="184757" y="298099"/>
                  <a:pt x="182390" y="297561"/>
                  <a:pt x="191589" y="269966"/>
                </a:cubicBezTo>
                <a:cubicBezTo>
                  <a:pt x="188686" y="243840"/>
                  <a:pt x="191863" y="216293"/>
                  <a:pt x="182880" y="191589"/>
                </a:cubicBezTo>
                <a:cubicBezTo>
                  <a:pt x="179303" y="181753"/>
                  <a:pt x="166319" y="178423"/>
                  <a:pt x="156755" y="174172"/>
                </a:cubicBezTo>
                <a:cubicBezTo>
                  <a:pt x="139978" y="166716"/>
                  <a:pt x="104503" y="156755"/>
                  <a:pt x="104503" y="156755"/>
                </a:cubicBezTo>
                <a:cubicBezTo>
                  <a:pt x="95795" y="150949"/>
                  <a:pt x="87739" y="144018"/>
                  <a:pt x="78378" y="139337"/>
                </a:cubicBezTo>
                <a:cubicBezTo>
                  <a:pt x="70167" y="135232"/>
                  <a:pt x="52252" y="139809"/>
                  <a:pt x="52252" y="130629"/>
                </a:cubicBezTo>
                <a:cubicBezTo>
                  <a:pt x="52252" y="120163"/>
                  <a:pt x="69669" y="119018"/>
                  <a:pt x="78378" y="113212"/>
                </a:cubicBezTo>
                <a:cubicBezTo>
                  <a:pt x="102400" y="116215"/>
                  <a:pt x="147321" y="117203"/>
                  <a:pt x="174172" y="130629"/>
                </a:cubicBezTo>
                <a:cubicBezTo>
                  <a:pt x="183533" y="135310"/>
                  <a:pt x="191589" y="142240"/>
                  <a:pt x="200298" y="148046"/>
                </a:cubicBezTo>
                <a:cubicBezTo>
                  <a:pt x="227027" y="141363"/>
                  <a:pt x="274329" y="141835"/>
                  <a:pt x="226423" y="87086"/>
                </a:cubicBezTo>
                <a:cubicBezTo>
                  <a:pt x="220487" y="80302"/>
                  <a:pt x="154387" y="64722"/>
                  <a:pt x="139338" y="60960"/>
                </a:cubicBezTo>
                <a:cubicBezTo>
                  <a:pt x="133532" y="55154"/>
                  <a:pt x="98696" y="31932"/>
                  <a:pt x="139338" y="26126"/>
                </a:cubicBezTo>
                <a:cubicBezTo>
                  <a:pt x="144947" y="25325"/>
                  <a:pt x="208685" y="40834"/>
                  <a:pt x="217715" y="43543"/>
                </a:cubicBezTo>
                <a:cubicBezTo>
                  <a:pt x="235300" y="48818"/>
                  <a:pt x="269966" y="60960"/>
                  <a:pt x="269966" y="60960"/>
                </a:cubicBezTo>
                <a:cubicBezTo>
                  <a:pt x="330926" y="101601"/>
                  <a:pt x="310606" y="78378"/>
                  <a:pt x="339635" y="121920"/>
                </a:cubicBezTo>
                <a:cubicBezTo>
                  <a:pt x="345441" y="113212"/>
                  <a:pt x="348879" y="102333"/>
                  <a:pt x="357052" y="95795"/>
                </a:cubicBezTo>
                <a:cubicBezTo>
                  <a:pt x="364220" y="90060"/>
                  <a:pt x="377842" y="94556"/>
                  <a:pt x="383178" y="87086"/>
                </a:cubicBezTo>
                <a:cubicBezTo>
                  <a:pt x="433900" y="16076"/>
                  <a:pt x="373880" y="52723"/>
                  <a:pt x="418012" y="17417"/>
                </a:cubicBezTo>
                <a:cubicBezTo>
                  <a:pt x="426185" y="10879"/>
                  <a:pt x="435429" y="5806"/>
                  <a:pt x="444138" y="0"/>
                </a:cubicBezTo>
                <a:cubicBezTo>
                  <a:pt x="458652" y="2903"/>
                  <a:pt x="481850" y="-4896"/>
                  <a:pt x="487680" y="8709"/>
                </a:cubicBezTo>
                <a:cubicBezTo>
                  <a:pt x="492853" y="20781"/>
                  <a:pt x="465681" y="74251"/>
                  <a:pt x="452846" y="87086"/>
                </a:cubicBezTo>
                <a:cubicBezTo>
                  <a:pt x="445445" y="94487"/>
                  <a:pt x="435429" y="98697"/>
                  <a:pt x="426720" y="104503"/>
                </a:cubicBezTo>
                <a:cubicBezTo>
                  <a:pt x="418979" y="116115"/>
                  <a:pt x="385113" y="148046"/>
                  <a:pt x="435429" y="148046"/>
                </a:cubicBezTo>
                <a:cubicBezTo>
                  <a:pt x="445895" y="148046"/>
                  <a:pt x="452194" y="135310"/>
                  <a:pt x="461555" y="130629"/>
                </a:cubicBezTo>
                <a:cubicBezTo>
                  <a:pt x="469765" y="126524"/>
                  <a:pt x="478972" y="124823"/>
                  <a:pt x="487680" y="121920"/>
                </a:cubicBezTo>
                <a:cubicBezTo>
                  <a:pt x="493486" y="113212"/>
                  <a:pt x="496925" y="102333"/>
                  <a:pt x="505098" y="95795"/>
                </a:cubicBezTo>
                <a:cubicBezTo>
                  <a:pt x="532025" y="74254"/>
                  <a:pt x="625527" y="95659"/>
                  <a:pt x="627018" y="95795"/>
                </a:cubicBezTo>
                <a:cubicBezTo>
                  <a:pt x="624115" y="104503"/>
                  <a:pt x="624044" y="114752"/>
                  <a:pt x="618309" y="121920"/>
                </a:cubicBezTo>
                <a:cubicBezTo>
                  <a:pt x="611770" y="130093"/>
                  <a:pt x="601544" y="134656"/>
                  <a:pt x="592183" y="139337"/>
                </a:cubicBezTo>
                <a:cubicBezTo>
                  <a:pt x="565332" y="152763"/>
                  <a:pt x="520410" y="153752"/>
                  <a:pt x="496389" y="156755"/>
                </a:cubicBezTo>
                <a:cubicBezTo>
                  <a:pt x="435430" y="177075"/>
                  <a:pt x="449944" y="156755"/>
                  <a:pt x="435429" y="200297"/>
                </a:cubicBezTo>
                <a:cubicBezTo>
                  <a:pt x="441235" y="206103"/>
                  <a:pt x="445805" y="213491"/>
                  <a:pt x="452846" y="217715"/>
                </a:cubicBezTo>
                <a:cubicBezTo>
                  <a:pt x="460717" y="222438"/>
                  <a:pt x="469834" y="225553"/>
                  <a:pt x="478972" y="226423"/>
                </a:cubicBezTo>
                <a:cubicBezTo>
                  <a:pt x="531068" y="231385"/>
                  <a:pt x="583475" y="232229"/>
                  <a:pt x="635726" y="235132"/>
                </a:cubicBezTo>
                <a:cubicBezTo>
                  <a:pt x="608132" y="244329"/>
                  <a:pt x="607591" y="241963"/>
                  <a:pt x="583475" y="261257"/>
                </a:cubicBezTo>
                <a:cubicBezTo>
                  <a:pt x="577064" y="266386"/>
                  <a:pt x="573099" y="274451"/>
                  <a:pt x="566058" y="278675"/>
                </a:cubicBezTo>
                <a:cubicBezTo>
                  <a:pt x="549371" y="288687"/>
                  <a:pt x="498607" y="294105"/>
                  <a:pt x="487680" y="296092"/>
                </a:cubicBezTo>
                <a:cubicBezTo>
                  <a:pt x="473117" y="298740"/>
                  <a:pt x="458652" y="301897"/>
                  <a:pt x="444138" y="304800"/>
                </a:cubicBezTo>
                <a:cubicBezTo>
                  <a:pt x="438332" y="310606"/>
                  <a:pt x="426720" y="314006"/>
                  <a:pt x="426720" y="322217"/>
                </a:cubicBezTo>
                <a:cubicBezTo>
                  <a:pt x="426720" y="330428"/>
                  <a:pt x="439913" y="332594"/>
                  <a:pt x="444138" y="339635"/>
                </a:cubicBezTo>
                <a:cubicBezTo>
                  <a:pt x="448861" y="347506"/>
                  <a:pt x="449943" y="357052"/>
                  <a:pt x="452846" y="365760"/>
                </a:cubicBezTo>
                <a:cubicBezTo>
                  <a:pt x="523835" y="355619"/>
                  <a:pt x="563851" y="348343"/>
                  <a:pt x="644435" y="348343"/>
                </a:cubicBezTo>
                <a:cubicBezTo>
                  <a:pt x="688074" y="348343"/>
                  <a:pt x="731520" y="354149"/>
                  <a:pt x="775063" y="357052"/>
                </a:cubicBezTo>
                <a:cubicBezTo>
                  <a:pt x="804092" y="354149"/>
                  <a:pt x="833315" y="352779"/>
                  <a:pt x="862149" y="348343"/>
                </a:cubicBezTo>
                <a:cubicBezTo>
                  <a:pt x="871222" y="346947"/>
                  <a:pt x="881784" y="346126"/>
                  <a:pt x="888275" y="339635"/>
                </a:cubicBezTo>
                <a:cubicBezTo>
                  <a:pt x="894766" y="333144"/>
                  <a:pt x="894080" y="322218"/>
                  <a:pt x="896983" y="313509"/>
                </a:cubicBezTo>
                <a:cubicBezTo>
                  <a:pt x="888275" y="307703"/>
                  <a:pt x="880422" y="300343"/>
                  <a:pt x="870858" y="296092"/>
                </a:cubicBezTo>
                <a:cubicBezTo>
                  <a:pt x="855132" y="289103"/>
                  <a:pt x="805203" y="273863"/>
                  <a:pt x="783772" y="269966"/>
                </a:cubicBezTo>
                <a:cubicBezTo>
                  <a:pt x="763577" y="266294"/>
                  <a:pt x="743007" y="264929"/>
                  <a:pt x="722812" y="261257"/>
                </a:cubicBezTo>
                <a:cubicBezTo>
                  <a:pt x="711036" y="259116"/>
                  <a:pt x="699589" y="255452"/>
                  <a:pt x="687978" y="252549"/>
                </a:cubicBezTo>
                <a:cubicBezTo>
                  <a:pt x="731105" y="187857"/>
                  <a:pt x="688682" y="235132"/>
                  <a:pt x="836023" y="235132"/>
                </a:cubicBezTo>
                <a:cubicBezTo>
                  <a:pt x="845203" y="235132"/>
                  <a:pt x="853322" y="228945"/>
                  <a:pt x="862149" y="226423"/>
                </a:cubicBezTo>
                <a:cubicBezTo>
                  <a:pt x="873657" y="223135"/>
                  <a:pt x="885372" y="220618"/>
                  <a:pt x="896983" y="217715"/>
                </a:cubicBezTo>
                <a:cubicBezTo>
                  <a:pt x="934720" y="220618"/>
                  <a:pt x="972346" y="226423"/>
                  <a:pt x="1010195" y="226423"/>
                </a:cubicBezTo>
                <a:cubicBezTo>
                  <a:pt x="1157247" y="226423"/>
                  <a:pt x="1183154" y="221720"/>
                  <a:pt x="1297578" y="209006"/>
                </a:cubicBezTo>
                <a:cubicBezTo>
                  <a:pt x="1374177" y="183471"/>
                  <a:pt x="1326099" y="195960"/>
                  <a:pt x="1489166" y="209006"/>
                </a:cubicBezTo>
                <a:cubicBezTo>
                  <a:pt x="1520562" y="211518"/>
                  <a:pt x="1546426" y="218967"/>
                  <a:pt x="1576252" y="226423"/>
                </a:cubicBezTo>
                <a:cubicBezTo>
                  <a:pt x="1584961" y="232229"/>
                  <a:pt x="1598491" y="234122"/>
                  <a:pt x="1602378" y="243840"/>
                </a:cubicBezTo>
                <a:cubicBezTo>
                  <a:pt x="1605787" y="252363"/>
                  <a:pt x="1602575" y="267740"/>
                  <a:pt x="1593669" y="269966"/>
                </a:cubicBezTo>
                <a:cubicBezTo>
                  <a:pt x="1551332" y="280550"/>
                  <a:pt x="1506583" y="275772"/>
                  <a:pt x="1463040" y="278675"/>
                </a:cubicBezTo>
                <a:cubicBezTo>
                  <a:pt x="1352476" y="297101"/>
                  <a:pt x="1466140" y="279920"/>
                  <a:pt x="1280160" y="296092"/>
                </a:cubicBezTo>
                <a:cubicBezTo>
                  <a:pt x="1256845" y="298119"/>
                  <a:pt x="1233715" y="301897"/>
                  <a:pt x="1210492" y="304800"/>
                </a:cubicBezTo>
                <a:cubicBezTo>
                  <a:pt x="1182745" y="311737"/>
                  <a:pt x="1160872" y="317793"/>
                  <a:pt x="1132115" y="322217"/>
                </a:cubicBezTo>
                <a:cubicBezTo>
                  <a:pt x="1108983" y="325776"/>
                  <a:pt x="1085669" y="328023"/>
                  <a:pt x="1062446" y="330926"/>
                </a:cubicBezTo>
                <a:cubicBezTo>
                  <a:pt x="1071155" y="336732"/>
                  <a:pt x="1079211" y="343662"/>
                  <a:pt x="1088572" y="348343"/>
                </a:cubicBezTo>
                <a:cubicBezTo>
                  <a:pt x="1096783" y="352448"/>
                  <a:pt x="1105518" y="357052"/>
                  <a:pt x="1114698" y="357052"/>
                </a:cubicBezTo>
                <a:cubicBezTo>
                  <a:pt x="1297601" y="357052"/>
                  <a:pt x="1480458" y="351246"/>
                  <a:pt x="1663338" y="348343"/>
                </a:cubicBezTo>
                <a:cubicBezTo>
                  <a:pt x="1672046" y="345440"/>
                  <a:pt x="1687663" y="348636"/>
                  <a:pt x="1689463" y="339635"/>
                </a:cubicBezTo>
                <a:cubicBezTo>
                  <a:pt x="1694618" y="313859"/>
                  <a:pt x="1685076" y="287186"/>
                  <a:pt x="1680755" y="261257"/>
                </a:cubicBezTo>
                <a:cubicBezTo>
                  <a:pt x="1679246" y="252202"/>
                  <a:pt x="1677781" y="242300"/>
                  <a:pt x="1672046" y="235132"/>
                </a:cubicBezTo>
                <a:cubicBezTo>
                  <a:pt x="1665507" y="226959"/>
                  <a:pt x="1654629" y="223521"/>
                  <a:pt x="1645920" y="217715"/>
                </a:cubicBezTo>
                <a:cubicBezTo>
                  <a:pt x="1643017" y="209006"/>
                  <a:pt x="1641317" y="199800"/>
                  <a:pt x="1637212" y="191589"/>
                </a:cubicBezTo>
                <a:cubicBezTo>
                  <a:pt x="1625545" y="168254"/>
                  <a:pt x="1606976" y="166245"/>
                  <a:pt x="1628503" y="139337"/>
                </a:cubicBezTo>
                <a:cubicBezTo>
                  <a:pt x="1635041" y="131164"/>
                  <a:pt x="1645920" y="127726"/>
                  <a:pt x="1654629" y="121920"/>
                </a:cubicBezTo>
                <a:cubicBezTo>
                  <a:pt x="1660435" y="113212"/>
                  <a:pt x="1662482" y="100046"/>
                  <a:pt x="1672046" y="95795"/>
                </a:cubicBezTo>
                <a:cubicBezTo>
                  <a:pt x="1690803" y="87459"/>
                  <a:pt x="1712811" y="90758"/>
                  <a:pt x="1733006" y="87086"/>
                </a:cubicBezTo>
                <a:cubicBezTo>
                  <a:pt x="1792718" y="76229"/>
                  <a:pt x="1744235" y="82102"/>
                  <a:pt x="1793966" y="69669"/>
                </a:cubicBezTo>
                <a:cubicBezTo>
                  <a:pt x="1808326" y="66079"/>
                  <a:pt x="1822995" y="63863"/>
                  <a:pt x="1837509" y="60960"/>
                </a:cubicBezTo>
                <a:cubicBezTo>
                  <a:pt x="1934732" y="65011"/>
                  <a:pt x="2005008" y="57114"/>
                  <a:pt x="2090058" y="78377"/>
                </a:cubicBezTo>
                <a:cubicBezTo>
                  <a:pt x="2098963" y="80603"/>
                  <a:pt x="2107475" y="84183"/>
                  <a:pt x="2116183" y="87086"/>
                </a:cubicBezTo>
                <a:cubicBezTo>
                  <a:pt x="2119086" y="95795"/>
                  <a:pt x="2120787" y="105001"/>
                  <a:pt x="2124892" y="113212"/>
                </a:cubicBezTo>
                <a:cubicBezTo>
                  <a:pt x="2129573" y="122573"/>
                  <a:pt x="2140588" y="129013"/>
                  <a:pt x="2142309" y="139337"/>
                </a:cubicBezTo>
                <a:cubicBezTo>
                  <a:pt x="2146135" y="162293"/>
                  <a:pt x="2118049" y="178900"/>
                  <a:pt x="2107475" y="191589"/>
                </a:cubicBezTo>
                <a:cubicBezTo>
                  <a:pt x="2052563" y="257486"/>
                  <a:pt x="2123300" y="184475"/>
                  <a:pt x="2072640" y="235132"/>
                </a:cubicBezTo>
                <a:cubicBezTo>
                  <a:pt x="2075543" y="246743"/>
                  <a:pt x="2078061" y="258458"/>
                  <a:pt x="2081349" y="269966"/>
                </a:cubicBezTo>
                <a:cubicBezTo>
                  <a:pt x="2088143" y="293743"/>
                  <a:pt x="2091362" y="308427"/>
                  <a:pt x="2116183" y="322217"/>
                </a:cubicBezTo>
                <a:cubicBezTo>
                  <a:pt x="2132232" y="331133"/>
                  <a:pt x="2151018" y="333829"/>
                  <a:pt x="2168435" y="339635"/>
                </a:cubicBezTo>
                <a:lnTo>
                  <a:pt x="2194560" y="348343"/>
                </a:lnTo>
                <a:cubicBezTo>
                  <a:pt x="2274383" y="328388"/>
                  <a:pt x="2250951" y="350843"/>
                  <a:pt x="2281646" y="304800"/>
                </a:cubicBezTo>
                <a:cubicBezTo>
                  <a:pt x="2276335" y="283556"/>
                  <a:pt x="2277705" y="263641"/>
                  <a:pt x="2255520" y="252549"/>
                </a:cubicBezTo>
                <a:cubicBezTo>
                  <a:pt x="2239099" y="244339"/>
                  <a:pt x="2203269" y="235132"/>
                  <a:pt x="2203269" y="235132"/>
                </a:cubicBezTo>
                <a:cubicBezTo>
                  <a:pt x="2200366" y="226423"/>
                  <a:pt x="2192760" y="218007"/>
                  <a:pt x="2194560" y="209006"/>
                </a:cubicBezTo>
                <a:cubicBezTo>
                  <a:pt x="2196170" y="200955"/>
                  <a:pt x="2204057" y="193749"/>
                  <a:pt x="2211978" y="191589"/>
                </a:cubicBezTo>
                <a:cubicBezTo>
                  <a:pt x="2237338" y="184673"/>
                  <a:pt x="2264229" y="185783"/>
                  <a:pt x="2290355" y="182880"/>
                </a:cubicBezTo>
                <a:cubicBezTo>
                  <a:pt x="2287452" y="168366"/>
                  <a:pt x="2290249" y="151382"/>
                  <a:pt x="2281646" y="139337"/>
                </a:cubicBezTo>
                <a:cubicBezTo>
                  <a:pt x="2265244" y="116374"/>
                  <a:pt x="2188727" y="114660"/>
                  <a:pt x="2177143" y="113212"/>
                </a:cubicBezTo>
                <a:cubicBezTo>
                  <a:pt x="2180046" y="104503"/>
                  <a:pt x="2180117" y="94254"/>
                  <a:pt x="2185852" y="87086"/>
                </a:cubicBezTo>
                <a:cubicBezTo>
                  <a:pt x="2209862" y="57074"/>
                  <a:pt x="2230009" y="72674"/>
                  <a:pt x="2264229" y="78377"/>
                </a:cubicBezTo>
                <a:lnTo>
                  <a:pt x="2316480" y="95795"/>
                </a:lnTo>
                <a:lnTo>
                  <a:pt x="2342606" y="104503"/>
                </a:lnTo>
                <a:cubicBezTo>
                  <a:pt x="2348412" y="95794"/>
                  <a:pt x="2356713" y="88306"/>
                  <a:pt x="2360023" y="78377"/>
                </a:cubicBezTo>
                <a:cubicBezTo>
                  <a:pt x="2365607" y="61626"/>
                  <a:pt x="2353297" y="34701"/>
                  <a:pt x="2368732" y="26126"/>
                </a:cubicBezTo>
                <a:cubicBezTo>
                  <a:pt x="2389190" y="14760"/>
                  <a:pt x="2415177" y="31932"/>
                  <a:pt x="2438400" y="34835"/>
                </a:cubicBezTo>
                <a:cubicBezTo>
                  <a:pt x="2434385" y="62941"/>
                  <a:pt x="2429663" y="121963"/>
                  <a:pt x="2412275" y="148046"/>
                </a:cubicBezTo>
                <a:cubicBezTo>
                  <a:pt x="2406469" y="156755"/>
                  <a:pt x="2403031" y="167634"/>
                  <a:pt x="2394858" y="174172"/>
                </a:cubicBezTo>
                <a:cubicBezTo>
                  <a:pt x="2387690" y="179906"/>
                  <a:pt x="2377441" y="179977"/>
                  <a:pt x="2368732" y="182880"/>
                </a:cubicBezTo>
                <a:cubicBezTo>
                  <a:pt x="2377441" y="188686"/>
                  <a:pt x="2384497" y="198817"/>
                  <a:pt x="2394858" y="200297"/>
                </a:cubicBezTo>
                <a:cubicBezTo>
                  <a:pt x="2425180" y="204629"/>
                  <a:pt x="2435878" y="187925"/>
                  <a:pt x="2447109" y="165463"/>
                </a:cubicBezTo>
                <a:cubicBezTo>
                  <a:pt x="2451214" y="157252"/>
                  <a:pt x="2451713" y="147548"/>
                  <a:pt x="2455818" y="139337"/>
                </a:cubicBezTo>
                <a:cubicBezTo>
                  <a:pt x="2460499" y="129976"/>
                  <a:pt x="2467429" y="121920"/>
                  <a:pt x="2473235" y="113212"/>
                </a:cubicBezTo>
                <a:cubicBezTo>
                  <a:pt x="2487749" y="116115"/>
                  <a:pt x="2504462" y="113709"/>
                  <a:pt x="2516778" y="121920"/>
                </a:cubicBezTo>
                <a:cubicBezTo>
                  <a:pt x="2524416" y="127012"/>
                  <a:pt x="2526500" y="138922"/>
                  <a:pt x="2525486" y="148046"/>
                </a:cubicBezTo>
                <a:cubicBezTo>
                  <a:pt x="2518774" y="208449"/>
                  <a:pt x="2515102" y="187153"/>
                  <a:pt x="2490652" y="217715"/>
                </a:cubicBezTo>
                <a:cubicBezTo>
                  <a:pt x="2484114" y="225888"/>
                  <a:pt x="2480636" y="236439"/>
                  <a:pt x="2473235" y="243840"/>
                </a:cubicBezTo>
                <a:cubicBezTo>
                  <a:pt x="2452535" y="264539"/>
                  <a:pt x="2420725" y="270053"/>
                  <a:pt x="2394858" y="278675"/>
                </a:cubicBezTo>
                <a:lnTo>
                  <a:pt x="2368732" y="287383"/>
                </a:lnTo>
                <a:cubicBezTo>
                  <a:pt x="2371635" y="307703"/>
                  <a:pt x="2361855" y="334985"/>
                  <a:pt x="2377440" y="348343"/>
                </a:cubicBezTo>
                <a:cubicBezTo>
                  <a:pt x="2392032" y="360851"/>
                  <a:pt x="2437227" y="333405"/>
                  <a:pt x="2455818" y="330926"/>
                </a:cubicBezTo>
                <a:cubicBezTo>
                  <a:pt x="2490466" y="326306"/>
                  <a:pt x="2525486" y="325120"/>
                  <a:pt x="2560320" y="322217"/>
                </a:cubicBezTo>
                <a:cubicBezTo>
                  <a:pt x="2773428" y="331097"/>
                  <a:pt x="2720020" y="281620"/>
                  <a:pt x="2778035" y="33963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p:cNvSpPr/>
          <p:nvPr/>
        </p:nvSpPr>
        <p:spPr>
          <a:xfrm>
            <a:off x="503932" y="2406679"/>
            <a:ext cx="2828466" cy="112071"/>
          </a:xfrm>
          <a:prstGeom prst="rect">
            <a:avLst/>
          </a:prstGeom>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 name="TextBox 23"/>
          <p:cNvSpPr txBox="1"/>
          <p:nvPr/>
        </p:nvSpPr>
        <p:spPr>
          <a:xfrm>
            <a:off x="450244" y="2358796"/>
            <a:ext cx="3079892" cy="215444"/>
          </a:xfrm>
          <a:prstGeom prst="rect">
            <a:avLst/>
          </a:prstGeom>
          <a:noFill/>
        </p:spPr>
        <p:txBody>
          <a:bodyPr wrap="square" rtlCol="0">
            <a:spAutoFit/>
          </a:bodyPr>
          <a:lstStyle/>
          <a:p>
            <a:r>
              <a:rPr lang="en-AU" sz="800" dirty="0"/>
              <a:t>Transect (tape measure): straight-line distance between both ends</a:t>
            </a:r>
          </a:p>
        </p:txBody>
      </p:sp>
      <p:sp>
        <p:nvSpPr>
          <p:cNvPr id="6" name="Freeform 5"/>
          <p:cNvSpPr/>
          <p:nvPr/>
        </p:nvSpPr>
        <p:spPr>
          <a:xfrm>
            <a:off x="517583" y="2611638"/>
            <a:ext cx="2795452" cy="313508"/>
          </a:xfrm>
          <a:custGeom>
            <a:avLst/>
            <a:gdLst>
              <a:gd name="connsiteX0" fmla="*/ 0 w 2795452"/>
              <a:gd name="connsiteY0" fmla="*/ 139337 h 313508"/>
              <a:gd name="connsiteX1" fmla="*/ 43543 w 2795452"/>
              <a:gd name="connsiteY1" fmla="*/ 104502 h 313508"/>
              <a:gd name="connsiteX2" fmla="*/ 52252 w 2795452"/>
              <a:gd name="connsiteY2" fmla="*/ 60960 h 313508"/>
              <a:gd name="connsiteX3" fmla="*/ 95795 w 2795452"/>
              <a:gd name="connsiteY3" fmla="*/ 34834 h 313508"/>
              <a:gd name="connsiteX4" fmla="*/ 121920 w 2795452"/>
              <a:gd name="connsiteY4" fmla="*/ 17417 h 313508"/>
              <a:gd name="connsiteX5" fmla="*/ 226423 w 2795452"/>
              <a:gd name="connsiteY5" fmla="*/ 17417 h 313508"/>
              <a:gd name="connsiteX6" fmla="*/ 252549 w 2795452"/>
              <a:gd name="connsiteY6" fmla="*/ 34834 h 313508"/>
              <a:gd name="connsiteX7" fmla="*/ 330926 w 2795452"/>
              <a:gd name="connsiteY7" fmla="*/ 60960 h 313508"/>
              <a:gd name="connsiteX8" fmla="*/ 357052 w 2795452"/>
              <a:gd name="connsiteY8" fmla="*/ 52251 h 313508"/>
              <a:gd name="connsiteX9" fmla="*/ 374469 w 2795452"/>
              <a:gd name="connsiteY9" fmla="*/ 26125 h 313508"/>
              <a:gd name="connsiteX10" fmla="*/ 461555 w 2795452"/>
              <a:gd name="connsiteY10" fmla="*/ 0 h 313508"/>
              <a:gd name="connsiteX11" fmla="*/ 539932 w 2795452"/>
              <a:gd name="connsiteY11" fmla="*/ 8708 h 313508"/>
              <a:gd name="connsiteX12" fmla="*/ 566057 w 2795452"/>
              <a:gd name="connsiteY12" fmla="*/ 87085 h 313508"/>
              <a:gd name="connsiteX13" fmla="*/ 661852 w 2795452"/>
              <a:gd name="connsiteY13" fmla="*/ 87085 h 313508"/>
              <a:gd name="connsiteX14" fmla="*/ 679269 w 2795452"/>
              <a:gd name="connsiteY14" fmla="*/ 139337 h 313508"/>
              <a:gd name="connsiteX15" fmla="*/ 687977 w 2795452"/>
              <a:gd name="connsiteY15" fmla="*/ 217714 h 313508"/>
              <a:gd name="connsiteX16" fmla="*/ 740229 w 2795452"/>
              <a:gd name="connsiteY16" fmla="*/ 200297 h 313508"/>
              <a:gd name="connsiteX17" fmla="*/ 792480 w 2795452"/>
              <a:gd name="connsiteY17" fmla="*/ 209005 h 313508"/>
              <a:gd name="connsiteX18" fmla="*/ 818606 w 2795452"/>
              <a:gd name="connsiteY18" fmla="*/ 217714 h 313508"/>
              <a:gd name="connsiteX19" fmla="*/ 896983 w 2795452"/>
              <a:gd name="connsiteY19" fmla="*/ 200297 h 313508"/>
              <a:gd name="connsiteX20" fmla="*/ 1036320 w 2795452"/>
              <a:gd name="connsiteY20" fmla="*/ 209005 h 313508"/>
              <a:gd name="connsiteX21" fmla="*/ 1097280 w 2795452"/>
              <a:gd name="connsiteY21" fmla="*/ 209005 h 313508"/>
              <a:gd name="connsiteX22" fmla="*/ 1193075 w 2795452"/>
              <a:gd name="connsiteY22" fmla="*/ 217714 h 313508"/>
              <a:gd name="connsiteX23" fmla="*/ 1271452 w 2795452"/>
              <a:gd name="connsiteY23" fmla="*/ 200297 h 313508"/>
              <a:gd name="connsiteX24" fmla="*/ 1375955 w 2795452"/>
              <a:gd name="connsiteY24" fmla="*/ 191588 h 313508"/>
              <a:gd name="connsiteX25" fmla="*/ 1463040 w 2795452"/>
              <a:gd name="connsiteY25" fmla="*/ 182880 h 313508"/>
              <a:gd name="connsiteX26" fmla="*/ 1489166 w 2795452"/>
              <a:gd name="connsiteY26" fmla="*/ 191588 h 313508"/>
              <a:gd name="connsiteX27" fmla="*/ 1576252 w 2795452"/>
              <a:gd name="connsiteY27" fmla="*/ 182880 h 313508"/>
              <a:gd name="connsiteX28" fmla="*/ 1593669 w 2795452"/>
              <a:gd name="connsiteY28" fmla="*/ 156754 h 313508"/>
              <a:gd name="connsiteX29" fmla="*/ 1619795 w 2795452"/>
              <a:gd name="connsiteY29" fmla="*/ 130628 h 313508"/>
              <a:gd name="connsiteX30" fmla="*/ 1628503 w 2795452"/>
              <a:gd name="connsiteY30" fmla="*/ 104502 h 313508"/>
              <a:gd name="connsiteX31" fmla="*/ 1654629 w 2795452"/>
              <a:gd name="connsiteY31" fmla="*/ 95794 h 313508"/>
              <a:gd name="connsiteX32" fmla="*/ 1715589 w 2795452"/>
              <a:gd name="connsiteY32" fmla="*/ 69668 h 313508"/>
              <a:gd name="connsiteX33" fmla="*/ 1767840 w 2795452"/>
              <a:gd name="connsiteY33" fmla="*/ 60960 h 313508"/>
              <a:gd name="connsiteX34" fmla="*/ 1837509 w 2795452"/>
              <a:gd name="connsiteY34" fmla="*/ 43542 h 313508"/>
              <a:gd name="connsiteX35" fmla="*/ 1907177 w 2795452"/>
              <a:gd name="connsiteY35" fmla="*/ 34834 h 313508"/>
              <a:gd name="connsiteX36" fmla="*/ 2063932 w 2795452"/>
              <a:gd name="connsiteY36" fmla="*/ 52251 h 313508"/>
              <a:gd name="connsiteX37" fmla="*/ 2124892 w 2795452"/>
              <a:gd name="connsiteY37" fmla="*/ 78377 h 313508"/>
              <a:gd name="connsiteX38" fmla="*/ 2168435 w 2795452"/>
              <a:gd name="connsiteY38" fmla="*/ 69668 h 313508"/>
              <a:gd name="connsiteX39" fmla="*/ 2194560 w 2795452"/>
              <a:gd name="connsiteY39" fmla="*/ 52251 h 313508"/>
              <a:gd name="connsiteX40" fmla="*/ 2220686 w 2795452"/>
              <a:gd name="connsiteY40" fmla="*/ 43542 h 313508"/>
              <a:gd name="connsiteX41" fmla="*/ 2299063 w 2795452"/>
              <a:gd name="connsiteY41" fmla="*/ 69668 h 313508"/>
              <a:gd name="connsiteX42" fmla="*/ 2325189 w 2795452"/>
              <a:gd name="connsiteY42" fmla="*/ 78377 h 313508"/>
              <a:gd name="connsiteX43" fmla="*/ 2342606 w 2795452"/>
              <a:gd name="connsiteY43" fmla="*/ 52251 h 313508"/>
              <a:gd name="connsiteX44" fmla="*/ 2351315 w 2795452"/>
              <a:gd name="connsiteY44" fmla="*/ 26125 h 313508"/>
              <a:gd name="connsiteX45" fmla="*/ 2377440 w 2795452"/>
              <a:gd name="connsiteY45" fmla="*/ 17417 h 313508"/>
              <a:gd name="connsiteX46" fmla="*/ 2464526 w 2795452"/>
              <a:gd name="connsiteY46" fmla="*/ 26125 h 313508"/>
              <a:gd name="connsiteX47" fmla="*/ 2481943 w 2795452"/>
              <a:gd name="connsiteY47" fmla="*/ 52251 h 313508"/>
              <a:gd name="connsiteX48" fmla="*/ 2499360 w 2795452"/>
              <a:gd name="connsiteY48" fmla="*/ 104502 h 313508"/>
              <a:gd name="connsiteX49" fmla="*/ 2551612 w 2795452"/>
              <a:gd name="connsiteY49" fmla="*/ 121920 h 313508"/>
              <a:gd name="connsiteX50" fmla="*/ 2577737 w 2795452"/>
              <a:gd name="connsiteY50" fmla="*/ 209005 h 313508"/>
              <a:gd name="connsiteX51" fmla="*/ 2586446 w 2795452"/>
              <a:gd name="connsiteY51" fmla="*/ 287382 h 313508"/>
              <a:gd name="connsiteX52" fmla="*/ 2656115 w 2795452"/>
              <a:gd name="connsiteY52" fmla="*/ 296091 h 313508"/>
              <a:gd name="connsiteX53" fmla="*/ 2795452 w 2795452"/>
              <a:gd name="connsiteY53" fmla="*/ 313508 h 31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95452" h="313508">
                <a:moveTo>
                  <a:pt x="0" y="139337"/>
                </a:moveTo>
                <a:cubicBezTo>
                  <a:pt x="14514" y="127725"/>
                  <a:pt x="33232" y="119968"/>
                  <a:pt x="43543" y="104502"/>
                </a:cubicBezTo>
                <a:cubicBezTo>
                  <a:pt x="51753" y="92186"/>
                  <a:pt x="46421" y="74565"/>
                  <a:pt x="52252" y="60960"/>
                </a:cubicBezTo>
                <a:cubicBezTo>
                  <a:pt x="60222" y="42363"/>
                  <a:pt x="79698" y="40199"/>
                  <a:pt x="95795" y="34834"/>
                </a:cubicBezTo>
                <a:cubicBezTo>
                  <a:pt x="104503" y="29028"/>
                  <a:pt x="112559" y="22098"/>
                  <a:pt x="121920" y="17417"/>
                </a:cubicBezTo>
                <a:cubicBezTo>
                  <a:pt x="159058" y="-1152"/>
                  <a:pt x="178799" y="12125"/>
                  <a:pt x="226423" y="17417"/>
                </a:cubicBezTo>
                <a:cubicBezTo>
                  <a:pt x="235132" y="23223"/>
                  <a:pt x="242524" y="31827"/>
                  <a:pt x="252549" y="34834"/>
                </a:cubicBezTo>
                <a:cubicBezTo>
                  <a:pt x="337145" y="60212"/>
                  <a:pt x="292792" y="22824"/>
                  <a:pt x="330926" y="60960"/>
                </a:cubicBezTo>
                <a:cubicBezTo>
                  <a:pt x="339635" y="58057"/>
                  <a:pt x="349884" y="57986"/>
                  <a:pt x="357052" y="52251"/>
                </a:cubicBezTo>
                <a:cubicBezTo>
                  <a:pt x="365225" y="45713"/>
                  <a:pt x="365593" y="31672"/>
                  <a:pt x="374469" y="26125"/>
                </a:cubicBezTo>
                <a:cubicBezTo>
                  <a:pt x="388606" y="17289"/>
                  <a:pt x="441159" y="5098"/>
                  <a:pt x="461555" y="0"/>
                </a:cubicBezTo>
                <a:cubicBezTo>
                  <a:pt x="487681" y="2903"/>
                  <a:pt x="515228" y="-275"/>
                  <a:pt x="539932" y="8708"/>
                </a:cubicBezTo>
                <a:cubicBezTo>
                  <a:pt x="561657" y="16608"/>
                  <a:pt x="564883" y="80043"/>
                  <a:pt x="566057" y="87085"/>
                </a:cubicBezTo>
                <a:cubicBezTo>
                  <a:pt x="597191" y="76708"/>
                  <a:pt x="626912" y="62627"/>
                  <a:pt x="661852" y="87085"/>
                </a:cubicBezTo>
                <a:cubicBezTo>
                  <a:pt x="676893" y="97613"/>
                  <a:pt x="679269" y="139337"/>
                  <a:pt x="679269" y="139337"/>
                </a:cubicBezTo>
                <a:cubicBezTo>
                  <a:pt x="682172" y="165463"/>
                  <a:pt x="669390" y="199127"/>
                  <a:pt x="687977" y="217714"/>
                </a:cubicBezTo>
                <a:cubicBezTo>
                  <a:pt x="700959" y="230696"/>
                  <a:pt x="740229" y="200297"/>
                  <a:pt x="740229" y="200297"/>
                </a:cubicBezTo>
                <a:cubicBezTo>
                  <a:pt x="757646" y="203200"/>
                  <a:pt x="775243" y="205175"/>
                  <a:pt x="792480" y="209005"/>
                </a:cubicBezTo>
                <a:cubicBezTo>
                  <a:pt x="801441" y="210996"/>
                  <a:pt x="809426" y="217714"/>
                  <a:pt x="818606" y="217714"/>
                </a:cubicBezTo>
                <a:cubicBezTo>
                  <a:pt x="849255" y="217714"/>
                  <a:pt x="870044" y="209276"/>
                  <a:pt x="896983" y="200297"/>
                </a:cubicBezTo>
                <a:cubicBezTo>
                  <a:pt x="943429" y="203200"/>
                  <a:pt x="990039" y="204133"/>
                  <a:pt x="1036320" y="209005"/>
                </a:cubicBezTo>
                <a:cubicBezTo>
                  <a:pt x="1097863" y="215483"/>
                  <a:pt x="1022168" y="227784"/>
                  <a:pt x="1097280" y="209005"/>
                </a:cubicBezTo>
                <a:cubicBezTo>
                  <a:pt x="1129212" y="211908"/>
                  <a:pt x="1161012" y="217714"/>
                  <a:pt x="1193075" y="217714"/>
                </a:cubicBezTo>
                <a:cubicBezTo>
                  <a:pt x="1220728" y="217714"/>
                  <a:pt x="1244596" y="203654"/>
                  <a:pt x="1271452" y="200297"/>
                </a:cubicBezTo>
                <a:cubicBezTo>
                  <a:pt x="1306137" y="195961"/>
                  <a:pt x="1341121" y="194491"/>
                  <a:pt x="1375955" y="191588"/>
                </a:cubicBezTo>
                <a:cubicBezTo>
                  <a:pt x="1434904" y="171938"/>
                  <a:pt x="1413431" y="168706"/>
                  <a:pt x="1463040" y="182880"/>
                </a:cubicBezTo>
                <a:cubicBezTo>
                  <a:pt x="1471866" y="185402"/>
                  <a:pt x="1480457" y="188685"/>
                  <a:pt x="1489166" y="191588"/>
                </a:cubicBezTo>
                <a:cubicBezTo>
                  <a:pt x="1518195" y="188685"/>
                  <a:pt x="1548576" y="192105"/>
                  <a:pt x="1576252" y="182880"/>
                </a:cubicBezTo>
                <a:cubicBezTo>
                  <a:pt x="1586181" y="179570"/>
                  <a:pt x="1586969" y="164795"/>
                  <a:pt x="1593669" y="156754"/>
                </a:cubicBezTo>
                <a:cubicBezTo>
                  <a:pt x="1601553" y="147293"/>
                  <a:pt x="1611086" y="139337"/>
                  <a:pt x="1619795" y="130628"/>
                </a:cubicBezTo>
                <a:cubicBezTo>
                  <a:pt x="1622698" y="121919"/>
                  <a:pt x="1622012" y="110993"/>
                  <a:pt x="1628503" y="104502"/>
                </a:cubicBezTo>
                <a:cubicBezTo>
                  <a:pt x="1634994" y="98011"/>
                  <a:pt x="1646418" y="99899"/>
                  <a:pt x="1654629" y="95794"/>
                </a:cubicBezTo>
                <a:cubicBezTo>
                  <a:pt x="1704204" y="71008"/>
                  <a:pt x="1655175" y="81751"/>
                  <a:pt x="1715589" y="69668"/>
                </a:cubicBezTo>
                <a:cubicBezTo>
                  <a:pt x="1732903" y="66205"/>
                  <a:pt x="1750575" y="64660"/>
                  <a:pt x="1767840" y="60960"/>
                </a:cubicBezTo>
                <a:cubicBezTo>
                  <a:pt x="1791246" y="55944"/>
                  <a:pt x="1813756" y="46511"/>
                  <a:pt x="1837509" y="43542"/>
                </a:cubicBezTo>
                <a:lnTo>
                  <a:pt x="1907177" y="34834"/>
                </a:lnTo>
                <a:cubicBezTo>
                  <a:pt x="1914069" y="35364"/>
                  <a:pt x="2030626" y="39761"/>
                  <a:pt x="2063932" y="52251"/>
                </a:cubicBezTo>
                <a:cubicBezTo>
                  <a:pt x="2184213" y="97357"/>
                  <a:pt x="1983616" y="43057"/>
                  <a:pt x="2124892" y="78377"/>
                </a:cubicBezTo>
                <a:cubicBezTo>
                  <a:pt x="2139406" y="75474"/>
                  <a:pt x="2154576" y="74865"/>
                  <a:pt x="2168435" y="69668"/>
                </a:cubicBezTo>
                <a:cubicBezTo>
                  <a:pt x="2178235" y="65993"/>
                  <a:pt x="2185199" y="56932"/>
                  <a:pt x="2194560" y="52251"/>
                </a:cubicBezTo>
                <a:cubicBezTo>
                  <a:pt x="2202771" y="48146"/>
                  <a:pt x="2211977" y="46445"/>
                  <a:pt x="2220686" y="43542"/>
                </a:cubicBezTo>
                <a:lnTo>
                  <a:pt x="2299063" y="69668"/>
                </a:lnTo>
                <a:lnTo>
                  <a:pt x="2325189" y="78377"/>
                </a:lnTo>
                <a:cubicBezTo>
                  <a:pt x="2330995" y="69668"/>
                  <a:pt x="2337925" y="61612"/>
                  <a:pt x="2342606" y="52251"/>
                </a:cubicBezTo>
                <a:cubicBezTo>
                  <a:pt x="2346711" y="44040"/>
                  <a:pt x="2344824" y="32616"/>
                  <a:pt x="2351315" y="26125"/>
                </a:cubicBezTo>
                <a:cubicBezTo>
                  <a:pt x="2357806" y="19634"/>
                  <a:pt x="2368732" y="20320"/>
                  <a:pt x="2377440" y="17417"/>
                </a:cubicBezTo>
                <a:cubicBezTo>
                  <a:pt x="2406469" y="20320"/>
                  <a:pt x="2436850" y="16900"/>
                  <a:pt x="2464526" y="26125"/>
                </a:cubicBezTo>
                <a:cubicBezTo>
                  <a:pt x="2474455" y="29435"/>
                  <a:pt x="2477692" y="42687"/>
                  <a:pt x="2481943" y="52251"/>
                </a:cubicBezTo>
                <a:cubicBezTo>
                  <a:pt x="2489399" y="69028"/>
                  <a:pt x="2481943" y="98696"/>
                  <a:pt x="2499360" y="104502"/>
                </a:cubicBezTo>
                <a:lnTo>
                  <a:pt x="2551612" y="121920"/>
                </a:lnTo>
                <a:cubicBezTo>
                  <a:pt x="2572814" y="185525"/>
                  <a:pt x="2564576" y="156360"/>
                  <a:pt x="2577737" y="209005"/>
                </a:cubicBezTo>
                <a:cubicBezTo>
                  <a:pt x="2580640" y="235131"/>
                  <a:pt x="2568861" y="267843"/>
                  <a:pt x="2586446" y="287382"/>
                </a:cubicBezTo>
                <a:cubicBezTo>
                  <a:pt x="2602102" y="304778"/>
                  <a:pt x="2632807" y="293972"/>
                  <a:pt x="2656115" y="296091"/>
                </a:cubicBezTo>
                <a:cubicBezTo>
                  <a:pt x="2790624" y="308320"/>
                  <a:pt x="2740618" y="286093"/>
                  <a:pt x="2795452" y="313508"/>
                </a:cubicBezTo>
              </a:path>
            </a:pathLst>
          </a:cu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p:cNvSpPr txBox="1"/>
          <p:nvPr/>
        </p:nvSpPr>
        <p:spPr>
          <a:xfrm>
            <a:off x="3316835" y="2768392"/>
            <a:ext cx="1352598" cy="276999"/>
          </a:xfrm>
          <a:prstGeom prst="rect">
            <a:avLst/>
          </a:prstGeom>
          <a:noFill/>
        </p:spPr>
        <p:txBody>
          <a:bodyPr wrap="square" rtlCol="0">
            <a:spAutoFit/>
          </a:bodyPr>
          <a:lstStyle/>
          <a:p>
            <a:r>
              <a:rPr lang="en-AU" sz="1200" dirty="0">
                <a:latin typeface="Arial Narrow" panose="020B0606020202030204" pitchFamily="34" charset="0"/>
                <a:sym typeface="Wingdings" panose="05000000000000000000" pitchFamily="2" charset="2"/>
              </a:rPr>
              <a:t> Chain length (a)</a:t>
            </a:r>
            <a:endParaRPr lang="en-AU" sz="1200" dirty="0">
              <a:latin typeface="Arial Narrow" panose="020B0606020202030204" pitchFamily="34" charset="0"/>
            </a:endParaRPr>
          </a:p>
        </p:txBody>
      </p:sp>
      <p:sp>
        <p:nvSpPr>
          <p:cNvPr id="28" name="TextBox 27"/>
          <p:cNvSpPr txBox="1"/>
          <p:nvPr/>
        </p:nvSpPr>
        <p:spPr>
          <a:xfrm>
            <a:off x="3300708" y="2304724"/>
            <a:ext cx="1483050" cy="276999"/>
          </a:xfrm>
          <a:prstGeom prst="rect">
            <a:avLst/>
          </a:prstGeom>
          <a:noFill/>
        </p:spPr>
        <p:txBody>
          <a:bodyPr wrap="square" rtlCol="0">
            <a:spAutoFit/>
          </a:bodyPr>
          <a:lstStyle/>
          <a:p>
            <a:r>
              <a:rPr lang="en-AU" sz="1200" dirty="0">
                <a:latin typeface="Arial Narrow" panose="020B0606020202030204" pitchFamily="34" charset="0"/>
                <a:sym typeface="Wingdings" panose="05000000000000000000" pitchFamily="2" charset="2"/>
              </a:rPr>
              <a:t> Transect length (b)</a:t>
            </a:r>
            <a:endParaRPr lang="en-AU" sz="1200" dirty="0">
              <a:latin typeface="Arial Narrow" panose="020B0606020202030204" pitchFamily="34" charset="0"/>
            </a:endParaRPr>
          </a:p>
        </p:txBody>
      </p:sp>
      <p:sp>
        <p:nvSpPr>
          <p:cNvPr id="25" name="Rectangle 24"/>
          <p:cNvSpPr/>
          <p:nvPr/>
        </p:nvSpPr>
        <p:spPr>
          <a:xfrm>
            <a:off x="4669432" y="2291030"/>
            <a:ext cx="1662079" cy="87329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26" name="Rectangle 25"/>
          <p:cNvSpPr/>
          <p:nvPr/>
        </p:nvSpPr>
        <p:spPr>
          <a:xfrm>
            <a:off x="5996800" y="2898006"/>
            <a:ext cx="287874" cy="21539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2</a:t>
            </a:r>
          </a:p>
        </p:txBody>
      </p:sp>
      <p:cxnSp>
        <p:nvCxnSpPr>
          <p:cNvPr id="31" name="Straight Connector 30"/>
          <p:cNvCxnSpPr/>
          <p:nvPr/>
        </p:nvCxnSpPr>
        <p:spPr>
          <a:xfrm flipH="1">
            <a:off x="489825" y="3253504"/>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699153" y="2300647"/>
            <a:ext cx="1716964" cy="830997"/>
          </a:xfrm>
          <a:prstGeom prst="rect">
            <a:avLst/>
          </a:prstGeom>
        </p:spPr>
        <p:txBody>
          <a:bodyPr wrap="square">
            <a:spAutoFit/>
          </a:bodyPr>
          <a:lstStyle/>
          <a:p>
            <a:r>
              <a:rPr lang="en-AU" sz="1200" b="1" dirty="0">
                <a:latin typeface="Arial Narrow" panose="020B0606020202030204" pitchFamily="34" charset="0"/>
              </a:rPr>
              <a:t>Q. What is the </a:t>
            </a:r>
            <a:r>
              <a:rPr lang="en-AU" sz="1200" b="1" dirty="0" err="1">
                <a:latin typeface="Arial Narrow" panose="020B0606020202030204" pitchFamily="34" charset="0"/>
              </a:rPr>
              <a:t>rugosity</a:t>
            </a:r>
            <a:r>
              <a:rPr lang="en-AU" sz="1200" b="1" dirty="0">
                <a:latin typeface="Arial Narrow" panose="020B0606020202030204" pitchFamily="34" charset="0"/>
              </a:rPr>
              <a:t> index if the chain length is 40m and the transect length is 20m? Ans. </a:t>
            </a:r>
          </a:p>
        </p:txBody>
      </p:sp>
      <p:sp>
        <p:nvSpPr>
          <p:cNvPr id="2" name="Rectangle 1"/>
          <p:cNvSpPr/>
          <p:nvPr/>
        </p:nvSpPr>
        <p:spPr>
          <a:xfrm>
            <a:off x="3461299" y="4446057"/>
            <a:ext cx="2906978" cy="21196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i="1" dirty="0">
                <a:solidFill>
                  <a:schemeClr val="tx1"/>
                </a:solidFill>
                <a:latin typeface="Arial Narrow" panose="020B0606020202030204" pitchFamily="34" charset="0"/>
              </a:rPr>
              <a:t>“A coral reef affords shelter for animals including fish of all shapes and sizes. For the agile swimmer, there is a forest of coral branches through which to weave an escape; for the reticent, there is a cave or crevice in which to hide or sleep; for the predator, there is a grotto in which to lurk, ready for ambush. As a result, after thousands of years in which marine life has been able to adapt to these opportunities, the </a:t>
            </a:r>
            <a:r>
              <a:rPr lang="en-AU" sz="1200" i="1" dirty="0" err="1">
                <a:solidFill>
                  <a:schemeClr val="tx1"/>
                </a:solidFill>
                <a:latin typeface="Arial Narrow" panose="020B0606020202030204" pitchFamily="34" charset="0"/>
              </a:rPr>
              <a:t>bommies</a:t>
            </a:r>
            <a:r>
              <a:rPr lang="en-AU" sz="1200" i="1" dirty="0">
                <a:solidFill>
                  <a:schemeClr val="tx1"/>
                </a:solidFill>
                <a:latin typeface="Arial Narrow" panose="020B0606020202030204" pitchFamily="34" charset="0"/>
              </a:rPr>
              <a:t>, reefs and coral beds have become like a high-density urban housing development” </a:t>
            </a:r>
            <a:r>
              <a:rPr lang="en-AU" sz="1200" baseline="30000" dirty="0">
                <a:solidFill>
                  <a:schemeClr val="tx1"/>
                </a:solidFill>
                <a:latin typeface="Arial Narrow" panose="020B0606020202030204" pitchFamily="34" charset="0"/>
              </a:rPr>
              <a:t>[4]</a:t>
            </a:r>
            <a:r>
              <a:rPr lang="en-AU" sz="1200" i="1" dirty="0">
                <a:solidFill>
                  <a:schemeClr val="tx1"/>
                </a:solidFill>
                <a:latin typeface="Arial Narrow" panose="020B0606020202030204" pitchFamily="34" charset="0"/>
              </a:rPr>
              <a:t>.</a:t>
            </a:r>
          </a:p>
        </p:txBody>
      </p:sp>
      <p:pic>
        <p:nvPicPr>
          <p:cNvPr id="7" name="Picture 6">
            <a:extLst>
              <a:ext uri="{FF2B5EF4-FFF2-40B4-BE49-F238E27FC236}">
                <a16:creationId xmlns:a16="http://schemas.microsoft.com/office/drawing/2014/main" id="{2413A36C-8845-44DE-8897-DD92A7840380}"/>
              </a:ext>
            </a:extLst>
          </p:cNvPr>
          <p:cNvPicPr>
            <a:picLocks noChangeAspect="1"/>
          </p:cNvPicPr>
          <p:nvPr/>
        </p:nvPicPr>
        <p:blipFill rotWithShape="1">
          <a:blip r:embed="rId3"/>
          <a:srcRect t="1" b="63073"/>
          <a:stretch/>
        </p:blipFill>
        <p:spPr>
          <a:xfrm>
            <a:off x="692696" y="4408713"/>
            <a:ext cx="2325125" cy="760940"/>
          </a:xfrm>
          <a:prstGeom prst="rect">
            <a:avLst/>
          </a:prstGeom>
        </p:spPr>
      </p:pic>
      <p:pic>
        <p:nvPicPr>
          <p:cNvPr id="32" name="Picture 31">
            <a:extLst>
              <a:ext uri="{FF2B5EF4-FFF2-40B4-BE49-F238E27FC236}">
                <a16:creationId xmlns:a16="http://schemas.microsoft.com/office/drawing/2014/main" id="{A6D32659-5D18-4151-BE6D-50FF59FECA4C}"/>
              </a:ext>
            </a:extLst>
          </p:cNvPr>
          <p:cNvPicPr>
            <a:picLocks noChangeAspect="1"/>
          </p:cNvPicPr>
          <p:nvPr/>
        </p:nvPicPr>
        <p:blipFill rotWithShape="1">
          <a:blip r:embed="rId3"/>
          <a:srcRect t="49449"/>
          <a:stretch/>
        </p:blipFill>
        <p:spPr>
          <a:xfrm>
            <a:off x="752746" y="5241161"/>
            <a:ext cx="2325125" cy="1041701"/>
          </a:xfrm>
          <a:prstGeom prst="rect">
            <a:avLst/>
          </a:prstGeom>
        </p:spPr>
      </p:pic>
      <p:sp>
        <p:nvSpPr>
          <p:cNvPr id="33" name="TextBox 32">
            <a:extLst>
              <a:ext uri="{FF2B5EF4-FFF2-40B4-BE49-F238E27FC236}">
                <a16:creationId xmlns:a16="http://schemas.microsoft.com/office/drawing/2014/main" id="{CE6577CE-C02E-4533-9D6C-1650E1CA4303}"/>
              </a:ext>
            </a:extLst>
          </p:cNvPr>
          <p:cNvSpPr txBox="1"/>
          <p:nvPr/>
        </p:nvSpPr>
        <p:spPr>
          <a:xfrm>
            <a:off x="428548" y="6411879"/>
            <a:ext cx="3250717" cy="200055"/>
          </a:xfrm>
          <a:prstGeom prst="rect">
            <a:avLst/>
          </a:prstGeom>
          <a:noFill/>
        </p:spPr>
        <p:txBody>
          <a:bodyPr wrap="square" rtlCol="0">
            <a:spAutoFit/>
          </a:bodyPr>
          <a:lstStyle/>
          <a:p>
            <a:r>
              <a:rPr lang="en-AU" sz="700" b="1" dirty="0">
                <a:latin typeface="Arial Narrow" panose="020B0606020202030204" pitchFamily="34" charset="0"/>
              </a:rPr>
              <a:t>Figure 1: Visual topographic estimate of substrates with different rugosity</a:t>
            </a:r>
            <a:r>
              <a:rPr lang="en-AU" sz="700" b="1" baseline="30000" dirty="0">
                <a:latin typeface="Arial Narrow" panose="020B0606020202030204" pitchFamily="34" charset="0"/>
              </a:rPr>
              <a:t>[2]</a:t>
            </a:r>
            <a:endParaRPr lang="en-AU" sz="700" dirty="0">
              <a:latin typeface="Arial Narrow" panose="020B0606020202030204" pitchFamily="34" charset="0"/>
            </a:endParaRPr>
          </a:p>
        </p:txBody>
      </p:sp>
      <p:sp>
        <p:nvSpPr>
          <p:cNvPr id="9" name="Rectangle 8">
            <a:extLst>
              <a:ext uri="{FF2B5EF4-FFF2-40B4-BE49-F238E27FC236}">
                <a16:creationId xmlns:a16="http://schemas.microsoft.com/office/drawing/2014/main" id="{9E1A4F97-F12E-4550-9212-BCD028398E67}"/>
              </a:ext>
            </a:extLst>
          </p:cNvPr>
          <p:cNvSpPr/>
          <p:nvPr/>
        </p:nvSpPr>
        <p:spPr>
          <a:xfrm>
            <a:off x="1052736" y="4716016"/>
            <a:ext cx="303610" cy="114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FAC9D5C7-3314-45AF-B008-55A73D32DE53}"/>
              </a:ext>
            </a:extLst>
          </p:cNvPr>
          <p:cNvSpPr/>
          <p:nvPr/>
        </p:nvSpPr>
        <p:spPr>
          <a:xfrm>
            <a:off x="2323954" y="4716016"/>
            <a:ext cx="303610" cy="114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34">
            <a:extLst>
              <a:ext uri="{FF2B5EF4-FFF2-40B4-BE49-F238E27FC236}">
                <a16:creationId xmlns:a16="http://schemas.microsoft.com/office/drawing/2014/main" id="{6A0D7870-76BA-45C5-80C6-898167B5B969}"/>
              </a:ext>
            </a:extLst>
          </p:cNvPr>
          <p:cNvSpPr/>
          <p:nvPr/>
        </p:nvSpPr>
        <p:spPr>
          <a:xfrm>
            <a:off x="1109165" y="5869707"/>
            <a:ext cx="303610" cy="114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48FE3CCE-0449-40AD-A232-2F782327A28C}"/>
              </a:ext>
            </a:extLst>
          </p:cNvPr>
          <p:cNvSpPr/>
          <p:nvPr/>
        </p:nvSpPr>
        <p:spPr>
          <a:xfrm>
            <a:off x="2513259" y="5881715"/>
            <a:ext cx="303610" cy="114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Box 37">
            <a:extLst>
              <a:ext uri="{FF2B5EF4-FFF2-40B4-BE49-F238E27FC236}">
                <a16:creationId xmlns:a16="http://schemas.microsoft.com/office/drawing/2014/main" id="{149B9761-BC19-4DF6-886D-4CFE0373F73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5" name="Straight Connector 4">
            <a:extLst>
              <a:ext uri="{FF2B5EF4-FFF2-40B4-BE49-F238E27FC236}">
                <a16:creationId xmlns:a16="http://schemas.microsoft.com/office/drawing/2014/main" id="{EE522FBF-EF73-E6B8-947B-9F877203C673}"/>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6">
            <a:extLst>
              <a:ext uri="{FF2B5EF4-FFF2-40B4-BE49-F238E27FC236}">
                <a16:creationId xmlns:a16="http://schemas.microsoft.com/office/drawing/2014/main" id="{F26BC4EB-7A26-BD63-0907-A5A635BA77D5}"/>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D778DE14-28B3-158A-8BEC-B62C3547C268}"/>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660759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2DB60-2628-6256-D0CB-D0B922C57A05}"/>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F26DF15E-8987-2E9E-A3A8-E0916C54E6F7}"/>
              </a:ext>
            </a:extLst>
          </p:cNvPr>
          <p:cNvSpPr txBox="1"/>
          <p:nvPr/>
        </p:nvSpPr>
        <p:spPr>
          <a:xfrm>
            <a:off x="1462707" y="150651"/>
            <a:ext cx="4155897" cy="907941"/>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AU" sz="1100" dirty="0">
                <a:latin typeface="Arial Narrow" panose="020B0606020202030204" pitchFamily="34" charset="0"/>
              </a:rPr>
              <a:t>that the habitat complexity (including species diversity, rugosity and percentage coral cover) established by corals influences the diversity of other species.</a:t>
            </a:r>
            <a:endParaRPr lang="en-US" sz="1100" i="1" dirty="0">
              <a:latin typeface="Arial Narrow" pitchFamily="34" charset="0"/>
            </a:endParaRPr>
          </a:p>
          <a:p>
            <a:endParaRPr lang="en-AU" sz="1100" dirty="0">
              <a:latin typeface="Arial Narrow" panose="020B0606020202030204" pitchFamily="34" charset="0"/>
            </a:endParaRPr>
          </a:p>
        </p:txBody>
      </p:sp>
      <p:sp>
        <p:nvSpPr>
          <p:cNvPr id="31" name="TextBox 30">
            <a:extLst>
              <a:ext uri="{FF2B5EF4-FFF2-40B4-BE49-F238E27FC236}">
                <a16:creationId xmlns:a16="http://schemas.microsoft.com/office/drawing/2014/main" id="{B0AB2085-DB81-0602-EDBF-6EA6C94F201D}"/>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CBE4BA1C-1218-E5C2-75D5-CBA9DB946C4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F50A5FFB-F5E3-02EC-7386-4342C5802B4F}"/>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7269D6F-D697-821A-1E08-E06EE07587B7}"/>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1C5E4963-C09E-7682-B87E-4ADC9D9248BB}"/>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E6A32142-0D03-D9F8-3F5E-0B71FBC97328}"/>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672272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12293" y="171776"/>
            <a:ext cx="4032449" cy="707886"/>
          </a:xfrm>
          <a:prstGeom prst="rect">
            <a:avLst/>
          </a:prstGeom>
          <a:noFill/>
        </p:spPr>
        <p:txBody>
          <a:bodyPr wrap="square" rtlCol="0">
            <a:spAutoFit/>
          </a:bodyPr>
          <a:lstStyle/>
          <a:p>
            <a:r>
              <a:rPr lang="en-US" b="1" dirty="0">
                <a:latin typeface="Arial Narrow" pitchFamily="34" charset="0"/>
              </a:rPr>
              <a:t>21. S.O.S. – </a:t>
            </a:r>
            <a:r>
              <a:rPr lang="en-AU" sz="1100" dirty="0">
                <a:latin typeface="Arial Narrow" panose="020B0606020202030204" pitchFamily="34" charset="0"/>
              </a:rPr>
              <a:t>Explain connectivity between ecosystems (including reef, estuaries, seagrass meadows and mangroves) and the role this plays in species replenishment.</a:t>
            </a:r>
            <a:endParaRPr lang="en-US" sz="1100" i="1" dirty="0">
              <a:latin typeface="Arial Narrow" pitchFamily="34" charset="0"/>
            </a:endParaRPr>
          </a:p>
        </p:txBody>
      </p:sp>
      <p:sp>
        <p:nvSpPr>
          <p:cNvPr id="14" name="TextBox 13"/>
          <p:cNvSpPr txBox="1"/>
          <p:nvPr/>
        </p:nvSpPr>
        <p:spPr>
          <a:xfrm>
            <a:off x="434060" y="8195783"/>
            <a:ext cx="6045726" cy="646331"/>
          </a:xfrm>
          <a:prstGeom prst="rect">
            <a:avLst/>
          </a:prstGeom>
          <a:noFill/>
        </p:spPr>
        <p:txBody>
          <a:bodyPr wrap="square" rtlCol="0">
            <a:spAutoFit/>
          </a:bodyPr>
          <a:lstStyle/>
          <a:p>
            <a:r>
              <a:rPr lang="en-AU" sz="590" baseline="30000" dirty="0">
                <a:latin typeface="Arial Narrow" panose="020B0606020202030204" pitchFamily="34" charset="0"/>
              </a:rPr>
              <a:t>[1] </a:t>
            </a:r>
            <a:r>
              <a:rPr lang="en-AU" sz="590" dirty="0">
                <a:latin typeface="Arial Narrow" panose="020B0606020202030204" pitchFamily="34" charset="0"/>
              </a:rPr>
              <a:t>Fang, X., Hou, X., Li, X., Hou, W., </a:t>
            </a:r>
            <a:r>
              <a:rPr lang="en-AU" sz="590" dirty="0" err="1">
                <a:latin typeface="Arial Narrow" panose="020B0606020202030204" pitchFamily="34" charset="0"/>
              </a:rPr>
              <a:t>Nakaoka</a:t>
            </a:r>
            <a:r>
              <a:rPr lang="en-AU" sz="590" dirty="0">
                <a:latin typeface="Arial Narrow" panose="020B0606020202030204" pitchFamily="34" charset="0"/>
              </a:rPr>
              <a:t>, M. and Yu, X. (2018). Ecological connectivity between land and sea: a review. </a:t>
            </a:r>
            <a:r>
              <a:rPr lang="en-AU" sz="590" i="1" dirty="0">
                <a:latin typeface="Arial Narrow" panose="020B0606020202030204" pitchFamily="34" charset="0"/>
              </a:rPr>
              <a:t>Ecological Research. Volume 13 Issue 1 pp 51-61. DOI: 10.1007/s11284-017-1549-x</a:t>
            </a:r>
          </a:p>
          <a:p>
            <a:r>
              <a:rPr lang="en-AU" sz="590" baseline="30000" dirty="0">
                <a:latin typeface="Arial Narrow" panose="020B0606020202030204" pitchFamily="34" charset="0"/>
              </a:rPr>
              <a:t>[2[</a:t>
            </a:r>
            <a:r>
              <a:rPr lang="en-AU" sz="590" dirty="0">
                <a:latin typeface="Arial Narrow" panose="020B0606020202030204" pitchFamily="34" charset="0"/>
              </a:rPr>
              <a:t> </a:t>
            </a:r>
            <a:r>
              <a:rPr lang="en-AU" sz="590" dirty="0" err="1">
                <a:latin typeface="Arial Narrow" panose="020B0606020202030204" pitchFamily="34" charset="0"/>
              </a:rPr>
              <a:t>Kindlmann</a:t>
            </a:r>
            <a:r>
              <a:rPr lang="en-AU" sz="590" dirty="0">
                <a:latin typeface="Arial Narrow" panose="020B0606020202030204" pitchFamily="34" charset="0"/>
              </a:rPr>
              <a:t>, P. and </a:t>
            </a:r>
            <a:r>
              <a:rPr lang="en-AU" sz="590" dirty="0" err="1">
                <a:latin typeface="Arial Narrow" panose="020B0606020202030204" pitchFamily="34" charset="0"/>
              </a:rPr>
              <a:t>Burel</a:t>
            </a:r>
            <a:r>
              <a:rPr lang="en-AU" sz="590" dirty="0">
                <a:latin typeface="Arial Narrow" panose="020B0606020202030204" pitchFamily="34" charset="0"/>
              </a:rPr>
              <a:t>, F. (2008). Connectivity measures: A review.</a:t>
            </a:r>
            <a:r>
              <a:rPr lang="en-AU" sz="590" i="1" dirty="0">
                <a:latin typeface="Arial Narrow" panose="020B0606020202030204" pitchFamily="34" charset="0"/>
              </a:rPr>
              <a:t> Landscape Ecology. 23(8): 879-890. DOI: 10.1007/s10980-008-9245-4</a:t>
            </a:r>
          </a:p>
          <a:p>
            <a:r>
              <a:rPr lang="en-AU" sz="590" baseline="30000" dirty="0">
                <a:latin typeface="Arial Narrow" panose="020B0606020202030204" pitchFamily="34" charset="0"/>
              </a:rPr>
              <a:t>[3]</a:t>
            </a:r>
            <a:r>
              <a:rPr lang="en-AU" sz="590" dirty="0">
                <a:latin typeface="Arial Narrow" panose="020B0606020202030204" pitchFamily="34" charset="0"/>
              </a:rPr>
              <a:t> Reef Resilience Network (2018). </a:t>
            </a:r>
            <a:r>
              <a:rPr lang="en-AU" sz="590" i="1" dirty="0">
                <a:latin typeface="Arial Narrow" panose="020B0606020202030204" pitchFamily="34" charset="0"/>
              </a:rPr>
              <a:t>Resilient MPA Design: Connectivity: Principle 4. </a:t>
            </a:r>
            <a:r>
              <a:rPr lang="en-AU" sz="590" dirty="0">
                <a:latin typeface="Arial Narrow" panose="020B0606020202030204" pitchFamily="34" charset="0"/>
              </a:rPr>
              <a:t>The Nature Conservancy. Accessed 08.12.2018 from www.reefresilience.org/</a:t>
            </a:r>
          </a:p>
          <a:p>
            <a:r>
              <a:rPr lang="en-AU" sz="590" baseline="30000" dirty="0">
                <a:latin typeface="Arial Narrow" panose="020B0606020202030204" pitchFamily="34" charset="0"/>
              </a:rPr>
              <a:t>[4]</a:t>
            </a:r>
            <a:r>
              <a:rPr lang="en-AU" sz="590" dirty="0">
                <a:latin typeface="Arial Narrow" panose="020B0606020202030204" pitchFamily="34" charset="0"/>
              </a:rPr>
              <a:t> Cowen, R. and </a:t>
            </a:r>
            <a:r>
              <a:rPr lang="en-AU" sz="590" dirty="0" err="1">
                <a:latin typeface="Arial Narrow" panose="020B0606020202030204" pitchFamily="34" charset="0"/>
              </a:rPr>
              <a:t>Sponaugle</a:t>
            </a:r>
            <a:r>
              <a:rPr lang="en-AU" sz="590" dirty="0">
                <a:latin typeface="Arial Narrow" panose="020B0606020202030204" pitchFamily="34" charset="0"/>
              </a:rPr>
              <a:t> S. (2009). Larval Dispersal and Marine Population Connectivity. </a:t>
            </a:r>
            <a:r>
              <a:rPr lang="en-AU" sz="590" i="1" dirty="0">
                <a:latin typeface="Arial Narrow" panose="020B0606020202030204" pitchFamily="34" charset="0"/>
              </a:rPr>
              <a:t>Annual Review of Marine Science. 1:443-66. DOI: 10.1146/annurev.marine.010908.163757</a:t>
            </a:r>
          </a:p>
          <a:p>
            <a:r>
              <a:rPr lang="en-AU" sz="590" baseline="30000" dirty="0">
                <a:latin typeface="Arial Narrow" panose="020B0606020202030204" pitchFamily="34" charset="0"/>
              </a:rPr>
              <a:t>[5] </a:t>
            </a:r>
            <a:r>
              <a:rPr lang="en-AU" sz="590" dirty="0">
                <a:latin typeface="Arial Narrow" panose="020B0606020202030204" pitchFamily="34" charset="0"/>
              </a:rPr>
              <a:t>Adapted from:</a:t>
            </a:r>
            <a:r>
              <a:rPr lang="en-AU" sz="590" baseline="30000" dirty="0">
                <a:latin typeface="Arial Narrow" panose="020B0606020202030204" pitchFamily="34" charset="0"/>
              </a:rPr>
              <a:t> </a:t>
            </a:r>
            <a:r>
              <a:rPr lang="en-AU" sz="590" dirty="0">
                <a:latin typeface="Arial Narrow" panose="020B0606020202030204" pitchFamily="34" charset="0"/>
              </a:rPr>
              <a:t>Raphael </a:t>
            </a:r>
            <a:r>
              <a:rPr lang="en-AU" sz="590" dirty="0" err="1">
                <a:latin typeface="Arial Narrow" panose="020B0606020202030204" pitchFamily="34" charset="0"/>
              </a:rPr>
              <a:t>Ritson</a:t>
            </a:r>
            <a:r>
              <a:rPr lang="en-AU" sz="590" dirty="0">
                <a:latin typeface="Arial Narrow" panose="020B0606020202030204" pitchFamily="34" charset="0"/>
              </a:rPr>
              <a:t>-Williams, Suzanne N. Arnold, Nicole D. Fogarty, Robert S. </a:t>
            </a:r>
            <a:r>
              <a:rPr lang="en-AU" sz="590" dirty="0" err="1">
                <a:latin typeface="Arial Narrow" panose="020B0606020202030204" pitchFamily="34" charset="0"/>
              </a:rPr>
              <a:t>Steneck</a:t>
            </a:r>
            <a:r>
              <a:rPr lang="en-AU" sz="590" dirty="0">
                <a:latin typeface="Arial Narrow" panose="020B0606020202030204" pitchFamily="34" charset="0"/>
              </a:rPr>
              <a:t>, Mark J. A. </a:t>
            </a:r>
            <a:r>
              <a:rPr lang="en-AU" sz="590" dirty="0" err="1">
                <a:latin typeface="Arial Narrow" panose="020B0606020202030204" pitchFamily="34" charset="0"/>
              </a:rPr>
              <a:t>Vermeij</a:t>
            </a:r>
            <a:r>
              <a:rPr lang="en-AU" sz="590" dirty="0">
                <a:latin typeface="Arial Narrow" panose="020B0606020202030204" pitchFamily="34" charset="0"/>
              </a:rPr>
              <a:t>, and Valerie J. Paul. 2009</a:t>
            </a:r>
            <a:r>
              <a:rPr lang="en-AU" sz="590" i="1" dirty="0">
                <a:latin typeface="Arial Narrow" panose="020B0606020202030204" pitchFamily="34" charset="0"/>
              </a:rPr>
              <a:t>. New Perspectives on Ecological Mechanisms Affecting Coral Recruitment on Reefs .Smithsonian Contributions to the Marine Sciences : 437 -457. https://nsuworks.nova.edu/occ_facarticles/503.</a:t>
            </a:r>
          </a:p>
        </p:txBody>
      </p:sp>
      <p:sp>
        <p:nvSpPr>
          <p:cNvPr id="33" name="TextBox 32"/>
          <p:cNvSpPr txBox="1"/>
          <p:nvPr/>
        </p:nvSpPr>
        <p:spPr>
          <a:xfrm>
            <a:off x="441372" y="1899358"/>
            <a:ext cx="6083963" cy="1261884"/>
          </a:xfrm>
          <a:prstGeom prst="rect">
            <a:avLst/>
          </a:prstGeom>
          <a:noFill/>
        </p:spPr>
        <p:txBody>
          <a:bodyPr wrap="square" rtlCol="0">
            <a:spAutoFit/>
          </a:bodyPr>
          <a:lstStyle/>
          <a:p>
            <a:r>
              <a:rPr lang="en-AU" sz="1600" b="1" dirty="0">
                <a:latin typeface="Arial Narrow" panose="020B0606020202030204" pitchFamily="34" charset="0"/>
              </a:rPr>
              <a:t>Connectivity - </a:t>
            </a:r>
            <a:r>
              <a:rPr lang="en-AU" sz="1600" b="1" dirty="0" err="1">
                <a:latin typeface="Arial Narrow" panose="020B0606020202030204" pitchFamily="34" charset="0"/>
              </a:rPr>
              <a:t>ReCONNECTing</a:t>
            </a:r>
            <a:r>
              <a:rPr lang="en-AU" sz="1600" b="1" dirty="0">
                <a:latin typeface="Arial Narrow" panose="020B0606020202030204" pitchFamily="34" charset="0"/>
              </a:rPr>
              <a:t> populations</a:t>
            </a:r>
          </a:p>
          <a:p>
            <a:r>
              <a:rPr lang="en-AU" sz="1200" dirty="0">
                <a:latin typeface="Arial Narrow" panose="020B0606020202030204" pitchFamily="34" charset="0"/>
              </a:rPr>
              <a:t>Coral reefs must be able to replenish (restock, recruit) their population year after year, disturbance after disturbance, in order to survive. Usually a population can, to some degree, self-replenish (via births). </a:t>
            </a:r>
            <a:br>
              <a:rPr lang="en-AU" sz="1200" dirty="0">
                <a:latin typeface="Arial Narrow" panose="020B0606020202030204" pitchFamily="34" charset="0"/>
              </a:rPr>
            </a:br>
            <a:r>
              <a:rPr lang="en-AU" sz="1200" dirty="0">
                <a:latin typeface="Arial Narrow" panose="020B0606020202030204" pitchFamily="34" charset="0"/>
              </a:rPr>
              <a:t>But often, the population will rely on the arrival of larvae, juveniles or adults from neighbouring populations (via immigration) to come to the rescue, or to simply maintain genetic diversity. The role of connectivity is to ensure the </a:t>
            </a:r>
            <a:r>
              <a:rPr lang="en-AU" sz="1200" u="sng" dirty="0">
                <a:latin typeface="Arial Narrow" panose="020B0606020202030204" pitchFamily="34" charset="0"/>
              </a:rPr>
              <a:t>successful arrival</a:t>
            </a:r>
            <a:r>
              <a:rPr lang="en-AU" sz="1200" dirty="0">
                <a:latin typeface="Arial Narrow" panose="020B0606020202030204" pitchFamily="34" charset="0"/>
              </a:rPr>
              <a:t> of new recruits to replenish a population and maintain genetic diversity. </a:t>
            </a:r>
          </a:p>
        </p:txBody>
      </p:sp>
      <p:sp>
        <p:nvSpPr>
          <p:cNvPr id="34" name="Rectangle 33"/>
          <p:cNvSpPr/>
          <p:nvPr/>
        </p:nvSpPr>
        <p:spPr>
          <a:xfrm>
            <a:off x="529113" y="4841371"/>
            <a:ext cx="5785215" cy="83516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the role of connectivity in species replenishment? Ans. </a:t>
            </a:r>
          </a:p>
        </p:txBody>
      </p:sp>
      <p:sp>
        <p:nvSpPr>
          <p:cNvPr id="36" name="Rectangle 35"/>
          <p:cNvSpPr/>
          <p:nvPr/>
        </p:nvSpPr>
        <p:spPr>
          <a:xfrm>
            <a:off x="591828" y="5122347"/>
            <a:ext cx="5648068" cy="48522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To ensure the successful arrival of new recruits to replenish a population and maintain genetic diversity.</a:t>
            </a:r>
          </a:p>
        </p:txBody>
      </p:sp>
      <p:cxnSp>
        <p:nvCxnSpPr>
          <p:cNvPr id="20" name="Straight Connector 19"/>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00236" y="981903"/>
            <a:ext cx="5863484" cy="915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900" b="1" dirty="0">
                <a:solidFill>
                  <a:schemeClr val="tx1"/>
                </a:solidFill>
                <a:latin typeface="Arial Narrow" panose="020B0606020202030204" pitchFamily="34" charset="0"/>
              </a:rPr>
              <a:t>Connectivity in a </a:t>
            </a:r>
            <a:r>
              <a:rPr lang="en-AU" sz="900" b="1" i="1" dirty="0">
                <a:solidFill>
                  <a:schemeClr val="tx1"/>
                </a:solidFill>
                <a:latin typeface="Arial Narrow" panose="020B0606020202030204" pitchFamily="34" charset="0"/>
              </a:rPr>
              <a:t>land-sea ecology </a:t>
            </a:r>
            <a:r>
              <a:rPr lang="en-AU" sz="900" b="1" dirty="0">
                <a:solidFill>
                  <a:schemeClr val="tx1"/>
                </a:solidFill>
                <a:latin typeface="Arial Narrow" panose="020B0606020202030204" pitchFamily="34" charset="0"/>
              </a:rPr>
              <a:t>context is defined as: </a:t>
            </a:r>
            <a:r>
              <a:rPr lang="en-AU" sz="900" b="1" i="1" dirty="0">
                <a:solidFill>
                  <a:schemeClr val="tx1"/>
                </a:solidFill>
                <a:latin typeface="Arial Narrow" panose="020B0606020202030204" pitchFamily="34" charset="0"/>
              </a:rPr>
              <a:t>the interaction (convenience or hindrance) of certain physical, chemical and biological processes between terrestrial and marine ecosystems</a:t>
            </a:r>
            <a:r>
              <a:rPr lang="en-AU" sz="900" b="1" baseline="30000" dirty="0">
                <a:solidFill>
                  <a:schemeClr val="tx1"/>
                </a:solidFill>
                <a:latin typeface="Arial Narrow" panose="020B0606020202030204" pitchFamily="34" charset="0"/>
              </a:rPr>
              <a:t>[1]</a:t>
            </a:r>
            <a:r>
              <a:rPr lang="en-AU" sz="900" b="1" dirty="0">
                <a:solidFill>
                  <a:schemeClr val="tx1"/>
                </a:solidFill>
                <a:latin typeface="Arial Narrow" panose="020B0606020202030204" pitchFamily="34" charset="0"/>
              </a:rPr>
              <a:t>. </a:t>
            </a:r>
          </a:p>
          <a:p>
            <a:r>
              <a:rPr lang="en-AU" sz="900" b="1" dirty="0">
                <a:solidFill>
                  <a:schemeClr val="tx1"/>
                </a:solidFill>
                <a:latin typeface="Arial Narrow" panose="020B0606020202030204" pitchFamily="34" charset="0"/>
              </a:rPr>
              <a:t>Connectivity in a </a:t>
            </a:r>
            <a:r>
              <a:rPr lang="en-AU" sz="900" b="1" i="1" dirty="0">
                <a:solidFill>
                  <a:schemeClr val="tx1"/>
                </a:solidFill>
                <a:latin typeface="Arial Narrow" panose="020B0606020202030204" pitchFamily="34" charset="0"/>
              </a:rPr>
              <a:t>landscape ecology </a:t>
            </a:r>
            <a:r>
              <a:rPr lang="en-AU" sz="900" b="1" dirty="0">
                <a:solidFill>
                  <a:schemeClr val="tx1"/>
                </a:solidFill>
                <a:latin typeface="Arial Narrow" panose="020B0606020202030204" pitchFamily="34" charset="0"/>
              </a:rPr>
              <a:t>context is defined as: </a:t>
            </a:r>
            <a:r>
              <a:rPr lang="en-AU" sz="900" b="1" i="1" dirty="0">
                <a:solidFill>
                  <a:schemeClr val="tx1"/>
                </a:solidFill>
                <a:latin typeface="Arial Narrow" panose="020B0606020202030204" pitchFamily="34" charset="0"/>
              </a:rPr>
              <a:t>the degree to which the landscape facilitates or impedes the movement of organisms among patches, </a:t>
            </a:r>
            <a:r>
              <a:rPr lang="en-AU" sz="900" b="1" dirty="0">
                <a:solidFill>
                  <a:schemeClr val="tx1"/>
                </a:solidFill>
                <a:latin typeface="Arial Narrow" panose="020B0606020202030204" pitchFamily="34" charset="0"/>
              </a:rPr>
              <a:t>and</a:t>
            </a:r>
            <a:r>
              <a:rPr lang="en-AU" sz="900" b="1" i="1" dirty="0">
                <a:solidFill>
                  <a:schemeClr val="tx1"/>
                </a:solidFill>
                <a:latin typeface="Arial Narrow" panose="020B0606020202030204" pitchFamily="34" charset="0"/>
              </a:rPr>
              <a:t>; the ease with which individuals can move about within the landscape</a:t>
            </a:r>
            <a:r>
              <a:rPr lang="en-AU" sz="900" b="1" baseline="30000" dirty="0">
                <a:solidFill>
                  <a:schemeClr val="tx1"/>
                </a:solidFill>
                <a:latin typeface="Arial Narrow" panose="020B0606020202030204" pitchFamily="34" charset="0"/>
              </a:rPr>
              <a:t>[2]</a:t>
            </a:r>
            <a:r>
              <a:rPr lang="en-AU" sz="900" b="1" i="1" dirty="0">
                <a:solidFill>
                  <a:schemeClr val="tx1"/>
                </a:solidFill>
                <a:latin typeface="Arial Narrow" panose="020B0606020202030204" pitchFamily="34" charset="0"/>
              </a:rPr>
              <a:t>. </a:t>
            </a:r>
            <a:r>
              <a:rPr lang="en-AU" sz="900" b="1" dirty="0">
                <a:solidFill>
                  <a:schemeClr val="tx1"/>
                </a:solidFill>
                <a:latin typeface="Arial Narrow" panose="020B0606020202030204" pitchFamily="34" charset="0"/>
              </a:rPr>
              <a:t>Connectivity in a </a:t>
            </a:r>
            <a:r>
              <a:rPr lang="en-AU" sz="900" b="1" i="1" dirty="0">
                <a:solidFill>
                  <a:schemeClr val="tx1"/>
                </a:solidFill>
                <a:latin typeface="Arial Narrow" panose="020B0606020202030204" pitchFamily="34" charset="0"/>
              </a:rPr>
              <a:t>coral reef resilience </a:t>
            </a:r>
            <a:r>
              <a:rPr lang="en-AU" sz="900" b="1" dirty="0">
                <a:solidFill>
                  <a:schemeClr val="tx1"/>
                </a:solidFill>
                <a:latin typeface="Arial Narrow" panose="020B0606020202030204" pitchFamily="34" charset="0"/>
              </a:rPr>
              <a:t>context is defined as: </a:t>
            </a:r>
            <a:r>
              <a:rPr lang="en-AU" sz="900" b="1" i="1" dirty="0">
                <a:solidFill>
                  <a:schemeClr val="tx1"/>
                </a:solidFill>
                <a:latin typeface="Arial Narrow" panose="020B0606020202030204" pitchFamily="34" charset="0"/>
              </a:rPr>
              <a:t>the extent to which populations are linked by the exchange of eggs, larval recruits or adults, and ecological links associated with adjacent and distant habitats</a:t>
            </a:r>
            <a:r>
              <a:rPr lang="en-AU" sz="900" b="1" baseline="30000" dirty="0">
                <a:solidFill>
                  <a:schemeClr val="tx1"/>
                </a:solidFill>
                <a:latin typeface="Arial Narrow" panose="020B0606020202030204" pitchFamily="34" charset="0"/>
              </a:rPr>
              <a:t>[3]</a:t>
            </a:r>
            <a:r>
              <a:rPr lang="en-AU" sz="900" b="1" dirty="0">
                <a:solidFill>
                  <a:schemeClr val="tx1"/>
                </a:solidFill>
                <a:latin typeface="Arial Narrow" panose="020B0606020202030204" pitchFamily="34" charset="0"/>
              </a:rPr>
              <a:t>. </a:t>
            </a:r>
            <a:endParaRPr lang="en-AU" sz="900" b="1" i="1" dirty="0">
              <a:solidFill>
                <a:schemeClr val="tx1"/>
              </a:solidFill>
              <a:latin typeface="Arial Narrow" panose="020B0606020202030204" pitchFamily="34" charset="0"/>
            </a:endParaRPr>
          </a:p>
        </p:txBody>
      </p:sp>
      <p:cxnSp>
        <p:nvCxnSpPr>
          <p:cNvPr id="22" name="Straight Connector 21"/>
          <p:cNvCxnSpPr/>
          <p:nvPr/>
        </p:nvCxnSpPr>
        <p:spPr>
          <a:xfrm flipH="1">
            <a:off x="495301" y="1909747"/>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34618" y="3208682"/>
            <a:ext cx="2373929" cy="134687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052800" y="3718504"/>
            <a:ext cx="1220014" cy="3021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529113" y="3199154"/>
            <a:ext cx="722975" cy="276999"/>
          </a:xfrm>
          <a:prstGeom prst="rect">
            <a:avLst/>
          </a:prstGeom>
          <a:noFill/>
        </p:spPr>
        <p:txBody>
          <a:bodyPr wrap="square" rtlCol="0">
            <a:spAutoFit/>
          </a:bodyPr>
          <a:lstStyle/>
          <a:p>
            <a:r>
              <a:rPr lang="en-AU" sz="1200" b="1" u="sng" dirty="0">
                <a:latin typeface="Arial Narrow" panose="020B0606020202030204" pitchFamily="34" charset="0"/>
              </a:rPr>
              <a:t>B</a:t>
            </a:r>
            <a:r>
              <a:rPr lang="en-AU" sz="1200" b="1" dirty="0">
                <a:latin typeface="Arial Narrow" panose="020B0606020202030204" pitchFamily="34" charset="0"/>
              </a:rPr>
              <a:t>irths</a:t>
            </a:r>
          </a:p>
        </p:txBody>
      </p:sp>
      <p:sp>
        <p:nvSpPr>
          <p:cNvPr id="76" name="TextBox 75"/>
          <p:cNvSpPr txBox="1"/>
          <p:nvPr/>
        </p:nvSpPr>
        <p:spPr>
          <a:xfrm>
            <a:off x="2043784" y="3178270"/>
            <a:ext cx="1285054" cy="276999"/>
          </a:xfrm>
          <a:prstGeom prst="rect">
            <a:avLst/>
          </a:prstGeom>
          <a:noFill/>
        </p:spPr>
        <p:txBody>
          <a:bodyPr wrap="square" rtlCol="0">
            <a:spAutoFit/>
          </a:bodyPr>
          <a:lstStyle/>
          <a:p>
            <a:r>
              <a:rPr lang="en-AU" sz="1200" b="1" u="sng" dirty="0">
                <a:latin typeface="Arial Narrow" panose="020B0606020202030204" pitchFamily="34" charset="0"/>
              </a:rPr>
              <a:t>I</a:t>
            </a:r>
            <a:r>
              <a:rPr lang="en-AU" sz="1200" b="1" dirty="0">
                <a:latin typeface="Arial Narrow" panose="020B0606020202030204" pitchFamily="34" charset="0"/>
              </a:rPr>
              <a:t>mmigration</a:t>
            </a:r>
          </a:p>
        </p:txBody>
      </p:sp>
      <p:sp>
        <p:nvSpPr>
          <p:cNvPr id="77" name="TextBox 76"/>
          <p:cNvSpPr txBox="1"/>
          <p:nvPr/>
        </p:nvSpPr>
        <p:spPr>
          <a:xfrm>
            <a:off x="497372" y="4279128"/>
            <a:ext cx="1010907" cy="276999"/>
          </a:xfrm>
          <a:prstGeom prst="rect">
            <a:avLst/>
          </a:prstGeom>
          <a:noFill/>
        </p:spPr>
        <p:txBody>
          <a:bodyPr wrap="square" rtlCol="0">
            <a:spAutoFit/>
          </a:bodyPr>
          <a:lstStyle/>
          <a:p>
            <a:r>
              <a:rPr lang="en-AU" sz="1200" b="1" u="sng" dirty="0">
                <a:latin typeface="Arial Narrow" panose="020B0606020202030204" pitchFamily="34" charset="0"/>
              </a:rPr>
              <a:t>D</a:t>
            </a:r>
            <a:r>
              <a:rPr lang="en-AU" sz="1200" b="1" dirty="0">
                <a:latin typeface="Arial Narrow" panose="020B0606020202030204" pitchFamily="34" charset="0"/>
              </a:rPr>
              <a:t>eaths</a:t>
            </a:r>
          </a:p>
        </p:txBody>
      </p:sp>
      <p:sp>
        <p:nvSpPr>
          <p:cNvPr id="78" name="TextBox 77"/>
          <p:cNvSpPr txBox="1"/>
          <p:nvPr/>
        </p:nvSpPr>
        <p:spPr>
          <a:xfrm>
            <a:off x="2090028" y="4279264"/>
            <a:ext cx="1285054" cy="276999"/>
          </a:xfrm>
          <a:prstGeom prst="rect">
            <a:avLst/>
          </a:prstGeom>
          <a:noFill/>
        </p:spPr>
        <p:txBody>
          <a:bodyPr wrap="square" rtlCol="0">
            <a:spAutoFit/>
          </a:bodyPr>
          <a:lstStyle/>
          <a:p>
            <a:r>
              <a:rPr lang="en-AU" sz="1200" b="1" u="sng" dirty="0">
                <a:latin typeface="Arial Narrow" panose="020B0606020202030204" pitchFamily="34" charset="0"/>
              </a:rPr>
              <a:t>E</a:t>
            </a:r>
            <a:r>
              <a:rPr lang="en-AU" sz="1200" b="1" dirty="0">
                <a:latin typeface="Arial Narrow" panose="020B0606020202030204" pitchFamily="34" charset="0"/>
              </a:rPr>
              <a:t>migration</a:t>
            </a:r>
          </a:p>
        </p:txBody>
      </p:sp>
      <p:sp>
        <p:nvSpPr>
          <p:cNvPr id="80" name="TextBox 79"/>
          <p:cNvSpPr txBox="1"/>
          <p:nvPr/>
        </p:nvSpPr>
        <p:spPr>
          <a:xfrm>
            <a:off x="1073193" y="3337653"/>
            <a:ext cx="994773" cy="400110"/>
          </a:xfrm>
          <a:prstGeom prst="rect">
            <a:avLst/>
          </a:prstGeom>
          <a:noFill/>
        </p:spPr>
        <p:txBody>
          <a:bodyPr wrap="square" rtlCol="0">
            <a:spAutoFit/>
          </a:bodyPr>
          <a:lstStyle/>
          <a:p>
            <a:pPr algn="ctr"/>
            <a:r>
              <a:rPr lang="en-AU" sz="1000" i="1" dirty="0">
                <a:latin typeface="Arial Narrow" panose="020B0606020202030204" pitchFamily="34" charset="0"/>
              </a:rPr>
              <a:t>Population Increases</a:t>
            </a:r>
          </a:p>
        </p:txBody>
      </p:sp>
      <p:sp>
        <p:nvSpPr>
          <p:cNvPr id="81" name="TextBox 80"/>
          <p:cNvSpPr txBox="1"/>
          <p:nvPr/>
        </p:nvSpPr>
        <p:spPr>
          <a:xfrm>
            <a:off x="1037937" y="3998665"/>
            <a:ext cx="1147138" cy="400110"/>
          </a:xfrm>
          <a:prstGeom prst="rect">
            <a:avLst/>
          </a:prstGeom>
          <a:noFill/>
        </p:spPr>
        <p:txBody>
          <a:bodyPr wrap="square" rtlCol="0">
            <a:spAutoFit/>
          </a:bodyPr>
          <a:lstStyle/>
          <a:p>
            <a:pPr algn="ctr"/>
            <a:r>
              <a:rPr lang="en-AU" sz="1000" i="1" dirty="0">
                <a:latin typeface="Arial Narrow" panose="020B0606020202030204" pitchFamily="34" charset="0"/>
              </a:rPr>
              <a:t>Population Decreases</a:t>
            </a:r>
          </a:p>
        </p:txBody>
      </p:sp>
      <p:sp>
        <p:nvSpPr>
          <p:cNvPr id="82" name="TextBox 81"/>
          <p:cNvSpPr txBox="1"/>
          <p:nvPr/>
        </p:nvSpPr>
        <p:spPr>
          <a:xfrm>
            <a:off x="1017070" y="3714389"/>
            <a:ext cx="1313276" cy="276999"/>
          </a:xfrm>
          <a:prstGeom prst="rect">
            <a:avLst/>
          </a:prstGeom>
          <a:noFill/>
        </p:spPr>
        <p:txBody>
          <a:bodyPr wrap="square" rtlCol="0">
            <a:spAutoFit/>
          </a:bodyPr>
          <a:lstStyle/>
          <a:p>
            <a:pPr algn="ctr"/>
            <a:r>
              <a:rPr lang="en-AU" sz="1200" b="1" dirty="0">
                <a:latin typeface="Arial Narrow" panose="020B0606020202030204" pitchFamily="34" charset="0"/>
              </a:rPr>
              <a:t>Population size (R)</a:t>
            </a:r>
          </a:p>
        </p:txBody>
      </p:sp>
      <p:sp>
        <p:nvSpPr>
          <p:cNvPr id="9" name="Down Arrow 8"/>
          <p:cNvSpPr/>
          <p:nvPr/>
        </p:nvSpPr>
        <p:spPr>
          <a:xfrm rot="17991164">
            <a:off x="1057166" y="3304711"/>
            <a:ext cx="180514" cy="226683"/>
          </a:xfrm>
          <a:prstGeom prst="down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3" name="Down Arrow 82"/>
          <p:cNvSpPr/>
          <p:nvPr/>
        </p:nvSpPr>
        <p:spPr>
          <a:xfrm rot="3628671">
            <a:off x="1888374" y="3316409"/>
            <a:ext cx="174420" cy="228705"/>
          </a:xfrm>
          <a:prstGeom prst="downArrow">
            <a:avLst>
              <a:gd name="adj1" fmla="val 50000"/>
              <a:gd name="adj2" fmla="val 49218"/>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4" name="Down Arrow 93"/>
          <p:cNvSpPr/>
          <p:nvPr/>
        </p:nvSpPr>
        <p:spPr>
          <a:xfrm rot="18757741">
            <a:off x="2045320" y="4117500"/>
            <a:ext cx="193703" cy="234969"/>
          </a:xfrm>
          <a:prstGeom prst="down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5" name="TextBox 94"/>
          <p:cNvSpPr txBox="1"/>
          <p:nvPr/>
        </p:nvSpPr>
        <p:spPr>
          <a:xfrm>
            <a:off x="2978657" y="4467843"/>
            <a:ext cx="3495457" cy="338554"/>
          </a:xfrm>
          <a:prstGeom prst="rect">
            <a:avLst/>
          </a:prstGeom>
          <a:noFill/>
        </p:spPr>
        <p:txBody>
          <a:bodyPr wrap="square" rtlCol="0">
            <a:spAutoFit/>
          </a:bodyPr>
          <a:lstStyle/>
          <a:p>
            <a:r>
              <a:rPr lang="en-AU" sz="800" b="1" dirty="0">
                <a:latin typeface="Arial Narrow" panose="020B0606020202030204" pitchFamily="34" charset="0"/>
              </a:rPr>
              <a:t>Figure 2: a cartoon to explain the importance of the arrival of new recruits (including larvae) to rescue declining populations needing help</a:t>
            </a:r>
          </a:p>
        </p:txBody>
      </p:sp>
      <p:sp>
        <p:nvSpPr>
          <p:cNvPr id="111" name="Down Arrow 110"/>
          <p:cNvSpPr/>
          <p:nvPr/>
        </p:nvSpPr>
        <p:spPr>
          <a:xfrm rot="3226723">
            <a:off x="1012418" y="4129201"/>
            <a:ext cx="196653" cy="222026"/>
          </a:xfrm>
          <a:prstGeom prst="down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Rectangle 4"/>
          <p:cNvSpPr/>
          <p:nvPr/>
        </p:nvSpPr>
        <p:spPr>
          <a:xfrm>
            <a:off x="3039643" y="3205959"/>
            <a:ext cx="3271736" cy="1261884"/>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9" name="Rectangle 78"/>
          <p:cNvSpPr/>
          <p:nvPr/>
        </p:nvSpPr>
        <p:spPr>
          <a:xfrm>
            <a:off x="3144961" y="3302601"/>
            <a:ext cx="2469586" cy="1063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TextBox 84"/>
          <p:cNvSpPr txBox="1"/>
          <p:nvPr/>
        </p:nvSpPr>
        <p:spPr>
          <a:xfrm>
            <a:off x="3208127" y="3296740"/>
            <a:ext cx="1032000" cy="276999"/>
          </a:xfrm>
          <a:prstGeom prst="rect">
            <a:avLst/>
          </a:prstGeom>
          <a:noFill/>
        </p:spPr>
        <p:txBody>
          <a:bodyPr wrap="square" rtlCol="0">
            <a:spAutoFit/>
          </a:bodyPr>
          <a:lstStyle/>
          <a:p>
            <a:r>
              <a:rPr lang="en-AU" sz="1200" dirty="0">
                <a:solidFill>
                  <a:schemeClr val="bg1"/>
                </a:solidFill>
                <a:latin typeface="Aharoni" panose="02010803020104030203" pitchFamily="2" charset="-79"/>
                <a:cs typeface="Aharoni" panose="02010803020104030203" pitchFamily="2" charset="-79"/>
              </a:rPr>
              <a:t>ARRIVALS</a:t>
            </a:r>
            <a:r>
              <a:rPr lang="en-AU" sz="1200" dirty="0">
                <a:solidFill>
                  <a:schemeClr val="bg1"/>
                </a:solidFill>
                <a:latin typeface="Comic Sans MS" panose="030F0702030302020204" pitchFamily="66" charset="0"/>
              </a:rPr>
              <a:t> </a:t>
            </a:r>
          </a:p>
        </p:txBody>
      </p:sp>
      <p:sp>
        <p:nvSpPr>
          <p:cNvPr id="91" name="Rounded Rectangle 90"/>
          <p:cNvSpPr/>
          <p:nvPr/>
        </p:nvSpPr>
        <p:spPr>
          <a:xfrm rot="5400000">
            <a:off x="5186888" y="3345317"/>
            <a:ext cx="264411" cy="273278"/>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 dirty="0">
              <a:solidFill>
                <a:srgbClr val="FF0000"/>
              </a:solidFill>
            </a:endParaRPr>
          </a:p>
        </p:txBody>
      </p:sp>
      <p:sp>
        <p:nvSpPr>
          <p:cNvPr id="93" name="TextBox 92"/>
          <p:cNvSpPr txBox="1"/>
          <p:nvPr/>
        </p:nvSpPr>
        <p:spPr>
          <a:xfrm>
            <a:off x="3168782" y="3651706"/>
            <a:ext cx="2638745" cy="230832"/>
          </a:xfrm>
          <a:prstGeom prst="rect">
            <a:avLst/>
          </a:prstGeom>
          <a:noFill/>
        </p:spPr>
        <p:txBody>
          <a:bodyPr wrap="square" rtlCol="0">
            <a:spAutoFit/>
          </a:bodyPr>
          <a:lstStyle/>
          <a:p>
            <a:r>
              <a:rPr lang="en-AU" sz="800" dirty="0">
                <a:solidFill>
                  <a:schemeClr val="bg1"/>
                </a:solidFill>
                <a:latin typeface="Aharoni" panose="02010803020104030203" pitchFamily="2" charset="-79"/>
                <a:cs typeface="Aharoni" panose="02010803020104030203" pitchFamily="2" charset="-79"/>
              </a:rPr>
              <a:t>   </a:t>
            </a:r>
            <a:r>
              <a:rPr lang="en-AU" sz="900" dirty="0">
                <a:solidFill>
                  <a:schemeClr val="bg1"/>
                </a:solidFill>
                <a:latin typeface="Aharoni" panose="02010803020104030203" pitchFamily="2" charset="-79"/>
                <a:cs typeface="Aharoni" panose="02010803020104030203" pitchFamily="2" charset="-79"/>
              </a:rPr>
              <a:t>FLIGHT                                       STATUS           </a:t>
            </a:r>
            <a:endParaRPr lang="en-AU" sz="1200" dirty="0">
              <a:solidFill>
                <a:schemeClr val="bg1"/>
              </a:solidFill>
              <a:latin typeface="Comic Sans MS" panose="030F0702030302020204" pitchFamily="66" charset="0"/>
            </a:endParaRPr>
          </a:p>
        </p:txBody>
      </p:sp>
      <p:sp>
        <p:nvSpPr>
          <p:cNvPr id="96" name="TextBox 95"/>
          <p:cNvSpPr txBox="1"/>
          <p:nvPr/>
        </p:nvSpPr>
        <p:spPr>
          <a:xfrm>
            <a:off x="3249969" y="3864392"/>
            <a:ext cx="1213988" cy="523220"/>
          </a:xfrm>
          <a:prstGeom prst="rect">
            <a:avLst/>
          </a:prstGeom>
          <a:noFill/>
        </p:spPr>
        <p:txBody>
          <a:bodyPr wrap="square" rtlCol="0">
            <a:spAutoFit/>
          </a:bodyPr>
          <a:lstStyle/>
          <a:p>
            <a:r>
              <a:rPr lang="en-AU" sz="700" dirty="0">
                <a:solidFill>
                  <a:schemeClr val="bg1"/>
                </a:solidFill>
                <a:latin typeface="Aharoni" panose="02010803020104030203" pitchFamily="2" charset="-79"/>
                <a:cs typeface="Aharoni" panose="02010803020104030203" pitchFamily="2" charset="-79"/>
              </a:rPr>
              <a:t>MANGROVES  	</a:t>
            </a:r>
          </a:p>
          <a:p>
            <a:r>
              <a:rPr lang="en-AU" sz="700" dirty="0">
                <a:solidFill>
                  <a:schemeClr val="bg1"/>
                </a:solidFill>
                <a:latin typeface="Aharoni" panose="02010803020104030203" pitchFamily="2" charset="-79"/>
                <a:cs typeface="Aharoni" panose="02010803020104030203" pitchFamily="2" charset="-79"/>
              </a:rPr>
              <a:t>CORAL REEF                                                       </a:t>
            </a:r>
          </a:p>
          <a:p>
            <a:r>
              <a:rPr lang="en-AU" sz="700" dirty="0">
                <a:solidFill>
                  <a:schemeClr val="bg1"/>
                </a:solidFill>
                <a:latin typeface="Aharoni" panose="02010803020104030203" pitchFamily="2" charset="-79"/>
                <a:cs typeface="Aharoni" panose="02010803020104030203" pitchFamily="2" charset="-79"/>
              </a:rPr>
              <a:t>SEAGRASS MEADOWS                                        </a:t>
            </a:r>
          </a:p>
          <a:p>
            <a:r>
              <a:rPr lang="en-AU" sz="700" dirty="0">
                <a:solidFill>
                  <a:schemeClr val="bg1"/>
                </a:solidFill>
                <a:latin typeface="Aharoni" panose="02010803020104030203" pitchFamily="2" charset="-79"/>
                <a:cs typeface="Aharoni" panose="02010803020104030203" pitchFamily="2" charset="-79"/>
              </a:rPr>
              <a:t>OPEN OCEAN	</a:t>
            </a:r>
            <a:endParaRPr lang="en-AU" sz="700" dirty="0">
              <a:solidFill>
                <a:schemeClr val="bg1"/>
              </a:solidFill>
              <a:latin typeface="Comic Sans MS" panose="030F0702030302020204" pitchFamily="66" charset="0"/>
            </a:endParaRPr>
          </a:p>
        </p:txBody>
      </p:sp>
      <p:sp>
        <p:nvSpPr>
          <p:cNvPr id="98" name="Rounded Rectangle 97"/>
          <p:cNvSpPr/>
          <p:nvPr/>
        </p:nvSpPr>
        <p:spPr>
          <a:xfrm rot="5400000">
            <a:off x="4832470" y="3345364"/>
            <a:ext cx="262795" cy="27804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 dirty="0"/>
          </a:p>
        </p:txBody>
      </p:sp>
      <p:sp>
        <p:nvSpPr>
          <p:cNvPr id="99" name="Freeform 98"/>
          <p:cNvSpPr/>
          <p:nvPr/>
        </p:nvSpPr>
        <p:spPr>
          <a:xfrm>
            <a:off x="5703508" y="3920578"/>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0" name="Freeform 99"/>
          <p:cNvSpPr/>
          <p:nvPr/>
        </p:nvSpPr>
        <p:spPr>
          <a:xfrm>
            <a:off x="5701221" y="4015932"/>
            <a:ext cx="95795" cy="34834"/>
          </a:xfrm>
          <a:custGeom>
            <a:avLst/>
            <a:gdLst>
              <a:gd name="connsiteX0" fmla="*/ 0 w 95795"/>
              <a:gd name="connsiteY0" fmla="*/ 0 h 34834"/>
              <a:gd name="connsiteX1" fmla="*/ 87086 w 95795"/>
              <a:gd name="connsiteY1" fmla="*/ 8708 h 34834"/>
              <a:gd name="connsiteX2" fmla="*/ 95795 w 95795"/>
              <a:gd name="connsiteY2" fmla="*/ 34834 h 34834"/>
            </a:gdLst>
            <a:ahLst/>
            <a:cxnLst>
              <a:cxn ang="0">
                <a:pos x="connsiteX0" y="connsiteY0"/>
              </a:cxn>
              <a:cxn ang="0">
                <a:pos x="connsiteX1" y="connsiteY1"/>
              </a:cxn>
              <a:cxn ang="0">
                <a:pos x="connsiteX2" y="connsiteY2"/>
              </a:cxn>
            </a:cxnLst>
            <a:rect l="l" t="t" r="r" b="b"/>
            <a:pathLst>
              <a:path w="95795" h="34834">
                <a:moveTo>
                  <a:pt x="0" y="0"/>
                </a:moveTo>
                <a:cubicBezTo>
                  <a:pt x="29029" y="2903"/>
                  <a:pt x="59669" y="-1262"/>
                  <a:pt x="87086" y="8708"/>
                </a:cubicBezTo>
                <a:cubicBezTo>
                  <a:pt x="95713" y="11845"/>
                  <a:pt x="95795" y="34834"/>
                  <a:pt x="95795" y="3483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Freeform 100"/>
          <p:cNvSpPr/>
          <p:nvPr/>
        </p:nvSpPr>
        <p:spPr>
          <a:xfrm>
            <a:off x="5690492" y="4116265"/>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2" name="Freeform 101"/>
          <p:cNvSpPr/>
          <p:nvPr/>
        </p:nvSpPr>
        <p:spPr>
          <a:xfrm>
            <a:off x="5688205" y="4211619"/>
            <a:ext cx="95795" cy="34834"/>
          </a:xfrm>
          <a:custGeom>
            <a:avLst/>
            <a:gdLst>
              <a:gd name="connsiteX0" fmla="*/ 0 w 95795"/>
              <a:gd name="connsiteY0" fmla="*/ 0 h 34834"/>
              <a:gd name="connsiteX1" fmla="*/ 87086 w 95795"/>
              <a:gd name="connsiteY1" fmla="*/ 8708 h 34834"/>
              <a:gd name="connsiteX2" fmla="*/ 95795 w 95795"/>
              <a:gd name="connsiteY2" fmla="*/ 34834 h 34834"/>
            </a:gdLst>
            <a:ahLst/>
            <a:cxnLst>
              <a:cxn ang="0">
                <a:pos x="connsiteX0" y="connsiteY0"/>
              </a:cxn>
              <a:cxn ang="0">
                <a:pos x="connsiteX1" y="connsiteY1"/>
              </a:cxn>
              <a:cxn ang="0">
                <a:pos x="connsiteX2" y="connsiteY2"/>
              </a:cxn>
            </a:cxnLst>
            <a:rect l="l" t="t" r="r" b="b"/>
            <a:pathLst>
              <a:path w="95795" h="34834">
                <a:moveTo>
                  <a:pt x="0" y="0"/>
                </a:moveTo>
                <a:cubicBezTo>
                  <a:pt x="29029" y="2903"/>
                  <a:pt x="59669" y="-1262"/>
                  <a:pt x="87086" y="8708"/>
                </a:cubicBezTo>
                <a:cubicBezTo>
                  <a:pt x="95713" y="11845"/>
                  <a:pt x="95795" y="34834"/>
                  <a:pt x="95795" y="3483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Freeform 102"/>
          <p:cNvSpPr/>
          <p:nvPr/>
        </p:nvSpPr>
        <p:spPr>
          <a:xfrm>
            <a:off x="5995387" y="3278075"/>
            <a:ext cx="95795" cy="34834"/>
          </a:xfrm>
          <a:custGeom>
            <a:avLst/>
            <a:gdLst>
              <a:gd name="connsiteX0" fmla="*/ 0 w 95795"/>
              <a:gd name="connsiteY0" fmla="*/ 0 h 34834"/>
              <a:gd name="connsiteX1" fmla="*/ 87086 w 95795"/>
              <a:gd name="connsiteY1" fmla="*/ 8708 h 34834"/>
              <a:gd name="connsiteX2" fmla="*/ 95795 w 95795"/>
              <a:gd name="connsiteY2" fmla="*/ 34834 h 34834"/>
            </a:gdLst>
            <a:ahLst/>
            <a:cxnLst>
              <a:cxn ang="0">
                <a:pos x="connsiteX0" y="connsiteY0"/>
              </a:cxn>
              <a:cxn ang="0">
                <a:pos x="connsiteX1" y="connsiteY1"/>
              </a:cxn>
              <a:cxn ang="0">
                <a:pos x="connsiteX2" y="connsiteY2"/>
              </a:cxn>
            </a:cxnLst>
            <a:rect l="l" t="t" r="r" b="b"/>
            <a:pathLst>
              <a:path w="95795" h="34834">
                <a:moveTo>
                  <a:pt x="0" y="0"/>
                </a:moveTo>
                <a:cubicBezTo>
                  <a:pt x="29029" y="2903"/>
                  <a:pt x="59669" y="-1262"/>
                  <a:pt x="87086" y="8708"/>
                </a:cubicBezTo>
                <a:cubicBezTo>
                  <a:pt x="95713" y="11845"/>
                  <a:pt x="95795" y="34834"/>
                  <a:pt x="95795" y="3483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Rectangle 103"/>
          <p:cNvSpPr/>
          <p:nvPr/>
        </p:nvSpPr>
        <p:spPr>
          <a:xfrm>
            <a:off x="5756528" y="3270591"/>
            <a:ext cx="483368" cy="200179"/>
          </a:xfrm>
          <a:prstGeom prst="rect">
            <a:avLst/>
          </a:prstGeom>
          <a:solidFill>
            <a:schemeClr val="bg1">
              <a:lumMod val="85000"/>
            </a:schemeClr>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chemeClr val="tx1"/>
                </a:solidFill>
              </a:rPr>
              <a:t>	S.O.S..</a:t>
            </a:r>
          </a:p>
        </p:txBody>
      </p:sp>
      <p:sp>
        <p:nvSpPr>
          <p:cNvPr id="105" name="Rectangle 104"/>
          <p:cNvSpPr/>
          <p:nvPr/>
        </p:nvSpPr>
        <p:spPr>
          <a:xfrm>
            <a:off x="5972527" y="3482177"/>
            <a:ext cx="45719" cy="2616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61" name="Straight Connector 60"/>
          <p:cNvCxnSpPr>
            <a:cxnSpLocks/>
          </p:cNvCxnSpPr>
          <p:nvPr/>
        </p:nvCxnSpPr>
        <p:spPr>
          <a:xfrm flipH="1">
            <a:off x="521026" y="5724777"/>
            <a:ext cx="57903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28547" y="5717790"/>
            <a:ext cx="3811579" cy="1446550"/>
          </a:xfrm>
          <a:prstGeom prst="rect">
            <a:avLst/>
          </a:prstGeom>
          <a:noFill/>
        </p:spPr>
        <p:txBody>
          <a:bodyPr wrap="square" rtlCol="0">
            <a:spAutoFit/>
          </a:bodyPr>
          <a:lstStyle/>
          <a:p>
            <a:r>
              <a:rPr lang="en-AU" sz="1600" b="1" dirty="0">
                <a:latin typeface="Arial Narrow" panose="020B0606020202030204" pitchFamily="34" charset="0"/>
              </a:rPr>
              <a:t>Coral Dispersal</a:t>
            </a:r>
          </a:p>
          <a:p>
            <a:r>
              <a:rPr lang="en-AU" sz="1200" dirty="0">
                <a:latin typeface="Arial Narrow" panose="020B0606020202030204" pitchFamily="34" charset="0"/>
              </a:rPr>
              <a:t>Unlike fish that can swim to disperse, corals can only disperse </a:t>
            </a:r>
            <a:br>
              <a:rPr lang="en-AU" sz="1200" dirty="0">
                <a:latin typeface="Arial Narrow" panose="020B0606020202030204" pitchFamily="34" charset="0"/>
              </a:rPr>
            </a:br>
            <a:r>
              <a:rPr lang="en-AU" sz="1200" dirty="0">
                <a:latin typeface="Arial Narrow" panose="020B0606020202030204" pitchFamily="34" charset="0"/>
              </a:rPr>
              <a:t>at the beginning stages of life. How far can their larvae travel? </a:t>
            </a:r>
            <a:br>
              <a:rPr lang="en-AU" sz="1200" dirty="0">
                <a:latin typeface="Arial Narrow" panose="020B0606020202030204" pitchFamily="34" charset="0"/>
              </a:rPr>
            </a:br>
            <a:r>
              <a:rPr lang="en-AU" sz="1200" dirty="0">
                <a:latin typeface="Arial Narrow" panose="020B0606020202030204" pitchFamily="34" charset="0"/>
              </a:rPr>
              <a:t>The distance varies depending on the type of reproductive </a:t>
            </a:r>
            <a:br>
              <a:rPr lang="en-AU" sz="1200" dirty="0">
                <a:latin typeface="Arial Narrow" panose="020B0606020202030204" pitchFamily="34" charset="0"/>
              </a:rPr>
            </a:br>
            <a:r>
              <a:rPr lang="en-AU" sz="1200" dirty="0">
                <a:latin typeface="Arial Narrow" panose="020B0606020202030204" pitchFamily="34" charset="0"/>
              </a:rPr>
              <a:t>mode of the species (e.g. brooders vs broadcasters) and the movement of the water in which they travel. Not surprisingly, </a:t>
            </a:r>
            <a:br>
              <a:rPr lang="en-AU" sz="1200" dirty="0">
                <a:latin typeface="Arial Narrow" panose="020B0606020202030204" pitchFamily="34" charset="0"/>
              </a:rPr>
            </a:br>
            <a:r>
              <a:rPr lang="en-AU" sz="1200" dirty="0">
                <a:latin typeface="Arial Narrow" panose="020B0606020202030204" pitchFamily="34" charset="0"/>
              </a:rPr>
              <a:t>not as many coral larvae survive the </a:t>
            </a:r>
            <a:r>
              <a:rPr lang="en-AU" sz="1200" i="1" dirty="0">
                <a:latin typeface="Arial Narrow" panose="020B0606020202030204" pitchFamily="34" charset="0"/>
              </a:rPr>
              <a:t>longer</a:t>
            </a:r>
            <a:r>
              <a:rPr lang="en-AU" sz="1200" dirty="0">
                <a:latin typeface="Arial Narrow" panose="020B0606020202030204" pitchFamily="34" charset="0"/>
              </a:rPr>
              <a:t> journeys (Fig. 3)</a:t>
            </a:r>
            <a:r>
              <a:rPr lang="en-AU" sz="1200" baseline="30000" dirty="0">
                <a:latin typeface="Arial Narrow" panose="020B0606020202030204" pitchFamily="34" charset="0"/>
              </a:rPr>
              <a:t>[4][5].</a:t>
            </a:r>
            <a:r>
              <a:rPr lang="en-AU" sz="1200" dirty="0">
                <a:latin typeface="Arial Narrow" panose="020B0606020202030204" pitchFamily="34" charset="0"/>
              </a:rPr>
              <a:t>    </a:t>
            </a:r>
          </a:p>
        </p:txBody>
      </p:sp>
      <p:cxnSp>
        <p:nvCxnSpPr>
          <p:cNvPr id="10" name="Straight Connector 9"/>
          <p:cNvCxnSpPr/>
          <p:nvPr/>
        </p:nvCxnSpPr>
        <p:spPr>
          <a:xfrm>
            <a:off x="4894318" y="3442858"/>
            <a:ext cx="171400" cy="995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4962016" y="3358394"/>
            <a:ext cx="36004" cy="13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4894318" y="3352898"/>
            <a:ext cx="0" cy="981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894318" y="3594670"/>
            <a:ext cx="171400"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5206588" y="3426280"/>
            <a:ext cx="238154" cy="13733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90" name="Straight Connector 89"/>
          <p:cNvCxnSpPr/>
          <p:nvPr/>
        </p:nvCxnSpPr>
        <p:spPr>
          <a:xfrm>
            <a:off x="5418550" y="3412302"/>
            <a:ext cx="4588" cy="1719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Freeform 46"/>
          <p:cNvSpPr/>
          <p:nvPr/>
        </p:nvSpPr>
        <p:spPr>
          <a:xfrm>
            <a:off x="5266977" y="3370531"/>
            <a:ext cx="117376" cy="69158"/>
          </a:xfrm>
          <a:custGeom>
            <a:avLst/>
            <a:gdLst>
              <a:gd name="connsiteX0" fmla="*/ 0 w 117376"/>
              <a:gd name="connsiteY0" fmla="*/ 69158 h 69158"/>
              <a:gd name="connsiteX1" fmla="*/ 7374 w 117376"/>
              <a:gd name="connsiteY1" fmla="*/ 10165 h 69158"/>
              <a:gd name="connsiteX2" fmla="*/ 29496 w 117376"/>
              <a:gd name="connsiteY2" fmla="*/ 2791 h 69158"/>
              <a:gd name="connsiteX3" fmla="*/ 110612 w 117376"/>
              <a:gd name="connsiteY3" fmla="*/ 10165 h 69158"/>
              <a:gd name="connsiteX4" fmla="*/ 110612 w 117376"/>
              <a:gd name="connsiteY4" fmla="*/ 69158 h 69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76" h="69158">
                <a:moveTo>
                  <a:pt x="0" y="69158"/>
                </a:moveTo>
                <a:cubicBezTo>
                  <a:pt x="2458" y="49494"/>
                  <a:pt x="-674" y="28274"/>
                  <a:pt x="7374" y="10165"/>
                </a:cubicBezTo>
                <a:cubicBezTo>
                  <a:pt x="10531" y="3062"/>
                  <a:pt x="21723" y="2791"/>
                  <a:pt x="29496" y="2791"/>
                </a:cubicBezTo>
                <a:cubicBezTo>
                  <a:pt x="56646" y="2791"/>
                  <a:pt x="89599" y="-7027"/>
                  <a:pt x="110612" y="10165"/>
                </a:cubicBezTo>
                <a:cubicBezTo>
                  <a:pt x="125831" y="22617"/>
                  <a:pt x="110612" y="49494"/>
                  <a:pt x="110612" y="6915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p:cNvSpPr/>
          <p:nvPr/>
        </p:nvSpPr>
        <p:spPr>
          <a:xfrm>
            <a:off x="465212" y="4583247"/>
            <a:ext cx="2384993" cy="223150"/>
          </a:xfrm>
          <a:prstGeom prst="rect">
            <a:avLst/>
          </a:prstGeom>
        </p:spPr>
        <p:txBody>
          <a:bodyPr wrap="square">
            <a:spAutoFit/>
          </a:bodyPr>
          <a:lstStyle/>
          <a:p>
            <a:r>
              <a:rPr lang="en-AU" sz="800" b="1" dirty="0">
                <a:latin typeface="Arial Narrow" panose="020B0606020202030204" pitchFamily="34" charset="0"/>
              </a:rPr>
              <a:t>Figure 1: Population size (R) = (B+I) – (D+E)</a:t>
            </a:r>
          </a:p>
        </p:txBody>
      </p:sp>
      <p:sp>
        <p:nvSpPr>
          <p:cNvPr id="11" name="Rectangle 10"/>
          <p:cNvSpPr/>
          <p:nvPr/>
        </p:nvSpPr>
        <p:spPr>
          <a:xfrm>
            <a:off x="4171309" y="5798690"/>
            <a:ext cx="2109376" cy="1164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Freeform 87"/>
          <p:cNvSpPr/>
          <p:nvPr/>
        </p:nvSpPr>
        <p:spPr>
          <a:xfrm>
            <a:off x="4562147" y="6090166"/>
            <a:ext cx="1583023" cy="561934"/>
          </a:xfrm>
          <a:custGeom>
            <a:avLst/>
            <a:gdLst>
              <a:gd name="connsiteX0" fmla="*/ 0 w 2628900"/>
              <a:gd name="connsiteY0" fmla="*/ 201354 h 817304"/>
              <a:gd name="connsiteX1" fmla="*/ 165100 w 2628900"/>
              <a:gd name="connsiteY1" fmla="*/ 68004 h 817304"/>
              <a:gd name="connsiteX2" fmla="*/ 247650 w 2628900"/>
              <a:gd name="connsiteY2" fmla="*/ 10854 h 817304"/>
              <a:gd name="connsiteX3" fmla="*/ 311150 w 2628900"/>
              <a:gd name="connsiteY3" fmla="*/ 4504 h 817304"/>
              <a:gd name="connsiteX4" fmla="*/ 419100 w 2628900"/>
              <a:gd name="connsiteY4" fmla="*/ 61654 h 817304"/>
              <a:gd name="connsiteX5" fmla="*/ 571500 w 2628900"/>
              <a:gd name="connsiteY5" fmla="*/ 245804 h 817304"/>
              <a:gd name="connsiteX6" fmla="*/ 685800 w 2628900"/>
              <a:gd name="connsiteY6" fmla="*/ 429954 h 817304"/>
              <a:gd name="connsiteX7" fmla="*/ 819150 w 2628900"/>
              <a:gd name="connsiteY7" fmla="*/ 563304 h 817304"/>
              <a:gd name="connsiteX8" fmla="*/ 1054100 w 2628900"/>
              <a:gd name="connsiteY8" fmla="*/ 652204 h 817304"/>
              <a:gd name="connsiteX9" fmla="*/ 1282700 w 2628900"/>
              <a:gd name="connsiteY9" fmla="*/ 671254 h 817304"/>
              <a:gd name="connsiteX10" fmla="*/ 1606550 w 2628900"/>
              <a:gd name="connsiteY10" fmla="*/ 703004 h 817304"/>
              <a:gd name="connsiteX11" fmla="*/ 2628900 w 2628900"/>
              <a:gd name="connsiteY11" fmla="*/ 817304 h 81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8900" h="817304">
                <a:moveTo>
                  <a:pt x="0" y="201354"/>
                </a:moveTo>
                <a:cubicBezTo>
                  <a:pt x="61912" y="150554"/>
                  <a:pt x="123825" y="99754"/>
                  <a:pt x="165100" y="68004"/>
                </a:cubicBezTo>
                <a:cubicBezTo>
                  <a:pt x="206375" y="36254"/>
                  <a:pt x="223308" y="21437"/>
                  <a:pt x="247650" y="10854"/>
                </a:cubicBezTo>
                <a:cubicBezTo>
                  <a:pt x="271992" y="271"/>
                  <a:pt x="282575" y="-3963"/>
                  <a:pt x="311150" y="4504"/>
                </a:cubicBezTo>
                <a:cubicBezTo>
                  <a:pt x="339725" y="12971"/>
                  <a:pt x="375708" y="21437"/>
                  <a:pt x="419100" y="61654"/>
                </a:cubicBezTo>
                <a:cubicBezTo>
                  <a:pt x="462492" y="101871"/>
                  <a:pt x="527050" y="184421"/>
                  <a:pt x="571500" y="245804"/>
                </a:cubicBezTo>
                <a:cubicBezTo>
                  <a:pt x="615950" y="307187"/>
                  <a:pt x="644525" y="377037"/>
                  <a:pt x="685800" y="429954"/>
                </a:cubicBezTo>
                <a:cubicBezTo>
                  <a:pt x="727075" y="482871"/>
                  <a:pt x="757767" y="526262"/>
                  <a:pt x="819150" y="563304"/>
                </a:cubicBezTo>
                <a:cubicBezTo>
                  <a:pt x="880533" y="600346"/>
                  <a:pt x="976842" y="634212"/>
                  <a:pt x="1054100" y="652204"/>
                </a:cubicBezTo>
                <a:cubicBezTo>
                  <a:pt x="1131358" y="670196"/>
                  <a:pt x="1282700" y="671254"/>
                  <a:pt x="1282700" y="671254"/>
                </a:cubicBezTo>
                <a:lnTo>
                  <a:pt x="1606550" y="703004"/>
                </a:lnTo>
                <a:lnTo>
                  <a:pt x="2628900" y="81730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Rectangle 91"/>
          <p:cNvSpPr/>
          <p:nvPr/>
        </p:nvSpPr>
        <p:spPr>
          <a:xfrm>
            <a:off x="4562149" y="5940421"/>
            <a:ext cx="1583022" cy="825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TextBox 96"/>
          <p:cNvSpPr txBox="1"/>
          <p:nvPr/>
        </p:nvSpPr>
        <p:spPr>
          <a:xfrm rot="16200000">
            <a:off x="3806877" y="6174034"/>
            <a:ext cx="1098196" cy="369332"/>
          </a:xfrm>
          <a:prstGeom prst="rect">
            <a:avLst/>
          </a:prstGeom>
          <a:noFill/>
        </p:spPr>
        <p:txBody>
          <a:bodyPr wrap="square" rtlCol="0">
            <a:spAutoFit/>
          </a:bodyPr>
          <a:lstStyle/>
          <a:p>
            <a:pPr algn="ctr"/>
            <a:r>
              <a:rPr lang="en-AU" sz="900" b="1" dirty="0">
                <a:latin typeface="Arial Narrow" panose="020B0606020202030204" pitchFamily="34" charset="0"/>
              </a:rPr>
              <a:t>Number of successful recruits</a:t>
            </a:r>
          </a:p>
        </p:txBody>
      </p:sp>
      <p:sp>
        <p:nvSpPr>
          <p:cNvPr id="106" name="TextBox 105"/>
          <p:cNvSpPr txBox="1"/>
          <p:nvPr/>
        </p:nvSpPr>
        <p:spPr>
          <a:xfrm>
            <a:off x="4666441" y="6730811"/>
            <a:ext cx="1430211" cy="230832"/>
          </a:xfrm>
          <a:prstGeom prst="rect">
            <a:avLst/>
          </a:prstGeom>
          <a:noFill/>
        </p:spPr>
        <p:txBody>
          <a:bodyPr wrap="square" rtlCol="0">
            <a:spAutoFit/>
          </a:bodyPr>
          <a:lstStyle/>
          <a:p>
            <a:r>
              <a:rPr lang="en-AU" sz="900" b="1" dirty="0">
                <a:latin typeface="Arial Narrow" panose="020B0606020202030204" pitchFamily="34" charset="0"/>
              </a:rPr>
              <a:t>Distance from larval source</a:t>
            </a:r>
          </a:p>
        </p:txBody>
      </p:sp>
      <p:cxnSp>
        <p:nvCxnSpPr>
          <p:cNvPr id="107" name="Straight Connector 106"/>
          <p:cNvCxnSpPr/>
          <p:nvPr/>
        </p:nvCxnSpPr>
        <p:spPr>
          <a:xfrm>
            <a:off x="5235122" y="3408367"/>
            <a:ext cx="4588" cy="1719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39789764-21B9-408A-85C5-3AF2D3085B3B}"/>
              </a:ext>
            </a:extLst>
          </p:cNvPr>
          <p:cNvSpPr txBox="1"/>
          <p:nvPr/>
        </p:nvSpPr>
        <p:spPr>
          <a:xfrm>
            <a:off x="4845460" y="3847412"/>
            <a:ext cx="879080" cy="630942"/>
          </a:xfrm>
          <a:prstGeom prst="rect">
            <a:avLst/>
          </a:prstGeom>
          <a:noFill/>
        </p:spPr>
        <p:txBody>
          <a:bodyPr wrap="square" rtlCol="0">
            <a:spAutoFit/>
          </a:bodyPr>
          <a:lstStyle/>
          <a:p>
            <a:r>
              <a:rPr lang="en-AU" sz="700" dirty="0">
                <a:solidFill>
                  <a:schemeClr val="bg1"/>
                </a:solidFill>
                <a:latin typeface="Aharoni" panose="02010803020104030203" pitchFamily="2" charset="-79"/>
                <a:cs typeface="Aharoni" panose="02010803020104030203" pitchFamily="2" charset="-79"/>
              </a:rPr>
              <a:t>CANCELLED</a:t>
            </a:r>
          </a:p>
          <a:p>
            <a:r>
              <a:rPr lang="en-AU" sz="700" dirty="0">
                <a:solidFill>
                  <a:schemeClr val="bg1"/>
                </a:solidFill>
                <a:latin typeface="Aharoni" panose="02010803020104030203" pitchFamily="2" charset="-79"/>
                <a:cs typeface="Aharoni" panose="02010803020104030203" pitchFamily="2" charset="-79"/>
              </a:rPr>
              <a:t>CANCELLED</a:t>
            </a:r>
          </a:p>
          <a:p>
            <a:r>
              <a:rPr lang="en-AU" sz="700" dirty="0">
                <a:solidFill>
                  <a:schemeClr val="bg1"/>
                </a:solidFill>
                <a:latin typeface="Aharoni" panose="02010803020104030203" pitchFamily="2" charset="-79"/>
                <a:cs typeface="Aharoni" panose="02010803020104030203" pitchFamily="2" charset="-79"/>
              </a:rPr>
              <a:t>CANCELLED</a:t>
            </a:r>
          </a:p>
          <a:p>
            <a:r>
              <a:rPr lang="en-AU" sz="700" dirty="0">
                <a:solidFill>
                  <a:schemeClr val="bg1"/>
                </a:solidFill>
                <a:latin typeface="Aharoni" panose="02010803020104030203" pitchFamily="2" charset="-79"/>
                <a:cs typeface="Aharoni" panose="02010803020104030203" pitchFamily="2" charset="-79"/>
              </a:rPr>
              <a:t>CANCELLED	</a:t>
            </a:r>
            <a:endParaRPr lang="en-AU" sz="700" dirty="0">
              <a:solidFill>
                <a:schemeClr val="bg1"/>
              </a:solidFill>
              <a:latin typeface="Comic Sans MS" panose="030F0702030302020204" pitchFamily="66" charset="0"/>
            </a:endParaRPr>
          </a:p>
        </p:txBody>
      </p:sp>
      <p:sp>
        <p:nvSpPr>
          <p:cNvPr id="115" name="Rectangle 114">
            <a:extLst>
              <a:ext uri="{FF2B5EF4-FFF2-40B4-BE49-F238E27FC236}">
                <a16:creationId xmlns:a16="http://schemas.microsoft.com/office/drawing/2014/main" id="{C8E3F706-DF86-4106-92E2-116DD45363B3}"/>
              </a:ext>
            </a:extLst>
          </p:cNvPr>
          <p:cNvSpPr/>
          <p:nvPr/>
        </p:nvSpPr>
        <p:spPr>
          <a:xfrm>
            <a:off x="4141404" y="6927907"/>
            <a:ext cx="2302017" cy="230832"/>
          </a:xfrm>
          <a:prstGeom prst="rect">
            <a:avLst/>
          </a:prstGeom>
        </p:spPr>
        <p:txBody>
          <a:bodyPr wrap="square">
            <a:spAutoFit/>
          </a:bodyPr>
          <a:lstStyle/>
          <a:p>
            <a:r>
              <a:rPr lang="en-AU" sz="900" b="1" dirty="0">
                <a:latin typeface="Arial Narrow" panose="020B0606020202030204" pitchFamily="34" charset="0"/>
              </a:rPr>
              <a:t>Figure 3: The dispersal kernel for corals</a:t>
            </a:r>
            <a:r>
              <a:rPr lang="en-AU" sz="900" b="1" baseline="30000" dirty="0">
                <a:latin typeface="Arial Narrow" panose="020B0606020202030204" pitchFamily="34" charset="0"/>
              </a:rPr>
              <a:t>[5]</a:t>
            </a:r>
            <a:r>
              <a:rPr lang="en-AU" sz="900" b="1" dirty="0">
                <a:latin typeface="Arial Narrow" panose="020B0606020202030204" pitchFamily="34" charset="0"/>
              </a:rPr>
              <a:t>. </a:t>
            </a:r>
          </a:p>
        </p:txBody>
      </p:sp>
      <p:sp>
        <p:nvSpPr>
          <p:cNvPr id="116" name="Rectangle 115">
            <a:extLst>
              <a:ext uri="{FF2B5EF4-FFF2-40B4-BE49-F238E27FC236}">
                <a16:creationId xmlns:a16="http://schemas.microsoft.com/office/drawing/2014/main" id="{17438C3C-EC25-4569-98F0-F3D6A5C9D73E}"/>
              </a:ext>
            </a:extLst>
          </p:cNvPr>
          <p:cNvSpPr/>
          <p:nvPr/>
        </p:nvSpPr>
        <p:spPr>
          <a:xfrm>
            <a:off x="508863" y="7189157"/>
            <a:ext cx="5785215" cy="10125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Explain connectivity using an analogy (e.g. network of train stations) </a:t>
            </a:r>
          </a:p>
        </p:txBody>
      </p:sp>
      <p:sp>
        <p:nvSpPr>
          <p:cNvPr id="117" name="Rectangle 116">
            <a:extLst>
              <a:ext uri="{FF2B5EF4-FFF2-40B4-BE49-F238E27FC236}">
                <a16:creationId xmlns:a16="http://schemas.microsoft.com/office/drawing/2014/main" id="{3E2DF631-0310-4247-84D9-647472A1B86D}"/>
              </a:ext>
            </a:extLst>
          </p:cNvPr>
          <p:cNvSpPr/>
          <p:nvPr/>
        </p:nvSpPr>
        <p:spPr>
          <a:xfrm>
            <a:off x="571578" y="7472845"/>
            <a:ext cx="5666721" cy="66887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Network of flight paths, roads, world wide web, etc.</a:t>
            </a:r>
          </a:p>
          <a:p>
            <a:endParaRPr lang="en-AU" sz="1200" dirty="0">
              <a:solidFill>
                <a:schemeClr val="tx1">
                  <a:lumMod val="65000"/>
                  <a:lumOff val="35000"/>
                </a:schemeClr>
              </a:solidFill>
              <a:latin typeface="Comic Sans MS" panose="030F0702030302020204" pitchFamily="66" charset="0"/>
            </a:endParaRPr>
          </a:p>
          <a:p>
            <a:r>
              <a:rPr lang="en-AU" sz="1200" dirty="0">
                <a:solidFill>
                  <a:schemeClr val="tx1">
                    <a:lumMod val="65000"/>
                    <a:lumOff val="35000"/>
                  </a:schemeClr>
                </a:solidFill>
                <a:latin typeface="Comic Sans MS" panose="030F0702030302020204" pitchFamily="66" charset="0"/>
              </a:rPr>
              <a:t>Suggested practical: conduct a plankton tow to I.D. the ‘travellers’</a:t>
            </a:r>
          </a:p>
        </p:txBody>
      </p:sp>
      <p:sp>
        <p:nvSpPr>
          <p:cNvPr id="66" name="TextBox 65">
            <a:extLst>
              <a:ext uri="{FF2B5EF4-FFF2-40B4-BE49-F238E27FC236}">
                <a16:creationId xmlns:a16="http://schemas.microsoft.com/office/drawing/2014/main" id="{0148DE79-71F7-44AC-91CE-E9019F7C55D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6" name="Straight Connector 5">
            <a:extLst>
              <a:ext uri="{FF2B5EF4-FFF2-40B4-BE49-F238E27FC236}">
                <a16:creationId xmlns:a16="http://schemas.microsoft.com/office/drawing/2014/main" id="{50CAEA1B-5728-7A08-7E9B-E85CA6D56CCA}"/>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36">
            <a:extLst>
              <a:ext uri="{FF2B5EF4-FFF2-40B4-BE49-F238E27FC236}">
                <a16:creationId xmlns:a16="http://schemas.microsoft.com/office/drawing/2014/main" id="{4BE89848-6EEB-3BF6-F3C8-578F106E3F84}"/>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7" name="TextBox 36">
            <a:extLst>
              <a:ext uri="{FF2B5EF4-FFF2-40B4-BE49-F238E27FC236}">
                <a16:creationId xmlns:a16="http://schemas.microsoft.com/office/drawing/2014/main" id="{5B8ED17F-EE26-57C6-0C66-414F765EACB0}"/>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13233348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1EFB8-C606-6114-1F8D-00C8EFF174C2}"/>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91D409AC-B9E4-678A-E197-C3A9CCD6BDD3}"/>
              </a:ext>
            </a:extLst>
          </p:cNvPr>
          <p:cNvSpPr txBox="1"/>
          <p:nvPr/>
        </p:nvSpPr>
        <p:spPr>
          <a:xfrm>
            <a:off x="1462707" y="150651"/>
            <a:ext cx="4155897" cy="738664"/>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AU" sz="1100" dirty="0">
                <a:latin typeface="Arial Narrow" panose="020B0606020202030204" pitchFamily="34" charset="0"/>
              </a:rPr>
              <a:t>connectivity between ecosystems (including reef, estuaries, seagrass meadows and mangroves) and the role this plays in species replenishment</a:t>
            </a:r>
          </a:p>
        </p:txBody>
      </p:sp>
      <p:sp>
        <p:nvSpPr>
          <p:cNvPr id="31" name="TextBox 30">
            <a:extLst>
              <a:ext uri="{FF2B5EF4-FFF2-40B4-BE49-F238E27FC236}">
                <a16:creationId xmlns:a16="http://schemas.microsoft.com/office/drawing/2014/main" id="{63217BE2-A6C7-B8B3-6401-7C66E2666AC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FB9F0266-67AA-C095-D094-D2AA1922A85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CB5E565E-0DEE-608D-2502-A03AF3FEC776}"/>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96581D66-B0EC-EC17-EC88-F36A144F68AB}"/>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539DC8C7-AD47-130C-26EE-4830628800F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0390C83B-348E-B8A7-9357-30CB1D15F3CA}"/>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405776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05237" y="231574"/>
            <a:ext cx="4191130" cy="523220"/>
          </a:xfrm>
          <a:prstGeom prst="rect">
            <a:avLst/>
          </a:prstGeom>
          <a:noFill/>
        </p:spPr>
        <p:txBody>
          <a:bodyPr wrap="square" rtlCol="0">
            <a:spAutoFit/>
          </a:bodyPr>
          <a:lstStyle/>
          <a:p>
            <a:r>
              <a:rPr lang="en-US" sz="2800" b="1" dirty="0">
                <a:latin typeface="Arial Narrow" pitchFamily="34" charset="0"/>
              </a:rPr>
              <a:t>Cognitive Verbs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graphicFrame>
        <p:nvGraphicFramePr>
          <p:cNvPr id="11" name="Table 10"/>
          <p:cNvGraphicFramePr>
            <a:graphicFrameLocks noGrp="1"/>
          </p:cNvGraphicFramePr>
          <p:nvPr/>
        </p:nvGraphicFramePr>
        <p:xfrm>
          <a:off x="552195" y="1037664"/>
          <a:ext cx="5788898" cy="7683918"/>
        </p:xfrm>
        <a:graphic>
          <a:graphicData uri="http://schemas.openxmlformats.org/drawingml/2006/table">
            <a:tbl>
              <a:tblPr firstRow="1" bandRow="1">
                <a:tableStyleId>{5940675A-B579-460E-94D1-54222C63F5DA}</a:tableStyleId>
              </a:tblPr>
              <a:tblGrid>
                <a:gridCol w="1004597">
                  <a:extLst>
                    <a:ext uri="{9D8B030D-6E8A-4147-A177-3AD203B41FA5}">
                      <a16:colId xmlns:a16="http://schemas.microsoft.com/office/drawing/2014/main" val="20000"/>
                    </a:ext>
                  </a:extLst>
                </a:gridCol>
                <a:gridCol w="4784301">
                  <a:extLst>
                    <a:ext uri="{9D8B030D-6E8A-4147-A177-3AD203B41FA5}">
                      <a16:colId xmlns:a16="http://schemas.microsoft.com/office/drawing/2014/main" val="20001"/>
                    </a:ext>
                  </a:extLst>
                </a:gridCol>
              </a:tblGrid>
              <a:tr h="456737">
                <a:tc>
                  <a:txBody>
                    <a:bodyPr/>
                    <a:lstStyle/>
                    <a:p>
                      <a:r>
                        <a:rPr lang="en-AU" sz="1050" b="1" dirty="0">
                          <a:latin typeface="Arial Narrow" panose="020B0606020202030204" pitchFamily="34" charset="0"/>
                        </a:rPr>
                        <a:t>Cognitive</a:t>
                      </a:r>
                      <a:r>
                        <a:rPr lang="en-AU" sz="1050" b="1" baseline="0" dirty="0">
                          <a:latin typeface="Arial Narrow" panose="020B0606020202030204" pitchFamily="34" charset="0"/>
                        </a:rPr>
                        <a:t> Verb</a:t>
                      </a:r>
                      <a:endParaRPr lang="en-AU" sz="1050" b="1" dirty="0">
                        <a:latin typeface="Arial Narrow" panose="020B0606020202030204" pitchFamily="34" charset="0"/>
                      </a:endParaRPr>
                    </a:p>
                  </a:txBody>
                  <a:tcPr>
                    <a:solidFill>
                      <a:schemeClr val="bg1">
                        <a:lumMod val="85000"/>
                      </a:schemeClr>
                    </a:solidFill>
                  </a:tcPr>
                </a:tc>
                <a:tc>
                  <a:txBody>
                    <a:bodyPr/>
                    <a:lstStyle/>
                    <a:p>
                      <a:r>
                        <a:rPr lang="en-AU" sz="1050" b="1" dirty="0">
                          <a:latin typeface="Arial Narrow" panose="020B0606020202030204" pitchFamily="34" charset="0"/>
                        </a:rPr>
                        <a:t>Description</a:t>
                      </a:r>
                    </a:p>
                  </a:txBody>
                  <a:tcPr>
                    <a:solidFill>
                      <a:schemeClr val="bg1">
                        <a:lumMod val="85000"/>
                      </a:schemeClr>
                    </a:solidFill>
                  </a:tcPr>
                </a:tc>
                <a:extLst>
                  <a:ext uri="{0D108BD9-81ED-4DB2-BD59-A6C34878D82A}">
                    <a16:rowId xmlns:a16="http://schemas.microsoft.com/office/drawing/2014/main" val="10000"/>
                  </a:ext>
                </a:extLst>
              </a:tr>
              <a:tr h="1041379">
                <a:tc>
                  <a:txBody>
                    <a:bodyPr/>
                    <a:lstStyle/>
                    <a:p>
                      <a:r>
                        <a:rPr lang="en-AU" sz="1050" dirty="0">
                          <a:latin typeface="Arial Narrow" panose="020B0606020202030204" pitchFamily="34" charset="0"/>
                        </a:rPr>
                        <a:t>Analyse</a:t>
                      </a:r>
                    </a:p>
                  </a:txBody>
                  <a:tcPr/>
                </a:tc>
                <a:tc>
                  <a:txBody>
                    <a:bodyPr/>
                    <a:lstStyle/>
                    <a:p>
                      <a:r>
                        <a:rPr lang="en-AU" sz="1050" dirty="0">
                          <a:latin typeface="Arial Narrow" panose="020B0606020202030204" pitchFamily="34" charset="0"/>
                        </a:rPr>
                        <a:t>dissect to ascertain and examine constituent parts and/or their relationships; break down or examine in order to identify the essential elements, features, components or structure; determine the logic and reasonableness of information; examine or consider something in order to explain and interpret it, for the purpose of finding meaning or relationships and identifying patterns,</a:t>
                      </a:r>
                    </a:p>
                    <a:p>
                      <a:r>
                        <a:rPr lang="en-AU" sz="1050" dirty="0">
                          <a:latin typeface="Arial Narrow" panose="020B0606020202030204" pitchFamily="34" charset="0"/>
                        </a:rPr>
                        <a:t>similarities and differences</a:t>
                      </a:r>
                    </a:p>
                  </a:txBody>
                  <a:tcPr/>
                </a:tc>
                <a:extLst>
                  <a:ext uri="{0D108BD9-81ED-4DB2-BD59-A6C34878D82A}">
                    <a16:rowId xmlns:a16="http://schemas.microsoft.com/office/drawing/2014/main" val="1858521340"/>
                  </a:ext>
                </a:extLst>
              </a:tr>
              <a:tr h="449442">
                <a:tc>
                  <a:txBody>
                    <a:bodyPr/>
                    <a:lstStyle/>
                    <a:p>
                      <a:r>
                        <a:rPr lang="en-AU" sz="1050" dirty="0">
                          <a:latin typeface="Arial Narrow" panose="020B0606020202030204" pitchFamily="34" charset="0"/>
                        </a:rPr>
                        <a:t>Apply</a:t>
                      </a:r>
                    </a:p>
                  </a:txBody>
                  <a:tcPr/>
                </a:tc>
                <a:tc>
                  <a:txBody>
                    <a:bodyPr/>
                    <a:lstStyle/>
                    <a:p>
                      <a:r>
                        <a:rPr lang="en-AU" sz="1050" dirty="0">
                          <a:latin typeface="Arial Narrow" panose="020B0606020202030204" pitchFamily="34" charset="0"/>
                        </a:rPr>
                        <a:t>Use knowledge and understanding</a:t>
                      </a:r>
                      <a:r>
                        <a:rPr lang="en-AU" sz="1050" baseline="0" dirty="0">
                          <a:latin typeface="Arial Narrow" panose="020B0606020202030204" pitchFamily="34" charset="0"/>
                        </a:rPr>
                        <a:t> in response to a given situation or circumstance; carry out or use a procedure in a given or particular situation</a:t>
                      </a:r>
                      <a:endParaRPr lang="en-AU" sz="1050" dirty="0">
                        <a:latin typeface="Arial Narrow" panose="020B0606020202030204" pitchFamily="34" charset="0"/>
                      </a:endParaRPr>
                    </a:p>
                  </a:txBody>
                  <a:tcPr/>
                </a:tc>
                <a:extLst>
                  <a:ext uri="{0D108BD9-81ED-4DB2-BD59-A6C34878D82A}">
                    <a16:rowId xmlns:a16="http://schemas.microsoft.com/office/drawing/2014/main" val="10001"/>
                  </a:ext>
                </a:extLst>
              </a:tr>
              <a:tr h="446345">
                <a:tc>
                  <a:txBody>
                    <a:bodyPr/>
                    <a:lstStyle/>
                    <a:p>
                      <a:r>
                        <a:rPr lang="en-AU" sz="1050" dirty="0">
                          <a:latin typeface="Arial Narrow" panose="020B0606020202030204" pitchFamily="34" charset="0"/>
                        </a:rPr>
                        <a:t>Appreciate</a:t>
                      </a:r>
                    </a:p>
                  </a:txBody>
                  <a:tcPr/>
                </a:tc>
                <a:tc>
                  <a:txBody>
                    <a:bodyPr/>
                    <a:lstStyle/>
                    <a:p>
                      <a:r>
                        <a:rPr lang="en-AU" sz="1050" dirty="0">
                          <a:latin typeface="Arial Narrow" panose="020B0606020202030204" pitchFamily="34" charset="0"/>
                        </a:rPr>
                        <a:t>recognise or make a judgment about the value or worth of something; understand fully; grasp the full implications of</a:t>
                      </a:r>
                    </a:p>
                  </a:txBody>
                  <a:tcPr/>
                </a:tc>
                <a:extLst>
                  <a:ext uri="{0D108BD9-81ED-4DB2-BD59-A6C34878D82A}">
                    <a16:rowId xmlns:a16="http://schemas.microsoft.com/office/drawing/2014/main" val="3410392564"/>
                  </a:ext>
                </a:extLst>
              </a:tr>
              <a:tr h="449442">
                <a:tc>
                  <a:txBody>
                    <a:bodyPr/>
                    <a:lstStyle/>
                    <a:p>
                      <a:r>
                        <a:rPr lang="en-AU" sz="1050" dirty="0">
                          <a:latin typeface="Arial Narrow" panose="020B0606020202030204" pitchFamily="34" charset="0"/>
                        </a:rPr>
                        <a:t>Assess</a:t>
                      </a:r>
                    </a:p>
                  </a:txBody>
                  <a:tcPr/>
                </a:tc>
                <a:tc>
                  <a:txBody>
                    <a:bodyPr/>
                    <a:lstStyle/>
                    <a:p>
                      <a:r>
                        <a:rPr lang="en-AU" sz="1050" dirty="0">
                          <a:latin typeface="Arial Narrow" panose="020B0606020202030204" pitchFamily="34" charset="0"/>
                        </a:rPr>
                        <a:t>Measure, determine, evaluate, estimate or make a judgement about the value, quality, outcomes, results, size, significance,</a:t>
                      </a:r>
                      <a:r>
                        <a:rPr lang="en-AU" sz="1050" baseline="0" dirty="0">
                          <a:latin typeface="Arial Narrow" panose="020B0606020202030204" pitchFamily="34" charset="0"/>
                        </a:rPr>
                        <a:t> nature or extent of something</a:t>
                      </a:r>
                      <a:endParaRPr lang="en-AU" sz="1050" dirty="0">
                        <a:latin typeface="Arial Narrow" panose="020B0606020202030204" pitchFamily="34" charset="0"/>
                      </a:endParaRPr>
                    </a:p>
                  </a:txBody>
                  <a:tcPr/>
                </a:tc>
                <a:extLst>
                  <a:ext uri="{0D108BD9-81ED-4DB2-BD59-A6C34878D82A}">
                    <a16:rowId xmlns:a16="http://schemas.microsoft.com/office/drawing/2014/main" val="10003"/>
                  </a:ext>
                </a:extLst>
              </a:tr>
              <a:tr h="624224">
                <a:tc>
                  <a:txBody>
                    <a:bodyPr/>
                    <a:lstStyle/>
                    <a:p>
                      <a:r>
                        <a:rPr lang="en-AU" sz="1050" dirty="0">
                          <a:latin typeface="Arial Narrow" panose="020B0606020202030204" pitchFamily="34" charset="0"/>
                        </a:rPr>
                        <a:t>Calculate</a:t>
                      </a:r>
                    </a:p>
                  </a:txBody>
                  <a:tcPr/>
                </a:tc>
                <a:tc>
                  <a:txBody>
                    <a:bodyPr/>
                    <a:lstStyle/>
                    <a:p>
                      <a:r>
                        <a:rPr lang="en-AU" sz="1050" dirty="0">
                          <a:latin typeface="Arial Narrow" panose="020B0606020202030204" pitchFamily="34" charset="0"/>
                        </a:rPr>
                        <a:t>Determine or find (e.g. a number, answer) by using mathematical processes;</a:t>
                      </a:r>
                      <a:r>
                        <a:rPr lang="en-AU" sz="1050" baseline="0" dirty="0">
                          <a:latin typeface="Arial Narrow" panose="020B0606020202030204" pitchFamily="34" charset="0"/>
                        </a:rPr>
                        <a:t> obtain a numerical answer showing the relevant stages in the working; ascertain/determine from given facts, figures or information</a:t>
                      </a:r>
                      <a:endParaRPr lang="en-AU" sz="1050" dirty="0">
                        <a:latin typeface="Arial Narrow" panose="020B0606020202030204" pitchFamily="34" charset="0"/>
                      </a:endParaRPr>
                    </a:p>
                  </a:txBody>
                  <a:tcPr/>
                </a:tc>
                <a:extLst>
                  <a:ext uri="{0D108BD9-81ED-4DB2-BD59-A6C34878D82A}">
                    <a16:rowId xmlns:a16="http://schemas.microsoft.com/office/drawing/2014/main" val="10004"/>
                  </a:ext>
                </a:extLst>
              </a:tr>
              <a:tr h="449442">
                <a:tc>
                  <a:txBody>
                    <a:bodyPr/>
                    <a:lstStyle/>
                    <a:p>
                      <a:r>
                        <a:rPr lang="en-AU" sz="1050" dirty="0">
                          <a:latin typeface="Arial Narrow" panose="020B0606020202030204" pitchFamily="34" charset="0"/>
                        </a:rPr>
                        <a:t>Categorise</a:t>
                      </a:r>
                    </a:p>
                  </a:txBody>
                  <a:tcPr/>
                </a:tc>
                <a:tc>
                  <a:txBody>
                    <a:bodyPr/>
                    <a:lstStyle/>
                    <a:p>
                      <a:r>
                        <a:rPr lang="en-AU" sz="1050" dirty="0">
                          <a:latin typeface="Arial Narrow" panose="020B0606020202030204" pitchFamily="34" charset="0"/>
                        </a:rPr>
                        <a:t>Place in or assign</a:t>
                      </a:r>
                      <a:r>
                        <a:rPr lang="en-AU" sz="1050" baseline="0" dirty="0">
                          <a:latin typeface="Arial Narrow" panose="020B0606020202030204" pitchFamily="34" charset="0"/>
                        </a:rPr>
                        <a:t> to a particular class or group; arrange or order by classes or categories; classify, sort out, sort, separate</a:t>
                      </a:r>
                      <a:endParaRPr lang="en-AU" sz="1050" dirty="0">
                        <a:latin typeface="Arial Narrow" panose="020B0606020202030204" pitchFamily="34" charset="0"/>
                      </a:endParaRPr>
                    </a:p>
                  </a:txBody>
                  <a:tcPr/>
                </a:tc>
                <a:extLst>
                  <a:ext uri="{0D108BD9-81ED-4DB2-BD59-A6C34878D82A}">
                    <a16:rowId xmlns:a16="http://schemas.microsoft.com/office/drawing/2014/main" val="10005"/>
                  </a:ext>
                </a:extLst>
              </a:tr>
              <a:tr h="446345">
                <a:tc>
                  <a:txBody>
                    <a:bodyPr/>
                    <a:lstStyle/>
                    <a:p>
                      <a:r>
                        <a:rPr lang="en-AU" sz="1050" dirty="0">
                          <a:latin typeface="Arial Narrow" panose="020B0606020202030204" pitchFamily="34" charset="0"/>
                        </a:rPr>
                        <a:t>Classify</a:t>
                      </a:r>
                    </a:p>
                  </a:txBody>
                  <a:tcPr/>
                </a:tc>
                <a:tc>
                  <a:txBody>
                    <a:bodyPr/>
                    <a:lstStyle/>
                    <a:p>
                      <a:r>
                        <a:rPr lang="en-AU" sz="1050" dirty="0">
                          <a:latin typeface="Arial Narrow" panose="020B0606020202030204" pitchFamily="34" charset="0"/>
                        </a:rPr>
                        <a:t>Arrange, distribute</a:t>
                      </a:r>
                      <a:r>
                        <a:rPr lang="en-AU" sz="1050" baseline="0" dirty="0">
                          <a:latin typeface="Arial Narrow" panose="020B0606020202030204" pitchFamily="34" charset="0"/>
                        </a:rPr>
                        <a:t> or order in classes or categories according to shared qualities or characteristics</a:t>
                      </a:r>
                      <a:endParaRPr lang="en-AU" sz="1050" dirty="0">
                        <a:latin typeface="Arial Narrow" panose="020B0606020202030204" pitchFamily="34" charset="0"/>
                      </a:endParaRPr>
                    </a:p>
                  </a:txBody>
                  <a:tcPr/>
                </a:tc>
                <a:extLst>
                  <a:ext uri="{0D108BD9-81ED-4DB2-BD59-A6C34878D82A}">
                    <a16:rowId xmlns:a16="http://schemas.microsoft.com/office/drawing/2014/main" val="10006"/>
                  </a:ext>
                </a:extLst>
              </a:tr>
              <a:tr h="446345">
                <a:tc>
                  <a:txBody>
                    <a:bodyPr/>
                    <a:lstStyle/>
                    <a:p>
                      <a:r>
                        <a:rPr lang="en-AU" sz="1050" dirty="0">
                          <a:latin typeface="Arial Narrow" panose="020B0606020202030204" pitchFamily="34" charset="0"/>
                        </a:rPr>
                        <a:t>Consider</a:t>
                      </a:r>
                    </a:p>
                  </a:txBody>
                  <a:tcPr/>
                </a:tc>
                <a:tc>
                  <a:txBody>
                    <a:bodyPr/>
                    <a:lstStyle/>
                    <a:p>
                      <a:r>
                        <a:rPr lang="en-AU" sz="1050" dirty="0">
                          <a:latin typeface="Arial Narrow" panose="020B0606020202030204" pitchFamily="34" charset="0"/>
                        </a:rPr>
                        <a:t>think deliberately or carefully about something, typically before making a decision; take something into account when making a judgment; view attentively or scrutinise; reflect on</a:t>
                      </a:r>
                    </a:p>
                  </a:txBody>
                  <a:tcPr/>
                </a:tc>
                <a:extLst>
                  <a:ext uri="{0D108BD9-81ED-4DB2-BD59-A6C34878D82A}">
                    <a16:rowId xmlns:a16="http://schemas.microsoft.com/office/drawing/2014/main" val="2295634185"/>
                  </a:ext>
                </a:extLst>
              </a:tr>
              <a:tr h="449442">
                <a:tc>
                  <a:txBody>
                    <a:bodyPr/>
                    <a:lstStyle/>
                    <a:p>
                      <a:r>
                        <a:rPr lang="en-AU" sz="1050" dirty="0">
                          <a:latin typeface="Arial Narrow" panose="020B0606020202030204" pitchFamily="34" charset="0"/>
                        </a:rPr>
                        <a:t>Compare</a:t>
                      </a:r>
                    </a:p>
                  </a:txBody>
                  <a:tcPr/>
                </a:tc>
                <a:tc>
                  <a:txBody>
                    <a:bodyPr/>
                    <a:lstStyle/>
                    <a:p>
                      <a:r>
                        <a:rPr lang="en-AU" sz="1050" dirty="0">
                          <a:latin typeface="Arial Narrow" panose="020B0606020202030204" pitchFamily="34" charset="0"/>
                        </a:rPr>
                        <a:t>Display recognition of similarities and differences</a:t>
                      </a:r>
                      <a:r>
                        <a:rPr lang="en-AU" sz="1050" baseline="0" dirty="0">
                          <a:latin typeface="Arial Narrow" panose="020B0606020202030204" pitchFamily="34" charset="0"/>
                        </a:rPr>
                        <a:t> and recognise the significance of these similarities and differences</a:t>
                      </a:r>
                      <a:endParaRPr lang="en-AU" sz="1050" dirty="0">
                        <a:latin typeface="Arial Narrow" panose="020B0606020202030204" pitchFamily="34" charset="0"/>
                      </a:endParaRPr>
                    </a:p>
                  </a:txBody>
                  <a:tcPr/>
                </a:tc>
                <a:extLst>
                  <a:ext uri="{0D108BD9-81ED-4DB2-BD59-A6C34878D82A}">
                    <a16:rowId xmlns:a16="http://schemas.microsoft.com/office/drawing/2014/main" val="10007"/>
                  </a:ext>
                </a:extLst>
              </a:tr>
              <a:tr h="619923">
                <a:tc>
                  <a:txBody>
                    <a:bodyPr/>
                    <a:lstStyle/>
                    <a:p>
                      <a:r>
                        <a:rPr lang="en-AU" sz="1050" dirty="0">
                          <a:latin typeface="Arial Narrow" panose="020B0606020202030204" pitchFamily="34" charset="0"/>
                        </a:rPr>
                        <a:t>Contrast</a:t>
                      </a:r>
                    </a:p>
                  </a:txBody>
                  <a:tcPr/>
                </a:tc>
                <a:tc>
                  <a:txBody>
                    <a:bodyPr/>
                    <a:lstStyle/>
                    <a:p>
                      <a:r>
                        <a:rPr lang="en-AU" sz="1050" dirty="0">
                          <a:latin typeface="Arial Narrow" panose="020B0606020202030204" pitchFamily="34" charset="0"/>
                        </a:rPr>
                        <a:t>display recognition of differences by deliberate juxtaposition of contrary elements; show how things are different or opposite; give an account of the differences between two or more items or situations, referring to both or all of them throughout</a:t>
                      </a:r>
                    </a:p>
                  </a:txBody>
                  <a:tcPr/>
                </a:tc>
                <a:extLst>
                  <a:ext uri="{0D108BD9-81ED-4DB2-BD59-A6C34878D82A}">
                    <a16:rowId xmlns:a16="http://schemas.microsoft.com/office/drawing/2014/main" val="2624277590"/>
                  </a:ext>
                </a:extLst>
              </a:tr>
              <a:tr h="449442">
                <a:tc>
                  <a:txBody>
                    <a:bodyPr/>
                    <a:lstStyle/>
                    <a:p>
                      <a:r>
                        <a:rPr lang="en-AU" sz="1050" dirty="0">
                          <a:latin typeface="Arial Narrow" panose="020B0606020202030204" pitchFamily="34" charset="0"/>
                        </a:rPr>
                        <a:t>Define</a:t>
                      </a:r>
                    </a:p>
                  </a:txBody>
                  <a:tcPr/>
                </a:tc>
                <a:tc>
                  <a:txBody>
                    <a:bodyPr/>
                    <a:lstStyle/>
                    <a:p>
                      <a:r>
                        <a:rPr lang="en-AU" sz="1050" dirty="0">
                          <a:latin typeface="Arial Narrow" panose="020B0606020202030204" pitchFamily="34" charset="0"/>
                        </a:rPr>
                        <a:t>Give the meaning of a word, phrase, concept or physical quantity;</a:t>
                      </a:r>
                      <a:r>
                        <a:rPr lang="en-AU" sz="1050" baseline="0" dirty="0">
                          <a:latin typeface="Arial Narrow" panose="020B0606020202030204" pitchFamily="34" charset="0"/>
                        </a:rPr>
                        <a:t> state meaning and identify or describe qualities</a:t>
                      </a:r>
                      <a:endParaRPr lang="en-AU" sz="1050" dirty="0">
                        <a:latin typeface="Arial Narrow" panose="020B0606020202030204" pitchFamily="34" charset="0"/>
                      </a:endParaRPr>
                    </a:p>
                  </a:txBody>
                  <a:tcPr/>
                </a:tc>
                <a:extLst>
                  <a:ext uri="{0D108BD9-81ED-4DB2-BD59-A6C34878D82A}">
                    <a16:rowId xmlns:a16="http://schemas.microsoft.com/office/drawing/2014/main" val="10008"/>
                  </a:ext>
                </a:extLst>
              </a:tr>
              <a:tr h="449442">
                <a:tc>
                  <a:txBody>
                    <a:bodyPr/>
                    <a:lstStyle/>
                    <a:p>
                      <a:r>
                        <a:rPr lang="en-AU" sz="1050" dirty="0">
                          <a:latin typeface="Arial Narrow" panose="020B0606020202030204" pitchFamily="34" charset="0"/>
                        </a:rPr>
                        <a:t>Describe</a:t>
                      </a:r>
                    </a:p>
                  </a:txBody>
                  <a:tcPr/>
                </a:tc>
                <a:tc>
                  <a:txBody>
                    <a:bodyPr/>
                    <a:lstStyle/>
                    <a:p>
                      <a:r>
                        <a:rPr lang="en-AU" sz="1050" dirty="0">
                          <a:latin typeface="Arial Narrow" panose="020B0606020202030204" pitchFamily="34" charset="0"/>
                        </a:rPr>
                        <a:t>Give an account (written or spoken) of a situation, event, pattern or process, or of the characteristics or features of something</a:t>
                      </a:r>
                    </a:p>
                  </a:txBody>
                  <a:tcPr/>
                </a:tc>
                <a:extLst>
                  <a:ext uri="{0D108BD9-81ED-4DB2-BD59-A6C34878D82A}">
                    <a16:rowId xmlns:a16="http://schemas.microsoft.com/office/drawing/2014/main" val="10009"/>
                  </a:ext>
                </a:extLst>
              </a:tr>
              <a:tr h="446345">
                <a:tc>
                  <a:txBody>
                    <a:bodyPr/>
                    <a:lstStyle/>
                    <a:p>
                      <a:r>
                        <a:rPr lang="en-AU" sz="1050" dirty="0">
                          <a:latin typeface="Arial Narrow" panose="020B0606020202030204" pitchFamily="34" charset="0"/>
                        </a:rPr>
                        <a:t>Determine</a:t>
                      </a:r>
                    </a:p>
                  </a:txBody>
                  <a:tcPr/>
                </a:tc>
                <a:tc>
                  <a:txBody>
                    <a:bodyPr/>
                    <a:lstStyle/>
                    <a:p>
                      <a:r>
                        <a:rPr lang="en-AU" sz="1050" dirty="0">
                          <a:latin typeface="Arial Narrow" panose="020B0606020202030204" pitchFamily="34" charset="0"/>
                        </a:rPr>
                        <a:t>establish, conclude or ascertain after consideration, observation, investigation or calculation; decide or come to a resolution</a:t>
                      </a:r>
                    </a:p>
                  </a:txBody>
                  <a:tcPr/>
                </a:tc>
                <a:extLst>
                  <a:ext uri="{0D108BD9-81ED-4DB2-BD59-A6C34878D82A}">
                    <a16:rowId xmlns:a16="http://schemas.microsoft.com/office/drawing/2014/main" val="1032317744"/>
                  </a:ext>
                </a:extLst>
              </a:tr>
              <a:tr h="449442">
                <a:tc>
                  <a:txBody>
                    <a:bodyPr/>
                    <a:lstStyle/>
                    <a:p>
                      <a:r>
                        <a:rPr lang="en-AU" sz="1050" dirty="0">
                          <a:latin typeface="Arial Narrow" panose="020B0606020202030204" pitchFamily="34" charset="0"/>
                        </a:rPr>
                        <a:t>Discriminate</a:t>
                      </a:r>
                    </a:p>
                  </a:txBody>
                  <a:tcPr/>
                </a:tc>
                <a:tc>
                  <a:txBody>
                    <a:bodyPr/>
                    <a:lstStyle/>
                    <a:p>
                      <a:r>
                        <a:rPr lang="en-AU" sz="1050" dirty="0">
                          <a:latin typeface="Arial Narrow" panose="020B0606020202030204" pitchFamily="34" charset="0"/>
                        </a:rPr>
                        <a:t>note, observe or recognise a difference; make or constitute a distinction in or between; differentiate; note or distinguish as different</a:t>
                      </a:r>
                    </a:p>
                  </a:txBody>
                  <a:tcPr/>
                </a:tc>
                <a:extLst>
                  <a:ext uri="{0D108BD9-81ED-4DB2-BD59-A6C34878D82A}">
                    <a16:rowId xmlns:a16="http://schemas.microsoft.com/office/drawing/2014/main" val="1952361228"/>
                  </a:ext>
                </a:extLst>
              </a:tr>
            </a:tbl>
          </a:graphicData>
        </a:graphic>
      </p:graphicFrame>
      <p:sp>
        <p:nvSpPr>
          <p:cNvPr id="12" name="TextBox 11">
            <a:extLst>
              <a:ext uri="{FF2B5EF4-FFF2-40B4-BE49-F238E27FC236}">
                <a16:creationId xmlns:a16="http://schemas.microsoft.com/office/drawing/2014/main" id="{FE44E870-CE1A-4842-8D99-7EA6EA588F6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0" name="Straight Connector 9">
            <a:extLst>
              <a:ext uri="{FF2B5EF4-FFF2-40B4-BE49-F238E27FC236}">
                <a16:creationId xmlns:a16="http://schemas.microsoft.com/office/drawing/2014/main" id="{53D5482C-B02A-21F5-0952-C9A6F85EE534}"/>
              </a:ext>
            </a:extLst>
          </p:cNvPr>
          <p:cNvCxnSpPr>
            <a:cxnSpLocks/>
          </p:cNvCxnSpPr>
          <p:nvPr/>
        </p:nvCxnSpPr>
        <p:spPr>
          <a:xfrm flipH="1">
            <a:off x="508863" y="8805288"/>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36">
            <a:extLst>
              <a:ext uri="{FF2B5EF4-FFF2-40B4-BE49-F238E27FC236}">
                <a16:creationId xmlns:a16="http://schemas.microsoft.com/office/drawing/2014/main" id="{709BC70A-71DC-9A87-D00D-8E06DD8EF92F}"/>
              </a:ext>
            </a:extLst>
          </p:cNvPr>
          <p:cNvSpPr txBox="1"/>
          <p:nvPr/>
        </p:nvSpPr>
        <p:spPr>
          <a:xfrm>
            <a:off x="3019219" y="8805288"/>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Cognitive Verbs	                                               </a:t>
            </a:r>
            <a:endParaRPr lang="en-AU" sz="1100" b="1" dirty="0">
              <a:latin typeface="Arial Narrow" pitchFamily="34" charset="0"/>
            </a:endParaRPr>
          </a:p>
        </p:txBody>
      </p:sp>
      <p:sp>
        <p:nvSpPr>
          <p:cNvPr id="15" name="TextBox 36">
            <a:extLst>
              <a:ext uri="{FF2B5EF4-FFF2-40B4-BE49-F238E27FC236}">
                <a16:creationId xmlns:a16="http://schemas.microsoft.com/office/drawing/2014/main" id="{8BA7DE3C-7518-C670-6CBD-AF4C4A080141}"/>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7498705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12775" y="222717"/>
            <a:ext cx="4032449" cy="538609"/>
          </a:xfrm>
          <a:prstGeom prst="rect">
            <a:avLst/>
          </a:prstGeom>
          <a:noFill/>
        </p:spPr>
        <p:txBody>
          <a:bodyPr wrap="square" rtlCol="0">
            <a:spAutoFit/>
          </a:bodyPr>
          <a:lstStyle/>
          <a:p>
            <a:r>
              <a:rPr lang="en-US" b="1" dirty="0">
                <a:latin typeface="Arial Narrow" pitchFamily="34" charset="0"/>
              </a:rPr>
              <a:t>22. Something Fishy – </a:t>
            </a:r>
            <a:r>
              <a:rPr lang="en-AU" sz="1100" dirty="0">
                <a:latin typeface="Arial Narrow" panose="020B0606020202030204" pitchFamily="34" charset="0"/>
              </a:rPr>
              <a:t>Describe how fish life cycles are integrated within a variety of habitats including reef and estuarine systems</a:t>
            </a:r>
            <a:endParaRPr lang="en-US" sz="1100" i="1" dirty="0">
              <a:latin typeface="Arial Narrow" pitchFamily="34" charset="0"/>
            </a:endParaRPr>
          </a:p>
        </p:txBody>
      </p:sp>
      <p:sp>
        <p:nvSpPr>
          <p:cNvPr id="14" name="TextBox 13"/>
          <p:cNvSpPr txBox="1"/>
          <p:nvPr/>
        </p:nvSpPr>
        <p:spPr>
          <a:xfrm>
            <a:off x="405195" y="8196159"/>
            <a:ext cx="6141664" cy="646331"/>
          </a:xfrm>
          <a:prstGeom prst="rect">
            <a:avLst/>
          </a:prstGeom>
          <a:noFill/>
        </p:spPr>
        <p:txBody>
          <a:bodyPr wrap="square" rtlCol="0">
            <a:spAutoFit/>
          </a:bodyPr>
          <a:lstStyle/>
          <a:p>
            <a:r>
              <a:rPr lang="en-AU" sz="600" baseline="30000" dirty="0">
                <a:latin typeface="Arial Narrow" panose="020B0606020202030204" pitchFamily="34" charset="0"/>
              </a:rPr>
              <a:t>[1[</a:t>
            </a:r>
            <a:r>
              <a:rPr lang="en-AU" sz="600" dirty="0">
                <a:latin typeface="Arial Narrow" panose="020B0606020202030204" pitchFamily="34" charset="0"/>
              </a:rPr>
              <a:t> Moyle, P. B. and Cech, Jr. J. C. (2004). </a:t>
            </a:r>
            <a:r>
              <a:rPr lang="en-AU" sz="600" i="1" dirty="0">
                <a:latin typeface="Arial Narrow" panose="020B0606020202030204" pitchFamily="34" charset="0"/>
              </a:rPr>
              <a:t>Fishes: An Introduction to Ichthyology: 5</a:t>
            </a:r>
            <a:r>
              <a:rPr lang="en-AU" sz="600" i="1" baseline="30000" dirty="0">
                <a:latin typeface="Arial Narrow" panose="020B0606020202030204" pitchFamily="34" charset="0"/>
              </a:rPr>
              <a:t>th</a:t>
            </a:r>
            <a:r>
              <a:rPr lang="en-AU" sz="600" i="1" dirty="0">
                <a:latin typeface="Arial Narrow" panose="020B0606020202030204" pitchFamily="34" charset="0"/>
              </a:rPr>
              <a:t> Ed. </a:t>
            </a:r>
            <a:r>
              <a:rPr lang="en-AU" sz="600" dirty="0">
                <a:latin typeface="Arial Narrow" panose="020B0606020202030204" pitchFamily="34" charset="0"/>
              </a:rPr>
              <a:t>Pearson Benjamin Cummins. USA. pg. 141-165 </a:t>
            </a:r>
            <a:r>
              <a:rPr lang="en-AU" sz="600" i="1" dirty="0">
                <a:latin typeface="Arial Narrow" panose="020B0606020202030204" pitchFamily="34" charset="0"/>
              </a:rPr>
              <a:t>.</a:t>
            </a:r>
          </a:p>
          <a:p>
            <a:r>
              <a:rPr lang="en-AU" sz="600" baseline="30000" dirty="0">
                <a:latin typeface="Arial Narrow" panose="020B0606020202030204" pitchFamily="34" charset="0"/>
              </a:rPr>
              <a:t>[2] </a:t>
            </a:r>
            <a:r>
              <a:rPr lang="en-AU" sz="600" dirty="0">
                <a:latin typeface="Arial Narrow" panose="020B0606020202030204" pitchFamily="34" charset="0"/>
              </a:rPr>
              <a:t>Some coral reef fishes undergo</a:t>
            </a:r>
            <a:r>
              <a:rPr lang="en-AU" sz="600" b="1" dirty="0">
                <a:latin typeface="Arial Narrow" panose="020B0606020202030204" pitchFamily="34" charset="0"/>
              </a:rPr>
              <a:t> ontogenetic </a:t>
            </a:r>
            <a:r>
              <a:rPr lang="en-AU" sz="600" dirty="0">
                <a:latin typeface="Arial Narrow" panose="020B0606020202030204" pitchFamily="34" charset="0"/>
              </a:rPr>
              <a:t>shifts where they use different habitat types (e.g. mangroves and seagrasses) as nursery grounds before moving to their adult habitat on coral reefs </a:t>
            </a:r>
            <a:br>
              <a:rPr lang="en-AU" sz="600" dirty="0">
                <a:latin typeface="Arial Narrow" panose="020B0606020202030204" pitchFamily="34" charset="0"/>
              </a:rPr>
            </a:br>
            <a:r>
              <a:rPr lang="en-AU" sz="600" dirty="0">
                <a:latin typeface="Arial Narrow" panose="020B0606020202030204" pitchFamily="34" charset="0"/>
              </a:rPr>
              <a:t>(e.g. some parrotfishes, grunts, snappers, surgeonfishes, jacks, barracuda, emperors, groupers, goatfishes, wrasses and rabbitfishes)</a:t>
            </a:r>
            <a:r>
              <a:rPr lang="en-AU" sz="600" baseline="30000" dirty="0">
                <a:latin typeface="Arial Narrow" panose="020B0606020202030204" pitchFamily="34" charset="0"/>
              </a:rPr>
              <a:t>[3]</a:t>
            </a:r>
          </a:p>
          <a:p>
            <a:r>
              <a:rPr lang="en-AU" sz="600" baseline="30000" dirty="0">
                <a:latin typeface="Arial Narrow" panose="020B0606020202030204" pitchFamily="34" charset="0"/>
              </a:rPr>
              <a:t>[3] </a:t>
            </a:r>
            <a:r>
              <a:rPr lang="en-AU" sz="600" dirty="0">
                <a:latin typeface="Arial Narrow" panose="020B0606020202030204" pitchFamily="34" charset="0"/>
              </a:rPr>
              <a:t>Green, A. L. (2014). </a:t>
            </a:r>
            <a:r>
              <a:rPr lang="en-US" sz="600" dirty="0">
                <a:latin typeface="Arial Narrow" panose="020B0606020202030204" pitchFamily="34" charset="0"/>
              </a:rPr>
              <a:t>Larval dispersal and movement patterns of coral reef fishes, and implications for marine reserve network design. </a:t>
            </a:r>
            <a:r>
              <a:rPr lang="en-US" sz="600" i="1" dirty="0">
                <a:latin typeface="Arial Narrow" panose="020B0606020202030204" pitchFamily="34" charset="0"/>
              </a:rPr>
              <a:t>Biological Reviews. Volume 90. Issue 4. DOI: 10.1111/brv.12155</a:t>
            </a:r>
            <a:endParaRPr lang="en-AU" sz="600" i="1" dirty="0">
              <a:latin typeface="Arial Narrow" panose="020B0606020202030204" pitchFamily="34" charset="0"/>
            </a:endParaRPr>
          </a:p>
          <a:p>
            <a:r>
              <a:rPr lang="en-AU" sz="600" baseline="30000" dirty="0">
                <a:latin typeface="Arial Narrow" panose="020B0606020202030204" pitchFamily="34" charset="0"/>
              </a:rPr>
              <a:t>[4] </a:t>
            </a:r>
            <a:r>
              <a:rPr lang="en-AU" sz="600" dirty="0">
                <a:latin typeface="Arial Narrow" panose="020B0606020202030204" pitchFamily="34" charset="0"/>
              </a:rPr>
              <a:t>Adapted from: </a:t>
            </a:r>
            <a:r>
              <a:rPr lang="en-AU" sz="600" dirty="0" err="1">
                <a:latin typeface="Arial Narrow" panose="020B0606020202030204" pitchFamily="34" charset="0"/>
              </a:rPr>
              <a:t>Dorenbosch</a:t>
            </a:r>
            <a:r>
              <a:rPr lang="en-AU" sz="600" dirty="0">
                <a:latin typeface="Arial Narrow" panose="020B0606020202030204" pitchFamily="34" charset="0"/>
              </a:rPr>
              <a:t>, M. (2006). </a:t>
            </a:r>
            <a:r>
              <a:rPr lang="en-US" sz="600" i="1" dirty="0">
                <a:latin typeface="Arial Narrow" panose="020B0606020202030204" pitchFamily="34" charset="0"/>
              </a:rPr>
              <a:t>Connectivity between fish assemblages of seagrass beds, mangroves and coral reefs. Evidence from the Caribbean and the western Indian Ocean. </a:t>
            </a:r>
            <a:r>
              <a:rPr lang="en-US" sz="600" dirty="0">
                <a:latin typeface="Arial Narrow" panose="020B0606020202030204" pitchFamily="34" charset="0"/>
              </a:rPr>
              <a:t>Thesis.</a:t>
            </a:r>
            <a:br>
              <a:rPr lang="en-US" sz="600" dirty="0">
                <a:latin typeface="Arial Narrow" panose="020B0606020202030204" pitchFamily="34" charset="0"/>
              </a:rPr>
            </a:br>
            <a:r>
              <a:rPr lang="en-US" sz="600" dirty="0">
                <a:latin typeface="Arial Narrow" panose="020B0606020202030204" pitchFamily="34" charset="0"/>
              </a:rPr>
              <a:t> Faculty of Science. Radboud University </a:t>
            </a:r>
            <a:r>
              <a:rPr lang="en-US" sz="600" dirty="0" err="1">
                <a:latin typeface="Arial Narrow" panose="020B0606020202030204" pitchFamily="34" charset="0"/>
              </a:rPr>
              <a:t>Nijmegan</a:t>
            </a:r>
            <a:r>
              <a:rPr lang="en-US" sz="600" dirty="0">
                <a:latin typeface="Arial Narrow" panose="020B0606020202030204" pitchFamily="34" charset="0"/>
              </a:rPr>
              <a:t>, The Netherlands. ISBN: 90-9020790-2.</a:t>
            </a:r>
            <a:endParaRPr lang="en-AU" sz="600" i="1" dirty="0">
              <a:latin typeface="Arial Narrow" panose="020B0606020202030204" pitchFamily="34" charset="0"/>
            </a:endParaRPr>
          </a:p>
        </p:txBody>
      </p:sp>
      <p:sp>
        <p:nvSpPr>
          <p:cNvPr id="33" name="TextBox 32"/>
          <p:cNvSpPr txBox="1"/>
          <p:nvPr/>
        </p:nvSpPr>
        <p:spPr>
          <a:xfrm>
            <a:off x="403687" y="2167897"/>
            <a:ext cx="2968777" cy="1446550"/>
          </a:xfrm>
          <a:prstGeom prst="rect">
            <a:avLst/>
          </a:prstGeom>
          <a:noFill/>
        </p:spPr>
        <p:txBody>
          <a:bodyPr wrap="square" rtlCol="0">
            <a:spAutoFit/>
          </a:bodyPr>
          <a:lstStyle/>
          <a:p>
            <a:r>
              <a:rPr lang="en-AU" sz="1600" b="1" dirty="0">
                <a:latin typeface="Arial Narrow" panose="020B0606020202030204" pitchFamily="34" charset="0"/>
              </a:rPr>
              <a:t>Fish Life Cycle Stages</a:t>
            </a:r>
          </a:p>
          <a:p>
            <a:r>
              <a:rPr lang="en-AU" sz="1200" dirty="0">
                <a:latin typeface="Arial Narrow" panose="020B0606020202030204" pitchFamily="34" charset="0"/>
              </a:rPr>
              <a:t>Nearly all fish (~95%) are external fertilisers. </a:t>
            </a:r>
          </a:p>
          <a:p>
            <a:r>
              <a:rPr lang="en-AU" sz="1200" dirty="0">
                <a:latin typeface="Arial Narrow" panose="020B0606020202030204" pitchFamily="34" charset="0"/>
              </a:rPr>
              <a:t>The fertilised </a:t>
            </a:r>
            <a:r>
              <a:rPr lang="en-AU" sz="1200" b="1" dirty="0">
                <a:latin typeface="Arial Narrow" panose="020B0606020202030204" pitchFamily="34" charset="0"/>
              </a:rPr>
              <a:t>eggs</a:t>
            </a:r>
            <a:r>
              <a:rPr lang="en-AU" sz="1200" dirty="0">
                <a:latin typeface="Arial Narrow" panose="020B0606020202030204" pitchFamily="34" charset="0"/>
              </a:rPr>
              <a:t> hatch and become</a:t>
            </a:r>
            <a:r>
              <a:rPr lang="en-AU" sz="1200" b="1" dirty="0">
                <a:latin typeface="Arial Narrow" panose="020B0606020202030204" pitchFamily="34" charset="0"/>
              </a:rPr>
              <a:t> larvae</a:t>
            </a:r>
            <a:r>
              <a:rPr lang="en-AU" sz="1200" dirty="0">
                <a:latin typeface="Arial Narrow" panose="020B0606020202030204" pitchFamily="34" charset="0"/>
              </a:rPr>
              <a:t>. </a:t>
            </a:r>
            <a:br>
              <a:rPr lang="en-AU" sz="1200" dirty="0">
                <a:latin typeface="Arial Narrow" panose="020B0606020202030204" pitchFamily="34" charset="0"/>
              </a:rPr>
            </a:br>
            <a:r>
              <a:rPr lang="en-AU" sz="1200" dirty="0">
                <a:latin typeface="Arial Narrow" panose="020B0606020202030204" pitchFamily="34" charset="0"/>
              </a:rPr>
              <a:t>The larvae undergo metamorphosis to become</a:t>
            </a:r>
            <a:r>
              <a:rPr lang="en-AU" sz="1200" b="1" dirty="0">
                <a:latin typeface="Arial Narrow" panose="020B0606020202030204" pitchFamily="34" charset="0"/>
              </a:rPr>
              <a:t> juveniles </a:t>
            </a:r>
            <a:r>
              <a:rPr lang="en-AU" sz="1200" dirty="0">
                <a:latin typeface="Arial Narrow" panose="020B0606020202030204" pitchFamily="34" charset="0"/>
              </a:rPr>
              <a:t>(to </a:t>
            </a:r>
            <a:r>
              <a:rPr lang="en-AU" sz="1200" i="1" dirty="0">
                <a:latin typeface="Arial Narrow" panose="020B0606020202030204" pitchFamily="34" charset="0"/>
              </a:rPr>
              <a:t>fry</a:t>
            </a:r>
            <a:r>
              <a:rPr lang="en-AU" sz="1200" dirty="0">
                <a:latin typeface="Arial Narrow" panose="020B0606020202030204" pitchFamily="34" charset="0"/>
              </a:rPr>
              <a:t> and then </a:t>
            </a:r>
            <a:r>
              <a:rPr lang="en-AU" sz="1200" i="1" dirty="0">
                <a:latin typeface="Arial Narrow" panose="020B0606020202030204" pitchFamily="34" charset="0"/>
              </a:rPr>
              <a:t>fingerlings</a:t>
            </a:r>
            <a:r>
              <a:rPr lang="en-AU" sz="1200" dirty="0">
                <a:latin typeface="Arial Narrow" panose="020B0606020202030204" pitchFamily="34" charset="0"/>
              </a:rPr>
              <a:t>), that later become</a:t>
            </a:r>
            <a:r>
              <a:rPr lang="en-AU" sz="1200" b="1" dirty="0">
                <a:latin typeface="Arial Narrow" panose="020B0606020202030204" pitchFamily="34" charset="0"/>
              </a:rPr>
              <a:t> adults </a:t>
            </a:r>
            <a:r>
              <a:rPr lang="en-AU" sz="1200" dirty="0">
                <a:latin typeface="Arial Narrow" panose="020B0606020202030204" pitchFamily="34" charset="0"/>
              </a:rPr>
              <a:t>(when the gonads are mature). </a:t>
            </a:r>
          </a:p>
          <a:p>
            <a:r>
              <a:rPr lang="en-AU" sz="1200" b="1" dirty="0">
                <a:latin typeface="Arial Narrow" panose="020B0606020202030204" pitchFamily="34" charset="0"/>
              </a:rPr>
              <a:t>Activity: Complete the life cycle stages (right). </a:t>
            </a:r>
          </a:p>
        </p:txBody>
      </p:sp>
      <p:cxnSp>
        <p:nvCxnSpPr>
          <p:cNvPr id="18" name="Straight Connector 17"/>
          <p:cNvCxnSpPr/>
          <p:nvPr/>
        </p:nvCxnSpPr>
        <p:spPr>
          <a:xfrm flipH="1">
            <a:off x="504318" y="2168167"/>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389502" y="2241090"/>
            <a:ext cx="2954923" cy="130674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dirty="0">
              <a:solidFill>
                <a:schemeClr val="tx1"/>
              </a:solidFill>
              <a:latin typeface="Arial Narrow" panose="020B0606020202030204" pitchFamily="34" charset="0"/>
            </a:endParaRPr>
          </a:p>
        </p:txBody>
      </p:sp>
      <p:sp>
        <p:nvSpPr>
          <p:cNvPr id="4" name="Oval 3"/>
          <p:cNvSpPr/>
          <p:nvPr/>
        </p:nvSpPr>
        <p:spPr>
          <a:xfrm>
            <a:off x="3507527" y="2540780"/>
            <a:ext cx="660745" cy="623159"/>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Egg</a:t>
            </a:r>
          </a:p>
        </p:txBody>
      </p:sp>
      <p:sp>
        <p:nvSpPr>
          <p:cNvPr id="24" name="Oval 23"/>
          <p:cNvSpPr/>
          <p:nvPr/>
        </p:nvSpPr>
        <p:spPr>
          <a:xfrm>
            <a:off x="4220580" y="2319196"/>
            <a:ext cx="1224135" cy="401752"/>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Larvae</a:t>
            </a:r>
          </a:p>
        </p:txBody>
      </p:sp>
      <p:sp>
        <p:nvSpPr>
          <p:cNvPr id="6" name="Right Arrow 5"/>
          <p:cNvSpPr/>
          <p:nvPr/>
        </p:nvSpPr>
        <p:spPr>
          <a:xfrm rot="20423891">
            <a:off x="4061651" y="2495834"/>
            <a:ext cx="293352" cy="2366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0" name="Oval 29"/>
          <p:cNvSpPr/>
          <p:nvPr/>
        </p:nvSpPr>
        <p:spPr>
          <a:xfrm>
            <a:off x="5529133" y="2525742"/>
            <a:ext cx="728297" cy="686847"/>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31" name="Oval 30"/>
          <p:cNvSpPr/>
          <p:nvPr/>
        </p:nvSpPr>
        <p:spPr>
          <a:xfrm>
            <a:off x="4246483" y="2901964"/>
            <a:ext cx="1224135" cy="558904"/>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Adult</a:t>
            </a:r>
          </a:p>
        </p:txBody>
      </p:sp>
      <p:sp>
        <p:nvSpPr>
          <p:cNvPr id="32" name="Right Arrow 31"/>
          <p:cNvSpPr/>
          <p:nvPr/>
        </p:nvSpPr>
        <p:spPr>
          <a:xfrm rot="8873925">
            <a:off x="5406865" y="3080480"/>
            <a:ext cx="293352" cy="2366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4" name="Right Arrow 33"/>
          <p:cNvSpPr/>
          <p:nvPr/>
        </p:nvSpPr>
        <p:spPr>
          <a:xfrm rot="12240785">
            <a:off x="3976094" y="3049487"/>
            <a:ext cx="293352" cy="2366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TextBox 6"/>
          <p:cNvSpPr txBox="1"/>
          <p:nvPr/>
        </p:nvSpPr>
        <p:spPr>
          <a:xfrm>
            <a:off x="5510616" y="2645135"/>
            <a:ext cx="800813" cy="461665"/>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Juvenile</a:t>
            </a:r>
          </a:p>
          <a:p>
            <a:pPr algn="ctr"/>
            <a:r>
              <a:rPr lang="en-AU" sz="600" dirty="0">
                <a:solidFill>
                  <a:schemeClr val="tx1">
                    <a:lumMod val="65000"/>
                    <a:lumOff val="35000"/>
                  </a:schemeClr>
                </a:solidFill>
                <a:latin typeface="Comic Sans MS" panose="030F0702030302020204" pitchFamily="66" charset="0"/>
              </a:rPr>
              <a:t>(fry and then fingerling)</a:t>
            </a:r>
            <a:endParaRPr lang="en-AU" sz="500" dirty="0">
              <a:solidFill>
                <a:schemeClr val="tx1">
                  <a:lumMod val="65000"/>
                  <a:lumOff val="35000"/>
                </a:schemeClr>
              </a:solidFill>
              <a:latin typeface="Comic Sans MS" panose="030F0702030302020204" pitchFamily="66" charset="0"/>
            </a:endParaRPr>
          </a:p>
        </p:txBody>
      </p:sp>
      <p:sp>
        <p:nvSpPr>
          <p:cNvPr id="35" name="Right Arrow 34"/>
          <p:cNvSpPr/>
          <p:nvPr/>
        </p:nvSpPr>
        <p:spPr>
          <a:xfrm rot="1158787">
            <a:off x="5369005" y="2471483"/>
            <a:ext cx="293352" cy="2366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62" name="Straight Connector 61"/>
          <p:cNvCxnSpPr/>
          <p:nvPr/>
        </p:nvCxnSpPr>
        <p:spPr>
          <a:xfrm flipH="1">
            <a:off x="460667" y="3641233"/>
            <a:ext cx="59071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380788" y="3638563"/>
            <a:ext cx="6287466" cy="707886"/>
          </a:xfrm>
          <a:prstGeom prst="rect">
            <a:avLst/>
          </a:prstGeom>
          <a:noFill/>
        </p:spPr>
        <p:txBody>
          <a:bodyPr wrap="square" rtlCol="0">
            <a:spAutoFit/>
          </a:bodyPr>
          <a:lstStyle/>
          <a:p>
            <a:r>
              <a:rPr lang="en-AU" sz="1600" b="1" dirty="0">
                <a:latin typeface="Arial Narrow" panose="020B0606020202030204" pitchFamily="34" charset="0"/>
              </a:rPr>
              <a:t>‘Frank’ the reef FISH </a:t>
            </a:r>
            <a:r>
              <a:rPr lang="en-AU" sz="1600" dirty="0">
                <a:latin typeface="Arial Narrow" panose="020B0606020202030204" pitchFamily="34" charset="0"/>
              </a:rPr>
              <a:t>(is back!)</a:t>
            </a:r>
          </a:p>
          <a:p>
            <a:r>
              <a:rPr lang="en-AU" sz="1200" dirty="0">
                <a:latin typeface="Arial Narrow" panose="020B0606020202030204" pitchFamily="34" charset="0"/>
              </a:rPr>
              <a:t>The diagram below demonstrates the ontogenetic</a:t>
            </a:r>
            <a:r>
              <a:rPr lang="en-AU" sz="1200" baseline="30000" dirty="0">
                <a:latin typeface="Arial Narrow" panose="020B0606020202030204" pitchFamily="34" charset="0"/>
              </a:rPr>
              <a:t>[2][3]</a:t>
            </a:r>
            <a:r>
              <a:rPr lang="en-AU" sz="1200" dirty="0">
                <a:latin typeface="Arial Narrow" panose="020B0606020202030204" pitchFamily="34" charset="0"/>
              </a:rPr>
              <a:t> migrations of ‘Frank’ the reef fish. When Frank was little, </a:t>
            </a:r>
            <a:br>
              <a:rPr lang="en-AU" sz="1200" dirty="0">
                <a:latin typeface="Arial Narrow" panose="020B0606020202030204" pitchFamily="34" charset="0"/>
              </a:rPr>
            </a:br>
            <a:r>
              <a:rPr lang="en-AU" sz="1200" dirty="0">
                <a:latin typeface="Arial Narrow" panose="020B0606020202030204" pitchFamily="34" charset="0"/>
              </a:rPr>
              <a:t>he grew up in the mangroves and seagrass beds</a:t>
            </a:r>
            <a:r>
              <a:rPr lang="en-AU" sz="1200" b="1" dirty="0">
                <a:latin typeface="Arial Narrow" panose="020B0606020202030204" pitchFamily="34" charset="0"/>
              </a:rPr>
              <a:t>. </a:t>
            </a:r>
            <a:r>
              <a:rPr lang="en-AU" sz="1200" dirty="0">
                <a:latin typeface="Arial Narrow" panose="020B0606020202030204" pitchFamily="34" charset="0"/>
              </a:rPr>
              <a:t>When his gonads started to mature, he moved to the reef!</a:t>
            </a:r>
          </a:p>
        </p:txBody>
      </p:sp>
      <p:sp>
        <p:nvSpPr>
          <p:cNvPr id="23" name="Freeform 22"/>
          <p:cNvSpPr/>
          <p:nvPr/>
        </p:nvSpPr>
        <p:spPr>
          <a:xfrm>
            <a:off x="677834" y="4786895"/>
            <a:ext cx="434771" cy="475101"/>
          </a:xfrm>
          <a:custGeom>
            <a:avLst/>
            <a:gdLst>
              <a:gd name="connsiteX0" fmla="*/ 161925 w 434771"/>
              <a:gd name="connsiteY0" fmla="*/ 466725 h 475101"/>
              <a:gd name="connsiteX1" fmla="*/ 123825 w 434771"/>
              <a:gd name="connsiteY1" fmla="*/ 400050 h 475101"/>
              <a:gd name="connsiteX2" fmla="*/ 114300 w 434771"/>
              <a:gd name="connsiteY2" fmla="*/ 180975 h 475101"/>
              <a:gd name="connsiteX3" fmla="*/ 57150 w 434771"/>
              <a:gd name="connsiteY3" fmla="*/ 161925 h 475101"/>
              <a:gd name="connsiteX4" fmla="*/ 0 w 434771"/>
              <a:gd name="connsiteY4" fmla="*/ 133350 h 475101"/>
              <a:gd name="connsiteX5" fmla="*/ 19050 w 434771"/>
              <a:gd name="connsiteY5" fmla="*/ 95250 h 475101"/>
              <a:gd name="connsiteX6" fmla="*/ 28575 w 434771"/>
              <a:gd name="connsiteY6" fmla="*/ 66675 h 475101"/>
              <a:gd name="connsiteX7" fmla="*/ 57150 w 434771"/>
              <a:gd name="connsiteY7" fmla="*/ 57150 h 475101"/>
              <a:gd name="connsiteX8" fmla="*/ 114300 w 434771"/>
              <a:gd name="connsiteY8" fmla="*/ 66675 h 475101"/>
              <a:gd name="connsiteX9" fmla="*/ 133350 w 434771"/>
              <a:gd name="connsiteY9" fmla="*/ 95250 h 475101"/>
              <a:gd name="connsiteX10" fmla="*/ 142875 w 434771"/>
              <a:gd name="connsiteY10" fmla="*/ 0 h 475101"/>
              <a:gd name="connsiteX11" fmla="*/ 190500 w 434771"/>
              <a:gd name="connsiteY11" fmla="*/ 9525 h 475101"/>
              <a:gd name="connsiteX12" fmla="*/ 200025 w 434771"/>
              <a:gd name="connsiteY12" fmla="*/ 38100 h 475101"/>
              <a:gd name="connsiteX13" fmla="*/ 209550 w 434771"/>
              <a:gd name="connsiteY13" fmla="*/ 76200 h 475101"/>
              <a:gd name="connsiteX14" fmla="*/ 257175 w 434771"/>
              <a:gd name="connsiteY14" fmla="*/ 0 h 475101"/>
              <a:gd name="connsiteX15" fmla="*/ 314325 w 434771"/>
              <a:gd name="connsiteY15" fmla="*/ 9525 h 475101"/>
              <a:gd name="connsiteX16" fmla="*/ 314325 w 434771"/>
              <a:gd name="connsiteY16" fmla="*/ 85725 h 475101"/>
              <a:gd name="connsiteX17" fmla="*/ 409575 w 434771"/>
              <a:gd name="connsiteY17" fmla="*/ 171450 h 475101"/>
              <a:gd name="connsiteX18" fmla="*/ 352425 w 434771"/>
              <a:gd name="connsiteY18" fmla="*/ 180975 h 475101"/>
              <a:gd name="connsiteX19" fmla="*/ 266700 w 434771"/>
              <a:gd name="connsiteY19" fmla="*/ 190500 h 475101"/>
              <a:gd name="connsiteX20" fmla="*/ 238125 w 434771"/>
              <a:gd name="connsiteY20" fmla="*/ 228600 h 475101"/>
              <a:gd name="connsiteX21" fmla="*/ 219075 w 434771"/>
              <a:gd name="connsiteY21" fmla="*/ 285750 h 475101"/>
              <a:gd name="connsiteX22" fmla="*/ 228600 w 434771"/>
              <a:gd name="connsiteY22" fmla="*/ 352425 h 475101"/>
              <a:gd name="connsiteX23" fmla="*/ 238125 w 434771"/>
              <a:gd name="connsiteY23" fmla="*/ 409575 h 475101"/>
              <a:gd name="connsiteX24" fmla="*/ 228600 w 434771"/>
              <a:gd name="connsiteY24" fmla="*/ 466725 h 475101"/>
              <a:gd name="connsiteX25" fmla="*/ 161925 w 434771"/>
              <a:gd name="connsiteY25" fmla="*/ 466725 h 47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771" h="475101">
                <a:moveTo>
                  <a:pt x="161925" y="466725"/>
                </a:moveTo>
                <a:cubicBezTo>
                  <a:pt x="144463" y="455613"/>
                  <a:pt x="128033" y="425299"/>
                  <a:pt x="123825" y="400050"/>
                </a:cubicBezTo>
                <a:cubicBezTo>
                  <a:pt x="111808" y="327951"/>
                  <a:pt x="134008" y="251362"/>
                  <a:pt x="114300" y="180975"/>
                </a:cubicBezTo>
                <a:cubicBezTo>
                  <a:pt x="108886" y="161638"/>
                  <a:pt x="76200" y="168275"/>
                  <a:pt x="57150" y="161925"/>
                </a:cubicBezTo>
                <a:cubicBezTo>
                  <a:pt x="17715" y="148780"/>
                  <a:pt x="36929" y="157969"/>
                  <a:pt x="0" y="133350"/>
                </a:cubicBezTo>
                <a:cubicBezTo>
                  <a:pt x="6350" y="120650"/>
                  <a:pt x="13457" y="108301"/>
                  <a:pt x="19050" y="95250"/>
                </a:cubicBezTo>
                <a:cubicBezTo>
                  <a:pt x="23005" y="86022"/>
                  <a:pt x="21475" y="73775"/>
                  <a:pt x="28575" y="66675"/>
                </a:cubicBezTo>
                <a:cubicBezTo>
                  <a:pt x="35675" y="59575"/>
                  <a:pt x="47625" y="60325"/>
                  <a:pt x="57150" y="57150"/>
                </a:cubicBezTo>
                <a:cubicBezTo>
                  <a:pt x="76200" y="60325"/>
                  <a:pt x="97026" y="58038"/>
                  <a:pt x="114300" y="66675"/>
                </a:cubicBezTo>
                <a:cubicBezTo>
                  <a:pt x="124539" y="71795"/>
                  <a:pt x="128841" y="105772"/>
                  <a:pt x="133350" y="95250"/>
                </a:cubicBezTo>
                <a:cubicBezTo>
                  <a:pt x="145919" y="65922"/>
                  <a:pt x="139700" y="31750"/>
                  <a:pt x="142875" y="0"/>
                </a:cubicBezTo>
                <a:cubicBezTo>
                  <a:pt x="158750" y="3175"/>
                  <a:pt x="177030" y="545"/>
                  <a:pt x="190500" y="9525"/>
                </a:cubicBezTo>
                <a:cubicBezTo>
                  <a:pt x="198854" y="15094"/>
                  <a:pt x="197267" y="28446"/>
                  <a:pt x="200025" y="38100"/>
                </a:cubicBezTo>
                <a:cubicBezTo>
                  <a:pt x="203621" y="50687"/>
                  <a:pt x="206375" y="63500"/>
                  <a:pt x="209550" y="76200"/>
                </a:cubicBezTo>
                <a:cubicBezTo>
                  <a:pt x="232220" y="8190"/>
                  <a:pt x="211892" y="30189"/>
                  <a:pt x="257175" y="0"/>
                </a:cubicBezTo>
                <a:cubicBezTo>
                  <a:pt x="276225" y="3175"/>
                  <a:pt x="297557" y="-57"/>
                  <a:pt x="314325" y="9525"/>
                </a:cubicBezTo>
                <a:cubicBezTo>
                  <a:pt x="335353" y="21541"/>
                  <a:pt x="315526" y="79720"/>
                  <a:pt x="314325" y="85725"/>
                </a:cubicBezTo>
                <a:cubicBezTo>
                  <a:pt x="351881" y="89139"/>
                  <a:pt x="491122" y="66604"/>
                  <a:pt x="409575" y="171450"/>
                </a:cubicBezTo>
                <a:cubicBezTo>
                  <a:pt x="397718" y="186695"/>
                  <a:pt x="371568" y="178423"/>
                  <a:pt x="352425" y="180975"/>
                </a:cubicBezTo>
                <a:cubicBezTo>
                  <a:pt x="323926" y="184775"/>
                  <a:pt x="295275" y="187325"/>
                  <a:pt x="266700" y="190500"/>
                </a:cubicBezTo>
                <a:cubicBezTo>
                  <a:pt x="257175" y="203200"/>
                  <a:pt x="245225" y="214401"/>
                  <a:pt x="238125" y="228600"/>
                </a:cubicBezTo>
                <a:cubicBezTo>
                  <a:pt x="229145" y="246561"/>
                  <a:pt x="219075" y="285750"/>
                  <a:pt x="219075" y="285750"/>
                </a:cubicBezTo>
                <a:cubicBezTo>
                  <a:pt x="222250" y="307975"/>
                  <a:pt x="225186" y="330235"/>
                  <a:pt x="228600" y="352425"/>
                </a:cubicBezTo>
                <a:cubicBezTo>
                  <a:pt x="231537" y="371513"/>
                  <a:pt x="238125" y="390262"/>
                  <a:pt x="238125" y="409575"/>
                </a:cubicBezTo>
                <a:cubicBezTo>
                  <a:pt x="238125" y="428888"/>
                  <a:pt x="242256" y="453069"/>
                  <a:pt x="228600" y="466725"/>
                </a:cubicBezTo>
                <a:cubicBezTo>
                  <a:pt x="217375" y="477950"/>
                  <a:pt x="179387" y="477837"/>
                  <a:pt x="161925" y="4667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2" name="Freeform 71"/>
          <p:cNvSpPr/>
          <p:nvPr/>
        </p:nvSpPr>
        <p:spPr>
          <a:xfrm>
            <a:off x="895219" y="4947054"/>
            <a:ext cx="406177" cy="303002"/>
          </a:xfrm>
          <a:custGeom>
            <a:avLst/>
            <a:gdLst>
              <a:gd name="connsiteX0" fmla="*/ 161925 w 434771"/>
              <a:gd name="connsiteY0" fmla="*/ 466725 h 475101"/>
              <a:gd name="connsiteX1" fmla="*/ 123825 w 434771"/>
              <a:gd name="connsiteY1" fmla="*/ 400050 h 475101"/>
              <a:gd name="connsiteX2" fmla="*/ 114300 w 434771"/>
              <a:gd name="connsiteY2" fmla="*/ 180975 h 475101"/>
              <a:gd name="connsiteX3" fmla="*/ 57150 w 434771"/>
              <a:gd name="connsiteY3" fmla="*/ 161925 h 475101"/>
              <a:gd name="connsiteX4" fmla="*/ 0 w 434771"/>
              <a:gd name="connsiteY4" fmla="*/ 133350 h 475101"/>
              <a:gd name="connsiteX5" fmla="*/ 19050 w 434771"/>
              <a:gd name="connsiteY5" fmla="*/ 95250 h 475101"/>
              <a:gd name="connsiteX6" fmla="*/ 28575 w 434771"/>
              <a:gd name="connsiteY6" fmla="*/ 66675 h 475101"/>
              <a:gd name="connsiteX7" fmla="*/ 57150 w 434771"/>
              <a:gd name="connsiteY7" fmla="*/ 57150 h 475101"/>
              <a:gd name="connsiteX8" fmla="*/ 114300 w 434771"/>
              <a:gd name="connsiteY8" fmla="*/ 66675 h 475101"/>
              <a:gd name="connsiteX9" fmla="*/ 133350 w 434771"/>
              <a:gd name="connsiteY9" fmla="*/ 95250 h 475101"/>
              <a:gd name="connsiteX10" fmla="*/ 142875 w 434771"/>
              <a:gd name="connsiteY10" fmla="*/ 0 h 475101"/>
              <a:gd name="connsiteX11" fmla="*/ 190500 w 434771"/>
              <a:gd name="connsiteY11" fmla="*/ 9525 h 475101"/>
              <a:gd name="connsiteX12" fmla="*/ 200025 w 434771"/>
              <a:gd name="connsiteY12" fmla="*/ 38100 h 475101"/>
              <a:gd name="connsiteX13" fmla="*/ 209550 w 434771"/>
              <a:gd name="connsiteY13" fmla="*/ 76200 h 475101"/>
              <a:gd name="connsiteX14" fmla="*/ 257175 w 434771"/>
              <a:gd name="connsiteY14" fmla="*/ 0 h 475101"/>
              <a:gd name="connsiteX15" fmla="*/ 314325 w 434771"/>
              <a:gd name="connsiteY15" fmla="*/ 9525 h 475101"/>
              <a:gd name="connsiteX16" fmla="*/ 314325 w 434771"/>
              <a:gd name="connsiteY16" fmla="*/ 85725 h 475101"/>
              <a:gd name="connsiteX17" fmla="*/ 409575 w 434771"/>
              <a:gd name="connsiteY17" fmla="*/ 171450 h 475101"/>
              <a:gd name="connsiteX18" fmla="*/ 352425 w 434771"/>
              <a:gd name="connsiteY18" fmla="*/ 180975 h 475101"/>
              <a:gd name="connsiteX19" fmla="*/ 266700 w 434771"/>
              <a:gd name="connsiteY19" fmla="*/ 190500 h 475101"/>
              <a:gd name="connsiteX20" fmla="*/ 238125 w 434771"/>
              <a:gd name="connsiteY20" fmla="*/ 228600 h 475101"/>
              <a:gd name="connsiteX21" fmla="*/ 219075 w 434771"/>
              <a:gd name="connsiteY21" fmla="*/ 285750 h 475101"/>
              <a:gd name="connsiteX22" fmla="*/ 228600 w 434771"/>
              <a:gd name="connsiteY22" fmla="*/ 352425 h 475101"/>
              <a:gd name="connsiteX23" fmla="*/ 238125 w 434771"/>
              <a:gd name="connsiteY23" fmla="*/ 409575 h 475101"/>
              <a:gd name="connsiteX24" fmla="*/ 228600 w 434771"/>
              <a:gd name="connsiteY24" fmla="*/ 466725 h 475101"/>
              <a:gd name="connsiteX25" fmla="*/ 161925 w 434771"/>
              <a:gd name="connsiteY25" fmla="*/ 466725 h 47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771" h="475101">
                <a:moveTo>
                  <a:pt x="161925" y="466725"/>
                </a:moveTo>
                <a:cubicBezTo>
                  <a:pt x="144463" y="455613"/>
                  <a:pt x="128033" y="425299"/>
                  <a:pt x="123825" y="400050"/>
                </a:cubicBezTo>
                <a:cubicBezTo>
                  <a:pt x="111808" y="327951"/>
                  <a:pt x="134008" y="251362"/>
                  <a:pt x="114300" y="180975"/>
                </a:cubicBezTo>
                <a:cubicBezTo>
                  <a:pt x="108886" y="161638"/>
                  <a:pt x="76200" y="168275"/>
                  <a:pt x="57150" y="161925"/>
                </a:cubicBezTo>
                <a:cubicBezTo>
                  <a:pt x="17715" y="148780"/>
                  <a:pt x="36929" y="157969"/>
                  <a:pt x="0" y="133350"/>
                </a:cubicBezTo>
                <a:cubicBezTo>
                  <a:pt x="6350" y="120650"/>
                  <a:pt x="13457" y="108301"/>
                  <a:pt x="19050" y="95250"/>
                </a:cubicBezTo>
                <a:cubicBezTo>
                  <a:pt x="23005" y="86022"/>
                  <a:pt x="21475" y="73775"/>
                  <a:pt x="28575" y="66675"/>
                </a:cubicBezTo>
                <a:cubicBezTo>
                  <a:pt x="35675" y="59575"/>
                  <a:pt x="47625" y="60325"/>
                  <a:pt x="57150" y="57150"/>
                </a:cubicBezTo>
                <a:cubicBezTo>
                  <a:pt x="76200" y="60325"/>
                  <a:pt x="97026" y="58038"/>
                  <a:pt x="114300" y="66675"/>
                </a:cubicBezTo>
                <a:cubicBezTo>
                  <a:pt x="124539" y="71795"/>
                  <a:pt x="128841" y="105772"/>
                  <a:pt x="133350" y="95250"/>
                </a:cubicBezTo>
                <a:cubicBezTo>
                  <a:pt x="145919" y="65922"/>
                  <a:pt x="139700" y="31750"/>
                  <a:pt x="142875" y="0"/>
                </a:cubicBezTo>
                <a:cubicBezTo>
                  <a:pt x="158750" y="3175"/>
                  <a:pt x="177030" y="545"/>
                  <a:pt x="190500" y="9525"/>
                </a:cubicBezTo>
                <a:cubicBezTo>
                  <a:pt x="198854" y="15094"/>
                  <a:pt x="197267" y="28446"/>
                  <a:pt x="200025" y="38100"/>
                </a:cubicBezTo>
                <a:cubicBezTo>
                  <a:pt x="203621" y="50687"/>
                  <a:pt x="206375" y="63500"/>
                  <a:pt x="209550" y="76200"/>
                </a:cubicBezTo>
                <a:cubicBezTo>
                  <a:pt x="232220" y="8190"/>
                  <a:pt x="211892" y="30189"/>
                  <a:pt x="257175" y="0"/>
                </a:cubicBezTo>
                <a:cubicBezTo>
                  <a:pt x="276225" y="3175"/>
                  <a:pt x="297557" y="-57"/>
                  <a:pt x="314325" y="9525"/>
                </a:cubicBezTo>
                <a:cubicBezTo>
                  <a:pt x="335353" y="21541"/>
                  <a:pt x="315526" y="79720"/>
                  <a:pt x="314325" y="85725"/>
                </a:cubicBezTo>
                <a:cubicBezTo>
                  <a:pt x="351881" y="89139"/>
                  <a:pt x="491122" y="66604"/>
                  <a:pt x="409575" y="171450"/>
                </a:cubicBezTo>
                <a:cubicBezTo>
                  <a:pt x="397718" y="186695"/>
                  <a:pt x="371568" y="178423"/>
                  <a:pt x="352425" y="180975"/>
                </a:cubicBezTo>
                <a:cubicBezTo>
                  <a:pt x="323926" y="184775"/>
                  <a:pt x="295275" y="187325"/>
                  <a:pt x="266700" y="190500"/>
                </a:cubicBezTo>
                <a:cubicBezTo>
                  <a:pt x="257175" y="203200"/>
                  <a:pt x="245225" y="214401"/>
                  <a:pt x="238125" y="228600"/>
                </a:cubicBezTo>
                <a:cubicBezTo>
                  <a:pt x="229145" y="246561"/>
                  <a:pt x="219075" y="285750"/>
                  <a:pt x="219075" y="285750"/>
                </a:cubicBezTo>
                <a:cubicBezTo>
                  <a:pt x="222250" y="307975"/>
                  <a:pt x="225186" y="330235"/>
                  <a:pt x="228600" y="352425"/>
                </a:cubicBezTo>
                <a:cubicBezTo>
                  <a:pt x="231537" y="371513"/>
                  <a:pt x="238125" y="390262"/>
                  <a:pt x="238125" y="409575"/>
                </a:cubicBezTo>
                <a:cubicBezTo>
                  <a:pt x="238125" y="428888"/>
                  <a:pt x="242256" y="453069"/>
                  <a:pt x="228600" y="466725"/>
                </a:cubicBezTo>
                <a:cubicBezTo>
                  <a:pt x="217375" y="477950"/>
                  <a:pt x="179387" y="477837"/>
                  <a:pt x="161925" y="4667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3" name="Freeform 72"/>
          <p:cNvSpPr/>
          <p:nvPr/>
        </p:nvSpPr>
        <p:spPr>
          <a:xfrm>
            <a:off x="1112605" y="4794655"/>
            <a:ext cx="471162" cy="455402"/>
          </a:xfrm>
          <a:custGeom>
            <a:avLst/>
            <a:gdLst>
              <a:gd name="connsiteX0" fmla="*/ 161925 w 434771"/>
              <a:gd name="connsiteY0" fmla="*/ 466725 h 475101"/>
              <a:gd name="connsiteX1" fmla="*/ 123825 w 434771"/>
              <a:gd name="connsiteY1" fmla="*/ 400050 h 475101"/>
              <a:gd name="connsiteX2" fmla="*/ 114300 w 434771"/>
              <a:gd name="connsiteY2" fmla="*/ 180975 h 475101"/>
              <a:gd name="connsiteX3" fmla="*/ 57150 w 434771"/>
              <a:gd name="connsiteY3" fmla="*/ 161925 h 475101"/>
              <a:gd name="connsiteX4" fmla="*/ 0 w 434771"/>
              <a:gd name="connsiteY4" fmla="*/ 133350 h 475101"/>
              <a:gd name="connsiteX5" fmla="*/ 19050 w 434771"/>
              <a:gd name="connsiteY5" fmla="*/ 95250 h 475101"/>
              <a:gd name="connsiteX6" fmla="*/ 28575 w 434771"/>
              <a:gd name="connsiteY6" fmla="*/ 66675 h 475101"/>
              <a:gd name="connsiteX7" fmla="*/ 57150 w 434771"/>
              <a:gd name="connsiteY7" fmla="*/ 57150 h 475101"/>
              <a:gd name="connsiteX8" fmla="*/ 114300 w 434771"/>
              <a:gd name="connsiteY8" fmla="*/ 66675 h 475101"/>
              <a:gd name="connsiteX9" fmla="*/ 133350 w 434771"/>
              <a:gd name="connsiteY9" fmla="*/ 95250 h 475101"/>
              <a:gd name="connsiteX10" fmla="*/ 142875 w 434771"/>
              <a:gd name="connsiteY10" fmla="*/ 0 h 475101"/>
              <a:gd name="connsiteX11" fmla="*/ 190500 w 434771"/>
              <a:gd name="connsiteY11" fmla="*/ 9525 h 475101"/>
              <a:gd name="connsiteX12" fmla="*/ 200025 w 434771"/>
              <a:gd name="connsiteY12" fmla="*/ 38100 h 475101"/>
              <a:gd name="connsiteX13" fmla="*/ 209550 w 434771"/>
              <a:gd name="connsiteY13" fmla="*/ 76200 h 475101"/>
              <a:gd name="connsiteX14" fmla="*/ 257175 w 434771"/>
              <a:gd name="connsiteY14" fmla="*/ 0 h 475101"/>
              <a:gd name="connsiteX15" fmla="*/ 314325 w 434771"/>
              <a:gd name="connsiteY15" fmla="*/ 9525 h 475101"/>
              <a:gd name="connsiteX16" fmla="*/ 314325 w 434771"/>
              <a:gd name="connsiteY16" fmla="*/ 85725 h 475101"/>
              <a:gd name="connsiteX17" fmla="*/ 409575 w 434771"/>
              <a:gd name="connsiteY17" fmla="*/ 171450 h 475101"/>
              <a:gd name="connsiteX18" fmla="*/ 352425 w 434771"/>
              <a:gd name="connsiteY18" fmla="*/ 180975 h 475101"/>
              <a:gd name="connsiteX19" fmla="*/ 266700 w 434771"/>
              <a:gd name="connsiteY19" fmla="*/ 190500 h 475101"/>
              <a:gd name="connsiteX20" fmla="*/ 238125 w 434771"/>
              <a:gd name="connsiteY20" fmla="*/ 228600 h 475101"/>
              <a:gd name="connsiteX21" fmla="*/ 219075 w 434771"/>
              <a:gd name="connsiteY21" fmla="*/ 285750 h 475101"/>
              <a:gd name="connsiteX22" fmla="*/ 228600 w 434771"/>
              <a:gd name="connsiteY22" fmla="*/ 352425 h 475101"/>
              <a:gd name="connsiteX23" fmla="*/ 238125 w 434771"/>
              <a:gd name="connsiteY23" fmla="*/ 409575 h 475101"/>
              <a:gd name="connsiteX24" fmla="*/ 228600 w 434771"/>
              <a:gd name="connsiteY24" fmla="*/ 466725 h 475101"/>
              <a:gd name="connsiteX25" fmla="*/ 161925 w 434771"/>
              <a:gd name="connsiteY25" fmla="*/ 466725 h 47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771" h="475101">
                <a:moveTo>
                  <a:pt x="161925" y="466725"/>
                </a:moveTo>
                <a:cubicBezTo>
                  <a:pt x="144463" y="455613"/>
                  <a:pt x="128033" y="425299"/>
                  <a:pt x="123825" y="400050"/>
                </a:cubicBezTo>
                <a:cubicBezTo>
                  <a:pt x="111808" y="327951"/>
                  <a:pt x="134008" y="251362"/>
                  <a:pt x="114300" y="180975"/>
                </a:cubicBezTo>
                <a:cubicBezTo>
                  <a:pt x="108886" y="161638"/>
                  <a:pt x="76200" y="168275"/>
                  <a:pt x="57150" y="161925"/>
                </a:cubicBezTo>
                <a:cubicBezTo>
                  <a:pt x="17715" y="148780"/>
                  <a:pt x="36929" y="157969"/>
                  <a:pt x="0" y="133350"/>
                </a:cubicBezTo>
                <a:cubicBezTo>
                  <a:pt x="6350" y="120650"/>
                  <a:pt x="13457" y="108301"/>
                  <a:pt x="19050" y="95250"/>
                </a:cubicBezTo>
                <a:cubicBezTo>
                  <a:pt x="23005" y="86022"/>
                  <a:pt x="21475" y="73775"/>
                  <a:pt x="28575" y="66675"/>
                </a:cubicBezTo>
                <a:cubicBezTo>
                  <a:pt x="35675" y="59575"/>
                  <a:pt x="47625" y="60325"/>
                  <a:pt x="57150" y="57150"/>
                </a:cubicBezTo>
                <a:cubicBezTo>
                  <a:pt x="76200" y="60325"/>
                  <a:pt x="97026" y="58038"/>
                  <a:pt x="114300" y="66675"/>
                </a:cubicBezTo>
                <a:cubicBezTo>
                  <a:pt x="124539" y="71795"/>
                  <a:pt x="128841" y="105772"/>
                  <a:pt x="133350" y="95250"/>
                </a:cubicBezTo>
                <a:cubicBezTo>
                  <a:pt x="145919" y="65922"/>
                  <a:pt x="139700" y="31750"/>
                  <a:pt x="142875" y="0"/>
                </a:cubicBezTo>
                <a:cubicBezTo>
                  <a:pt x="158750" y="3175"/>
                  <a:pt x="177030" y="545"/>
                  <a:pt x="190500" y="9525"/>
                </a:cubicBezTo>
                <a:cubicBezTo>
                  <a:pt x="198854" y="15094"/>
                  <a:pt x="197267" y="28446"/>
                  <a:pt x="200025" y="38100"/>
                </a:cubicBezTo>
                <a:cubicBezTo>
                  <a:pt x="203621" y="50687"/>
                  <a:pt x="206375" y="63500"/>
                  <a:pt x="209550" y="76200"/>
                </a:cubicBezTo>
                <a:cubicBezTo>
                  <a:pt x="232220" y="8190"/>
                  <a:pt x="211892" y="30189"/>
                  <a:pt x="257175" y="0"/>
                </a:cubicBezTo>
                <a:cubicBezTo>
                  <a:pt x="276225" y="3175"/>
                  <a:pt x="297557" y="-57"/>
                  <a:pt x="314325" y="9525"/>
                </a:cubicBezTo>
                <a:cubicBezTo>
                  <a:pt x="335353" y="21541"/>
                  <a:pt x="315526" y="79720"/>
                  <a:pt x="314325" y="85725"/>
                </a:cubicBezTo>
                <a:cubicBezTo>
                  <a:pt x="351881" y="89139"/>
                  <a:pt x="491122" y="66604"/>
                  <a:pt x="409575" y="171450"/>
                </a:cubicBezTo>
                <a:cubicBezTo>
                  <a:pt x="397718" y="186695"/>
                  <a:pt x="371568" y="178423"/>
                  <a:pt x="352425" y="180975"/>
                </a:cubicBezTo>
                <a:cubicBezTo>
                  <a:pt x="323926" y="184775"/>
                  <a:pt x="295275" y="187325"/>
                  <a:pt x="266700" y="190500"/>
                </a:cubicBezTo>
                <a:cubicBezTo>
                  <a:pt x="257175" y="203200"/>
                  <a:pt x="245225" y="214401"/>
                  <a:pt x="238125" y="228600"/>
                </a:cubicBezTo>
                <a:cubicBezTo>
                  <a:pt x="229145" y="246561"/>
                  <a:pt x="219075" y="285750"/>
                  <a:pt x="219075" y="285750"/>
                </a:cubicBezTo>
                <a:cubicBezTo>
                  <a:pt x="222250" y="307975"/>
                  <a:pt x="225186" y="330235"/>
                  <a:pt x="228600" y="352425"/>
                </a:cubicBezTo>
                <a:cubicBezTo>
                  <a:pt x="231537" y="371513"/>
                  <a:pt x="238125" y="390262"/>
                  <a:pt x="238125" y="409575"/>
                </a:cubicBezTo>
                <a:cubicBezTo>
                  <a:pt x="238125" y="428888"/>
                  <a:pt x="242256" y="453069"/>
                  <a:pt x="228600" y="466725"/>
                </a:cubicBezTo>
                <a:cubicBezTo>
                  <a:pt x="217375" y="477950"/>
                  <a:pt x="179387" y="477837"/>
                  <a:pt x="161925" y="4667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Freeform 24"/>
          <p:cNvSpPr/>
          <p:nvPr/>
        </p:nvSpPr>
        <p:spPr>
          <a:xfrm>
            <a:off x="744509" y="5231892"/>
            <a:ext cx="295300" cy="193178"/>
          </a:xfrm>
          <a:custGeom>
            <a:avLst/>
            <a:gdLst>
              <a:gd name="connsiteX0" fmla="*/ 0 w 295300"/>
              <a:gd name="connsiteY0" fmla="*/ 193178 h 193178"/>
              <a:gd name="connsiteX1" fmla="*/ 19050 w 295300"/>
              <a:gd name="connsiteY1" fmla="*/ 97928 h 193178"/>
              <a:gd name="connsiteX2" fmla="*/ 47625 w 295300"/>
              <a:gd name="connsiteY2" fmla="*/ 69353 h 193178"/>
              <a:gd name="connsiteX3" fmla="*/ 76200 w 295300"/>
              <a:gd name="connsiteY3" fmla="*/ 59828 h 193178"/>
              <a:gd name="connsiteX4" fmla="*/ 104775 w 295300"/>
              <a:gd name="connsiteY4" fmla="*/ 40778 h 193178"/>
              <a:gd name="connsiteX5" fmla="*/ 114300 w 295300"/>
              <a:gd name="connsiteY5" fmla="*/ 2678 h 193178"/>
              <a:gd name="connsiteX6" fmla="*/ 114300 w 295300"/>
              <a:gd name="connsiteY6" fmla="*/ 40778 h 193178"/>
              <a:gd name="connsiteX7" fmla="*/ 142875 w 295300"/>
              <a:gd name="connsiteY7" fmla="*/ 50303 h 193178"/>
              <a:gd name="connsiteX8" fmla="*/ 180975 w 295300"/>
              <a:gd name="connsiteY8" fmla="*/ 107453 h 193178"/>
              <a:gd name="connsiteX9" fmla="*/ 161925 w 295300"/>
              <a:gd name="connsiteY9" fmla="*/ 50303 h 193178"/>
              <a:gd name="connsiteX10" fmla="*/ 190500 w 295300"/>
              <a:gd name="connsiteY10" fmla="*/ 31253 h 193178"/>
              <a:gd name="connsiteX11" fmla="*/ 209550 w 295300"/>
              <a:gd name="connsiteY11" fmla="*/ 59828 h 193178"/>
              <a:gd name="connsiteX12" fmla="*/ 238125 w 295300"/>
              <a:gd name="connsiteY12" fmla="*/ 88403 h 193178"/>
              <a:gd name="connsiteX13" fmla="*/ 285750 w 295300"/>
              <a:gd name="connsiteY13" fmla="*/ 145553 h 193178"/>
              <a:gd name="connsiteX14" fmla="*/ 295275 w 295300"/>
              <a:gd name="connsiteY14" fmla="*/ 183653 h 19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300" h="193178">
                <a:moveTo>
                  <a:pt x="0" y="193178"/>
                </a:moveTo>
                <a:cubicBezTo>
                  <a:pt x="807" y="187531"/>
                  <a:pt x="6959" y="116064"/>
                  <a:pt x="19050" y="97928"/>
                </a:cubicBezTo>
                <a:cubicBezTo>
                  <a:pt x="26522" y="86720"/>
                  <a:pt x="36417" y="76825"/>
                  <a:pt x="47625" y="69353"/>
                </a:cubicBezTo>
                <a:cubicBezTo>
                  <a:pt x="55979" y="63784"/>
                  <a:pt x="67220" y="64318"/>
                  <a:pt x="76200" y="59828"/>
                </a:cubicBezTo>
                <a:cubicBezTo>
                  <a:pt x="86439" y="54708"/>
                  <a:pt x="95250" y="47128"/>
                  <a:pt x="104775" y="40778"/>
                </a:cubicBezTo>
                <a:cubicBezTo>
                  <a:pt x="107950" y="28078"/>
                  <a:pt x="114300" y="-10413"/>
                  <a:pt x="114300" y="2678"/>
                </a:cubicBezTo>
                <a:cubicBezTo>
                  <a:pt x="114300" y="47929"/>
                  <a:pt x="92766" y="148446"/>
                  <a:pt x="114300" y="40778"/>
                </a:cubicBezTo>
                <a:cubicBezTo>
                  <a:pt x="123825" y="43953"/>
                  <a:pt x="135775" y="43203"/>
                  <a:pt x="142875" y="50303"/>
                </a:cubicBezTo>
                <a:cubicBezTo>
                  <a:pt x="159064" y="66492"/>
                  <a:pt x="188215" y="129173"/>
                  <a:pt x="180975" y="107453"/>
                </a:cubicBezTo>
                <a:lnTo>
                  <a:pt x="161925" y="50303"/>
                </a:lnTo>
                <a:cubicBezTo>
                  <a:pt x="171450" y="43953"/>
                  <a:pt x="179275" y="29008"/>
                  <a:pt x="190500" y="31253"/>
                </a:cubicBezTo>
                <a:cubicBezTo>
                  <a:pt x="201725" y="33498"/>
                  <a:pt x="202221" y="51034"/>
                  <a:pt x="209550" y="59828"/>
                </a:cubicBezTo>
                <a:cubicBezTo>
                  <a:pt x="218174" y="70176"/>
                  <a:pt x="229501" y="78055"/>
                  <a:pt x="238125" y="88403"/>
                </a:cubicBezTo>
                <a:cubicBezTo>
                  <a:pt x="304430" y="167969"/>
                  <a:pt x="202268" y="62071"/>
                  <a:pt x="285750" y="145553"/>
                </a:cubicBezTo>
                <a:cubicBezTo>
                  <a:pt x="296279" y="177140"/>
                  <a:pt x="295275" y="164088"/>
                  <a:pt x="295275" y="1836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Freeform 73"/>
          <p:cNvSpPr/>
          <p:nvPr/>
        </p:nvSpPr>
        <p:spPr>
          <a:xfrm>
            <a:off x="1023119" y="5231892"/>
            <a:ext cx="295300" cy="193178"/>
          </a:xfrm>
          <a:custGeom>
            <a:avLst/>
            <a:gdLst>
              <a:gd name="connsiteX0" fmla="*/ 0 w 295300"/>
              <a:gd name="connsiteY0" fmla="*/ 193178 h 193178"/>
              <a:gd name="connsiteX1" fmla="*/ 19050 w 295300"/>
              <a:gd name="connsiteY1" fmla="*/ 97928 h 193178"/>
              <a:gd name="connsiteX2" fmla="*/ 47625 w 295300"/>
              <a:gd name="connsiteY2" fmla="*/ 69353 h 193178"/>
              <a:gd name="connsiteX3" fmla="*/ 76200 w 295300"/>
              <a:gd name="connsiteY3" fmla="*/ 59828 h 193178"/>
              <a:gd name="connsiteX4" fmla="*/ 104775 w 295300"/>
              <a:gd name="connsiteY4" fmla="*/ 40778 h 193178"/>
              <a:gd name="connsiteX5" fmla="*/ 114300 w 295300"/>
              <a:gd name="connsiteY5" fmla="*/ 2678 h 193178"/>
              <a:gd name="connsiteX6" fmla="*/ 114300 w 295300"/>
              <a:gd name="connsiteY6" fmla="*/ 40778 h 193178"/>
              <a:gd name="connsiteX7" fmla="*/ 142875 w 295300"/>
              <a:gd name="connsiteY7" fmla="*/ 50303 h 193178"/>
              <a:gd name="connsiteX8" fmla="*/ 180975 w 295300"/>
              <a:gd name="connsiteY8" fmla="*/ 107453 h 193178"/>
              <a:gd name="connsiteX9" fmla="*/ 161925 w 295300"/>
              <a:gd name="connsiteY9" fmla="*/ 50303 h 193178"/>
              <a:gd name="connsiteX10" fmla="*/ 190500 w 295300"/>
              <a:gd name="connsiteY10" fmla="*/ 31253 h 193178"/>
              <a:gd name="connsiteX11" fmla="*/ 209550 w 295300"/>
              <a:gd name="connsiteY11" fmla="*/ 59828 h 193178"/>
              <a:gd name="connsiteX12" fmla="*/ 238125 w 295300"/>
              <a:gd name="connsiteY12" fmla="*/ 88403 h 193178"/>
              <a:gd name="connsiteX13" fmla="*/ 285750 w 295300"/>
              <a:gd name="connsiteY13" fmla="*/ 145553 h 193178"/>
              <a:gd name="connsiteX14" fmla="*/ 295275 w 295300"/>
              <a:gd name="connsiteY14" fmla="*/ 183653 h 19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300" h="193178">
                <a:moveTo>
                  <a:pt x="0" y="193178"/>
                </a:moveTo>
                <a:cubicBezTo>
                  <a:pt x="807" y="187531"/>
                  <a:pt x="6959" y="116064"/>
                  <a:pt x="19050" y="97928"/>
                </a:cubicBezTo>
                <a:cubicBezTo>
                  <a:pt x="26522" y="86720"/>
                  <a:pt x="36417" y="76825"/>
                  <a:pt x="47625" y="69353"/>
                </a:cubicBezTo>
                <a:cubicBezTo>
                  <a:pt x="55979" y="63784"/>
                  <a:pt x="67220" y="64318"/>
                  <a:pt x="76200" y="59828"/>
                </a:cubicBezTo>
                <a:cubicBezTo>
                  <a:pt x="86439" y="54708"/>
                  <a:pt x="95250" y="47128"/>
                  <a:pt x="104775" y="40778"/>
                </a:cubicBezTo>
                <a:cubicBezTo>
                  <a:pt x="107950" y="28078"/>
                  <a:pt x="114300" y="-10413"/>
                  <a:pt x="114300" y="2678"/>
                </a:cubicBezTo>
                <a:cubicBezTo>
                  <a:pt x="114300" y="47929"/>
                  <a:pt x="92766" y="148446"/>
                  <a:pt x="114300" y="40778"/>
                </a:cubicBezTo>
                <a:cubicBezTo>
                  <a:pt x="123825" y="43953"/>
                  <a:pt x="135775" y="43203"/>
                  <a:pt x="142875" y="50303"/>
                </a:cubicBezTo>
                <a:cubicBezTo>
                  <a:pt x="159064" y="66492"/>
                  <a:pt x="188215" y="129173"/>
                  <a:pt x="180975" y="107453"/>
                </a:cubicBezTo>
                <a:lnTo>
                  <a:pt x="161925" y="50303"/>
                </a:lnTo>
                <a:cubicBezTo>
                  <a:pt x="171450" y="43953"/>
                  <a:pt x="179275" y="29008"/>
                  <a:pt x="190500" y="31253"/>
                </a:cubicBezTo>
                <a:cubicBezTo>
                  <a:pt x="201725" y="33498"/>
                  <a:pt x="202221" y="51034"/>
                  <a:pt x="209550" y="59828"/>
                </a:cubicBezTo>
                <a:cubicBezTo>
                  <a:pt x="218174" y="70176"/>
                  <a:pt x="229501" y="78055"/>
                  <a:pt x="238125" y="88403"/>
                </a:cubicBezTo>
                <a:cubicBezTo>
                  <a:pt x="304430" y="167969"/>
                  <a:pt x="202268" y="62071"/>
                  <a:pt x="285750" y="145553"/>
                </a:cubicBezTo>
                <a:cubicBezTo>
                  <a:pt x="296279" y="177140"/>
                  <a:pt x="295275" y="164088"/>
                  <a:pt x="295275" y="1836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Freeform 74"/>
          <p:cNvSpPr/>
          <p:nvPr/>
        </p:nvSpPr>
        <p:spPr>
          <a:xfrm>
            <a:off x="1223481" y="5221012"/>
            <a:ext cx="295300" cy="193178"/>
          </a:xfrm>
          <a:custGeom>
            <a:avLst/>
            <a:gdLst>
              <a:gd name="connsiteX0" fmla="*/ 0 w 295300"/>
              <a:gd name="connsiteY0" fmla="*/ 193178 h 193178"/>
              <a:gd name="connsiteX1" fmla="*/ 19050 w 295300"/>
              <a:gd name="connsiteY1" fmla="*/ 97928 h 193178"/>
              <a:gd name="connsiteX2" fmla="*/ 47625 w 295300"/>
              <a:gd name="connsiteY2" fmla="*/ 69353 h 193178"/>
              <a:gd name="connsiteX3" fmla="*/ 76200 w 295300"/>
              <a:gd name="connsiteY3" fmla="*/ 59828 h 193178"/>
              <a:gd name="connsiteX4" fmla="*/ 104775 w 295300"/>
              <a:gd name="connsiteY4" fmla="*/ 40778 h 193178"/>
              <a:gd name="connsiteX5" fmla="*/ 114300 w 295300"/>
              <a:gd name="connsiteY5" fmla="*/ 2678 h 193178"/>
              <a:gd name="connsiteX6" fmla="*/ 114300 w 295300"/>
              <a:gd name="connsiteY6" fmla="*/ 40778 h 193178"/>
              <a:gd name="connsiteX7" fmla="*/ 142875 w 295300"/>
              <a:gd name="connsiteY7" fmla="*/ 50303 h 193178"/>
              <a:gd name="connsiteX8" fmla="*/ 180975 w 295300"/>
              <a:gd name="connsiteY8" fmla="*/ 107453 h 193178"/>
              <a:gd name="connsiteX9" fmla="*/ 161925 w 295300"/>
              <a:gd name="connsiteY9" fmla="*/ 50303 h 193178"/>
              <a:gd name="connsiteX10" fmla="*/ 190500 w 295300"/>
              <a:gd name="connsiteY10" fmla="*/ 31253 h 193178"/>
              <a:gd name="connsiteX11" fmla="*/ 209550 w 295300"/>
              <a:gd name="connsiteY11" fmla="*/ 59828 h 193178"/>
              <a:gd name="connsiteX12" fmla="*/ 238125 w 295300"/>
              <a:gd name="connsiteY12" fmla="*/ 88403 h 193178"/>
              <a:gd name="connsiteX13" fmla="*/ 285750 w 295300"/>
              <a:gd name="connsiteY13" fmla="*/ 145553 h 193178"/>
              <a:gd name="connsiteX14" fmla="*/ 295275 w 295300"/>
              <a:gd name="connsiteY14" fmla="*/ 183653 h 19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300" h="193178">
                <a:moveTo>
                  <a:pt x="0" y="193178"/>
                </a:moveTo>
                <a:cubicBezTo>
                  <a:pt x="807" y="187531"/>
                  <a:pt x="6959" y="116064"/>
                  <a:pt x="19050" y="97928"/>
                </a:cubicBezTo>
                <a:cubicBezTo>
                  <a:pt x="26522" y="86720"/>
                  <a:pt x="36417" y="76825"/>
                  <a:pt x="47625" y="69353"/>
                </a:cubicBezTo>
                <a:cubicBezTo>
                  <a:pt x="55979" y="63784"/>
                  <a:pt x="67220" y="64318"/>
                  <a:pt x="76200" y="59828"/>
                </a:cubicBezTo>
                <a:cubicBezTo>
                  <a:pt x="86439" y="54708"/>
                  <a:pt x="95250" y="47128"/>
                  <a:pt x="104775" y="40778"/>
                </a:cubicBezTo>
                <a:cubicBezTo>
                  <a:pt x="107950" y="28078"/>
                  <a:pt x="114300" y="-10413"/>
                  <a:pt x="114300" y="2678"/>
                </a:cubicBezTo>
                <a:cubicBezTo>
                  <a:pt x="114300" y="47929"/>
                  <a:pt x="92766" y="148446"/>
                  <a:pt x="114300" y="40778"/>
                </a:cubicBezTo>
                <a:cubicBezTo>
                  <a:pt x="123825" y="43953"/>
                  <a:pt x="135775" y="43203"/>
                  <a:pt x="142875" y="50303"/>
                </a:cubicBezTo>
                <a:cubicBezTo>
                  <a:pt x="159064" y="66492"/>
                  <a:pt x="188215" y="129173"/>
                  <a:pt x="180975" y="107453"/>
                </a:cubicBezTo>
                <a:lnTo>
                  <a:pt x="161925" y="50303"/>
                </a:lnTo>
                <a:cubicBezTo>
                  <a:pt x="171450" y="43953"/>
                  <a:pt x="179275" y="29008"/>
                  <a:pt x="190500" y="31253"/>
                </a:cubicBezTo>
                <a:cubicBezTo>
                  <a:pt x="201725" y="33498"/>
                  <a:pt x="202221" y="51034"/>
                  <a:pt x="209550" y="59828"/>
                </a:cubicBezTo>
                <a:cubicBezTo>
                  <a:pt x="218174" y="70176"/>
                  <a:pt x="229501" y="78055"/>
                  <a:pt x="238125" y="88403"/>
                </a:cubicBezTo>
                <a:cubicBezTo>
                  <a:pt x="304430" y="167969"/>
                  <a:pt x="202268" y="62071"/>
                  <a:pt x="285750" y="145553"/>
                </a:cubicBezTo>
                <a:cubicBezTo>
                  <a:pt x="296279" y="177140"/>
                  <a:pt x="295275" y="164088"/>
                  <a:pt x="295275" y="1836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reeform 75"/>
          <p:cNvSpPr/>
          <p:nvPr/>
        </p:nvSpPr>
        <p:spPr>
          <a:xfrm>
            <a:off x="909141" y="5203580"/>
            <a:ext cx="295300" cy="193178"/>
          </a:xfrm>
          <a:custGeom>
            <a:avLst/>
            <a:gdLst>
              <a:gd name="connsiteX0" fmla="*/ 0 w 295300"/>
              <a:gd name="connsiteY0" fmla="*/ 193178 h 193178"/>
              <a:gd name="connsiteX1" fmla="*/ 19050 w 295300"/>
              <a:gd name="connsiteY1" fmla="*/ 97928 h 193178"/>
              <a:gd name="connsiteX2" fmla="*/ 47625 w 295300"/>
              <a:gd name="connsiteY2" fmla="*/ 69353 h 193178"/>
              <a:gd name="connsiteX3" fmla="*/ 76200 w 295300"/>
              <a:gd name="connsiteY3" fmla="*/ 59828 h 193178"/>
              <a:gd name="connsiteX4" fmla="*/ 104775 w 295300"/>
              <a:gd name="connsiteY4" fmla="*/ 40778 h 193178"/>
              <a:gd name="connsiteX5" fmla="*/ 114300 w 295300"/>
              <a:gd name="connsiteY5" fmla="*/ 2678 h 193178"/>
              <a:gd name="connsiteX6" fmla="*/ 114300 w 295300"/>
              <a:gd name="connsiteY6" fmla="*/ 40778 h 193178"/>
              <a:gd name="connsiteX7" fmla="*/ 142875 w 295300"/>
              <a:gd name="connsiteY7" fmla="*/ 50303 h 193178"/>
              <a:gd name="connsiteX8" fmla="*/ 180975 w 295300"/>
              <a:gd name="connsiteY8" fmla="*/ 107453 h 193178"/>
              <a:gd name="connsiteX9" fmla="*/ 161925 w 295300"/>
              <a:gd name="connsiteY9" fmla="*/ 50303 h 193178"/>
              <a:gd name="connsiteX10" fmla="*/ 190500 w 295300"/>
              <a:gd name="connsiteY10" fmla="*/ 31253 h 193178"/>
              <a:gd name="connsiteX11" fmla="*/ 209550 w 295300"/>
              <a:gd name="connsiteY11" fmla="*/ 59828 h 193178"/>
              <a:gd name="connsiteX12" fmla="*/ 238125 w 295300"/>
              <a:gd name="connsiteY12" fmla="*/ 88403 h 193178"/>
              <a:gd name="connsiteX13" fmla="*/ 285750 w 295300"/>
              <a:gd name="connsiteY13" fmla="*/ 145553 h 193178"/>
              <a:gd name="connsiteX14" fmla="*/ 295275 w 295300"/>
              <a:gd name="connsiteY14" fmla="*/ 183653 h 19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300" h="193178">
                <a:moveTo>
                  <a:pt x="0" y="193178"/>
                </a:moveTo>
                <a:cubicBezTo>
                  <a:pt x="807" y="187531"/>
                  <a:pt x="6959" y="116064"/>
                  <a:pt x="19050" y="97928"/>
                </a:cubicBezTo>
                <a:cubicBezTo>
                  <a:pt x="26522" y="86720"/>
                  <a:pt x="36417" y="76825"/>
                  <a:pt x="47625" y="69353"/>
                </a:cubicBezTo>
                <a:cubicBezTo>
                  <a:pt x="55979" y="63784"/>
                  <a:pt x="67220" y="64318"/>
                  <a:pt x="76200" y="59828"/>
                </a:cubicBezTo>
                <a:cubicBezTo>
                  <a:pt x="86439" y="54708"/>
                  <a:pt x="95250" y="47128"/>
                  <a:pt x="104775" y="40778"/>
                </a:cubicBezTo>
                <a:cubicBezTo>
                  <a:pt x="107950" y="28078"/>
                  <a:pt x="114300" y="-10413"/>
                  <a:pt x="114300" y="2678"/>
                </a:cubicBezTo>
                <a:cubicBezTo>
                  <a:pt x="114300" y="47929"/>
                  <a:pt x="92766" y="148446"/>
                  <a:pt x="114300" y="40778"/>
                </a:cubicBezTo>
                <a:cubicBezTo>
                  <a:pt x="123825" y="43953"/>
                  <a:pt x="135775" y="43203"/>
                  <a:pt x="142875" y="50303"/>
                </a:cubicBezTo>
                <a:cubicBezTo>
                  <a:pt x="159064" y="66492"/>
                  <a:pt x="188215" y="129173"/>
                  <a:pt x="180975" y="107453"/>
                </a:cubicBezTo>
                <a:lnTo>
                  <a:pt x="161925" y="50303"/>
                </a:lnTo>
                <a:cubicBezTo>
                  <a:pt x="171450" y="43953"/>
                  <a:pt x="179275" y="29008"/>
                  <a:pt x="190500" y="31253"/>
                </a:cubicBezTo>
                <a:cubicBezTo>
                  <a:pt x="201725" y="33498"/>
                  <a:pt x="202221" y="51034"/>
                  <a:pt x="209550" y="59828"/>
                </a:cubicBezTo>
                <a:cubicBezTo>
                  <a:pt x="218174" y="70176"/>
                  <a:pt x="229501" y="78055"/>
                  <a:pt x="238125" y="88403"/>
                </a:cubicBezTo>
                <a:cubicBezTo>
                  <a:pt x="304430" y="167969"/>
                  <a:pt x="202268" y="62071"/>
                  <a:pt x="285750" y="145553"/>
                </a:cubicBezTo>
                <a:cubicBezTo>
                  <a:pt x="296279" y="177140"/>
                  <a:pt x="295275" y="164088"/>
                  <a:pt x="295275" y="1836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p:cNvSpPr/>
          <p:nvPr/>
        </p:nvSpPr>
        <p:spPr>
          <a:xfrm>
            <a:off x="672416" y="5456681"/>
            <a:ext cx="990625" cy="45115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Mangroves</a:t>
            </a:r>
          </a:p>
        </p:txBody>
      </p:sp>
      <p:sp>
        <p:nvSpPr>
          <p:cNvPr id="27" name="Freeform 26"/>
          <p:cNvSpPr/>
          <p:nvPr/>
        </p:nvSpPr>
        <p:spPr>
          <a:xfrm>
            <a:off x="2173259" y="5211617"/>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Freeform 76"/>
          <p:cNvSpPr/>
          <p:nvPr/>
        </p:nvSpPr>
        <p:spPr>
          <a:xfrm>
            <a:off x="2287887" y="5221056"/>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Freeform 77"/>
          <p:cNvSpPr/>
          <p:nvPr/>
        </p:nvSpPr>
        <p:spPr>
          <a:xfrm>
            <a:off x="2430441" y="5221056"/>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Freeform 78"/>
          <p:cNvSpPr/>
          <p:nvPr/>
        </p:nvSpPr>
        <p:spPr>
          <a:xfrm>
            <a:off x="2552630" y="5231542"/>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Freeform 79"/>
          <p:cNvSpPr/>
          <p:nvPr/>
        </p:nvSpPr>
        <p:spPr>
          <a:xfrm>
            <a:off x="2680304" y="5221056"/>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Freeform 80"/>
          <p:cNvSpPr/>
          <p:nvPr/>
        </p:nvSpPr>
        <p:spPr>
          <a:xfrm>
            <a:off x="2802040" y="5231541"/>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Freeform 81"/>
          <p:cNvSpPr/>
          <p:nvPr/>
        </p:nvSpPr>
        <p:spPr>
          <a:xfrm>
            <a:off x="2925731" y="5221056"/>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Rectangle 82"/>
          <p:cNvSpPr/>
          <p:nvPr/>
        </p:nvSpPr>
        <p:spPr>
          <a:xfrm>
            <a:off x="2122563" y="5463212"/>
            <a:ext cx="990625" cy="44462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Seagrass</a:t>
            </a:r>
          </a:p>
        </p:txBody>
      </p:sp>
      <p:sp>
        <p:nvSpPr>
          <p:cNvPr id="28" name="Freeform 27"/>
          <p:cNvSpPr/>
          <p:nvPr/>
        </p:nvSpPr>
        <p:spPr>
          <a:xfrm>
            <a:off x="3997256" y="5052495"/>
            <a:ext cx="372387" cy="162226"/>
          </a:xfrm>
          <a:custGeom>
            <a:avLst/>
            <a:gdLst>
              <a:gd name="connsiteX0" fmla="*/ 191412 w 372387"/>
              <a:gd name="connsiteY0" fmla="*/ 161925 h 162226"/>
              <a:gd name="connsiteX1" fmla="*/ 143787 w 372387"/>
              <a:gd name="connsiteY1" fmla="*/ 104775 h 162226"/>
              <a:gd name="connsiteX2" fmla="*/ 115212 w 372387"/>
              <a:gd name="connsiteY2" fmla="*/ 95250 h 162226"/>
              <a:gd name="connsiteX3" fmla="*/ 86637 w 372387"/>
              <a:gd name="connsiteY3" fmla="*/ 66675 h 162226"/>
              <a:gd name="connsiteX4" fmla="*/ 48537 w 372387"/>
              <a:gd name="connsiteY4" fmla="*/ 57150 h 162226"/>
              <a:gd name="connsiteX5" fmla="*/ 19962 w 372387"/>
              <a:gd name="connsiteY5" fmla="*/ 47625 h 162226"/>
              <a:gd name="connsiteX6" fmla="*/ 912 w 372387"/>
              <a:gd name="connsiteY6" fmla="*/ 19050 h 162226"/>
              <a:gd name="connsiteX7" fmla="*/ 29487 w 372387"/>
              <a:gd name="connsiteY7" fmla="*/ 28575 h 162226"/>
              <a:gd name="connsiteX8" fmla="*/ 48537 w 372387"/>
              <a:gd name="connsiteY8" fmla="*/ 57150 h 162226"/>
              <a:gd name="connsiteX9" fmla="*/ 77112 w 372387"/>
              <a:gd name="connsiteY9" fmla="*/ 76200 h 162226"/>
              <a:gd name="connsiteX10" fmla="*/ 105687 w 372387"/>
              <a:gd name="connsiteY10" fmla="*/ 66675 h 162226"/>
              <a:gd name="connsiteX11" fmla="*/ 96162 w 372387"/>
              <a:gd name="connsiteY11" fmla="*/ 28575 h 162226"/>
              <a:gd name="connsiteX12" fmla="*/ 134262 w 372387"/>
              <a:gd name="connsiteY12" fmla="*/ 76200 h 162226"/>
              <a:gd name="connsiteX13" fmla="*/ 162837 w 372387"/>
              <a:gd name="connsiteY13" fmla="*/ 66675 h 162226"/>
              <a:gd name="connsiteX14" fmla="*/ 181887 w 372387"/>
              <a:gd name="connsiteY14" fmla="*/ 76200 h 162226"/>
              <a:gd name="connsiteX15" fmla="*/ 248562 w 372387"/>
              <a:gd name="connsiteY15" fmla="*/ 66675 h 162226"/>
              <a:gd name="connsiteX16" fmla="*/ 267612 w 372387"/>
              <a:gd name="connsiteY16" fmla="*/ 9525 h 162226"/>
              <a:gd name="connsiteX17" fmla="*/ 277137 w 372387"/>
              <a:gd name="connsiteY17" fmla="*/ 66675 h 162226"/>
              <a:gd name="connsiteX18" fmla="*/ 343812 w 372387"/>
              <a:gd name="connsiteY18" fmla="*/ 28575 h 162226"/>
              <a:gd name="connsiteX19" fmla="*/ 372387 w 372387"/>
              <a:gd name="connsiteY19" fmla="*/ 0 h 162226"/>
              <a:gd name="connsiteX20" fmla="*/ 353337 w 372387"/>
              <a:gd name="connsiteY20" fmla="*/ 57150 h 162226"/>
              <a:gd name="connsiteX21" fmla="*/ 324762 w 372387"/>
              <a:gd name="connsiteY21" fmla="*/ 76200 h 162226"/>
              <a:gd name="connsiteX22" fmla="*/ 181887 w 372387"/>
              <a:gd name="connsiteY22" fmla="*/ 95250 h 162226"/>
              <a:gd name="connsiteX23" fmla="*/ 162837 w 372387"/>
              <a:gd name="connsiteY23" fmla="*/ 123825 h 162226"/>
              <a:gd name="connsiteX24" fmla="*/ 191412 w 372387"/>
              <a:gd name="connsiteY24" fmla="*/ 161925 h 16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2387" h="162226">
                <a:moveTo>
                  <a:pt x="191412" y="161925"/>
                </a:moveTo>
                <a:cubicBezTo>
                  <a:pt x="188237" y="158750"/>
                  <a:pt x="162449" y="121104"/>
                  <a:pt x="143787" y="104775"/>
                </a:cubicBezTo>
                <a:cubicBezTo>
                  <a:pt x="136231" y="98163"/>
                  <a:pt x="123566" y="100819"/>
                  <a:pt x="115212" y="95250"/>
                </a:cubicBezTo>
                <a:cubicBezTo>
                  <a:pt x="104004" y="87778"/>
                  <a:pt x="98333" y="73358"/>
                  <a:pt x="86637" y="66675"/>
                </a:cubicBezTo>
                <a:cubicBezTo>
                  <a:pt x="75271" y="60180"/>
                  <a:pt x="61124" y="60746"/>
                  <a:pt x="48537" y="57150"/>
                </a:cubicBezTo>
                <a:cubicBezTo>
                  <a:pt x="38883" y="54392"/>
                  <a:pt x="29487" y="50800"/>
                  <a:pt x="19962" y="47625"/>
                </a:cubicBezTo>
                <a:cubicBezTo>
                  <a:pt x="13612" y="38100"/>
                  <a:pt x="-4208" y="29289"/>
                  <a:pt x="912" y="19050"/>
                </a:cubicBezTo>
                <a:cubicBezTo>
                  <a:pt x="5402" y="10070"/>
                  <a:pt x="21647" y="22303"/>
                  <a:pt x="29487" y="28575"/>
                </a:cubicBezTo>
                <a:cubicBezTo>
                  <a:pt x="38426" y="35726"/>
                  <a:pt x="40442" y="49055"/>
                  <a:pt x="48537" y="57150"/>
                </a:cubicBezTo>
                <a:cubicBezTo>
                  <a:pt x="56632" y="65245"/>
                  <a:pt x="67587" y="69850"/>
                  <a:pt x="77112" y="76200"/>
                </a:cubicBezTo>
                <a:cubicBezTo>
                  <a:pt x="86637" y="73025"/>
                  <a:pt x="101958" y="75997"/>
                  <a:pt x="105687" y="66675"/>
                </a:cubicBezTo>
                <a:cubicBezTo>
                  <a:pt x="110549" y="54520"/>
                  <a:pt x="92022" y="16156"/>
                  <a:pt x="96162" y="28575"/>
                </a:cubicBezTo>
                <a:cubicBezTo>
                  <a:pt x="109307" y="68010"/>
                  <a:pt x="97333" y="51581"/>
                  <a:pt x="134262" y="76200"/>
                </a:cubicBezTo>
                <a:cubicBezTo>
                  <a:pt x="143787" y="73025"/>
                  <a:pt x="157268" y="75029"/>
                  <a:pt x="162837" y="66675"/>
                </a:cubicBezTo>
                <a:cubicBezTo>
                  <a:pt x="182362" y="37387"/>
                  <a:pt x="162289" y="-41386"/>
                  <a:pt x="181887" y="76200"/>
                </a:cubicBezTo>
                <a:cubicBezTo>
                  <a:pt x="204112" y="73025"/>
                  <a:pt x="230841" y="80458"/>
                  <a:pt x="248562" y="66675"/>
                </a:cubicBezTo>
                <a:cubicBezTo>
                  <a:pt x="264413" y="54347"/>
                  <a:pt x="267612" y="9525"/>
                  <a:pt x="267612" y="9525"/>
                </a:cubicBezTo>
                <a:cubicBezTo>
                  <a:pt x="270787" y="28575"/>
                  <a:pt x="261422" y="55450"/>
                  <a:pt x="277137" y="66675"/>
                </a:cubicBezTo>
                <a:cubicBezTo>
                  <a:pt x="337883" y="110065"/>
                  <a:pt x="331459" y="47104"/>
                  <a:pt x="343812" y="28575"/>
                </a:cubicBezTo>
                <a:cubicBezTo>
                  <a:pt x="351284" y="17367"/>
                  <a:pt x="362862" y="9525"/>
                  <a:pt x="372387" y="0"/>
                </a:cubicBezTo>
                <a:cubicBezTo>
                  <a:pt x="366037" y="19050"/>
                  <a:pt x="370045" y="46011"/>
                  <a:pt x="353337" y="57150"/>
                </a:cubicBezTo>
                <a:cubicBezTo>
                  <a:pt x="343812" y="63500"/>
                  <a:pt x="335622" y="72580"/>
                  <a:pt x="324762" y="76200"/>
                </a:cubicBezTo>
                <a:cubicBezTo>
                  <a:pt x="303385" y="83326"/>
                  <a:pt x="191333" y="94200"/>
                  <a:pt x="181887" y="95250"/>
                </a:cubicBezTo>
                <a:cubicBezTo>
                  <a:pt x="175537" y="104775"/>
                  <a:pt x="164719" y="112533"/>
                  <a:pt x="162837" y="123825"/>
                </a:cubicBezTo>
                <a:cubicBezTo>
                  <a:pt x="159710" y="142588"/>
                  <a:pt x="194587" y="165100"/>
                  <a:pt x="191412" y="1619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4" name="Freeform 83"/>
          <p:cNvSpPr/>
          <p:nvPr/>
        </p:nvSpPr>
        <p:spPr>
          <a:xfrm>
            <a:off x="4432298" y="5150302"/>
            <a:ext cx="485444" cy="241990"/>
          </a:xfrm>
          <a:custGeom>
            <a:avLst/>
            <a:gdLst>
              <a:gd name="connsiteX0" fmla="*/ 191412 w 372387"/>
              <a:gd name="connsiteY0" fmla="*/ 161925 h 162226"/>
              <a:gd name="connsiteX1" fmla="*/ 143787 w 372387"/>
              <a:gd name="connsiteY1" fmla="*/ 104775 h 162226"/>
              <a:gd name="connsiteX2" fmla="*/ 115212 w 372387"/>
              <a:gd name="connsiteY2" fmla="*/ 95250 h 162226"/>
              <a:gd name="connsiteX3" fmla="*/ 86637 w 372387"/>
              <a:gd name="connsiteY3" fmla="*/ 66675 h 162226"/>
              <a:gd name="connsiteX4" fmla="*/ 48537 w 372387"/>
              <a:gd name="connsiteY4" fmla="*/ 57150 h 162226"/>
              <a:gd name="connsiteX5" fmla="*/ 19962 w 372387"/>
              <a:gd name="connsiteY5" fmla="*/ 47625 h 162226"/>
              <a:gd name="connsiteX6" fmla="*/ 912 w 372387"/>
              <a:gd name="connsiteY6" fmla="*/ 19050 h 162226"/>
              <a:gd name="connsiteX7" fmla="*/ 29487 w 372387"/>
              <a:gd name="connsiteY7" fmla="*/ 28575 h 162226"/>
              <a:gd name="connsiteX8" fmla="*/ 48537 w 372387"/>
              <a:gd name="connsiteY8" fmla="*/ 57150 h 162226"/>
              <a:gd name="connsiteX9" fmla="*/ 77112 w 372387"/>
              <a:gd name="connsiteY9" fmla="*/ 76200 h 162226"/>
              <a:gd name="connsiteX10" fmla="*/ 105687 w 372387"/>
              <a:gd name="connsiteY10" fmla="*/ 66675 h 162226"/>
              <a:gd name="connsiteX11" fmla="*/ 96162 w 372387"/>
              <a:gd name="connsiteY11" fmla="*/ 28575 h 162226"/>
              <a:gd name="connsiteX12" fmla="*/ 134262 w 372387"/>
              <a:gd name="connsiteY12" fmla="*/ 76200 h 162226"/>
              <a:gd name="connsiteX13" fmla="*/ 162837 w 372387"/>
              <a:gd name="connsiteY13" fmla="*/ 66675 h 162226"/>
              <a:gd name="connsiteX14" fmla="*/ 181887 w 372387"/>
              <a:gd name="connsiteY14" fmla="*/ 76200 h 162226"/>
              <a:gd name="connsiteX15" fmla="*/ 248562 w 372387"/>
              <a:gd name="connsiteY15" fmla="*/ 66675 h 162226"/>
              <a:gd name="connsiteX16" fmla="*/ 267612 w 372387"/>
              <a:gd name="connsiteY16" fmla="*/ 9525 h 162226"/>
              <a:gd name="connsiteX17" fmla="*/ 277137 w 372387"/>
              <a:gd name="connsiteY17" fmla="*/ 66675 h 162226"/>
              <a:gd name="connsiteX18" fmla="*/ 343812 w 372387"/>
              <a:gd name="connsiteY18" fmla="*/ 28575 h 162226"/>
              <a:gd name="connsiteX19" fmla="*/ 372387 w 372387"/>
              <a:gd name="connsiteY19" fmla="*/ 0 h 162226"/>
              <a:gd name="connsiteX20" fmla="*/ 353337 w 372387"/>
              <a:gd name="connsiteY20" fmla="*/ 57150 h 162226"/>
              <a:gd name="connsiteX21" fmla="*/ 324762 w 372387"/>
              <a:gd name="connsiteY21" fmla="*/ 76200 h 162226"/>
              <a:gd name="connsiteX22" fmla="*/ 181887 w 372387"/>
              <a:gd name="connsiteY22" fmla="*/ 95250 h 162226"/>
              <a:gd name="connsiteX23" fmla="*/ 162837 w 372387"/>
              <a:gd name="connsiteY23" fmla="*/ 123825 h 162226"/>
              <a:gd name="connsiteX24" fmla="*/ 191412 w 372387"/>
              <a:gd name="connsiteY24" fmla="*/ 161925 h 16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2387" h="162226">
                <a:moveTo>
                  <a:pt x="191412" y="161925"/>
                </a:moveTo>
                <a:cubicBezTo>
                  <a:pt x="188237" y="158750"/>
                  <a:pt x="162449" y="121104"/>
                  <a:pt x="143787" y="104775"/>
                </a:cubicBezTo>
                <a:cubicBezTo>
                  <a:pt x="136231" y="98163"/>
                  <a:pt x="123566" y="100819"/>
                  <a:pt x="115212" y="95250"/>
                </a:cubicBezTo>
                <a:cubicBezTo>
                  <a:pt x="104004" y="87778"/>
                  <a:pt x="98333" y="73358"/>
                  <a:pt x="86637" y="66675"/>
                </a:cubicBezTo>
                <a:cubicBezTo>
                  <a:pt x="75271" y="60180"/>
                  <a:pt x="61124" y="60746"/>
                  <a:pt x="48537" y="57150"/>
                </a:cubicBezTo>
                <a:cubicBezTo>
                  <a:pt x="38883" y="54392"/>
                  <a:pt x="29487" y="50800"/>
                  <a:pt x="19962" y="47625"/>
                </a:cubicBezTo>
                <a:cubicBezTo>
                  <a:pt x="13612" y="38100"/>
                  <a:pt x="-4208" y="29289"/>
                  <a:pt x="912" y="19050"/>
                </a:cubicBezTo>
                <a:cubicBezTo>
                  <a:pt x="5402" y="10070"/>
                  <a:pt x="21647" y="22303"/>
                  <a:pt x="29487" y="28575"/>
                </a:cubicBezTo>
                <a:cubicBezTo>
                  <a:pt x="38426" y="35726"/>
                  <a:pt x="40442" y="49055"/>
                  <a:pt x="48537" y="57150"/>
                </a:cubicBezTo>
                <a:cubicBezTo>
                  <a:pt x="56632" y="65245"/>
                  <a:pt x="67587" y="69850"/>
                  <a:pt x="77112" y="76200"/>
                </a:cubicBezTo>
                <a:cubicBezTo>
                  <a:pt x="86637" y="73025"/>
                  <a:pt x="101958" y="75997"/>
                  <a:pt x="105687" y="66675"/>
                </a:cubicBezTo>
                <a:cubicBezTo>
                  <a:pt x="110549" y="54520"/>
                  <a:pt x="92022" y="16156"/>
                  <a:pt x="96162" y="28575"/>
                </a:cubicBezTo>
                <a:cubicBezTo>
                  <a:pt x="109307" y="68010"/>
                  <a:pt x="97333" y="51581"/>
                  <a:pt x="134262" y="76200"/>
                </a:cubicBezTo>
                <a:cubicBezTo>
                  <a:pt x="143787" y="73025"/>
                  <a:pt x="157268" y="75029"/>
                  <a:pt x="162837" y="66675"/>
                </a:cubicBezTo>
                <a:cubicBezTo>
                  <a:pt x="182362" y="37387"/>
                  <a:pt x="162289" y="-41386"/>
                  <a:pt x="181887" y="76200"/>
                </a:cubicBezTo>
                <a:cubicBezTo>
                  <a:pt x="204112" y="73025"/>
                  <a:pt x="230841" y="80458"/>
                  <a:pt x="248562" y="66675"/>
                </a:cubicBezTo>
                <a:cubicBezTo>
                  <a:pt x="264413" y="54347"/>
                  <a:pt x="267612" y="9525"/>
                  <a:pt x="267612" y="9525"/>
                </a:cubicBezTo>
                <a:cubicBezTo>
                  <a:pt x="270787" y="28575"/>
                  <a:pt x="261422" y="55450"/>
                  <a:pt x="277137" y="66675"/>
                </a:cubicBezTo>
                <a:cubicBezTo>
                  <a:pt x="337883" y="110065"/>
                  <a:pt x="331459" y="47104"/>
                  <a:pt x="343812" y="28575"/>
                </a:cubicBezTo>
                <a:cubicBezTo>
                  <a:pt x="351284" y="17367"/>
                  <a:pt x="362862" y="9525"/>
                  <a:pt x="372387" y="0"/>
                </a:cubicBezTo>
                <a:cubicBezTo>
                  <a:pt x="366037" y="19050"/>
                  <a:pt x="370045" y="46011"/>
                  <a:pt x="353337" y="57150"/>
                </a:cubicBezTo>
                <a:cubicBezTo>
                  <a:pt x="343812" y="63500"/>
                  <a:pt x="335622" y="72580"/>
                  <a:pt x="324762" y="76200"/>
                </a:cubicBezTo>
                <a:cubicBezTo>
                  <a:pt x="303385" y="83326"/>
                  <a:pt x="191333" y="94200"/>
                  <a:pt x="181887" y="95250"/>
                </a:cubicBezTo>
                <a:cubicBezTo>
                  <a:pt x="175537" y="104775"/>
                  <a:pt x="164719" y="112533"/>
                  <a:pt x="162837" y="123825"/>
                </a:cubicBezTo>
                <a:cubicBezTo>
                  <a:pt x="159710" y="142588"/>
                  <a:pt x="194587" y="165100"/>
                  <a:pt x="191412" y="1619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 name="Freeform 28"/>
          <p:cNvSpPr/>
          <p:nvPr/>
        </p:nvSpPr>
        <p:spPr>
          <a:xfrm>
            <a:off x="3997501" y="5173276"/>
            <a:ext cx="354255" cy="219075"/>
          </a:xfrm>
          <a:custGeom>
            <a:avLst/>
            <a:gdLst>
              <a:gd name="connsiteX0" fmla="*/ 39930 w 354255"/>
              <a:gd name="connsiteY0" fmla="*/ 219075 h 219075"/>
              <a:gd name="connsiteX1" fmla="*/ 1830 w 354255"/>
              <a:gd name="connsiteY1" fmla="*/ 171450 h 219075"/>
              <a:gd name="connsiteX2" fmla="*/ 30405 w 354255"/>
              <a:gd name="connsiteY2" fmla="*/ 85725 h 219075"/>
              <a:gd name="connsiteX3" fmla="*/ 87555 w 354255"/>
              <a:gd name="connsiteY3" fmla="*/ 28575 h 219075"/>
              <a:gd name="connsiteX4" fmla="*/ 144705 w 354255"/>
              <a:gd name="connsiteY4" fmla="*/ 9525 h 219075"/>
              <a:gd name="connsiteX5" fmla="*/ 173280 w 354255"/>
              <a:gd name="connsiteY5" fmla="*/ 0 h 219075"/>
              <a:gd name="connsiteX6" fmla="*/ 316155 w 354255"/>
              <a:gd name="connsiteY6" fmla="*/ 9525 h 219075"/>
              <a:gd name="connsiteX7" fmla="*/ 344730 w 354255"/>
              <a:gd name="connsiteY7" fmla="*/ 19050 h 219075"/>
              <a:gd name="connsiteX8" fmla="*/ 354255 w 354255"/>
              <a:gd name="connsiteY8" fmla="*/ 47625 h 219075"/>
              <a:gd name="connsiteX9" fmla="*/ 344730 w 354255"/>
              <a:gd name="connsiteY9" fmla="*/ 142875 h 219075"/>
              <a:gd name="connsiteX10" fmla="*/ 182805 w 354255"/>
              <a:gd name="connsiteY10" fmla="*/ 190500 h 219075"/>
              <a:gd name="connsiteX11" fmla="*/ 106605 w 354255"/>
              <a:gd name="connsiteY11" fmla="*/ 200025 h 219075"/>
              <a:gd name="connsiteX12" fmla="*/ 30405 w 354255"/>
              <a:gd name="connsiteY12" fmla="*/ 190500 h 219075"/>
              <a:gd name="connsiteX13" fmla="*/ 20880 w 354255"/>
              <a:gd name="connsiteY13" fmla="*/ 161925 h 219075"/>
              <a:gd name="connsiteX14" fmla="*/ 49455 w 354255"/>
              <a:gd name="connsiteY14" fmla="*/ 142875 h 219075"/>
              <a:gd name="connsiteX15" fmla="*/ 87555 w 354255"/>
              <a:gd name="connsiteY15" fmla="*/ 152400 h 219075"/>
              <a:gd name="connsiteX16" fmla="*/ 144705 w 354255"/>
              <a:gd name="connsiteY16" fmla="*/ 171450 h 219075"/>
              <a:gd name="connsiteX17" fmla="*/ 135180 w 354255"/>
              <a:gd name="connsiteY17" fmla="*/ 114300 h 219075"/>
              <a:gd name="connsiteX18" fmla="*/ 78030 w 354255"/>
              <a:gd name="connsiteY18" fmla="*/ 85725 h 219075"/>
              <a:gd name="connsiteX19" fmla="*/ 87555 w 354255"/>
              <a:gd name="connsiteY19" fmla="*/ 57150 h 219075"/>
              <a:gd name="connsiteX20" fmla="*/ 144705 w 354255"/>
              <a:gd name="connsiteY20" fmla="*/ 38100 h 219075"/>
              <a:gd name="connsiteX21" fmla="*/ 182805 w 354255"/>
              <a:gd name="connsiteY21" fmla="*/ 47625 h 219075"/>
              <a:gd name="connsiteX22" fmla="*/ 220905 w 354255"/>
              <a:gd name="connsiteY22" fmla="*/ 104775 h 219075"/>
              <a:gd name="connsiteX23" fmla="*/ 230430 w 354255"/>
              <a:gd name="connsiteY23" fmla="*/ 142875 h 219075"/>
              <a:gd name="connsiteX24" fmla="*/ 316155 w 354255"/>
              <a:gd name="connsiteY24" fmla="*/ 142875 h 219075"/>
              <a:gd name="connsiteX25" fmla="*/ 316155 w 354255"/>
              <a:gd name="connsiteY25" fmla="*/ 57150 h 219075"/>
              <a:gd name="connsiteX26" fmla="*/ 278055 w 354255"/>
              <a:gd name="connsiteY26" fmla="*/ 47625 h 219075"/>
              <a:gd name="connsiteX27" fmla="*/ 239955 w 354255"/>
              <a:gd name="connsiteY27" fmla="*/ 47625 h 219075"/>
              <a:gd name="connsiteX28" fmla="*/ 268530 w 354255"/>
              <a:gd name="connsiteY28" fmla="*/ 104775 h 219075"/>
              <a:gd name="connsiteX29" fmla="*/ 268530 w 354255"/>
              <a:gd name="connsiteY29" fmla="*/ 12382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4255" h="219075">
                <a:moveTo>
                  <a:pt x="39930" y="219075"/>
                </a:moveTo>
                <a:cubicBezTo>
                  <a:pt x="27230" y="203200"/>
                  <a:pt x="7179" y="191064"/>
                  <a:pt x="1830" y="171450"/>
                </a:cubicBezTo>
                <a:cubicBezTo>
                  <a:pt x="-5846" y="143306"/>
                  <a:pt x="11953" y="106483"/>
                  <a:pt x="30405" y="85725"/>
                </a:cubicBezTo>
                <a:cubicBezTo>
                  <a:pt x="48303" y="65589"/>
                  <a:pt x="61997" y="37094"/>
                  <a:pt x="87555" y="28575"/>
                </a:cubicBezTo>
                <a:lnTo>
                  <a:pt x="144705" y="9525"/>
                </a:lnTo>
                <a:lnTo>
                  <a:pt x="173280" y="0"/>
                </a:lnTo>
                <a:cubicBezTo>
                  <a:pt x="220905" y="3175"/>
                  <a:pt x="268716" y="4254"/>
                  <a:pt x="316155" y="9525"/>
                </a:cubicBezTo>
                <a:cubicBezTo>
                  <a:pt x="326134" y="10634"/>
                  <a:pt x="337630" y="11950"/>
                  <a:pt x="344730" y="19050"/>
                </a:cubicBezTo>
                <a:cubicBezTo>
                  <a:pt x="351830" y="26150"/>
                  <a:pt x="351080" y="38100"/>
                  <a:pt x="354255" y="47625"/>
                </a:cubicBezTo>
                <a:cubicBezTo>
                  <a:pt x="351080" y="79375"/>
                  <a:pt x="359000" y="114335"/>
                  <a:pt x="344730" y="142875"/>
                </a:cubicBezTo>
                <a:cubicBezTo>
                  <a:pt x="318520" y="195295"/>
                  <a:pt x="218296" y="186764"/>
                  <a:pt x="182805" y="190500"/>
                </a:cubicBezTo>
                <a:cubicBezTo>
                  <a:pt x="157348" y="193180"/>
                  <a:pt x="132005" y="196850"/>
                  <a:pt x="106605" y="200025"/>
                </a:cubicBezTo>
                <a:cubicBezTo>
                  <a:pt x="81205" y="196850"/>
                  <a:pt x="53796" y="200896"/>
                  <a:pt x="30405" y="190500"/>
                </a:cubicBezTo>
                <a:cubicBezTo>
                  <a:pt x="21230" y="186422"/>
                  <a:pt x="17151" y="171247"/>
                  <a:pt x="20880" y="161925"/>
                </a:cubicBezTo>
                <a:cubicBezTo>
                  <a:pt x="25132" y="151296"/>
                  <a:pt x="39930" y="149225"/>
                  <a:pt x="49455" y="142875"/>
                </a:cubicBezTo>
                <a:cubicBezTo>
                  <a:pt x="62155" y="146050"/>
                  <a:pt x="76189" y="145905"/>
                  <a:pt x="87555" y="152400"/>
                </a:cubicBezTo>
                <a:cubicBezTo>
                  <a:pt x="140128" y="182442"/>
                  <a:pt x="90756" y="189433"/>
                  <a:pt x="144705" y="171450"/>
                </a:cubicBezTo>
                <a:cubicBezTo>
                  <a:pt x="141530" y="152400"/>
                  <a:pt x="143817" y="131574"/>
                  <a:pt x="135180" y="114300"/>
                </a:cubicBezTo>
                <a:cubicBezTo>
                  <a:pt x="127794" y="99528"/>
                  <a:pt x="91554" y="90233"/>
                  <a:pt x="78030" y="85725"/>
                </a:cubicBezTo>
                <a:cubicBezTo>
                  <a:pt x="81205" y="76200"/>
                  <a:pt x="79385" y="62986"/>
                  <a:pt x="87555" y="57150"/>
                </a:cubicBezTo>
                <a:cubicBezTo>
                  <a:pt x="103895" y="45478"/>
                  <a:pt x="144705" y="38100"/>
                  <a:pt x="144705" y="38100"/>
                </a:cubicBezTo>
                <a:cubicBezTo>
                  <a:pt x="157405" y="41275"/>
                  <a:pt x="172953" y="39005"/>
                  <a:pt x="182805" y="47625"/>
                </a:cubicBezTo>
                <a:cubicBezTo>
                  <a:pt x="200035" y="62702"/>
                  <a:pt x="220905" y="104775"/>
                  <a:pt x="220905" y="104775"/>
                </a:cubicBezTo>
                <a:cubicBezTo>
                  <a:pt x="224080" y="117475"/>
                  <a:pt x="223168" y="131983"/>
                  <a:pt x="230430" y="142875"/>
                </a:cubicBezTo>
                <a:cubicBezTo>
                  <a:pt x="255130" y="179925"/>
                  <a:pt x="284250" y="153510"/>
                  <a:pt x="316155" y="142875"/>
                </a:cubicBezTo>
                <a:cubicBezTo>
                  <a:pt x="325713" y="114200"/>
                  <a:pt x="339014" y="89153"/>
                  <a:pt x="316155" y="57150"/>
                </a:cubicBezTo>
                <a:cubicBezTo>
                  <a:pt x="308546" y="46498"/>
                  <a:pt x="290755" y="50800"/>
                  <a:pt x="278055" y="47625"/>
                </a:cubicBezTo>
                <a:cubicBezTo>
                  <a:pt x="267895" y="32385"/>
                  <a:pt x="250115" y="-13335"/>
                  <a:pt x="239955" y="47625"/>
                </a:cubicBezTo>
                <a:cubicBezTo>
                  <a:pt x="236641" y="67506"/>
                  <a:pt x="262676" y="90141"/>
                  <a:pt x="268530" y="104775"/>
                </a:cubicBezTo>
                <a:cubicBezTo>
                  <a:pt x="270888" y="110671"/>
                  <a:pt x="268530" y="117475"/>
                  <a:pt x="268530" y="1238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Freeform 36"/>
          <p:cNvSpPr/>
          <p:nvPr/>
        </p:nvSpPr>
        <p:spPr>
          <a:xfrm>
            <a:off x="4308111" y="5181224"/>
            <a:ext cx="244418" cy="211127"/>
          </a:xfrm>
          <a:custGeom>
            <a:avLst/>
            <a:gdLst>
              <a:gd name="connsiteX0" fmla="*/ 109162 w 340142"/>
              <a:gd name="connsiteY0" fmla="*/ 161925 h 325728"/>
              <a:gd name="connsiteX1" fmla="*/ 137737 w 340142"/>
              <a:gd name="connsiteY1" fmla="*/ 114300 h 325728"/>
              <a:gd name="connsiteX2" fmla="*/ 175837 w 340142"/>
              <a:gd name="connsiteY2" fmla="*/ 57150 h 325728"/>
              <a:gd name="connsiteX3" fmla="*/ 194887 w 340142"/>
              <a:gd name="connsiteY3" fmla="*/ 0 h 325728"/>
              <a:gd name="connsiteX4" fmla="*/ 204412 w 340142"/>
              <a:gd name="connsiteY4" fmla="*/ 95250 h 325728"/>
              <a:gd name="connsiteX5" fmla="*/ 194887 w 340142"/>
              <a:gd name="connsiteY5" fmla="*/ 123825 h 325728"/>
              <a:gd name="connsiteX6" fmla="*/ 242512 w 340142"/>
              <a:gd name="connsiteY6" fmla="*/ 114300 h 325728"/>
              <a:gd name="connsiteX7" fmla="*/ 328237 w 340142"/>
              <a:gd name="connsiteY7" fmla="*/ 123825 h 325728"/>
              <a:gd name="connsiteX8" fmla="*/ 337762 w 340142"/>
              <a:gd name="connsiteY8" fmla="*/ 152400 h 325728"/>
              <a:gd name="connsiteX9" fmla="*/ 299662 w 340142"/>
              <a:gd name="connsiteY9" fmla="*/ 161925 h 325728"/>
              <a:gd name="connsiteX10" fmla="*/ 213937 w 340142"/>
              <a:gd name="connsiteY10" fmla="*/ 171450 h 325728"/>
              <a:gd name="connsiteX11" fmla="*/ 185362 w 340142"/>
              <a:gd name="connsiteY11" fmla="*/ 190500 h 325728"/>
              <a:gd name="connsiteX12" fmla="*/ 223462 w 340142"/>
              <a:gd name="connsiteY12" fmla="*/ 247650 h 325728"/>
              <a:gd name="connsiteX13" fmla="*/ 261562 w 340142"/>
              <a:gd name="connsiteY13" fmla="*/ 304800 h 325728"/>
              <a:gd name="connsiteX14" fmla="*/ 232987 w 340142"/>
              <a:gd name="connsiteY14" fmla="*/ 323850 h 325728"/>
              <a:gd name="connsiteX15" fmla="*/ 156787 w 340142"/>
              <a:gd name="connsiteY15" fmla="*/ 314325 h 325728"/>
              <a:gd name="connsiteX16" fmla="*/ 137737 w 340142"/>
              <a:gd name="connsiteY16" fmla="*/ 257175 h 325728"/>
              <a:gd name="connsiteX17" fmla="*/ 118687 w 340142"/>
              <a:gd name="connsiteY17" fmla="*/ 228600 h 325728"/>
              <a:gd name="connsiteX18" fmla="*/ 52012 w 340142"/>
              <a:gd name="connsiteY18" fmla="*/ 257175 h 325728"/>
              <a:gd name="connsiteX19" fmla="*/ 32962 w 340142"/>
              <a:gd name="connsiteY19" fmla="*/ 285750 h 325728"/>
              <a:gd name="connsiteX20" fmla="*/ 4387 w 340142"/>
              <a:gd name="connsiteY20" fmla="*/ 276225 h 325728"/>
              <a:gd name="connsiteX21" fmla="*/ 42487 w 340142"/>
              <a:gd name="connsiteY21" fmla="*/ 228600 h 325728"/>
              <a:gd name="connsiteX22" fmla="*/ 99637 w 340142"/>
              <a:gd name="connsiteY22" fmla="*/ 200025 h 325728"/>
              <a:gd name="connsiteX23" fmla="*/ 109162 w 340142"/>
              <a:gd name="connsiteY23" fmla="*/ 171450 h 325728"/>
              <a:gd name="connsiteX24" fmla="*/ 80587 w 340142"/>
              <a:gd name="connsiteY24" fmla="*/ 152400 h 325728"/>
              <a:gd name="connsiteX25" fmla="*/ 23437 w 340142"/>
              <a:gd name="connsiteY25" fmla="*/ 123825 h 325728"/>
              <a:gd name="connsiteX26" fmla="*/ 32962 w 340142"/>
              <a:gd name="connsiteY26" fmla="*/ 95250 h 325728"/>
              <a:gd name="connsiteX27" fmla="*/ 90112 w 340142"/>
              <a:gd name="connsiteY27" fmla="*/ 95250 h 325728"/>
              <a:gd name="connsiteX28" fmla="*/ 109162 w 340142"/>
              <a:gd name="connsiteY28" fmla="*/ 123825 h 325728"/>
              <a:gd name="connsiteX29" fmla="*/ 109162 w 340142"/>
              <a:gd name="connsiteY29" fmla="*/ 161925 h 32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0142" h="325728">
                <a:moveTo>
                  <a:pt x="109162" y="161925"/>
                </a:moveTo>
                <a:cubicBezTo>
                  <a:pt x="113924" y="160338"/>
                  <a:pt x="127798" y="129919"/>
                  <a:pt x="137737" y="114300"/>
                </a:cubicBezTo>
                <a:cubicBezTo>
                  <a:pt x="150029" y="94984"/>
                  <a:pt x="168597" y="78870"/>
                  <a:pt x="175837" y="57150"/>
                </a:cubicBezTo>
                <a:lnTo>
                  <a:pt x="194887" y="0"/>
                </a:lnTo>
                <a:cubicBezTo>
                  <a:pt x="224642" y="44632"/>
                  <a:pt x="218985" y="22386"/>
                  <a:pt x="204412" y="95250"/>
                </a:cubicBezTo>
                <a:cubicBezTo>
                  <a:pt x="202443" y="105095"/>
                  <a:pt x="185907" y="119335"/>
                  <a:pt x="194887" y="123825"/>
                </a:cubicBezTo>
                <a:cubicBezTo>
                  <a:pt x="209367" y="131065"/>
                  <a:pt x="226637" y="117475"/>
                  <a:pt x="242512" y="114300"/>
                </a:cubicBezTo>
                <a:cubicBezTo>
                  <a:pt x="271087" y="117475"/>
                  <a:pt x="301543" y="113147"/>
                  <a:pt x="328237" y="123825"/>
                </a:cubicBezTo>
                <a:cubicBezTo>
                  <a:pt x="337559" y="127554"/>
                  <a:pt x="343786" y="144368"/>
                  <a:pt x="337762" y="152400"/>
                </a:cubicBezTo>
                <a:cubicBezTo>
                  <a:pt x="329907" y="162873"/>
                  <a:pt x="312601" y="159934"/>
                  <a:pt x="299662" y="161925"/>
                </a:cubicBezTo>
                <a:cubicBezTo>
                  <a:pt x="271245" y="166297"/>
                  <a:pt x="242512" y="168275"/>
                  <a:pt x="213937" y="171450"/>
                </a:cubicBezTo>
                <a:cubicBezTo>
                  <a:pt x="204412" y="177800"/>
                  <a:pt x="189614" y="179871"/>
                  <a:pt x="185362" y="190500"/>
                </a:cubicBezTo>
                <a:cubicBezTo>
                  <a:pt x="177113" y="211122"/>
                  <a:pt x="217349" y="239790"/>
                  <a:pt x="223462" y="247650"/>
                </a:cubicBezTo>
                <a:cubicBezTo>
                  <a:pt x="237518" y="265722"/>
                  <a:pt x="261562" y="304800"/>
                  <a:pt x="261562" y="304800"/>
                </a:cubicBezTo>
                <a:cubicBezTo>
                  <a:pt x="252037" y="311150"/>
                  <a:pt x="244388" y="322814"/>
                  <a:pt x="232987" y="323850"/>
                </a:cubicBezTo>
                <a:cubicBezTo>
                  <a:pt x="207494" y="326168"/>
                  <a:pt x="177757" y="329004"/>
                  <a:pt x="156787" y="314325"/>
                </a:cubicBezTo>
                <a:cubicBezTo>
                  <a:pt x="140336" y="302810"/>
                  <a:pt x="148876" y="273883"/>
                  <a:pt x="137737" y="257175"/>
                </a:cubicBezTo>
                <a:lnTo>
                  <a:pt x="118687" y="228600"/>
                </a:lnTo>
                <a:cubicBezTo>
                  <a:pt x="89540" y="235887"/>
                  <a:pt x="73938" y="235249"/>
                  <a:pt x="52012" y="257175"/>
                </a:cubicBezTo>
                <a:cubicBezTo>
                  <a:pt x="43917" y="265270"/>
                  <a:pt x="39312" y="276225"/>
                  <a:pt x="32962" y="285750"/>
                </a:cubicBezTo>
                <a:cubicBezTo>
                  <a:pt x="23437" y="282575"/>
                  <a:pt x="8116" y="285547"/>
                  <a:pt x="4387" y="276225"/>
                </a:cubicBezTo>
                <a:cubicBezTo>
                  <a:pt x="-12536" y="233918"/>
                  <a:pt x="23645" y="238021"/>
                  <a:pt x="42487" y="228600"/>
                </a:cubicBezTo>
                <a:cubicBezTo>
                  <a:pt x="116345" y="191671"/>
                  <a:pt x="27813" y="223966"/>
                  <a:pt x="99637" y="200025"/>
                </a:cubicBezTo>
                <a:cubicBezTo>
                  <a:pt x="102812" y="190500"/>
                  <a:pt x="112891" y="180772"/>
                  <a:pt x="109162" y="171450"/>
                </a:cubicBezTo>
                <a:cubicBezTo>
                  <a:pt x="104910" y="160821"/>
                  <a:pt x="90826" y="157520"/>
                  <a:pt x="80587" y="152400"/>
                </a:cubicBezTo>
                <a:cubicBezTo>
                  <a:pt x="1717" y="112965"/>
                  <a:pt x="105329" y="178420"/>
                  <a:pt x="23437" y="123825"/>
                </a:cubicBezTo>
                <a:cubicBezTo>
                  <a:pt x="26612" y="114300"/>
                  <a:pt x="25862" y="102350"/>
                  <a:pt x="32962" y="95250"/>
                </a:cubicBezTo>
                <a:cubicBezTo>
                  <a:pt x="52012" y="76200"/>
                  <a:pt x="71062" y="88900"/>
                  <a:pt x="90112" y="95250"/>
                </a:cubicBezTo>
                <a:cubicBezTo>
                  <a:pt x="96462" y="104775"/>
                  <a:pt x="100223" y="116674"/>
                  <a:pt x="109162" y="123825"/>
                </a:cubicBezTo>
                <a:cubicBezTo>
                  <a:pt x="117002" y="130097"/>
                  <a:pt x="104400" y="163512"/>
                  <a:pt x="109162" y="1619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 name="Freeform 39"/>
          <p:cNvSpPr/>
          <p:nvPr/>
        </p:nvSpPr>
        <p:spPr>
          <a:xfrm>
            <a:off x="3854702" y="5137074"/>
            <a:ext cx="177952" cy="202763"/>
          </a:xfrm>
          <a:custGeom>
            <a:avLst/>
            <a:gdLst>
              <a:gd name="connsiteX0" fmla="*/ 101744 w 177952"/>
              <a:gd name="connsiteY0" fmla="*/ 161925 h 202763"/>
              <a:gd name="connsiteX1" fmla="*/ 92219 w 177952"/>
              <a:gd name="connsiteY1" fmla="*/ 104775 h 202763"/>
              <a:gd name="connsiteX2" fmla="*/ 111269 w 177952"/>
              <a:gd name="connsiteY2" fmla="*/ 0 h 202763"/>
              <a:gd name="connsiteX3" fmla="*/ 101744 w 177952"/>
              <a:gd name="connsiteY3" fmla="*/ 66675 h 202763"/>
              <a:gd name="connsiteX4" fmla="*/ 92219 w 177952"/>
              <a:gd name="connsiteY4" fmla="*/ 104775 h 202763"/>
              <a:gd name="connsiteX5" fmla="*/ 82694 w 177952"/>
              <a:gd name="connsiteY5" fmla="*/ 161925 h 202763"/>
              <a:gd name="connsiteX6" fmla="*/ 54119 w 177952"/>
              <a:gd name="connsiteY6" fmla="*/ 104775 h 202763"/>
              <a:gd name="connsiteX7" fmla="*/ 44594 w 177952"/>
              <a:gd name="connsiteY7" fmla="*/ 76200 h 202763"/>
              <a:gd name="connsiteX8" fmla="*/ 16019 w 177952"/>
              <a:gd name="connsiteY8" fmla="*/ 57150 h 202763"/>
              <a:gd name="connsiteX9" fmla="*/ 44594 w 177952"/>
              <a:gd name="connsiteY9" fmla="*/ 66675 h 202763"/>
              <a:gd name="connsiteX10" fmla="*/ 101744 w 177952"/>
              <a:gd name="connsiteY10" fmla="*/ 114300 h 202763"/>
              <a:gd name="connsiteX11" fmla="*/ 111269 w 177952"/>
              <a:gd name="connsiteY11" fmla="*/ 142875 h 202763"/>
              <a:gd name="connsiteX12" fmla="*/ 6494 w 177952"/>
              <a:gd name="connsiteY12" fmla="*/ 133350 h 202763"/>
              <a:gd name="connsiteX13" fmla="*/ 35069 w 177952"/>
              <a:gd name="connsiteY13" fmla="*/ 142875 h 202763"/>
              <a:gd name="connsiteX14" fmla="*/ 63644 w 177952"/>
              <a:gd name="connsiteY14" fmla="*/ 152400 h 202763"/>
              <a:gd name="connsiteX15" fmla="*/ 44594 w 177952"/>
              <a:gd name="connsiteY15" fmla="*/ 180975 h 202763"/>
              <a:gd name="connsiteX16" fmla="*/ 82694 w 177952"/>
              <a:gd name="connsiteY16" fmla="*/ 190500 h 202763"/>
              <a:gd name="connsiteX17" fmla="*/ 111269 w 177952"/>
              <a:gd name="connsiteY17" fmla="*/ 200025 h 202763"/>
              <a:gd name="connsiteX18" fmla="*/ 92219 w 177952"/>
              <a:gd name="connsiteY18" fmla="*/ 171450 h 202763"/>
              <a:gd name="connsiteX19" fmla="*/ 120794 w 177952"/>
              <a:gd name="connsiteY19" fmla="*/ 142875 h 202763"/>
              <a:gd name="connsiteX20" fmla="*/ 101744 w 177952"/>
              <a:gd name="connsiteY20" fmla="*/ 104775 h 202763"/>
              <a:gd name="connsiteX21" fmla="*/ 158894 w 177952"/>
              <a:gd name="connsiteY21" fmla="*/ 85725 h 202763"/>
              <a:gd name="connsiteX22" fmla="*/ 177944 w 177952"/>
              <a:gd name="connsiteY22" fmla="*/ 19050 h 20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7952" h="202763">
                <a:moveTo>
                  <a:pt x="101744" y="161925"/>
                </a:moveTo>
                <a:cubicBezTo>
                  <a:pt x="98569" y="142875"/>
                  <a:pt x="92219" y="124088"/>
                  <a:pt x="92219" y="104775"/>
                </a:cubicBezTo>
                <a:cubicBezTo>
                  <a:pt x="92219" y="50923"/>
                  <a:pt x="97874" y="40186"/>
                  <a:pt x="111269" y="0"/>
                </a:cubicBezTo>
                <a:cubicBezTo>
                  <a:pt x="108094" y="22225"/>
                  <a:pt x="105760" y="44586"/>
                  <a:pt x="101744" y="66675"/>
                </a:cubicBezTo>
                <a:cubicBezTo>
                  <a:pt x="99402" y="79555"/>
                  <a:pt x="94786" y="91938"/>
                  <a:pt x="92219" y="104775"/>
                </a:cubicBezTo>
                <a:cubicBezTo>
                  <a:pt x="88431" y="123713"/>
                  <a:pt x="85869" y="142875"/>
                  <a:pt x="82694" y="161925"/>
                </a:cubicBezTo>
                <a:cubicBezTo>
                  <a:pt x="58753" y="90101"/>
                  <a:pt x="91048" y="178633"/>
                  <a:pt x="54119" y="104775"/>
                </a:cubicBezTo>
                <a:cubicBezTo>
                  <a:pt x="49629" y="95795"/>
                  <a:pt x="50866" y="84040"/>
                  <a:pt x="44594" y="76200"/>
                </a:cubicBezTo>
                <a:cubicBezTo>
                  <a:pt x="37443" y="67261"/>
                  <a:pt x="16019" y="68598"/>
                  <a:pt x="16019" y="57150"/>
                </a:cubicBezTo>
                <a:cubicBezTo>
                  <a:pt x="16019" y="47110"/>
                  <a:pt x="35614" y="62185"/>
                  <a:pt x="44594" y="66675"/>
                </a:cubicBezTo>
                <a:cubicBezTo>
                  <a:pt x="71116" y="79936"/>
                  <a:pt x="80678" y="93234"/>
                  <a:pt x="101744" y="114300"/>
                </a:cubicBezTo>
                <a:cubicBezTo>
                  <a:pt x="104919" y="123825"/>
                  <a:pt x="121114" y="140906"/>
                  <a:pt x="111269" y="142875"/>
                </a:cubicBezTo>
                <a:cubicBezTo>
                  <a:pt x="76881" y="149753"/>
                  <a:pt x="-26775" y="122260"/>
                  <a:pt x="6494" y="133350"/>
                </a:cubicBezTo>
                <a:lnTo>
                  <a:pt x="35069" y="142875"/>
                </a:lnTo>
                <a:lnTo>
                  <a:pt x="63644" y="152400"/>
                </a:lnTo>
                <a:lnTo>
                  <a:pt x="44594" y="180975"/>
                </a:lnTo>
                <a:cubicBezTo>
                  <a:pt x="57294" y="184150"/>
                  <a:pt x="70107" y="186904"/>
                  <a:pt x="82694" y="190500"/>
                </a:cubicBezTo>
                <a:cubicBezTo>
                  <a:pt x="92348" y="193258"/>
                  <a:pt x="106779" y="209005"/>
                  <a:pt x="111269" y="200025"/>
                </a:cubicBezTo>
                <a:cubicBezTo>
                  <a:pt x="116389" y="189786"/>
                  <a:pt x="98569" y="180975"/>
                  <a:pt x="92219" y="171450"/>
                </a:cubicBezTo>
                <a:cubicBezTo>
                  <a:pt x="157723" y="127781"/>
                  <a:pt x="171089" y="126110"/>
                  <a:pt x="120794" y="142875"/>
                </a:cubicBezTo>
                <a:cubicBezTo>
                  <a:pt x="110403" y="139411"/>
                  <a:pt x="61335" y="133639"/>
                  <a:pt x="101744" y="104775"/>
                </a:cubicBezTo>
                <a:cubicBezTo>
                  <a:pt x="118084" y="93103"/>
                  <a:pt x="158894" y="85725"/>
                  <a:pt x="158894" y="85725"/>
                </a:cubicBezTo>
                <a:cubicBezTo>
                  <a:pt x="178948" y="25563"/>
                  <a:pt x="177944" y="48655"/>
                  <a:pt x="177944" y="190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Rectangle 84"/>
          <p:cNvSpPr/>
          <p:nvPr/>
        </p:nvSpPr>
        <p:spPr>
          <a:xfrm>
            <a:off x="3872297" y="5450355"/>
            <a:ext cx="990625" cy="45115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Coral Reef</a:t>
            </a:r>
          </a:p>
        </p:txBody>
      </p:sp>
      <p:sp>
        <p:nvSpPr>
          <p:cNvPr id="88" name="Freeform 87"/>
          <p:cNvSpPr/>
          <p:nvPr/>
        </p:nvSpPr>
        <p:spPr>
          <a:xfrm>
            <a:off x="4410386" y="4983111"/>
            <a:ext cx="203622" cy="161925"/>
          </a:xfrm>
          <a:custGeom>
            <a:avLst/>
            <a:gdLst>
              <a:gd name="connsiteX0" fmla="*/ 180975 w 203622"/>
              <a:gd name="connsiteY0" fmla="*/ 47625 h 161925"/>
              <a:gd name="connsiteX1" fmla="*/ 133350 w 203622"/>
              <a:gd name="connsiteY1" fmla="*/ 28575 h 161925"/>
              <a:gd name="connsiteX2" fmla="*/ 104775 w 203622"/>
              <a:gd name="connsiteY2" fmla="*/ 19050 h 161925"/>
              <a:gd name="connsiteX3" fmla="*/ 47625 w 203622"/>
              <a:gd name="connsiteY3" fmla="*/ 28575 h 161925"/>
              <a:gd name="connsiteX4" fmla="*/ 0 w 203622"/>
              <a:gd name="connsiteY4" fmla="*/ 114300 h 161925"/>
              <a:gd name="connsiteX5" fmla="*/ 85725 w 203622"/>
              <a:gd name="connsiteY5" fmla="*/ 161925 h 161925"/>
              <a:gd name="connsiteX6" fmla="*/ 152400 w 203622"/>
              <a:gd name="connsiteY6" fmla="*/ 123825 h 161925"/>
              <a:gd name="connsiteX7" fmla="*/ 171450 w 203622"/>
              <a:gd name="connsiteY7" fmla="*/ 66675 h 161925"/>
              <a:gd name="connsiteX8" fmla="*/ 180975 w 203622"/>
              <a:gd name="connsiteY8" fmla="*/ 95250 h 161925"/>
              <a:gd name="connsiteX9" fmla="*/ 200025 w 203622"/>
              <a:gd name="connsiteY9" fmla="*/ 123825 h 161925"/>
              <a:gd name="connsiteX10" fmla="*/ 200025 w 203622"/>
              <a:gd name="connsiteY10" fmla="*/ 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622" h="161925">
                <a:moveTo>
                  <a:pt x="180975" y="47625"/>
                </a:moveTo>
                <a:cubicBezTo>
                  <a:pt x="165100" y="41275"/>
                  <a:pt x="149359" y="34578"/>
                  <a:pt x="133350" y="28575"/>
                </a:cubicBezTo>
                <a:cubicBezTo>
                  <a:pt x="123949" y="25050"/>
                  <a:pt x="114815" y="19050"/>
                  <a:pt x="104775" y="19050"/>
                </a:cubicBezTo>
                <a:cubicBezTo>
                  <a:pt x="85462" y="19050"/>
                  <a:pt x="66675" y="25400"/>
                  <a:pt x="47625" y="28575"/>
                </a:cubicBezTo>
                <a:cubicBezTo>
                  <a:pt x="3956" y="94079"/>
                  <a:pt x="16765" y="64005"/>
                  <a:pt x="0" y="114300"/>
                </a:cubicBezTo>
                <a:cubicBezTo>
                  <a:pt x="65504" y="157969"/>
                  <a:pt x="35430" y="145160"/>
                  <a:pt x="85725" y="161925"/>
                </a:cubicBezTo>
                <a:cubicBezTo>
                  <a:pt x="130073" y="153055"/>
                  <a:pt x="134625" y="163819"/>
                  <a:pt x="152400" y="123825"/>
                </a:cubicBezTo>
                <a:cubicBezTo>
                  <a:pt x="160555" y="105475"/>
                  <a:pt x="171450" y="66675"/>
                  <a:pt x="171450" y="66675"/>
                </a:cubicBezTo>
                <a:cubicBezTo>
                  <a:pt x="174625" y="76200"/>
                  <a:pt x="176485" y="86270"/>
                  <a:pt x="180975" y="95250"/>
                </a:cubicBezTo>
                <a:cubicBezTo>
                  <a:pt x="186095" y="105489"/>
                  <a:pt x="197780" y="135050"/>
                  <a:pt x="200025" y="123825"/>
                </a:cubicBezTo>
                <a:cubicBezTo>
                  <a:pt x="208120" y="83352"/>
                  <a:pt x="200025" y="41275"/>
                  <a:pt x="200025" y="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3" name="Straight Arrow Connector 92"/>
          <p:cNvCxnSpPr/>
          <p:nvPr/>
        </p:nvCxnSpPr>
        <p:spPr>
          <a:xfrm>
            <a:off x="1716180" y="5680625"/>
            <a:ext cx="355326" cy="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a:xfrm>
            <a:off x="5322444" y="5471117"/>
            <a:ext cx="930945" cy="43038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Ocean</a:t>
            </a:r>
          </a:p>
        </p:txBody>
      </p:sp>
      <p:sp>
        <p:nvSpPr>
          <p:cNvPr id="130" name="TextBox 129"/>
          <p:cNvSpPr txBox="1"/>
          <p:nvPr/>
        </p:nvSpPr>
        <p:spPr>
          <a:xfrm>
            <a:off x="5176104" y="5189643"/>
            <a:ext cx="1211822" cy="276999"/>
          </a:xfrm>
          <a:prstGeom prst="rect">
            <a:avLst/>
          </a:prstGeom>
          <a:noFill/>
        </p:spPr>
        <p:txBody>
          <a:bodyPr wrap="square" rtlCol="0">
            <a:spAutoFit/>
          </a:bodyPr>
          <a:lstStyle/>
          <a:p>
            <a:pPr algn="ctr"/>
            <a:r>
              <a:rPr lang="en-AU" sz="1200" b="1" dirty="0">
                <a:latin typeface="Arial Narrow" panose="020B0606020202030204" pitchFamily="34" charset="0"/>
              </a:rPr>
              <a:t>Eggs and Larvae</a:t>
            </a:r>
          </a:p>
        </p:txBody>
      </p:sp>
      <p:sp>
        <p:nvSpPr>
          <p:cNvPr id="132" name="TextBox 131"/>
          <p:cNvSpPr txBox="1"/>
          <p:nvPr/>
        </p:nvSpPr>
        <p:spPr>
          <a:xfrm>
            <a:off x="1429849" y="5165713"/>
            <a:ext cx="832342" cy="276999"/>
          </a:xfrm>
          <a:prstGeom prst="rect">
            <a:avLst/>
          </a:prstGeom>
          <a:noFill/>
        </p:spPr>
        <p:txBody>
          <a:bodyPr wrap="square" rtlCol="0">
            <a:spAutoFit/>
          </a:bodyPr>
          <a:lstStyle/>
          <a:p>
            <a:pPr algn="ctr"/>
            <a:r>
              <a:rPr lang="en-AU" sz="1200" b="1" dirty="0">
                <a:latin typeface="Arial Narrow" panose="020B0606020202030204" pitchFamily="34" charset="0"/>
              </a:rPr>
              <a:t>Juvenile</a:t>
            </a:r>
          </a:p>
        </p:txBody>
      </p:sp>
      <p:sp>
        <p:nvSpPr>
          <p:cNvPr id="139" name="TextBox 138"/>
          <p:cNvSpPr txBox="1"/>
          <p:nvPr/>
        </p:nvSpPr>
        <p:spPr>
          <a:xfrm>
            <a:off x="4562975" y="4919073"/>
            <a:ext cx="834844" cy="276999"/>
          </a:xfrm>
          <a:prstGeom prst="rect">
            <a:avLst/>
          </a:prstGeom>
          <a:noFill/>
        </p:spPr>
        <p:txBody>
          <a:bodyPr wrap="square" rtlCol="0">
            <a:spAutoFit/>
          </a:bodyPr>
          <a:lstStyle/>
          <a:p>
            <a:r>
              <a:rPr lang="en-AU" sz="1200" b="1" dirty="0">
                <a:latin typeface="Arial Narrow" panose="020B0606020202030204" pitchFamily="34" charset="0"/>
              </a:rPr>
              <a:t>Adult </a:t>
            </a:r>
          </a:p>
        </p:txBody>
      </p:sp>
      <p:sp>
        <p:nvSpPr>
          <p:cNvPr id="68" name="Rectangle 67"/>
          <p:cNvSpPr/>
          <p:nvPr/>
        </p:nvSpPr>
        <p:spPr>
          <a:xfrm>
            <a:off x="473992" y="4417722"/>
            <a:ext cx="5907135" cy="26673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Fill in the blanks to complete the diagram below of Franks journey through life</a:t>
            </a:r>
            <a:r>
              <a:rPr lang="en-AU" sz="1200" b="1" baseline="30000" dirty="0">
                <a:solidFill>
                  <a:schemeClr val="bg1"/>
                </a:solidFill>
                <a:latin typeface="Arial Narrow" panose="020B0606020202030204" pitchFamily="34" charset="0"/>
              </a:rPr>
              <a:t>[4]</a:t>
            </a:r>
            <a:r>
              <a:rPr lang="en-AU" sz="1200" b="1" dirty="0">
                <a:solidFill>
                  <a:schemeClr val="bg1"/>
                </a:solidFill>
                <a:latin typeface="Arial Narrow" panose="020B0606020202030204" pitchFamily="34" charset="0"/>
              </a:rPr>
              <a:t>.</a:t>
            </a:r>
            <a:endParaRPr lang="en-AU" sz="1200" dirty="0">
              <a:solidFill>
                <a:schemeClr val="bg1"/>
              </a:solidFill>
              <a:latin typeface="Arial Narrow" panose="020B0606020202030204" pitchFamily="34" charset="0"/>
            </a:endParaRPr>
          </a:p>
        </p:txBody>
      </p:sp>
      <p:sp>
        <p:nvSpPr>
          <p:cNvPr id="66" name="TextBox 65">
            <a:extLst>
              <a:ext uri="{FF2B5EF4-FFF2-40B4-BE49-F238E27FC236}">
                <a16:creationId xmlns:a16="http://schemas.microsoft.com/office/drawing/2014/main" id="{809D6085-CDF9-41BE-B293-48BCB0BE8B2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87" name="Straight Arrow Connector 86">
            <a:extLst>
              <a:ext uri="{FF2B5EF4-FFF2-40B4-BE49-F238E27FC236}">
                <a16:creationId xmlns:a16="http://schemas.microsoft.com/office/drawing/2014/main" id="{704D4D46-E78E-41B8-BFEF-E632BE5293B3}"/>
              </a:ext>
            </a:extLst>
          </p:cNvPr>
          <p:cNvCxnSpPr>
            <a:cxnSpLocks/>
          </p:cNvCxnSpPr>
          <p:nvPr/>
        </p:nvCxnSpPr>
        <p:spPr>
          <a:xfrm>
            <a:off x="3234773" y="5671534"/>
            <a:ext cx="53742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C9F22919-859C-4862-9E2C-671F2F917C52}"/>
              </a:ext>
            </a:extLst>
          </p:cNvPr>
          <p:cNvCxnSpPr>
            <a:cxnSpLocks/>
          </p:cNvCxnSpPr>
          <p:nvPr/>
        </p:nvCxnSpPr>
        <p:spPr>
          <a:xfrm>
            <a:off x="4939275" y="5671534"/>
            <a:ext cx="29685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Freeform: Shape 54">
            <a:extLst>
              <a:ext uri="{FF2B5EF4-FFF2-40B4-BE49-F238E27FC236}">
                <a16:creationId xmlns:a16="http://schemas.microsoft.com/office/drawing/2014/main" id="{2991BB30-98E4-4E32-83CF-FC1F15AFDD36}"/>
              </a:ext>
            </a:extLst>
          </p:cNvPr>
          <p:cNvSpPr/>
          <p:nvPr/>
        </p:nvSpPr>
        <p:spPr>
          <a:xfrm>
            <a:off x="1712220" y="4796615"/>
            <a:ext cx="4093622" cy="401243"/>
          </a:xfrm>
          <a:custGeom>
            <a:avLst/>
            <a:gdLst>
              <a:gd name="connsiteX0" fmla="*/ 4514850 w 4516434"/>
              <a:gd name="connsiteY0" fmla="*/ 401243 h 401243"/>
              <a:gd name="connsiteX1" fmla="*/ 4445000 w 4516434"/>
              <a:gd name="connsiteY1" fmla="*/ 134543 h 401243"/>
              <a:gd name="connsiteX2" fmla="*/ 4051300 w 4516434"/>
              <a:gd name="connsiteY2" fmla="*/ 7543 h 401243"/>
              <a:gd name="connsiteX3" fmla="*/ 2660650 w 4516434"/>
              <a:gd name="connsiteY3" fmla="*/ 13893 h 401243"/>
              <a:gd name="connsiteX4" fmla="*/ 622300 w 4516434"/>
              <a:gd name="connsiteY4" fmla="*/ 26593 h 401243"/>
              <a:gd name="connsiteX5" fmla="*/ 0 w 4516434"/>
              <a:gd name="connsiteY5" fmla="*/ 242493 h 401243"/>
              <a:gd name="connsiteX6" fmla="*/ 0 w 4516434"/>
              <a:gd name="connsiteY6" fmla="*/ 242493 h 40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6434" h="401243">
                <a:moveTo>
                  <a:pt x="4514850" y="401243"/>
                </a:moveTo>
                <a:cubicBezTo>
                  <a:pt x="4518554" y="300701"/>
                  <a:pt x="4522258" y="200160"/>
                  <a:pt x="4445000" y="134543"/>
                </a:cubicBezTo>
                <a:cubicBezTo>
                  <a:pt x="4367742" y="68926"/>
                  <a:pt x="4348692" y="27651"/>
                  <a:pt x="4051300" y="7543"/>
                </a:cubicBezTo>
                <a:cubicBezTo>
                  <a:pt x="3753908" y="-12565"/>
                  <a:pt x="2660650" y="13893"/>
                  <a:pt x="2660650" y="13893"/>
                </a:cubicBezTo>
                <a:lnTo>
                  <a:pt x="622300" y="26593"/>
                </a:lnTo>
                <a:cubicBezTo>
                  <a:pt x="178858" y="64693"/>
                  <a:pt x="0" y="242493"/>
                  <a:pt x="0" y="242493"/>
                </a:cubicBezTo>
                <a:lnTo>
                  <a:pt x="0" y="24249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Freeform: Shape 55">
            <a:extLst>
              <a:ext uri="{FF2B5EF4-FFF2-40B4-BE49-F238E27FC236}">
                <a16:creationId xmlns:a16="http://schemas.microsoft.com/office/drawing/2014/main" id="{9A09C10E-15A7-4323-A53E-FE3FDC2FCBD5}"/>
              </a:ext>
            </a:extLst>
          </p:cNvPr>
          <p:cNvSpPr/>
          <p:nvPr/>
        </p:nvSpPr>
        <p:spPr>
          <a:xfrm>
            <a:off x="1712699" y="4962908"/>
            <a:ext cx="97409" cy="87721"/>
          </a:xfrm>
          <a:custGeom>
            <a:avLst/>
            <a:gdLst>
              <a:gd name="connsiteX0" fmla="*/ 14859 w 97409"/>
              <a:gd name="connsiteY0" fmla="*/ 0 h 87721"/>
              <a:gd name="connsiteX1" fmla="*/ 14859 w 97409"/>
              <a:gd name="connsiteY1" fmla="*/ 82550 h 87721"/>
              <a:gd name="connsiteX2" fmla="*/ 97409 w 97409"/>
              <a:gd name="connsiteY2" fmla="*/ 82550 h 87721"/>
            </a:gdLst>
            <a:ahLst/>
            <a:cxnLst>
              <a:cxn ang="0">
                <a:pos x="connsiteX0" y="connsiteY0"/>
              </a:cxn>
              <a:cxn ang="0">
                <a:pos x="connsiteX1" y="connsiteY1"/>
              </a:cxn>
              <a:cxn ang="0">
                <a:pos x="connsiteX2" y="connsiteY2"/>
              </a:cxn>
            </a:cxnLst>
            <a:rect l="l" t="t" r="r" b="b"/>
            <a:pathLst>
              <a:path w="97409" h="87721">
                <a:moveTo>
                  <a:pt x="14859" y="0"/>
                </a:moveTo>
                <a:cubicBezTo>
                  <a:pt x="9736" y="15370"/>
                  <a:pt x="-15849" y="68220"/>
                  <a:pt x="14859" y="82550"/>
                </a:cubicBezTo>
                <a:cubicBezTo>
                  <a:pt x="39794" y="94186"/>
                  <a:pt x="69892" y="82550"/>
                  <a:pt x="97409" y="825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Freeform: Shape 57">
            <a:extLst>
              <a:ext uri="{FF2B5EF4-FFF2-40B4-BE49-F238E27FC236}">
                <a16:creationId xmlns:a16="http://schemas.microsoft.com/office/drawing/2014/main" id="{3938164B-A3EF-4477-A0A4-F6153FA66349}"/>
              </a:ext>
            </a:extLst>
          </p:cNvPr>
          <p:cNvSpPr/>
          <p:nvPr/>
        </p:nvSpPr>
        <p:spPr>
          <a:xfrm>
            <a:off x="2495699" y="4817333"/>
            <a:ext cx="413023" cy="288936"/>
          </a:xfrm>
          <a:custGeom>
            <a:avLst/>
            <a:gdLst>
              <a:gd name="connsiteX0" fmla="*/ 413023 w 413023"/>
              <a:gd name="connsiteY0" fmla="*/ 0 h 288936"/>
              <a:gd name="connsiteX1" fmla="*/ 241573 w 413023"/>
              <a:gd name="connsiteY1" fmla="*/ 25400 h 288936"/>
              <a:gd name="connsiteX2" fmla="*/ 44723 w 413023"/>
              <a:gd name="connsiteY2" fmla="*/ 107950 h 288936"/>
              <a:gd name="connsiteX3" fmla="*/ 6623 w 413023"/>
              <a:gd name="connsiteY3" fmla="*/ 273050 h 288936"/>
              <a:gd name="connsiteX4" fmla="*/ 273 w 413023"/>
              <a:gd name="connsiteY4" fmla="*/ 273050 h 288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23" h="288936">
                <a:moveTo>
                  <a:pt x="413023" y="0"/>
                </a:moveTo>
                <a:cubicBezTo>
                  <a:pt x="357989" y="3704"/>
                  <a:pt x="302956" y="7408"/>
                  <a:pt x="241573" y="25400"/>
                </a:cubicBezTo>
                <a:cubicBezTo>
                  <a:pt x="180190" y="43392"/>
                  <a:pt x="83881" y="66675"/>
                  <a:pt x="44723" y="107950"/>
                </a:cubicBezTo>
                <a:cubicBezTo>
                  <a:pt x="5565" y="149225"/>
                  <a:pt x="6623" y="273050"/>
                  <a:pt x="6623" y="273050"/>
                </a:cubicBezTo>
                <a:cubicBezTo>
                  <a:pt x="-785" y="300567"/>
                  <a:pt x="-256" y="286808"/>
                  <a:pt x="273" y="2730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Freeform: Shape 99">
            <a:extLst>
              <a:ext uri="{FF2B5EF4-FFF2-40B4-BE49-F238E27FC236}">
                <a16:creationId xmlns:a16="http://schemas.microsoft.com/office/drawing/2014/main" id="{568A9FCF-FA91-46A7-89F4-B3F40203A1D7}"/>
              </a:ext>
            </a:extLst>
          </p:cNvPr>
          <p:cNvSpPr/>
          <p:nvPr/>
        </p:nvSpPr>
        <p:spPr>
          <a:xfrm rot="18788333">
            <a:off x="2461882" y="5019461"/>
            <a:ext cx="97409" cy="87721"/>
          </a:xfrm>
          <a:custGeom>
            <a:avLst/>
            <a:gdLst>
              <a:gd name="connsiteX0" fmla="*/ 14859 w 97409"/>
              <a:gd name="connsiteY0" fmla="*/ 0 h 87721"/>
              <a:gd name="connsiteX1" fmla="*/ 14859 w 97409"/>
              <a:gd name="connsiteY1" fmla="*/ 82550 h 87721"/>
              <a:gd name="connsiteX2" fmla="*/ 97409 w 97409"/>
              <a:gd name="connsiteY2" fmla="*/ 82550 h 87721"/>
            </a:gdLst>
            <a:ahLst/>
            <a:cxnLst>
              <a:cxn ang="0">
                <a:pos x="connsiteX0" y="connsiteY0"/>
              </a:cxn>
              <a:cxn ang="0">
                <a:pos x="connsiteX1" y="connsiteY1"/>
              </a:cxn>
              <a:cxn ang="0">
                <a:pos x="connsiteX2" y="connsiteY2"/>
              </a:cxn>
            </a:cxnLst>
            <a:rect l="l" t="t" r="r" b="b"/>
            <a:pathLst>
              <a:path w="97409" h="87721">
                <a:moveTo>
                  <a:pt x="14859" y="0"/>
                </a:moveTo>
                <a:cubicBezTo>
                  <a:pt x="9736" y="15370"/>
                  <a:pt x="-15849" y="68220"/>
                  <a:pt x="14859" y="82550"/>
                </a:cubicBezTo>
                <a:cubicBezTo>
                  <a:pt x="39794" y="94186"/>
                  <a:pt x="69892" y="82550"/>
                  <a:pt x="97409" y="825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Rectangle 63">
            <a:extLst>
              <a:ext uri="{FF2B5EF4-FFF2-40B4-BE49-F238E27FC236}">
                <a16:creationId xmlns:a16="http://schemas.microsoft.com/office/drawing/2014/main" id="{319211B4-A459-4DF2-9DF1-CDAA5C3C48FA}"/>
              </a:ext>
            </a:extLst>
          </p:cNvPr>
          <p:cNvSpPr/>
          <p:nvPr/>
        </p:nvSpPr>
        <p:spPr>
          <a:xfrm>
            <a:off x="473864" y="6210890"/>
            <a:ext cx="5907135" cy="199568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Rectangle 106">
            <a:extLst>
              <a:ext uri="{FF2B5EF4-FFF2-40B4-BE49-F238E27FC236}">
                <a16:creationId xmlns:a16="http://schemas.microsoft.com/office/drawing/2014/main" id="{FBCBD867-A5B5-4243-9FF7-78B60D438291}"/>
              </a:ext>
            </a:extLst>
          </p:cNvPr>
          <p:cNvSpPr/>
          <p:nvPr/>
        </p:nvSpPr>
        <p:spPr>
          <a:xfrm>
            <a:off x="530167" y="6542917"/>
            <a:ext cx="5782946" cy="15857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lumMod val="65000"/>
                    <a:lumOff val="35000"/>
                  </a:schemeClr>
                </a:solidFill>
                <a:latin typeface="Comic Sans MS" panose="030F0702030302020204" pitchFamily="66" charset="0"/>
              </a:rPr>
              <a:t>Spawning occurs on deeper offshore reefs during the summer months (oviparous pelagic </a:t>
            </a:r>
            <a:r>
              <a:rPr lang="en-US" sz="1200" dirty="0" err="1">
                <a:solidFill>
                  <a:schemeClr val="tx1">
                    <a:lumMod val="65000"/>
                    <a:lumOff val="35000"/>
                  </a:schemeClr>
                </a:solidFill>
                <a:latin typeface="Comic Sans MS" panose="030F0702030302020204" pitchFamily="66" charset="0"/>
              </a:rPr>
              <a:t>spawners</a:t>
            </a:r>
            <a:r>
              <a:rPr lang="en-US" sz="1200" dirty="0">
                <a:solidFill>
                  <a:schemeClr val="tx1">
                    <a:lumMod val="65000"/>
                    <a:lumOff val="35000"/>
                  </a:schemeClr>
                </a:solidFill>
                <a:latin typeface="Comic Sans MS" panose="030F0702030302020204" pitchFamily="66" charset="0"/>
              </a:rPr>
              <a:t>). Juveniles around 2cm in length settle out from the plankton into coastal estuaries during late summer. Juveniles and young adults spend several years in estuaries, amongst mangroves and in tidal creeks. Sometimes they are found in the lower reaches of freshwater streams. Tagging studies indicate that Mangrove Jacks migrate offshore to deeper reef areas at 40-50 cm in length. Adults usually inhabit coral reefs, often sheltering in caves or under ledges during the day </a:t>
            </a:r>
            <a:r>
              <a:rPr lang="en-US" sz="1000" dirty="0">
                <a:solidFill>
                  <a:schemeClr val="tx1">
                    <a:lumMod val="65000"/>
                    <a:lumOff val="35000"/>
                  </a:schemeClr>
                </a:solidFill>
                <a:latin typeface="Comic Sans MS" panose="030F0702030302020204" pitchFamily="66" charset="0"/>
              </a:rPr>
              <a:t>(fishesofaustralia.net.au).</a:t>
            </a:r>
            <a:endParaRPr lang="en-AU" sz="1000" dirty="0">
              <a:solidFill>
                <a:schemeClr val="tx1">
                  <a:lumMod val="65000"/>
                  <a:lumOff val="35000"/>
                </a:schemeClr>
              </a:solidFill>
              <a:latin typeface="Comic Sans MS" panose="030F0702030302020204" pitchFamily="66" charset="0"/>
            </a:endParaRPr>
          </a:p>
        </p:txBody>
      </p:sp>
      <p:sp>
        <p:nvSpPr>
          <p:cNvPr id="70" name="TextBox 69">
            <a:extLst>
              <a:ext uri="{FF2B5EF4-FFF2-40B4-BE49-F238E27FC236}">
                <a16:creationId xmlns:a16="http://schemas.microsoft.com/office/drawing/2014/main" id="{17EF792C-F020-4ADC-A00C-393DBDF9662F}"/>
              </a:ext>
            </a:extLst>
          </p:cNvPr>
          <p:cNvSpPr txBox="1"/>
          <p:nvPr/>
        </p:nvSpPr>
        <p:spPr>
          <a:xfrm>
            <a:off x="473864" y="6259065"/>
            <a:ext cx="5988124" cy="276999"/>
          </a:xfrm>
          <a:prstGeom prst="rect">
            <a:avLst/>
          </a:prstGeom>
          <a:noFill/>
        </p:spPr>
        <p:txBody>
          <a:bodyPr wrap="square" rtlCol="0">
            <a:spAutoFit/>
          </a:bodyPr>
          <a:lstStyle/>
          <a:p>
            <a:r>
              <a:rPr lang="en-AU" sz="1200" b="1" dirty="0">
                <a:latin typeface="Arial Narrow" panose="020B0606020202030204" pitchFamily="34" charset="0"/>
              </a:rPr>
              <a:t>Activity: Below, describe the life cycle of the Mangrove Jack </a:t>
            </a:r>
            <a:r>
              <a:rPr lang="en-AU" sz="1200" b="1" i="1" dirty="0">
                <a:latin typeface="Arial Narrow" panose="020B0606020202030204" pitchFamily="34" charset="0"/>
              </a:rPr>
              <a:t>(</a:t>
            </a:r>
            <a:r>
              <a:rPr lang="en-AU" sz="1200" b="1" i="1" dirty="0" err="1">
                <a:latin typeface="Arial Narrow" panose="020B0606020202030204" pitchFamily="34" charset="0"/>
              </a:rPr>
              <a:t>Lutjanus</a:t>
            </a:r>
            <a:r>
              <a:rPr lang="en-AU" sz="1200" b="1" i="1" dirty="0">
                <a:latin typeface="Arial Narrow" panose="020B0606020202030204" pitchFamily="34" charset="0"/>
              </a:rPr>
              <a:t> </a:t>
            </a:r>
            <a:r>
              <a:rPr lang="en-AU" sz="1200" b="1" i="1" dirty="0" err="1">
                <a:latin typeface="Arial Narrow" panose="020B0606020202030204" pitchFamily="34" charset="0"/>
              </a:rPr>
              <a:t>argentimaculatus</a:t>
            </a:r>
            <a:r>
              <a:rPr lang="en-AU" sz="1200" b="1" i="1" dirty="0">
                <a:latin typeface="Arial Narrow" panose="020B0606020202030204" pitchFamily="34" charset="0"/>
              </a:rPr>
              <a:t>)</a:t>
            </a:r>
            <a:r>
              <a:rPr lang="en-AU" sz="1200" b="1" dirty="0">
                <a:latin typeface="Arial Narrow" panose="020B0606020202030204" pitchFamily="34" charset="0"/>
              </a:rPr>
              <a:t>.   </a:t>
            </a:r>
          </a:p>
        </p:txBody>
      </p:sp>
      <p:sp>
        <p:nvSpPr>
          <p:cNvPr id="110" name="Freeform: Shape 109">
            <a:extLst>
              <a:ext uri="{FF2B5EF4-FFF2-40B4-BE49-F238E27FC236}">
                <a16:creationId xmlns:a16="http://schemas.microsoft.com/office/drawing/2014/main" id="{02FDA899-99FB-4330-B8E9-596E59832684}"/>
              </a:ext>
            </a:extLst>
          </p:cNvPr>
          <p:cNvSpPr/>
          <p:nvPr/>
        </p:nvSpPr>
        <p:spPr>
          <a:xfrm rot="10287942">
            <a:off x="4177087" y="5948923"/>
            <a:ext cx="97409" cy="87721"/>
          </a:xfrm>
          <a:custGeom>
            <a:avLst/>
            <a:gdLst>
              <a:gd name="connsiteX0" fmla="*/ 14859 w 97409"/>
              <a:gd name="connsiteY0" fmla="*/ 0 h 87721"/>
              <a:gd name="connsiteX1" fmla="*/ 14859 w 97409"/>
              <a:gd name="connsiteY1" fmla="*/ 82550 h 87721"/>
              <a:gd name="connsiteX2" fmla="*/ 97409 w 97409"/>
              <a:gd name="connsiteY2" fmla="*/ 82550 h 87721"/>
            </a:gdLst>
            <a:ahLst/>
            <a:cxnLst>
              <a:cxn ang="0">
                <a:pos x="connsiteX0" y="connsiteY0"/>
              </a:cxn>
              <a:cxn ang="0">
                <a:pos x="connsiteX1" y="connsiteY1"/>
              </a:cxn>
              <a:cxn ang="0">
                <a:pos x="connsiteX2" y="connsiteY2"/>
              </a:cxn>
            </a:cxnLst>
            <a:rect l="l" t="t" r="r" b="b"/>
            <a:pathLst>
              <a:path w="97409" h="87721">
                <a:moveTo>
                  <a:pt x="14859" y="0"/>
                </a:moveTo>
                <a:cubicBezTo>
                  <a:pt x="9736" y="15370"/>
                  <a:pt x="-15849" y="68220"/>
                  <a:pt x="14859" y="82550"/>
                </a:cubicBezTo>
                <a:cubicBezTo>
                  <a:pt x="39794" y="94186"/>
                  <a:pt x="69892" y="82550"/>
                  <a:pt x="97409" y="825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Freeform: Shape 93">
            <a:extLst>
              <a:ext uri="{FF2B5EF4-FFF2-40B4-BE49-F238E27FC236}">
                <a16:creationId xmlns:a16="http://schemas.microsoft.com/office/drawing/2014/main" id="{52374A3D-0C23-4B33-99C4-9EDEBC1C3227}"/>
              </a:ext>
            </a:extLst>
          </p:cNvPr>
          <p:cNvSpPr/>
          <p:nvPr/>
        </p:nvSpPr>
        <p:spPr>
          <a:xfrm>
            <a:off x="1223924" y="5914105"/>
            <a:ext cx="3030415" cy="146978"/>
          </a:xfrm>
          <a:custGeom>
            <a:avLst/>
            <a:gdLst>
              <a:gd name="connsiteX0" fmla="*/ 0 w 3030415"/>
              <a:gd name="connsiteY0" fmla="*/ 0 h 146978"/>
              <a:gd name="connsiteX1" fmla="*/ 181708 w 3030415"/>
              <a:gd name="connsiteY1" fmla="*/ 105508 h 146978"/>
              <a:gd name="connsiteX2" fmla="*/ 334108 w 3030415"/>
              <a:gd name="connsiteY2" fmla="*/ 140677 h 146978"/>
              <a:gd name="connsiteX3" fmla="*/ 486508 w 3030415"/>
              <a:gd name="connsiteY3" fmla="*/ 146539 h 146978"/>
              <a:gd name="connsiteX4" fmla="*/ 2350477 w 3030415"/>
              <a:gd name="connsiteY4" fmla="*/ 140677 h 146978"/>
              <a:gd name="connsiteX5" fmla="*/ 2807677 w 3030415"/>
              <a:gd name="connsiteY5" fmla="*/ 140677 h 146978"/>
              <a:gd name="connsiteX6" fmla="*/ 3030415 w 3030415"/>
              <a:gd name="connsiteY6" fmla="*/ 52754 h 146978"/>
              <a:gd name="connsiteX7" fmla="*/ 3030415 w 3030415"/>
              <a:gd name="connsiteY7" fmla="*/ 52754 h 14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0415" h="146978">
                <a:moveTo>
                  <a:pt x="0" y="0"/>
                </a:moveTo>
                <a:cubicBezTo>
                  <a:pt x="63011" y="41031"/>
                  <a:pt x="126023" y="82062"/>
                  <a:pt x="181708" y="105508"/>
                </a:cubicBezTo>
                <a:cubicBezTo>
                  <a:pt x="237393" y="128954"/>
                  <a:pt x="283308" y="133839"/>
                  <a:pt x="334108" y="140677"/>
                </a:cubicBezTo>
                <a:cubicBezTo>
                  <a:pt x="384908" y="147516"/>
                  <a:pt x="486508" y="146539"/>
                  <a:pt x="486508" y="146539"/>
                </a:cubicBezTo>
                <a:lnTo>
                  <a:pt x="2350477" y="140677"/>
                </a:lnTo>
                <a:cubicBezTo>
                  <a:pt x="2737338" y="139700"/>
                  <a:pt x="2694354" y="155331"/>
                  <a:pt x="2807677" y="140677"/>
                </a:cubicBezTo>
                <a:cubicBezTo>
                  <a:pt x="2921000" y="126023"/>
                  <a:pt x="3030415" y="52754"/>
                  <a:pt x="3030415" y="52754"/>
                </a:cubicBezTo>
                <a:lnTo>
                  <a:pt x="3030415" y="5275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a:extLst>
              <a:ext uri="{FF2B5EF4-FFF2-40B4-BE49-F238E27FC236}">
                <a16:creationId xmlns:a16="http://schemas.microsoft.com/office/drawing/2014/main" id="{D1FA5592-34DF-4849-8871-CF18FAF4813B}"/>
              </a:ext>
            </a:extLst>
          </p:cNvPr>
          <p:cNvSpPr/>
          <p:nvPr/>
        </p:nvSpPr>
        <p:spPr>
          <a:xfrm>
            <a:off x="508863" y="990955"/>
            <a:ext cx="5863484" cy="11603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800" b="1" dirty="0">
                <a:solidFill>
                  <a:schemeClr val="tx1"/>
                </a:solidFill>
                <a:latin typeface="Arial Narrow" panose="020B0606020202030204" pitchFamily="34" charset="0"/>
              </a:rPr>
              <a:t>Hermaphrodites: Fish that have both male and female reproductive organs. </a:t>
            </a:r>
          </a:p>
          <a:p>
            <a:pPr marL="171450" indent="-171450">
              <a:buFont typeface="Arial" panose="020B0604020202020204" pitchFamily="34" charset="0"/>
              <a:buChar char="•"/>
            </a:pPr>
            <a:r>
              <a:rPr lang="en-AU" sz="800" b="1" dirty="0" err="1">
                <a:solidFill>
                  <a:schemeClr val="tx1"/>
                </a:solidFill>
                <a:latin typeface="Arial Narrow" panose="020B0606020202030204" pitchFamily="34" charset="0"/>
              </a:rPr>
              <a:t>Protandry</a:t>
            </a:r>
            <a:r>
              <a:rPr lang="en-AU" sz="800" b="1" dirty="0">
                <a:solidFill>
                  <a:schemeClr val="tx1"/>
                </a:solidFill>
                <a:latin typeface="Arial Narrow" panose="020B0606020202030204" pitchFamily="34" charset="0"/>
              </a:rPr>
              <a:t>: Fish that change gender from male to female (e.g. clownfish). </a:t>
            </a:r>
            <a:r>
              <a:rPr lang="en-AU" sz="800" dirty="0">
                <a:solidFill>
                  <a:schemeClr val="tx1"/>
                </a:solidFill>
                <a:latin typeface="Arial Narrow" panose="020B0606020202030204" pitchFamily="34" charset="0"/>
              </a:rPr>
              <a:t>Yes, Marlin should have changed sex and become Nemo’s mum!</a:t>
            </a:r>
          </a:p>
          <a:p>
            <a:pPr marL="171450" indent="-171450">
              <a:buFont typeface="Arial" panose="020B0604020202020204" pitchFamily="34" charset="0"/>
              <a:buChar char="•"/>
            </a:pPr>
            <a:r>
              <a:rPr lang="en-AU" sz="800" b="1" dirty="0" err="1">
                <a:solidFill>
                  <a:schemeClr val="tx1"/>
                </a:solidFill>
                <a:latin typeface="Arial Narrow" panose="020B0606020202030204" pitchFamily="34" charset="0"/>
              </a:rPr>
              <a:t>Protogyny</a:t>
            </a:r>
            <a:r>
              <a:rPr lang="en-AU" sz="800" b="1" dirty="0">
                <a:solidFill>
                  <a:schemeClr val="tx1"/>
                </a:solidFill>
                <a:latin typeface="Arial Narrow" panose="020B0606020202030204" pitchFamily="34" charset="0"/>
              </a:rPr>
              <a:t>: Fish that change gender from female to male (e.g. groupers, parrotfishes and many wrasses).</a:t>
            </a:r>
          </a:p>
          <a:p>
            <a:r>
              <a:rPr lang="en-AU" sz="800" b="1" dirty="0">
                <a:solidFill>
                  <a:schemeClr val="tx1"/>
                </a:solidFill>
                <a:latin typeface="Arial Narrow" panose="020B0606020202030204" pitchFamily="34" charset="0"/>
              </a:rPr>
              <a:t>Diadromous: Fish that spend portions of their life cycles partially in freshwater estuaries and partially in saltwater oceans. </a:t>
            </a:r>
          </a:p>
          <a:p>
            <a:pPr marL="171450" indent="-171450">
              <a:buFont typeface="Arial" panose="020B0604020202020204" pitchFamily="34" charset="0"/>
              <a:buChar char="•"/>
            </a:pPr>
            <a:r>
              <a:rPr lang="en-AU" sz="800" b="1" dirty="0">
                <a:solidFill>
                  <a:schemeClr val="tx1"/>
                </a:solidFill>
                <a:latin typeface="Arial Narrow" panose="020B0606020202030204" pitchFamily="34" charset="0"/>
              </a:rPr>
              <a:t>Anadromous Life Cycle: Fish that live in the ocean but migrate to the estuary to spawn (e.g. salmon).</a:t>
            </a:r>
          </a:p>
          <a:p>
            <a:pPr marL="171450" indent="-171450">
              <a:buFont typeface="Arial" panose="020B0604020202020204" pitchFamily="34" charset="0"/>
              <a:buChar char="•"/>
            </a:pPr>
            <a:r>
              <a:rPr lang="en-AU" sz="800" b="1" dirty="0">
                <a:solidFill>
                  <a:schemeClr val="tx1"/>
                </a:solidFill>
                <a:latin typeface="Arial Narrow" panose="020B0606020202030204" pitchFamily="34" charset="0"/>
              </a:rPr>
              <a:t>Catadromous Life Cycle: Fish that live in the estuary but migrate to the ocean to spawn (e.g. </a:t>
            </a:r>
            <a:r>
              <a:rPr lang="en-AU" sz="800" b="1" dirty="0" err="1">
                <a:solidFill>
                  <a:schemeClr val="tx1"/>
                </a:solidFill>
                <a:latin typeface="Arial Narrow" panose="020B0606020202030204" pitchFamily="34" charset="0"/>
              </a:rPr>
              <a:t>anguillid</a:t>
            </a:r>
            <a:r>
              <a:rPr lang="en-AU" sz="800" b="1" dirty="0">
                <a:solidFill>
                  <a:schemeClr val="tx1"/>
                </a:solidFill>
                <a:latin typeface="Arial Narrow" panose="020B0606020202030204" pitchFamily="34" charset="0"/>
              </a:rPr>
              <a:t> eels).</a:t>
            </a:r>
          </a:p>
          <a:p>
            <a:r>
              <a:rPr lang="en-AU" sz="800" b="1" dirty="0">
                <a:solidFill>
                  <a:schemeClr val="tx1"/>
                </a:solidFill>
                <a:latin typeface="Arial Narrow" panose="020B0606020202030204" pitchFamily="34" charset="0"/>
              </a:rPr>
              <a:t>Bearers: Fish that carry their embryos (and sometimes their young) either externally or internally (e.g. seahorse, cichlids).</a:t>
            </a:r>
          </a:p>
          <a:p>
            <a:r>
              <a:rPr lang="en-AU" sz="800" b="1" dirty="0">
                <a:solidFill>
                  <a:schemeClr val="tx1"/>
                </a:solidFill>
                <a:latin typeface="Arial Narrow" panose="020B0606020202030204" pitchFamily="34" charset="0"/>
              </a:rPr>
              <a:t>Guarders: Fish that guard their embryos until they hatch and, frequently, tend the larval stages as well (e.g. clownfish).</a:t>
            </a:r>
          </a:p>
          <a:p>
            <a:r>
              <a:rPr lang="en-AU" sz="800" b="1" dirty="0">
                <a:solidFill>
                  <a:schemeClr val="tx1"/>
                </a:solidFill>
                <a:latin typeface="Arial Narrow" panose="020B0606020202030204" pitchFamily="34" charset="0"/>
              </a:rPr>
              <a:t>Non-guarders: Fish that do </a:t>
            </a:r>
            <a:r>
              <a:rPr lang="en-AU" sz="800" b="1" i="1" dirty="0">
                <a:solidFill>
                  <a:schemeClr val="tx1"/>
                </a:solidFill>
                <a:latin typeface="Arial Narrow" panose="020B0606020202030204" pitchFamily="34" charset="0"/>
              </a:rPr>
              <a:t>not </a:t>
            </a:r>
            <a:r>
              <a:rPr lang="en-AU" sz="800" b="1" dirty="0">
                <a:solidFill>
                  <a:schemeClr val="tx1"/>
                </a:solidFill>
                <a:latin typeface="Arial Narrow" panose="020B0606020202030204" pitchFamily="34" charset="0"/>
              </a:rPr>
              <a:t>protect their eggs and young once spawning has been completed (e.g. spawners, brood hiders)</a:t>
            </a:r>
            <a:r>
              <a:rPr lang="en-AU" sz="800" b="1" baseline="30000" dirty="0">
                <a:solidFill>
                  <a:schemeClr val="tx1"/>
                </a:solidFill>
                <a:latin typeface="Arial Narrow" panose="020B0606020202030204" pitchFamily="34" charset="0"/>
              </a:rPr>
              <a:t>[1]</a:t>
            </a:r>
            <a:r>
              <a:rPr lang="en-AU" sz="800" b="1" dirty="0">
                <a:solidFill>
                  <a:schemeClr val="tx1"/>
                </a:solidFill>
                <a:latin typeface="Arial Narrow" panose="020B0606020202030204" pitchFamily="34" charset="0"/>
              </a:rPr>
              <a:t>.</a:t>
            </a:r>
          </a:p>
        </p:txBody>
      </p:sp>
      <p:cxnSp>
        <p:nvCxnSpPr>
          <p:cNvPr id="5" name="Straight Connector 4">
            <a:extLst>
              <a:ext uri="{FF2B5EF4-FFF2-40B4-BE49-F238E27FC236}">
                <a16:creationId xmlns:a16="http://schemas.microsoft.com/office/drawing/2014/main" id="{C3851F07-EE4C-F734-D604-4790873E815A}"/>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6">
            <a:extLst>
              <a:ext uri="{FF2B5EF4-FFF2-40B4-BE49-F238E27FC236}">
                <a16:creationId xmlns:a16="http://schemas.microsoft.com/office/drawing/2014/main" id="{5D90EE0E-CD95-C9BE-D0BF-A9737B464AE1}"/>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9" name="TextBox 36">
            <a:extLst>
              <a:ext uri="{FF2B5EF4-FFF2-40B4-BE49-F238E27FC236}">
                <a16:creationId xmlns:a16="http://schemas.microsoft.com/office/drawing/2014/main" id="{6C339785-D6AB-A944-854D-FE5C6B8EF7A9}"/>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136858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AB87D-6090-EA6D-CD4F-FB5CA2390101}"/>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2275E62C-A554-FBA8-80B2-2172D1765E26}"/>
              </a:ext>
            </a:extLst>
          </p:cNvPr>
          <p:cNvSpPr txBox="1"/>
          <p:nvPr/>
        </p:nvSpPr>
        <p:spPr>
          <a:xfrm>
            <a:off x="1462707" y="150651"/>
            <a:ext cx="4155897" cy="569387"/>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100" dirty="0">
                <a:latin typeface="Arial Narrow" panose="020B0606020202030204" pitchFamily="34" charset="0"/>
              </a:rPr>
              <a:t>how fish life cycles are integrated within a variety of habitats including reef and estuarine systems</a:t>
            </a:r>
          </a:p>
        </p:txBody>
      </p:sp>
      <p:sp>
        <p:nvSpPr>
          <p:cNvPr id="31" name="TextBox 30">
            <a:extLst>
              <a:ext uri="{FF2B5EF4-FFF2-40B4-BE49-F238E27FC236}">
                <a16:creationId xmlns:a16="http://schemas.microsoft.com/office/drawing/2014/main" id="{CD8B6F98-73C2-4395-386D-8B0C5CFB8236}"/>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9BAFEFBA-0846-CDBC-FC81-D9B5F4F1B56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97C679BB-952B-2905-C81C-72B19D5FD309}"/>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757BF3DA-AC87-0A15-F151-839D5B32722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219EF3FA-B1F6-D63B-B804-7033FE14FCE9}"/>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126A30A8-C5C0-403A-8819-FF4EF33F45B4}"/>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645717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12773" y="208108"/>
            <a:ext cx="4032449" cy="538609"/>
          </a:xfrm>
          <a:prstGeom prst="rect">
            <a:avLst/>
          </a:prstGeom>
          <a:noFill/>
        </p:spPr>
        <p:txBody>
          <a:bodyPr wrap="square" rtlCol="0">
            <a:spAutoFit/>
          </a:bodyPr>
          <a:lstStyle/>
          <a:p>
            <a:r>
              <a:rPr lang="en-US" b="1" dirty="0">
                <a:latin typeface="Arial Narrow" pitchFamily="34" charset="0"/>
              </a:rPr>
              <a:t>23. Heroic Herbivores – </a:t>
            </a:r>
            <a:r>
              <a:rPr lang="en-AU" sz="1100" dirty="0">
                <a:latin typeface="Arial Narrow" panose="020B0606020202030204" pitchFamily="34" charset="0"/>
              </a:rPr>
              <a:t>Describe how fish, particularly herbivore populations, benefit coral reefs</a:t>
            </a:r>
            <a:endParaRPr lang="en-US" sz="1100" i="1" dirty="0">
              <a:latin typeface="Arial Narrow" pitchFamily="34" charset="0"/>
            </a:endParaRPr>
          </a:p>
        </p:txBody>
      </p:sp>
      <p:sp>
        <p:nvSpPr>
          <p:cNvPr id="14" name="TextBox 13"/>
          <p:cNvSpPr txBox="1"/>
          <p:nvPr/>
        </p:nvSpPr>
        <p:spPr>
          <a:xfrm>
            <a:off x="409090" y="8310909"/>
            <a:ext cx="6062811" cy="523220"/>
          </a:xfrm>
          <a:prstGeom prst="rect">
            <a:avLst/>
          </a:prstGeom>
          <a:noFill/>
        </p:spPr>
        <p:txBody>
          <a:bodyPr wrap="square" rtlCol="0">
            <a:spAutoFit/>
          </a:bodyPr>
          <a:lstStyle/>
          <a:p>
            <a:r>
              <a:rPr lang="en-AU" sz="560" baseline="30000" dirty="0">
                <a:latin typeface="Arial Narrow" panose="020B0606020202030204" pitchFamily="34" charset="0"/>
              </a:rPr>
              <a:t>[1]</a:t>
            </a:r>
            <a:r>
              <a:rPr lang="en-AU" sz="560" dirty="0">
                <a:latin typeface="Arial Narrow" panose="020B0606020202030204" pitchFamily="34" charset="0"/>
              </a:rPr>
              <a:t> Photograph © Justin Marshall (2016).</a:t>
            </a:r>
            <a:r>
              <a:rPr lang="en-AU" sz="560" i="1" dirty="0">
                <a:latin typeface="Arial Narrow" panose="020B0606020202030204" pitchFamily="34" charset="0"/>
              </a:rPr>
              <a:t> In pictures: a close up look at the Great Barrier Reef’s bleaching</a:t>
            </a:r>
            <a:r>
              <a:rPr lang="en-AU" sz="560" dirty="0">
                <a:latin typeface="Arial Narrow" panose="020B0606020202030204" pitchFamily="34" charset="0"/>
              </a:rPr>
              <a:t>. Accessed 09/12/2018 from http://theconversation.com/in-pictures-a-close-up-look-at-the-great-barrier-reefs-bleaching-57495</a:t>
            </a:r>
          </a:p>
          <a:p>
            <a:r>
              <a:rPr lang="en-AU" sz="560" baseline="30000" dirty="0">
                <a:latin typeface="Arial Narrow" panose="020B0606020202030204" pitchFamily="34" charset="0"/>
              </a:rPr>
              <a:t>[2]</a:t>
            </a:r>
            <a:r>
              <a:rPr lang="en-AU" sz="560" dirty="0">
                <a:latin typeface="Arial Narrow" panose="020B0606020202030204" pitchFamily="34" charset="0"/>
              </a:rPr>
              <a:t> </a:t>
            </a:r>
            <a:r>
              <a:rPr lang="en-AU" sz="560" dirty="0" err="1">
                <a:latin typeface="Arial Narrow" panose="020B0606020202030204" pitchFamily="34" charset="0"/>
              </a:rPr>
              <a:t>Hoey</a:t>
            </a:r>
            <a:r>
              <a:rPr lang="en-AU" sz="560" dirty="0">
                <a:latin typeface="Arial Narrow" panose="020B0606020202030204" pitchFamily="34" charset="0"/>
              </a:rPr>
              <a:t>, A.S. and Bellwood, B. D. (2011). Suppression of herbivory by </a:t>
            </a:r>
            <a:r>
              <a:rPr lang="en-AU" sz="560" dirty="0" err="1">
                <a:latin typeface="Arial Narrow" panose="020B0606020202030204" pitchFamily="34" charset="0"/>
              </a:rPr>
              <a:t>macroalgal</a:t>
            </a:r>
            <a:r>
              <a:rPr lang="en-AU" sz="560" dirty="0">
                <a:latin typeface="Arial Narrow" panose="020B0606020202030204" pitchFamily="34" charset="0"/>
              </a:rPr>
              <a:t> density: a critical feedback loop on coral reefs? </a:t>
            </a:r>
            <a:r>
              <a:rPr lang="en-AU" sz="560" i="1" dirty="0">
                <a:latin typeface="Arial Narrow" panose="020B0606020202030204" pitchFamily="34" charset="0"/>
              </a:rPr>
              <a:t>Ecology Letters 14: 267-273. DOI:10.1111/j.1461-0248.2010.01581.x</a:t>
            </a:r>
          </a:p>
          <a:p>
            <a:r>
              <a:rPr lang="en-US" sz="560" baseline="30000" dirty="0">
                <a:latin typeface="Arial Narrow" pitchFamily="34" charset="0"/>
              </a:rPr>
              <a:t>[3]</a:t>
            </a:r>
            <a:r>
              <a:rPr lang="en-US" sz="560" dirty="0">
                <a:latin typeface="Arial Narrow" pitchFamily="34" charset="0"/>
              </a:rPr>
              <a:t> Adapted from </a:t>
            </a:r>
            <a:r>
              <a:rPr lang="en-AU" sz="560" dirty="0">
                <a:latin typeface="Arial Narrow" panose="020B0606020202030204" pitchFamily="34" charset="0"/>
              </a:rPr>
              <a:t>Connell S. </a:t>
            </a:r>
            <a:r>
              <a:rPr lang="en-AU" sz="560" dirty="0" err="1">
                <a:latin typeface="Arial Narrow" panose="020B0606020202030204" pitchFamily="34" charset="0"/>
              </a:rPr>
              <a:t>D.and</a:t>
            </a:r>
            <a:r>
              <a:rPr lang="en-AU" sz="560" dirty="0">
                <a:latin typeface="Arial Narrow" panose="020B0606020202030204" pitchFamily="34" charset="0"/>
              </a:rPr>
              <a:t> </a:t>
            </a:r>
            <a:r>
              <a:rPr lang="en-AU" sz="560" dirty="0" err="1">
                <a:latin typeface="Arial Narrow" panose="020B0606020202030204" pitchFamily="34" charset="0"/>
              </a:rPr>
              <a:t>Gillanders</a:t>
            </a:r>
            <a:r>
              <a:rPr lang="en-AU" sz="560" dirty="0">
                <a:latin typeface="Arial Narrow" panose="020B0606020202030204" pitchFamily="34" charset="0"/>
              </a:rPr>
              <a:t> G. M. (2007). </a:t>
            </a:r>
            <a:r>
              <a:rPr lang="en-AU" sz="560" i="1" dirty="0">
                <a:latin typeface="Arial Narrow" panose="020B0606020202030204" pitchFamily="34" charset="0"/>
              </a:rPr>
              <a:t>Marine Ecology. </a:t>
            </a:r>
            <a:r>
              <a:rPr lang="en-AU" sz="560" dirty="0">
                <a:latin typeface="Arial Narrow" panose="020B0606020202030204" pitchFamily="34" charset="0"/>
              </a:rPr>
              <a:t>Oxford University Press. Vic. Australia. pg.147</a:t>
            </a:r>
          </a:p>
          <a:p>
            <a:r>
              <a:rPr lang="en-AU" sz="560" baseline="30000" dirty="0">
                <a:latin typeface="Arial Narrow" panose="020B0606020202030204" pitchFamily="34" charset="0"/>
              </a:rPr>
              <a:t>[4]</a:t>
            </a:r>
            <a:r>
              <a:rPr lang="en-AU" sz="560" dirty="0">
                <a:latin typeface="Arial Narrow" panose="020B0606020202030204" pitchFamily="34" charset="0"/>
              </a:rPr>
              <a:t> Hughes, T., Graham, N.A., Jackson, J.B., </a:t>
            </a:r>
            <a:r>
              <a:rPr lang="en-AU" sz="560" dirty="0" err="1">
                <a:latin typeface="Arial Narrow" panose="020B0606020202030204" pitchFamily="34" charset="0"/>
              </a:rPr>
              <a:t>Mumby</a:t>
            </a:r>
            <a:r>
              <a:rPr lang="en-AU" sz="560" dirty="0">
                <a:latin typeface="Arial Narrow" panose="020B0606020202030204" pitchFamily="34" charset="0"/>
              </a:rPr>
              <a:t>, P.J. and </a:t>
            </a:r>
            <a:r>
              <a:rPr lang="en-AU" sz="560" dirty="0" err="1">
                <a:latin typeface="Arial Narrow" panose="020B0606020202030204" pitchFamily="34" charset="0"/>
              </a:rPr>
              <a:t>Steneck</a:t>
            </a:r>
            <a:r>
              <a:rPr lang="en-AU" sz="560" dirty="0">
                <a:latin typeface="Arial Narrow" panose="020B0606020202030204" pitchFamily="34" charset="0"/>
              </a:rPr>
              <a:t>, R.S.</a:t>
            </a:r>
            <a:r>
              <a:rPr lang="en-AU" sz="560" i="1" dirty="0">
                <a:latin typeface="Arial Narrow" panose="020B0606020202030204" pitchFamily="34" charset="0"/>
              </a:rPr>
              <a:t> </a:t>
            </a:r>
            <a:r>
              <a:rPr lang="en-AU" sz="560" dirty="0">
                <a:latin typeface="Arial Narrow" panose="020B0606020202030204" pitchFamily="34" charset="0"/>
              </a:rPr>
              <a:t>(2010). Rising to the challenge of sustaining coral reef resilience</a:t>
            </a:r>
            <a:r>
              <a:rPr lang="en-AU" sz="560" i="1" dirty="0">
                <a:latin typeface="Arial Narrow" panose="020B0606020202030204" pitchFamily="34" charset="0"/>
              </a:rPr>
              <a:t>. Trends in Ecology and Evolution. Vol. 25. No. 11 pp. 619-680. </a:t>
            </a:r>
            <a:r>
              <a:rPr lang="en-US" sz="560" i="1" dirty="0">
                <a:latin typeface="Arial Narrow" panose="020B0606020202030204" pitchFamily="34" charset="0"/>
              </a:rPr>
              <a:t>DOI: 10.1016/j.tree.2010.07.011</a:t>
            </a:r>
            <a:endParaRPr lang="en-AU" sz="560" i="1" dirty="0">
              <a:latin typeface="Arial Narrow" panose="020B0606020202030204" pitchFamily="34" charset="0"/>
            </a:endParaRPr>
          </a:p>
        </p:txBody>
      </p:sp>
      <p:sp>
        <p:nvSpPr>
          <p:cNvPr id="33" name="TextBox 32"/>
          <p:cNvSpPr txBox="1"/>
          <p:nvPr/>
        </p:nvSpPr>
        <p:spPr>
          <a:xfrm>
            <a:off x="405541" y="3011845"/>
            <a:ext cx="6062807" cy="1631216"/>
          </a:xfrm>
          <a:prstGeom prst="rect">
            <a:avLst/>
          </a:prstGeom>
          <a:noFill/>
        </p:spPr>
        <p:txBody>
          <a:bodyPr wrap="square" rtlCol="0">
            <a:spAutoFit/>
          </a:bodyPr>
          <a:lstStyle/>
          <a:p>
            <a:r>
              <a:rPr lang="en-AU" sz="1600" b="1" dirty="0">
                <a:latin typeface="Arial Narrow" panose="020B0606020202030204" pitchFamily="34" charset="0"/>
              </a:rPr>
              <a:t>Avoiding a Phase-Shift to ALGAE DOMINATION!!!!</a:t>
            </a:r>
          </a:p>
          <a:p>
            <a:r>
              <a:rPr lang="en-AU" sz="1200" dirty="0">
                <a:latin typeface="Arial Narrow" panose="020B0606020202030204" pitchFamily="34" charset="0"/>
              </a:rPr>
              <a:t>When there are not enough herbivores (like Bob) to keep eating algae, the reef can become overgrown </a:t>
            </a:r>
            <a:br>
              <a:rPr lang="en-AU" sz="1200" dirty="0">
                <a:latin typeface="Arial Narrow" panose="020B0606020202030204" pitchFamily="34" charset="0"/>
              </a:rPr>
            </a:br>
            <a:r>
              <a:rPr lang="en-AU" sz="1200" dirty="0">
                <a:latin typeface="Arial Narrow" panose="020B0606020202030204" pitchFamily="34" charset="0"/>
              </a:rPr>
              <a:t>with algae. This puts the reef at risk of undergoing a </a:t>
            </a:r>
            <a:r>
              <a:rPr lang="en-AU" sz="1200" i="1" dirty="0">
                <a:latin typeface="Arial Narrow" panose="020B0606020202030204" pitchFamily="34" charset="0"/>
              </a:rPr>
              <a:t>phase-shift</a:t>
            </a:r>
            <a:r>
              <a:rPr lang="en-AU" sz="1200" dirty="0">
                <a:latin typeface="Arial Narrow" panose="020B0606020202030204" pitchFamily="34" charset="0"/>
              </a:rPr>
              <a:t> from a coral-dominated state to an algae-dominated state. Sadly, once a phase-shift has occurred, it is very difficult to shift back (due to positive feedback loops and hysteresis)</a:t>
            </a:r>
            <a:r>
              <a:rPr lang="en-AU" sz="1200" baseline="30000" dirty="0">
                <a:latin typeface="Arial Narrow" panose="020B0606020202030204" pitchFamily="34" charset="0"/>
              </a:rPr>
              <a:t>[2]</a:t>
            </a:r>
            <a:r>
              <a:rPr lang="en-AU" sz="1200" dirty="0">
                <a:latin typeface="Arial Narrow" panose="020B0606020202030204" pitchFamily="34" charset="0"/>
              </a:rPr>
              <a:t>. For example, some algae produce chemicals that inhibit the settlement of tiny coral larvae that would otherwise aid reef recovery. And, some herbivores avoid eating algae when it gets too dense</a:t>
            </a:r>
            <a:r>
              <a:rPr lang="en-AU" sz="1200" baseline="30000" dirty="0">
                <a:latin typeface="Arial Narrow" panose="020B0606020202030204" pitchFamily="34" charset="0"/>
              </a:rPr>
              <a:t>[2]</a:t>
            </a:r>
            <a:r>
              <a:rPr lang="en-AU" sz="1200" dirty="0">
                <a:latin typeface="Arial Narrow" panose="020B0606020202030204" pitchFamily="34" charset="0"/>
              </a:rPr>
              <a:t>. Importantly, when a reef is already damaged and struggling to recover (low resilience) it is more susceptible of undergoing a phase-shift</a:t>
            </a:r>
            <a:r>
              <a:rPr lang="en-AU" sz="1200" baseline="30000" dirty="0">
                <a:latin typeface="Arial Narrow" panose="020B0606020202030204" pitchFamily="34" charset="0"/>
              </a:rPr>
              <a:t>[3]</a:t>
            </a:r>
            <a:r>
              <a:rPr lang="en-AU" sz="1200" dirty="0">
                <a:latin typeface="Arial Narrow" panose="020B0606020202030204" pitchFamily="34" charset="0"/>
              </a:rPr>
              <a:t>. </a:t>
            </a:r>
          </a:p>
        </p:txBody>
      </p:sp>
      <p:sp>
        <p:nvSpPr>
          <p:cNvPr id="18" name="TextBox 17"/>
          <p:cNvSpPr txBox="1"/>
          <p:nvPr/>
        </p:nvSpPr>
        <p:spPr>
          <a:xfrm>
            <a:off x="481492" y="4607691"/>
            <a:ext cx="3340215" cy="830997"/>
          </a:xfrm>
          <a:prstGeom prst="rect">
            <a:avLst/>
          </a:prstGeom>
          <a:solidFill>
            <a:schemeClr val="bg1">
              <a:lumMod val="85000"/>
            </a:schemeClr>
          </a:solidFill>
          <a:ln>
            <a:noFill/>
          </a:ln>
        </p:spPr>
        <p:txBody>
          <a:bodyPr wrap="square" rtlCol="0">
            <a:spAutoFit/>
          </a:bodyPr>
          <a:lstStyle/>
          <a:p>
            <a:pPr algn="just"/>
            <a:r>
              <a:rPr lang="en-US" sz="1200" b="1" dirty="0">
                <a:latin typeface="Arial Narrow" pitchFamily="34" charset="0"/>
              </a:rPr>
              <a:t>Figure 2: Reef X is resilient and eventually recovers from an intense and severe disturbance (big arrow). </a:t>
            </a:r>
          </a:p>
          <a:p>
            <a:pPr algn="just"/>
            <a:r>
              <a:rPr lang="en-US" sz="1200" b="1" dirty="0">
                <a:latin typeface="Arial Narrow" pitchFamily="34" charset="0"/>
              </a:rPr>
              <a:t>On the other hand, reef Y is not resilient and undergoes a phase-shift to a new community state</a:t>
            </a:r>
            <a:r>
              <a:rPr lang="en-US" sz="1200" b="1" baseline="30000" dirty="0">
                <a:latin typeface="Arial Narrow" pitchFamily="34" charset="0"/>
              </a:rPr>
              <a:t>[3]</a:t>
            </a:r>
            <a:r>
              <a:rPr lang="en-US" sz="1200" b="1" dirty="0">
                <a:latin typeface="Arial Narrow" pitchFamily="34" charset="0"/>
              </a:rPr>
              <a:t>. </a:t>
            </a:r>
          </a:p>
        </p:txBody>
      </p:sp>
      <p:cxnSp>
        <p:nvCxnSpPr>
          <p:cNvPr id="65" name="Straight Connector 64"/>
          <p:cNvCxnSpPr/>
          <p:nvPr/>
        </p:nvCxnSpPr>
        <p:spPr>
          <a:xfrm flipH="1">
            <a:off x="4179801" y="4610898"/>
            <a:ext cx="1"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179349" y="5330669"/>
            <a:ext cx="720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114419" y="4689541"/>
            <a:ext cx="2088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404919" y="5035441"/>
            <a:ext cx="309049" cy="141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103135" y="5176647"/>
            <a:ext cx="720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3960426" y="4580983"/>
            <a:ext cx="216024" cy="215444"/>
          </a:xfrm>
          <a:prstGeom prst="rect">
            <a:avLst/>
          </a:prstGeom>
          <a:noFill/>
        </p:spPr>
        <p:txBody>
          <a:bodyPr wrap="square" rtlCol="0">
            <a:spAutoFit/>
          </a:bodyPr>
          <a:lstStyle/>
          <a:p>
            <a:r>
              <a:rPr lang="en-AU" sz="800" dirty="0">
                <a:latin typeface="Arial Narrow" panose="020B0606020202030204" pitchFamily="34" charset="0"/>
              </a:rPr>
              <a:t>1</a:t>
            </a:r>
          </a:p>
        </p:txBody>
      </p:sp>
      <p:sp>
        <p:nvSpPr>
          <p:cNvPr id="71" name="TextBox 70"/>
          <p:cNvSpPr txBox="1"/>
          <p:nvPr/>
        </p:nvSpPr>
        <p:spPr>
          <a:xfrm>
            <a:off x="3952348" y="5064543"/>
            <a:ext cx="216024" cy="215444"/>
          </a:xfrm>
          <a:prstGeom prst="rect">
            <a:avLst/>
          </a:prstGeom>
          <a:noFill/>
        </p:spPr>
        <p:txBody>
          <a:bodyPr wrap="square" rtlCol="0">
            <a:spAutoFit/>
          </a:bodyPr>
          <a:lstStyle/>
          <a:p>
            <a:r>
              <a:rPr lang="en-AU" sz="800" dirty="0">
                <a:latin typeface="Arial Narrow" panose="020B0606020202030204" pitchFamily="34" charset="0"/>
              </a:rPr>
              <a:t>2</a:t>
            </a:r>
          </a:p>
        </p:txBody>
      </p:sp>
      <p:sp>
        <p:nvSpPr>
          <p:cNvPr id="72" name="TextBox 71"/>
          <p:cNvSpPr txBox="1"/>
          <p:nvPr/>
        </p:nvSpPr>
        <p:spPr>
          <a:xfrm>
            <a:off x="4809218" y="5074581"/>
            <a:ext cx="216024" cy="215444"/>
          </a:xfrm>
          <a:prstGeom prst="rect">
            <a:avLst/>
          </a:prstGeom>
          <a:noFill/>
        </p:spPr>
        <p:txBody>
          <a:bodyPr wrap="square" rtlCol="0">
            <a:spAutoFit/>
          </a:bodyPr>
          <a:lstStyle/>
          <a:p>
            <a:r>
              <a:rPr lang="en-AU" sz="800" dirty="0">
                <a:latin typeface="Arial Narrow" panose="020B0606020202030204" pitchFamily="34" charset="0"/>
              </a:rPr>
              <a:t>Y</a:t>
            </a:r>
          </a:p>
        </p:txBody>
      </p:sp>
      <p:sp>
        <p:nvSpPr>
          <p:cNvPr id="74" name="TextBox 73"/>
          <p:cNvSpPr txBox="1"/>
          <p:nvPr/>
        </p:nvSpPr>
        <p:spPr>
          <a:xfrm>
            <a:off x="4807284" y="4578583"/>
            <a:ext cx="216024" cy="215444"/>
          </a:xfrm>
          <a:prstGeom prst="rect">
            <a:avLst/>
          </a:prstGeom>
          <a:noFill/>
        </p:spPr>
        <p:txBody>
          <a:bodyPr wrap="square" rtlCol="0">
            <a:spAutoFit/>
          </a:bodyPr>
          <a:lstStyle/>
          <a:p>
            <a:r>
              <a:rPr lang="en-AU" sz="800" dirty="0">
                <a:latin typeface="Arial Narrow" panose="020B0606020202030204" pitchFamily="34" charset="0"/>
              </a:rPr>
              <a:t>X</a:t>
            </a:r>
          </a:p>
        </p:txBody>
      </p:sp>
      <p:cxnSp>
        <p:nvCxnSpPr>
          <p:cNvPr id="75" name="Straight Connector 74"/>
          <p:cNvCxnSpPr/>
          <p:nvPr/>
        </p:nvCxnSpPr>
        <p:spPr>
          <a:xfrm>
            <a:off x="4318520" y="4683300"/>
            <a:ext cx="93909" cy="3595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4421339" y="4686886"/>
            <a:ext cx="320508" cy="35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735938" y="4686305"/>
            <a:ext cx="1426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715139" y="5172265"/>
            <a:ext cx="184290" cy="4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9" name="Up Arrow 78"/>
          <p:cNvSpPr/>
          <p:nvPr/>
        </p:nvSpPr>
        <p:spPr>
          <a:xfrm>
            <a:off x="4202451" y="5044359"/>
            <a:ext cx="197980" cy="2823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1" name="TextBox 80"/>
          <p:cNvSpPr txBox="1"/>
          <p:nvPr/>
        </p:nvSpPr>
        <p:spPr>
          <a:xfrm>
            <a:off x="3900636" y="5290614"/>
            <a:ext cx="1208196" cy="215444"/>
          </a:xfrm>
          <a:prstGeom prst="rect">
            <a:avLst/>
          </a:prstGeom>
          <a:noFill/>
        </p:spPr>
        <p:txBody>
          <a:bodyPr wrap="square" rtlCol="0">
            <a:spAutoFit/>
          </a:bodyPr>
          <a:lstStyle/>
          <a:p>
            <a:pPr algn="ctr"/>
            <a:r>
              <a:rPr lang="en-AU" sz="800" b="1" dirty="0">
                <a:latin typeface="Arial Narrow" panose="020B0606020202030204" pitchFamily="34" charset="0"/>
              </a:rPr>
              <a:t>Time</a:t>
            </a:r>
          </a:p>
        </p:txBody>
      </p:sp>
      <p:sp>
        <p:nvSpPr>
          <p:cNvPr id="83" name="TextBox 82"/>
          <p:cNvSpPr txBox="1"/>
          <p:nvPr/>
        </p:nvSpPr>
        <p:spPr>
          <a:xfrm>
            <a:off x="3769613" y="4589861"/>
            <a:ext cx="307777" cy="785411"/>
          </a:xfrm>
          <a:prstGeom prst="rect">
            <a:avLst/>
          </a:prstGeom>
          <a:noFill/>
        </p:spPr>
        <p:txBody>
          <a:bodyPr vert="vert270" wrap="square" rtlCol="0">
            <a:spAutoFit/>
          </a:bodyPr>
          <a:lstStyle/>
          <a:p>
            <a:r>
              <a:rPr lang="en-AU" sz="800" b="1" dirty="0">
                <a:latin typeface="Arial Narrow" panose="020B0606020202030204" pitchFamily="34" charset="0"/>
              </a:rPr>
              <a:t>Community state</a:t>
            </a:r>
          </a:p>
        </p:txBody>
      </p:sp>
      <p:cxnSp>
        <p:nvCxnSpPr>
          <p:cNvPr id="123" name="Straight Connector 122"/>
          <p:cNvCxnSpPr/>
          <p:nvPr/>
        </p:nvCxnSpPr>
        <p:spPr>
          <a:xfrm flipH="1">
            <a:off x="508125" y="655533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a:off x="503500" y="5578445"/>
            <a:ext cx="5837618" cy="91144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Describe how fish, particularly herbivore populations, benefit coral reefs. </a:t>
            </a:r>
            <a:br>
              <a:rPr lang="en-AU" sz="1200" dirty="0">
                <a:solidFill>
                  <a:schemeClr val="tx1"/>
                </a:solidFill>
                <a:latin typeface="Arial Narrow" panose="020B0606020202030204" pitchFamily="34" charset="0"/>
              </a:rPr>
            </a:br>
            <a:endParaRPr lang="en-AU" sz="1200" dirty="0">
              <a:solidFill>
                <a:schemeClr val="tx1"/>
              </a:solidFill>
              <a:latin typeface="Arial Narrow" panose="020B0606020202030204" pitchFamily="34" charset="0"/>
            </a:endParaRPr>
          </a:p>
        </p:txBody>
      </p:sp>
      <p:sp>
        <p:nvSpPr>
          <p:cNvPr id="125" name="Rectangle 124"/>
          <p:cNvSpPr/>
          <p:nvPr/>
        </p:nvSpPr>
        <p:spPr>
          <a:xfrm>
            <a:off x="539912" y="5865759"/>
            <a:ext cx="5778879" cy="5820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sp>
        <p:nvSpPr>
          <p:cNvPr id="43" name="Freeform 42"/>
          <p:cNvSpPr/>
          <p:nvPr/>
        </p:nvSpPr>
        <p:spPr>
          <a:xfrm>
            <a:off x="5037450" y="4627504"/>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4" name="Freeform 43"/>
          <p:cNvSpPr/>
          <p:nvPr/>
        </p:nvSpPr>
        <p:spPr>
          <a:xfrm>
            <a:off x="5296980" y="4618480"/>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5" name="Freeform 44"/>
          <p:cNvSpPr/>
          <p:nvPr/>
        </p:nvSpPr>
        <p:spPr>
          <a:xfrm>
            <a:off x="5553874" y="4618480"/>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6" name="Freeform 45"/>
          <p:cNvSpPr/>
          <p:nvPr/>
        </p:nvSpPr>
        <p:spPr>
          <a:xfrm>
            <a:off x="5810768" y="4616365"/>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7" name="Freeform 46"/>
          <p:cNvSpPr/>
          <p:nvPr/>
        </p:nvSpPr>
        <p:spPr>
          <a:xfrm>
            <a:off x="5029482" y="5091533"/>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 name="TextBox 1"/>
          <p:cNvSpPr txBox="1"/>
          <p:nvPr/>
        </p:nvSpPr>
        <p:spPr>
          <a:xfrm>
            <a:off x="4800643" y="4746399"/>
            <a:ext cx="1552004" cy="215444"/>
          </a:xfrm>
          <a:prstGeom prst="rect">
            <a:avLst/>
          </a:prstGeom>
          <a:noFill/>
        </p:spPr>
        <p:txBody>
          <a:bodyPr wrap="square" rtlCol="0">
            <a:spAutoFit/>
          </a:bodyPr>
          <a:lstStyle/>
          <a:p>
            <a:r>
              <a:rPr lang="en-AU" sz="800" dirty="0">
                <a:latin typeface="Arial Narrow" panose="020B0606020202030204" pitchFamily="34" charset="0"/>
              </a:rPr>
              <a:t>A resilient reef with lots of herbivores</a:t>
            </a:r>
          </a:p>
        </p:txBody>
      </p:sp>
      <p:sp>
        <p:nvSpPr>
          <p:cNvPr id="49" name="TextBox 48"/>
          <p:cNvSpPr txBox="1"/>
          <p:nvPr/>
        </p:nvSpPr>
        <p:spPr>
          <a:xfrm>
            <a:off x="5221435" y="5012603"/>
            <a:ext cx="1146024" cy="338554"/>
          </a:xfrm>
          <a:prstGeom prst="rect">
            <a:avLst/>
          </a:prstGeom>
          <a:noFill/>
        </p:spPr>
        <p:txBody>
          <a:bodyPr wrap="square" rtlCol="0">
            <a:spAutoFit/>
          </a:bodyPr>
          <a:lstStyle/>
          <a:p>
            <a:r>
              <a:rPr lang="en-AU" sz="800" dirty="0">
                <a:latin typeface="Arial Narrow" panose="020B0606020202030204" pitchFamily="34" charset="0"/>
              </a:rPr>
              <a:t>A reef that is </a:t>
            </a:r>
            <a:r>
              <a:rPr lang="en-AU" sz="800" i="1" dirty="0">
                <a:latin typeface="Arial Narrow" panose="020B0606020202030204" pitchFamily="34" charset="0"/>
              </a:rPr>
              <a:t>not</a:t>
            </a:r>
            <a:r>
              <a:rPr lang="en-AU" sz="800" dirty="0">
                <a:latin typeface="Arial Narrow" panose="020B0606020202030204" pitchFamily="34" charset="0"/>
              </a:rPr>
              <a:t> resilient with very few herbivores</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t="2686" b="932"/>
          <a:stretch/>
        </p:blipFill>
        <p:spPr>
          <a:xfrm>
            <a:off x="509673" y="1019531"/>
            <a:ext cx="2927273" cy="1855026"/>
          </a:xfrm>
          <a:prstGeom prst="rect">
            <a:avLst/>
          </a:prstGeom>
        </p:spPr>
      </p:pic>
      <p:sp>
        <p:nvSpPr>
          <p:cNvPr id="50" name="TextBox 49"/>
          <p:cNvSpPr txBox="1"/>
          <p:nvPr/>
        </p:nvSpPr>
        <p:spPr>
          <a:xfrm>
            <a:off x="3485473" y="982672"/>
            <a:ext cx="2927273" cy="2000548"/>
          </a:xfrm>
          <a:prstGeom prst="rect">
            <a:avLst/>
          </a:prstGeom>
          <a:noFill/>
        </p:spPr>
        <p:txBody>
          <a:bodyPr wrap="square" rtlCol="0">
            <a:spAutoFit/>
          </a:bodyPr>
          <a:lstStyle/>
          <a:p>
            <a:r>
              <a:rPr lang="en-AU" sz="1600" b="1" dirty="0">
                <a:latin typeface="Arial Narrow" panose="020B0606020202030204" pitchFamily="34" charset="0"/>
              </a:rPr>
              <a:t>Meet Bob the Blenny</a:t>
            </a:r>
          </a:p>
          <a:p>
            <a:r>
              <a:rPr lang="en-AU" sz="1200" dirty="0">
                <a:latin typeface="Arial Narrow" panose="020B0606020202030204" pitchFamily="34" charset="0"/>
              </a:rPr>
              <a:t>This is Bob. Unfortunately, Bob is sitting in coral that has bleached, and a thin film of algae covers the branches. However, Bob is busy farming his patch and cropping the algae so that it does not become overgrown. Herbivores, like Bob, benefit coral reefs by eating the algae that compete with corals for space, to (hopefully) avoid a phase-shift following disturbances such as coral bleaching events. Good on </a:t>
            </a:r>
            <a:r>
              <a:rPr lang="en-AU" sz="1200" dirty="0" err="1">
                <a:latin typeface="Arial Narrow" panose="020B0606020202030204" pitchFamily="34" charset="0"/>
              </a:rPr>
              <a:t>ya</a:t>
            </a:r>
            <a:r>
              <a:rPr lang="en-AU" sz="1200" dirty="0">
                <a:latin typeface="Arial Narrow" panose="020B0606020202030204" pitchFamily="34" charset="0"/>
              </a:rPr>
              <a:t> Bob!!</a:t>
            </a:r>
          </a:p>
        </p:txBody>
      </p:sp>
      <p:cxnSp>
        <p:nvCxnSpPr>
          <p:cNvPr id="51" name="Straight Connector 50"/>
          <p:cNvCxnSpPr/>
          <p:nvPr/>
        </p:nvCxnSpPr>
        <p:spPr>
          <a:xfrm flipH="1">
            <a:off x="487037" y="301184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Effect>
                      <a14:brightnessContrast contrast="20000"/>
                    </a14:imgEffect>
                  </a14:imgLayer>
                </a14:imgProps>
              </a:ext>
              <a:ext uri="{28A0092B-C50C-407E-A947-70E740481C1C}">
                <a14:useLocalDpi xmlns:a14="http://schemas.microsoft.com/office/drawing/2010/main" val="0"/>
              </a:ext>
            </a:extLst>
          </a:blip>
          <a:srcRect b="13878"/>
          <a:stretch/>
        </p:blipFill>
        <p:spPr>
          <a:xfrm>
            <a:off x="503500" y="6609049"/>
            <a:ext cx="1789835" cy="1149261"/>
          </a:xfrm>
          <a:prstGeom prst="rect">
            <a:avLst/>
          </a:prstGeom>
        </p:spPr>
      </p:pic>
      <p:pic>
        <p:nvPicPr>
          <p:cNvPr id="7" name="Picture 6"/>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saturation sat="0"/>
                    </a14:imgEffect>
                  </a14:imgLayer>
                </a14:imgProps>
              </a:ext>
              <a:ext uri="{28A0092B-C50C-407E-A947-70E740481C1C}">
                <a14:useLocalDpi xmlns:a14="http://schemas.microsoft.com/office/drawing/2010/main" val="0"/>
              </a:ext>
            </a:extLst>
          </a:blip>
          <a:srcRect l="12" t="2067" r="-12" b="9732"/>
          <a:stretch/>
        </p:blipFill>
        <p:spPr>
          <a:xfrm>
            <a:off x="2373459" y="6609049"/>
            <a:ext cx="1922645" cy="1155870"/>
          </a:xfrm>
          <a:prstGeom prst="rect">
            <a:avLst/>
          </a:prstGeom>
        </p:spPr>
      </p:pic>
      <p:pic>
        <p:nvPicPr>
          <p:cNvPr id="8" name="Picture 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b="12467"/>
          <a:stretch/>
        </p:blipFill>
        <p:spPr>
          <a:xfrm>
            <a:off x="4364760" y="6602439"/>
            <a:ext cx="2003680" cy="1155871"/>
          </a:xfrm>
          <a:prstGeom prst="rect">
            <a:avLst/>
          </a:prstGeom>
        </p:spPr>
      </p:pic>
      <p:sp>
        <p:nvSpPr>
          <p:cNvPr id="10" name="Rectangle 9"/>
          <p:cNvSpPr/>
          <p:nvPr/>
        </p:nvSpPr>
        <p:spPr>
          <a:xfrm>
            <a:off x="640331" y="6674116"/>
            <a:ext cx="1522805" cy="229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TextBox 52"/>
          <p:cNvSpPr txBox="1"/>
          <p:nvPr/>
        </p:nvSpPr>
        <p:spPr>
          <a:xfrm>
            <a:off x="498515" y="6656979"/>
            <a:ext cx="1862888" cy="261610"/>
          </a:xfrm>
          <a:prstGeom prst="rect">
            <a:avLst/>
          </a:prstGeom>
          <a:noFill/>
        </p:spPr>
        <p:txBody>
          <a:bodyPr wrap="square" rtlCol="0">
            <a:spAutoFit/>
          </a:bodyPr>
          <a:lstStyle/>
          <a:p>
            <a:pPr algn="ctr"/>
            <a:r>
              <a:rPr lang="en-AU" sz="1100" b="1" dirty="0">
                <a:latin typeface="Arial Narrow" panose="020B0606020202030204" pitchFamily="34" charset="0"/>
              </a:rPr>
              <a:t>HEALTHY CORAL</a:t>
            </a:r>
          </a:p>
        </p:txBody>
      </p:sp>
      <p:sp>
        <p:nvSpPr>
          <p:cNvPr id="54" name="Rectangle 53"/>
          <p:cNvSpPr/>
          <p:nvPr/>
        </p:nvSpPr>
        <p:spPr>
          <a:xfrm>
            <a:off x="2483764" y="6685110"/>
            <a:ext cx="1702036" cy="233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TextBox 54"/>
          <p:cNvSpPr txBox="1"/>
          <p:nvPr/>
        </p:nvSpPr>
        <p:spPr>
          <a:xfrm>
            <a:off x="2615619" y="6656979"/>
            <a:ext cx="1473331" cy="276999"/>
          </a:xfrm>
          <a:prstGeom prst="rect">
            <a:avLst/>
          </a:prstGeom>
          <a:noFill/>
        </p:spPr>
        <p:txBody>
          <a:bodyPr wrap="square" rtlCol="0">
            <a:spAutoFit/>
          </a:bodyPr>
          <a:lstStyle/>
          <a:p>
            <a:pPr algn="ctr"/>
            <a:r>
              <a:rPr lang="en-AU" sz="1200" b="1" dirty="0">
                <a:latin typeface="Arial Narrow" panose="020B0606020202030204" pitchFamily="34" charset="0"/>
              </a:rPr>
              <a:t>BLEACHED CORAL</a:t>
            </a:r>
          </a:p>
        </p:txBody>
      </p:sp>
      <p:sp>
        <p:nvSpPr>
          <p:cNvPr id="56" name="Rectangle 55"/>
          <p:cNvSpPr/>
          <p:nvPr/>
        </p:nvSpPr>
        <p:spPr>
          <a:xfrm>
            <a:off x="4497766" y="6690990"/>
            <a:ext cx="1739964" cy="234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TextBox 57"/>
          <p:cNvSpPr txBox="1"/>
          <p:nvPr/>
        </p:nvSpPr>
        <p:spPr>
          <a:xfrm>
            <a:off x="4604770" y="6663430"/>
            <a:ext cx="1518258" cy="276999"/>
          </a:xfrm>
          <a:prstGeom prst="rect">
            <a:avLst/>
          </a:prstGeom>
          <a:noFill/>
        </p:spPr>
        <p:txBody>
          <a:bodyPr wrap="square" rtlCol="0">
            <a:spAutoFit/>
          </a:bodyPr>
          <a:lstStyle/>
          <a:p>
            <a:pPr algn="ctr"/>
            <a:r>
              <a:rPr lang="en-AU" sz="1200" b="1" dirty="0">
                <a:latin typeface="Arial Narrow" panose="020B0606020202030204" pitchFamily="34" charset="0"/>
              </a:rPr>
              <a:t>DEAD CORAL</a:t>
            </a:r>
          </a:p>
        </p:txBody>
      </p:sp>
      <p:sp>
        <p:nvSpPr>
          <p:cNvPr id="59" name="Rectangle 58"/>
          <p:cNvSpPr/>
          <p:nvPr/>
        </p:nvSpPr>
        <p:spPr>
          <a:xfrm>
            <a:off x="503281" y="7944759"/>
            <a:ext cx="5851435" cy="35552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True or False? Herbivores decrease CORAL reef </a:t>
            </a:r>
            <a:r>
              <a:rPr lang="en-AU" sz="1200" b="1" i="1" dirty="0">
                <a:solidFill>
                  <a:schemeClr val="tx1"/>
                </a:solidFill>
                <a:latin typeface="Arial Narrow" panose="020B0606020202030204" pitchFamily="34" charset="0"/>
              </a:rPr>
              <a:t>resilience</a:t>
            </a:r>
            <a:r>
              <a:rPr lang="en-AU" sz="1200" b="1" dirty="0">
                <a:solidFill>
                  <a:schemeClr val="tx1"/>
                </a:solidFill>
                <a:latin typeface="Arial Narrow" panose="020B0606020202030204" pitchFamily="34" charset="0"/>
              </a:rPr>
              <a:t> </a:t>
            </a:r>
            <a:r>
              <a:rPr lang="en-AU" sz="1200" dirty="0">
                <a:solidFill>
                  <a:schemeClr val="tx1"/>
                </a:solidFill>
                <a:latin typeface="Arial Narrow" panose="020B0606020202030204" pitchFamily="34" charset="0"/>
              </a:rPr>
              <a:t>(ability to recover)</a:t>
            </a:r>
            <a:r>
              <a:rPr lang="en-AU" sz="1200" b="1" dirty="0">
                <a:solidFill>
                  <a:schemeClr val="tx1"/>
                </a:solidFill>
                <a:latin typeface="Arial Narrow" panose="020B0606020202030204" pitchFamily="34" charset="0"/>
              </a:rPr>
              <a:t>.</a:t>
            </a:r>
            <a:r>
              <a:rPr lang="en-AU" sz="1200" dirty="0">
                <a:solidFill>
                  <a:schemeClr val="tx1"/>
                </a:solidFill>
                <a:latin typeface="Arial Narrow" panose="020B0606020202030204" pitchFamily="34" charset="0"/>
              </a:rPr>
              <a:t> </a:t>
            </a:r>
            <a:r>
              <a:rPr lang="en-AU" sz="1200" b="1" dirty="0">
                <a:solidFill>
                  <a:schemeClr val="tx1"/>
                </a:solidFill>
                <a:latin typeface="Arial Narrow" panose="020B0606020202030204" pitchFamily="34" charset="0"/>
              </a:rPr>
              <a:t>Ans.   </a:t>
            </a:r>
            <a:endParaRPr lang="en-AU" sz="1200" dirty="0">
              <a:solidFill>
                <a:schemeClr val="tx1"/>
              </a:solidFill>
              <a:latin typeface="Arial Narrow" panose="020B0606020202030204" pitchFamily="34" charset="0"/>
            </a:endParaRPr>
          </a:p>
        </p:txBody>
      </p:sp>
      <p:sp>
        <p:nvSpPr>
          <p:cNvPr id="60" name="Rectangle 59"/>
          <p:cNvSpPr/>
          <p:nvPr/>
        </p:nvSpPr>
        <p:spPr>
          <a:xfrm>
            <a:off x="5685088" y="7974268"/>
            <a:ext cx="627263" cy="27457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False</a:t>
            </a:r>
          </a:p>
        </p:txBody>
      </p:sp>
      <p:sp>
        <p:nvSpPr>
          <p:cNvPr id="61" name="TextBox 60"/>
          <p:cNvSpPr txBox="1"/>
          <p:nvPr/>
        </p:nvSpPr>
        <p:spPr>
          <a:xfrm>
            <a:off x="446747" y="5408145"/>
            <a:ext cx="5039683" cy="184666"/>
          </a:xfrm>
          <a:prstGeom prst="rect">
            <a:avLst/>
          </a:prstGeom>
          <a:noFill/>
        </p:spPr>
        <p:txBody>
          <a:bodyPr wrap="square" rtlCol="0">
            <a:spAutoFit/>
          </a:bodyPr>
          <a:lstStyle/>
          <a:p>
            <a:r>
              <a:rPr lang="en-AU" sz="600" i="1" dirty="0">
                <a:latin typeface="Arial Narrow" panose="020B0606020202030204" pitchFamily="34" charset="0"/>
              </a:rPr>
              <a:t>Note</a:t>
            </a:r>
            <a:r>
              <a:rPr lang="en-AU" sz="600" dirty="0">
                <a:latin typeface="Arial Narrow" panose="020B0606020202030204" pitchFamily="34" charset="0"/>
              </a:rPr>
              <a:t>: the term ‘phase-shift’ has also been called a ‘regime-shift’ or ‘movement between alternate stable states’ or ‘basins of attraction</a:t>
            </a:r>
            <a:r>
              <a:rPr lang="en-AU" sz="600" baseline="30000" dirty="0">
                <a:latin typeface="Arial Narrow" panose="020B0606020202030204" pitchFamily="34" charset="0"/>
              </a:rPr>
              <a:t>’[4].</a:t>
            </a:r>
            <a:r>
              <a:rPr lang="en-AU" sz="600" dirty="0">
                <a:latin typeface="Arial Narrow" panose="020B0606020202030204" pitchFamily="34" charset="0"/>
              </a:rPr>
              <a:t>  </a:t>
            </a:r>
            <a:endParaRPr lang="en-AU" sz="600" i="1" dirty="0">
              <a:latin typeface="Arial Narrow" panose="020B0606020202030204" pitchFamily="34" charset="0"/>
            </a:endParaRPr>
          </a:p>
        </p:txBody>
      </p:sp>
      <p:sp>
        <p:nvSpPr>
          <p:cNvPr id="62" name="TextBox 61">
            <a:extLst>
              <a:ext uri="{FF2B5EF4-FFF2-40B4-BE49-F238E27FC236}">
                <a16:creationId xmlns:a16="http://schemas.microsoft.com/office/drawing/2014/main" id="{6F07BDE4-0E4A-47F4-A97B-5E8A0594CA00}"/>
              </a:ext>
            </a:extLst>
          </p:cNvPr>
          <p:cNvSpPr txBox="1"/>
          <p:nvPr/>
        </p:nvSpPr>
        <p:spPr>
          <a:xfrm>
            <a:off x="426150" y="7726351"/>
            <a:ext cx="6099193" cy="215444"/>
          </a:xfrm>
          <a:prstGeom prst="rect">
            <a:avLst/>
          </a:prstGeom>
          <a:noFill/>
        </p:spPr>
        <p:txBody>
          <a:bodyPr wrap="square" rtlCol="0">
            <a:spAutoFit/>
          </a:bodyPr>
          <a:lstStyle/>
          <a:p>
            <a:r>
              <a:rPr lang="en-AU" sz="800" b="1" dirty="0">
                <a:latin typeface="Arial Narrow" panose="020B0606020202030204" pitchFamily="34" charset="0"/>
              </a:rPr>
              <a:t>Figure 3: Comparing healthy-looking coral to bleached coral and dead coral. Notice the layer of algae on dead coral. Reproduced with permission</a:t>
            </a:r>
            <a:r>
              <a:rPr lang="en-AU" sz="800" b="1" baseline="30000" dirty="0">
                <a:latin typeface="Arial Narrow" panose="020B0606020202030204" pitchFamily="34" charset="0"/>
              </a:rPr>
              <a:t>[1]</a:t>
            </a:r>
            <a:r>
              <a:rPr lang="en-AU" sz="800" b="1" dirty="0">
                <a:latin typeface="Arial Narrow" panose="020B0606020202030204" pitchFamily="34" charset="0"/>
              </a:rPr>
              <a:t>. </a:t>
            </a:r>
            <a:endParaRPr lang="en-AU" sz="600" b="1" dirty="0">
              <a:latin typeface="Arial Narrow" panose="020B0606020202030204" pitchFamily="34" charset="0"/>
            </a:endParaRPr>
          </a:p>
        </p:txBody>
      </p:sp>
      <p:sp>
        <p:nvSpPr>
          <p:cNvPr id="11" name="TextBox 10">
            <a:extLst>
              <a:ext uri="{FF2B5EF4-FFF2-40B4-BE49-F238E27FC236}">
                <a16:creationId xmlns:a16="http://schemas.microsoft.com/office/drawing/2014/main" id="{C9B245B0-6BEC-46F4-B5AB-5320601CBCB8}"/>
              </a:ext>
            </a:extLst>
          </p:cNvPr>
          <p:cNvSpPr txBox="1"/>
          <p:nvPr/>
        </p:nvSpPr>
        <p:spPr>
          <a:xfrm>
            <a:off x="417738" y="2822791"/>
            <a:ext cx="3255376" cy="215444"/>
          </a:xfrm>
          <a:prstGeom prst="rect">
            <a:avLst/>
          </a:prstGeom>
          <a:noFill/>
        </p:spPr>
        <p:txBody>
          <a:bodyPr wrap="square" rtlCol="0">
            <a:spAutoFit/>
          </a:bodyPr>
          <a:lstStyle/>
          <a:p>
            <a:r>
              <a:rPr lang="en-AU" sz="800" b="1" dirty="0">
                <a:latin typeface="Arial Narrow" panose="020B0606020202030204" pitchFamily="34" charset="0"/>
              </a:rPr>
              <a:t>Figure 1: Blenny sitting in bleached coral. Reproduced with permission</a:t>
            </a:r>
            <a:r>
              <a:rPr lang="en-AU" sz="800" b="1" baseline="30000" dirty="0">
                <a:latin typeface="Arial Narrow" panose="020B0606020202030204" pitchFamily="34" charset="0"/>
              </a:rPr>
              <a:t>[1]</a:t>
            </a:r>
            <a:r>
              <a:rPr lang="en-AU" sz="800" b="1" dirty="0">
                <a:latin typeface="Arial Narrow" panose="020B0606020202030204" pitchFamily="34" charset="0"/>
              </a:rPr>
              <a:t>. </a:t>
            </a:r>
          </a:p>
        </p:txBody>
      </p:sp>
      <p:sp>
        <p:nvSpPr>
          <p:cNvPr id="64" name="TextBox 63">
            <a:extLst>
              <a:ext uri="{FF2B5EF4-FFF2-40B4-BE49-F238E27FC236}">
                <a16:creationId xmlns:a16="http://schemas.microsoft.com/office/drawing/2014/main" id="{F8ECC39A-0495-49FC-8FEF-5E16F7620A9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Rectangle 3">
            <a:extLst>
              <a:ext uri="{FF2B5EF4-FFF2-40B4-BE49-F238E27FC236}">
                <a16:creationId xmlns:a16="http://schemas.microsoft.com/office/drawing/2014/main" id="{95D6B7B5-0DCB-44AE-AFD8-85C0EDF5594F}"/>
              </a:ext>
            </a:extLst>
          </p:cNvPr>
          <p:cNvSpPr/>
          <p:nvPr/>
        </p:nvSpPr>
        <p:spPr>
          <a:xfrm>
            <a:off x="539209" y="5913432"/>
            <a:ext cx="5837617" cy="461665"/>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They eat the macroalgae that compete with corals for space, to (hopefully) avoid a phase-shift following disturbances such as mass coral bleaching events. </a:t>
            </a:r>
          </a:p>
        </p:txBody>
      </p:sp>
      <p:cxnSp>
        <p:nvCxnSpPr>
          <p:cNvPr id="9" name="Straight Connector 8">
            <a:extLst>
              <a:ext uri="{FF2B5EF4-FFF2-40B4-BE49-F238E27FC236}">
                <a16:creationId xmlns:a16="http://schemas.microsoft.com/office/drawing/2014/main" id="{C863AEB3-A3A5-6524-74B5-E8AE1CE86F0B}"/>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36">
            <a:extLst>
              <a:ext uri="{FF2B5EF4-FFF2-40B4-BE49-F238E27FC236}">
                <a16:creationId xmlns:a16="http://schemas.microsoft.com/office/drawing/2014/main" id="{473A1852-C1ED-0619-0A7A-3E680B93D6A1}"/>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7" name="TextBox 36">
            <a:extLst>
              <a:ext uri="{FF2B5EF4-FFF2-40B4-BE49-F238E27FC236}">
                <a16:creationId xmlns:a16="http://schemas.microsoft.com/office/drawing/2014/main" id="{73340D9D-D3F0-E1C1-3827-91826B62D8EF}"/>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6286728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BE9DE-D1CA-2300-6C94-F3F13EE86AF2}"/>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D734259A-B911-ADF9-6A0C-B6761F5065C5}"/>
              </a:ext>
            </a:extLst>
          </p:cNvPr>
          <p:cNvSpPr txBox="1"/>
          <p:nvPr/>
        </p:nvSpPr>
        <p:spPr>
          <a:xfrm>
            <a:off x="1462707" y="252672"/>
            <a:ext cx="4155897" cy="569387"/>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100" dirty="0">
                <a:latin typeface="Arial Narrow" panose="020B0606020202030204" pitchFamily="34" charset="0"/>
              </a:rPr>
              <a:t>how fish, particularly herbivore populations, benefit coral reefs</a:t>
            </a:r>
          </a:p>
        </p:txBody>
      </p:sp>
      <p:sp>
        <p:nvSpPr>
          <p:cNvPr id="31" name="TextBox 30">
            <a:extLst>
              <a:ext uri="{FF2B5EF4-FFF2-40B4-BE49-F238E27FC236}">
                <a16:creationId xmlns:a16="http://schemas.microsoft.com/office/drawing/2014/main" id="{23961BF5-BD19-085A-7051-5F8EB9CADD7F}"/>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05E40CA0-B6D1-15D8-E3AA-920572BC97C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9643C865-D41E-E1CD-837A-6BE07DD719CA}"/>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08319956-9254-948A-6829-1C9A09705AE5}"/>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1CA31C25-24C7-5559-7AEE-5426656B2E00}"/>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322C44CF-85AE-C0A7-BDAF-010A59B5A33A}"/>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7476838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424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18875" y="245044"/>
            <a:ext cx="4032449" cy="538609"/>
          </a:xfrm>
          <a:prstGeom prst="rect">
            <a:avLst/>
          </a:prstGeom>
          <a:noFill/>
        </p:spPr>
        <p:txBody>
          <a:bodyPr wrap="square" rtlCol="0">
            <a:spAutoFit/>
          </a:bodyPr>
          <a:lstStyle/>
          <a:p>
            <a:r>
              <a:rPr lang="en-US" b="1" dirty="0">
                <a:latin typeface="Arial Narrow" pitchFamily="34" charset="0"/>
              </a:rPr>
              <a:t>24. Tipping over the Edge – </a:t>
            </a:r>
            <a:r>
              <a:rPr lang="en-AU" sz="1100" dirty="0">
                <a:latin typeface="Arial Narrow" panose="020B0606020202030204" pitchFamily="34" charset="0"/>
              </a:rPr>
              <a:t>Explain the concept of an ecological tipping point and how this applies to coral reef ecosystems.</a:t>
            </a:r>
            <a:endParaRPr lang="en-US" sz="1100" i="1" dirty="0">
              <a:latin typeface="Arial Narrow" pitchFamily="34" charset="0"/>
            </a:endParaRPr>
          </a:p>
        </p:txBody>
      </p:sp>
      <p:sp>
        <p:nvSpPr>
          <p:cNvPr id="14" name="TextBox 13"/>
          <p:cNvSpPr txBox="1"/>
          <p:nvPr/>
        </p:nvSpPr>
        <p:spPr>
          <a:xfrm>
            <a:off x="426137" y="8414537"/>
            <a:ext cx="6171215" cy="412421"/>
          </a:xfrm>
          <a:prstGeom prst="rect">
            <a:avLst/>
          </a:prstGeom>
          <a:noFill/>
        </p:spPr>
        <p:txBody>
          <a:bodyPr wrap="square" rtlCol="0">
            <a:spAutoFit/>
          </a:bodyPr>
          <a:lstStyle/>
          <a:p>
            <a:r>
              <a:rPr lang="en-AU" sz="520" baseline="30000" dirty="0">
                <a:latin typeface="Arial Narrow" panose="020B0606020202030204" pitchFamily="34" charset="0"/>
              </a:rPr>
              <a:t>[1] </a:t>
            </a:r>
            <a:r>
              <a:rPr lang="en-AU" sz="520" dirty="0">
                <a:latin typeface="Arial Narrow" panose="020B0606020202030204" pitchFamily="34" charset="0"/>
              </a:rPr>
              <a:t>Adapted with permission from: Kelly, R.P., Erikson, A.L. and </a:t>
            </a:r>
            <a:r>
              <a:rPr lang="en-AU" sz="520" dirty="0" err="1">
                <a:latin typeface="Arial Narrow" panose="020B0606020202030204" pitchFamily="34" charset="0"/>
              </a:rPr>
              <a:t>Mease</a:t>
            </a:r>
            <a:r>
              <a:rPr lang="en-AU" sz="520" dirty="0">
                <a:latin typeface="Arial Narrow" panose="020B0606020202030204" pitchFamily="34" charset="0"/>
              </a:rPr>
              <a:t>, L.A. (2015). How Not to Fall Off a Cliff, or, Using Tipping Points to Improve Environmental Management.</a:t>
            </a:r>
            <a:r>
              <a:rPr lang="en-AU" sz="520" i="1" dirty="0">
                <a:latin typeface="Arial Narrow" panose="020B0606020202030204" pitchFamily="34" charset="0"/>
              </a:rPr>
              <a:t> Ecology Law Quarterly. 41(4):843. DOI:10.15779/Z38FP1H</a:t>
            </a:r>
          </a:p>
          <a:p>
            <a:r>
              <a:rPr lang="en-AU" sz="520" baseline="30000" dirty="0">
                <a:latin typeface="Arial Narrow" panose="020B0606020202030204" pitchFamily="34" charset="0"/>
              </a:rPr>
              <a:t>[2[ </a:t>
            </a:r>
            <a:r>
              <a:rPr lang="en-AU" sz="520" dirty="0">
                <a:latin typeface="Arial Narrow" panose="020B0606020202030204" pitchFamily="34" charset="0"/>
              </a:rPr>
              <a:t>Adapted with permission from: Pratchett, M.S., Hobbs, J.A., </a:t>
            </a:r>
            <a:r>
              <a:rPr lang="en-AU" sz="520" dirty="0" err="1">
                <a:latin typeface="Arial Narrow" panose="020B0606020202030204" pitchFamily="34" charset="0"/>
              </a:rPr>
              <a:t>Hoey</a:t>
            </a:r>
            <a:r>
              <a:rPr lang="en-AU" sz="520" dirty="0">
                <a:latin typeface="Arial Narrow" panose="020B0606020202030204" pitchFamily="34" charset="0"/>
              </a:rPr>
              <a:t>, A.S., Baird, A.H. </a:t>
            </a:r>
            <a:r>
              <a:rPr lang="en-AU" sz="520" dirty="0" err="1">
                <a:latin typeface="Arial Narrow" panose="020B0606020202030204" pitchFamily="34" charset="0"/>
              </a:rPr>
              <a:t>Ayling</a:t>
            </a:r>
            <a:r>
              <a:rPr lang="en-AU" sz="520" dirty="0">
                <a:latin typeface="Arial Narrow" panose="020B0606020202030204" pitchFamily="34" charset="0"/>
              </a:rPr>
              <a:t>, A.M., </a:t>
            </a:r>
            <a:r>
              <a:rPr lang="en-AU" sz="520" dirty="0" err="1">
                <a:latin typeface="Arial Narrow" panose="020B0606020202030204" pitchFamily="34" charset="0"/>
              </a:rPr>
              <a:t>Gudge</a:t>
            </a:r>
            <a:r>
              <a:rPr lang="en-AU" sz="520" dirty="0">
                <a:latin typeface="Arial Narrow" panose="020B0606020202030204" pitchFamily="34" charset="0"/>
              </a:rPr>
              <a:t>, S. and </a:t>
            </a:r>
            <a:r>
              <a:rPr lang="en-AU" sz="520" dirty="0" err="1">
                <a:latin typeface="Arial Narrow" panose="020B0606020202030204" pitchFamily="34" charset="0"/>
              </a:rPr>
              <a:t>Choat</a:t>
            </a:r>
            <a:r>
              <a:rPr lang="en-AU" sz="520" dirty="0">
                <a:latin typeface="Arial Narrow" panose="020B0606020202030204" pitchFamily="34" charset="0"/>
              </a:rPr>
              <a:t>, J.H., (2011). </a:t>
            </a:r>
            <a:r>
              <a:rPr lang="en-AU" sz="520" i="1" dirty="0">
                <a:latin typeface="Arial Narrow" panose="020B0606020202030204" pitchFamily="34" charset="0"/>
              </a:rPr>
              <a:t>Elizabeth and Middleton Reef Reserves Marine Survey 2011. </a:t>
            </a:r>
            <a:r>
              <a:rPr lang="en-AU" sz="520" dirty="0">
                <a:latin typeface="Arial Narrow" panose="020B0606020202030204" pitchFamily="34" charset="0"/>
              </a:rPr>
              <a:t>Draft Report. Commonwealth of Australia.</a:t>
            </a:r>
          </a:p>
          <a:p>
            <a:r>
              <a:rPr lang="en-AU" sz="520" baseline="30000" dirty="0">
                <a:latin typeface="Arial Narrow" panose="020B0606020202030204" pitchFamily="34" charset="0"/>
              </a:rPr>
              <a:t>[3] </a:t>
            </a:r>
            <a:r>
              <a:rPr lang="en-AU" sz="520" dirty="0">
                <a:latin typeface="Arial Narrow" panose="020B0606020202030204" pitchFamily="34" charset="0"/>
              </a:rPr>
              <a:t>Dibble, B.J. MD. (2012). </a:t>
            </a:r>
            <a:r>
              <a:rPr lang="en-AU" sz="520" i="1" dirty="0">
                <a:latin typeface="Arial Narrow" panose="020B0606020202030204" pitchFamily="34" charset="0"/>
              </a:rPr>
              <a:t>Comprehending the Climate Crisis: Everything you need to know about the Global Warming and how to stop it. </a:t>
            </a:r>
            <a:r>
              <a:rPr lang="en-AU" sz="520" dirty="0" err="1">
                <a:latin typeface="Arial Narrow" panose="020B0606020202030204" pitchFamily="34" charset="0"/>
              </a:rPr>
              <a:t>iUniverse</a:t>
            </a:r>
            <a:r>
              <a:rPr lang="en-AU" sz="520" dirty="0">
                <a:latin typeface="Arial Narrow" panose="020B0606020202030204" pitchFamily="34" charset="0"/>
              </a:rPr>
              <a:t> Star. Bloomington, IN 47403.</a:t>
            </a:r>
          </a:p>
          <a:p>
            <a:r>
              <a:rPr lang="en-AU" sz="520" baseline="30000" dirty="0">
                <a:latin typeface="Arial Narrow" panose="020B0606020202030204" pitchFamily="34" charset="0"/>
              </a:rPr>
              <a:t>[4]</a:t>
            </a:r>
            <a:r>
              <a:rPr lang="en-AU" sz="520" dirty="0">
                <a:latin typeface="Arial Narrow" panose="020B0606020202030204" pitchFamily="34" charset="0"/>
              </a:rPr>
              <a:t> Hughes, T., Graham, N.A., Jackson, J.B., </a:t>
            </a:r>
            <a:r>
              <a:rPr lang="en-AU" sz="520" dirty="0" err="1">
                <a:latin typeface="Arial Narrow" panose="020B0606020202030204" pitchFamily="34" charset="0"/>
              </a:rPr>
              <a:t>Mumby</a:t>
            </a:r>
            <a:r>
              <a:rPr lang="en-AU" sz="520" dirty="0">
                <a:latin typeface="Arial Narrow" panose="020B0606020202030204" pitchFamily="34" charset="0"/>
              </a:rPr>
              <a:t>, P.J. and </a:t>
            </a:r>
            <a:r>
              <a:rPr lang="en-AU" sz="520" dirty="0" err="1">
                <a:latin typeface="Arial Narrow" panose="020B0606020202030204" pitchFamily="34" charset="0"/>
              </a:rPr>
              <a:t>Steneck</a:t>
            </a:r>
            <a:r>
              <a:rPr lang="en-AU" sz="520" dirty="0">
                <a:latin typeface="Arial Narrow" panose="020B0606020202030204" pitchFamily="34" charset="0"/>
              </a:rPr>
              <a:t>, R.S., (2010). Rising to the challenge of sustaining coral reef resilience. Trends in Ecology &amp; Evolution. Vol. 25. No. 11. pp. 619-680. DOI: </a:t>
            </a:r>
            <a:r>
              <a:rPr lang="en-US" sz="520" dirty="0">
                <a:latin typeface="Arial Narrow" panose="020B0606020202030204" pitchFamily="34" charset="0"/>
              </a:rPr>
              <a:t>10.1016/j.tree.2010.07.011.</a:t>
            </a:r>
            <a:endParaRPr lang="en-AU" sz="520" baseline="30000" dirty="0"/>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34587" y="1070672"/>
            <a:ext cx="1100527" cy="1341304"/>
          </a:xfrm>
          <a:prstGeom prst="rect">
            <a:avLst/>
          </a:prstGeom>
        </p:spPr>
      </p:pic>
      <p:sp>
        <p:nvSpPr>
          <p:cNvPr id="5" name="Rectangle 4"/>
          <p:cNvSpPr/>
          <p:nvPr/>
        </p:nvSpPr>
        <p:spPr>
          <a:xfrm>
            <a:off x="518047" y="3674592"/>
            <a:ext cx="2787344" cy="19002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p:cNvSpPr txBox="1"/>
          <p:nvPr/>
        </p:nvSpPr>
        <p:spPr>
          <a:xfrm rot="16200000">
            <a:off x="-149030" y="4271994"/>
            <a:ext cx="1635224" cy="369332"/>
          </a:xfrm>
          <a:prstGeom prst="rect">
            <a:avLst/>
          </a:prstGeom>
          <a:noFill/>
        </p:spPr>
        <p:txBody>
          <a:bodyPr wrap="square" rtlCol="0">
            <a:spAutoFit/>
          </a:bodyPr>
          <a:lstStyle/>
          <a:p>
            <a:r>
              <a:rPr lang="en-AU" dirty="0">
                <a:solidFill>
                  <a:schemeClr val="bg1"/>
                </a:solidFill>
                <a:latin typeface="Arial Narrow" panose="020B0606020202030204" pitchFamily="34" charset="0"/>
              </a:rPr>
              <a:t>Ecosystem State</a:t>
            </a:r>
          </a:p>
        </p:txBody>
      </p:sp>
      <p:sp>
        <p:nvSpPr>
          <p:cNvPr id="35" name="TextBox 34"/>
          <p:cNvSpPr txBox="1"/>
          <p:nvPr/>
        </p:nvSpPr>
        <p:spPr>
          <a:xfrm rot="16200000">
            <a:off x="118983" y="4314125"/>
            <a:ext cx="1699091" cy="246221"/>
          </a:xfrm>
          <a:prstGeom prst="rect">
            <a:avLst/>
          </a:prstGeom>
          <a:noFill/>
        </p:spPr>
        <p:txBody>
          <a:bodyPr wrap="square" rtlCol="0">
            <a:spAutoFit/>
          </a:bodyPr>
          <a:lstStyle/>
          <a:p>
            <a:r>
              <a:rPr lang="en-AU" sz="1000" dirty="0">
                <a:solidFill>
                  <a:schemeClr val="bg1"/>
                </a:solidFill>
                <a:latin typeface="Arial Narrow" panose="020B0606020202030204" pitchFamily="34" charset="0"/>
              </a:rPr>
              <a:t>Less desired        More desired</a:t>
            </a:r>
          </a:p>
        </p:txBody>
      </p:sp>
      <p:sp>
        <p:nvSpPr>
          <p:cNvPr id="28" name="TextBox 27"/>
          <p:cNvSpPr txBox="1"/>
          <p:nvPr/>
        </p:nvSpPr>
        <p:spPr>
          <a:xfrm>
            <a:off x="426137" y="5595419"/>
            <a:ext cx="5873617" cy="215444"/>
          </a:xfrm>
          <a:prstGeom prst="rect">
            <a:avLst/>
          </a:prstGeom>
          <a:noFill/>
        </p:spPr>
        <p:txBody>
          <a:bodyPr wrap="square" rtlCol="0">
            <a:spAutoFit/>
          </a:bodyPr>
          <a:lstStyle/>
          <a:p>
            <a:r>
              <a:rPr lang="en-AU" sz="800" b="1" dirty="0">
                <a:latin typeface="Arial Narrow" panose="020B0606020202030204" pitchFamily="34" charset="0"/>
              </a:rPr>
              <a:t>Figure 2: At low resilience, a small change in stressor intensity can drive a dramatic change in community state (e.g. point A to point B)</a:t>
            </a:r>
            <a:r>
              <a:rPr lang="en-AU" sz="800" b="1" baseline="30000" dirty="0">
                <a:latin typeface="Arial Narrow" panose="020B0606020202030204" pitchFamily="34" charset="0"/>
              </a:rPr>
              <a:t>[1][4]</a:t>
            </a:r>
            <a:r>
              <a:rPr lang="en-AU" sz="800" b="1" dirty="0">
                <a:latin typeface="Arial Narrow" panose="020B0606020202030204" pitchFamily="34" charset="0"/>
              </a:rPr>
              <a:t>.</a:t>
            </a:r>
          </a:p>
        </p:txBody>
      </p:sp>
      <p:sp>
        <p:nvSpPr>
          <p:cNvPr id="30" name="TextBox 29"/>
          <p:cNvSpPr txBox="1"/>
          <p:nvPr/>
        </p:nvSpPr>
        <p:spPr>
          <a:xfrm>
            <a:off x="1701298" y="978478"/>
            <a:ext cx="4724066" cy="1631216"/>
          </a:xfrm>
          <a:prstGeom prst="rect">
            <a:avLst/>
          </a:prstGeom>
          <a:noFill/>
        </p:spPr>
        <p:txBody>
          <a:bodyPr wrap="square" rtlCol="0">
            <a:spAutoFit/>
          </a:bodyPr>
          <a:lstStyle/>
          <a:p>
            <a:r>
              <a:rPr lang="en-AU" sz="1600" b="1" dirty="0">
                <a:latin typeface="Arial Narrow" panose="020B0606020202030204" pitchFamily="34" charset="0"/>
              </a:rPr>
              <a:t>Over the Edge – Ecological Tipping Points</a:t>
            </a:r>
          </a:p>
          <a:p>
            <a:r>
              <a:rPr lang="en-AU" sz="1200" dirty="0">
                <a:latin typeface="Arial Narrow" panose="020B0606020202030204" pitchFamily="34" charset="0"/>
              </a:rPr>
              <a:t>Ecological tipping points are when natural systems cross a biophysical threshold as a result of human induced stressors, dramatically altering ecosystem function and services</a:t>
            </a:r>
            <a:r>
              <a:rPr lang="en-AU" sz="1200" baseline="30000" dirty="0">
                <a:latin typeface="Arial Narrow" panose="020B0606020202030204" pitchFamily="34" charset="0"/>
              </a:rPr>
              <a:t>[1]</a:t>
            </a:r>
            <a:r>
              <a:rPr lang="en-AU" sz="1200" dirty="0">
                <a:latin typeface="Arial Narrow" panose="020B0606020202030204" pitchFamily="34" charset="0"/>
              </a:rPr>
              <a:t>.  An example would be the point in time when a phase-shift begins. </a:t>
            </a:r>
            <a:br>
              <a:rPr lang="en-AU" sz="1200" dirty="0">
                <a:latin typeface="Arial Narrow" panose="020B0606020202030204" pitchFamily="34" charset="0"/>
              </a:rPr>
            </a:br>
            <a:r>
              <a:rPr lang="en-AU" sz="1200" dirty="0">
                <a:latin typeface="Arial Narrow" panose="020B0606020202030204" pitchFamily="34" charset="0"/>
              </a:rPr>
              <a:t>Like the straw that breaks the camel’s back, sometimes a system can take a substantial amount of stress, until it reaches a critical breaking point. At that point, it’s resilience (ability to recover) is so low that it only takes a small amount of further strain to initiate a significant change to the system</a:t>
            </a:r>
            <a:r>
              <a:rPr lang="en-AU" sz="1200" baseline="30000" dirty="0">
                <a:latin typeface="Arial Narrow" panose="020B0606020202030204" pitchFamily="34" charset="0"/>
              </a:rPr>
              <a:t>[1]</a:t>
            </a:r>
            <a:r>
              <a:rPr lang="en-AU" sz="1200" dirty="0">
                <a:latin typeface="Arial Narrow" panose="020B0606020202030204" pitchFamily="34" charset="0"/>
              </a:rPr>
              <a:t>. </a:t>
            </a:r>
          </a:p>
        </p:txBody>
      </p:sp>
      <p:sp>
        <p:nvSpPr>
          <p:cNvPr id="4" name="Rectangle 3"/>
          <p:cNvSpPr/>
          <p:nvPr/>
        </p:nvSpPr>
        <p:spPr>
          <a:xfrm>
            <a:off x="518440" y="2620943"/>
            <a:ext cx="5846337" cy="98000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an ecological tipping point? Ans.</a:t>
            </a:r>
          </a:p>
        </p:txBody>
      </p:sp>
      <p:sp>
        <p:nvSpPr>
          <p:cNvPr id="7" name="Rectangle 6"/>
          <p:cNvSpPr/>
          <p:nvPr/>
        </p:nvSpPr>
        <p:spPr>
          <a:xfrm>
            <a:off x="573835" y="2872114"/>
            <a:ext cx="5716365" cy="64810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When natural systems cross a biophysical threshold as a result of human induced stressors, dramatically altering ecosystem function and services.</a:t>
            </a:r>
          </a:p>
          <a:p>
            <a:r>
              <a:rPr lang="en-AU" sz="1200" dirty="0">
                <a:solidFill>
                  <a:schemeClr val="tx1">
                    <a:lumMod val="65000"/>
                    <a:lumOff val="35000"/>
                  </a:schemeClr>
                </a:solidFill>
                <a:latin typeface="Comic Sans MS" panose="030F0702030302020204" pitchFamily="66" charset="0"/>
              </a:rPr>
              <a:t>E.g. a phase-shift from a coral-dominated reef to an algae-dominated reef.</a:t>
            </a:r>
          </a:p>
        </p:txBody>
      </p:sp>
      <p:sp>
        <p:nvSpPr>
          <p:cNvPr id="33" name="Rectangle 32"/>
          <p:cNvSpPr/>
          <p:nvPr/>
        </p:nvSpPr>
        <p:spPr>
          <a:xfrm>
            <a:off x="3386100" y="3676719"/>
            <a:ext cx="2983838" cy="53460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happens to a reef when it crosses its tipping point? Ans. a                       -shift begins</a:t>
            </a:r>
          </a:p>
        </p:txBody>
      </p:sp>
      <p:sp>
        <p:nvSpPr>
          <p:cNvPr id="37" name="Rectangle 36"/>
          <p:cNvSpPr/>
          <p:nvPr/>
        </p:nvSpPr>
        <p:spPr>
          <a:xfrm>
            <a:off x="4731782" y="3903396"/>
            <a:ext cx="96181"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p</a:t>
            </a:r>
          </a:p>
        </p:txBody>
      </p:sp>
      <p:sp>
        <p:nvSpPr>
          <p:cNvPr id="40" name="TextBox 39"/>
          <p:cNvSpPr txBox="1"/>
          <p:nvPr/>
        </p:nvSpPr>
        <p:spPr>
          <a:xfrm>
            <a:off x="454560" y="2375713"/>
            <a:ext cx="1396579" cy="215444"/>
          </a:xfrm>
          <a:prstGeom prst="rect">
            <a:avLst/>
          </a:prstGeom>
          <a:noFill/>
        </p:spPr>
        <p:txBody>
          <a:bodyPr wrap="square" rtlCol="0">
            <a:spAutoFit/>
          </a:bodyPr>
          <a:lstStyle/>
          <a:p>
            <a:r>
              <a:rPr lang="en-AU" sz="800" b="1" dirty="0">
                <a:latin typeface="Arial Narrow" panose="020B0606020202030204" pitchFamily="34" charset="0"/>
              </a:rPr>
              <a:t>Figure 1: The tipping point</a:t>
            </a:r>
            <a:r>
              <a:rPr lang="en-AU" sz="800" b="1" baseline="30000" dirty="0">
                <a:latin typeface="Arial Narrow" panose="020B0606020202030204" pitchFamily="34" charset="0"/>
              </a:rPr>
              <a:t>[3]</a:t>
            </a:r>
            <a:endParaRPr lang="en-AU" sz="800" b="1" dirty="0">
              <a:latin typeface="Arial Narrow" panose="020B0606020202030204" pitchFamily="34" charset="0"/>
            </a:endParaRPr>
          </a:p>
        </p:txBody>
      </p:sp>
      <p:sp>
        <p:nvSpPr>
          <p:cNvPr id="42" name="Rectangle 41"/>
          <p:cNvSpPr/>
          <p:nvPr/>
        </p:nvSpPr>
        <p:spPr>
          <a:xfrm>
            <a:off x="3380939" y="4275887"/>
            <a:ext cx="2983838" cy="57896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In Figure 2, is the shift in ecosystem state linear or non-linear? Ans. </a:t>
            </a:r>
          </a:p>
          <a:p>
            <a:endParaRPr lang="en-AU" sz="1200" b="1" dirty="0">
              <a:solidFill>
                <a:schemeClr val="tx1"/>
              </a:solidFill>
              <a:latin typeface="Arial Narrow" panose="020B0606020202030204" pitchFamily="34" charset="0"/>
            </a:endParaRPr>
          </a:p>
        </p:txBody>
      </p:sp>
      <p:sp>
        <p:nvSpPr>
          <p:cNvPr id="43" name="Rectangle 42"/>
          <p:cNvSpPr/>
          <p:nvPr/>
        </p:nvSpPr>
        <p:spPr>
          <a:xfrm>
            <a:off x="5053874" y="4531299"/>
            <a:ext cx="1115340"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Non-linear</a:t>
            </a:r>
          </a:p>
        </p:txBody>
      </p:sp>
      <p:sp>
        <p:nvSpPr>
          <p:cNvPr id="44" name="Rectangle 43"/>
          <p:cNvSpPr/>
          <p:nvPr/>
        </p:nvSpPr>
        <p:spPr>
          <a:xfrm>
            <a:off x="4879701" y="3903396"/>
            <a:ext cx="101558"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h</a:t>
            </a:r>
          </a:p>
        </p:txBody>
      </p:sp>
      <p:sp>
        <p:nvSpPr>
          <p:cNvPr id="45" name="Rectangle 44"/>
          <p:cNvSpPr/>
          <p:nvPr/>
        </p:nvSpPr>
        <p:spPr>
          <a:xfrm>
            <a:off x="5032005" y="3905043"/>
            <a:ext cx="102919"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a</a:t>
            </a:r>
          </a:p>
        </p:txBody>
      </p:sp>
      <p:sp>
        <p:nvSpPr>
          <p:cNvPr id="46" name="Rectangle 45"/>
          <p:cNvSpPr/>
          <p:nvPr/>
        </p:nvSpPr>
        <p:spPr>
          <a:xfrm>
            <a:off x="5184273" y="3903396"/>
            <a:ext cx="114078"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s</a:t>
            </a:r>
          </a:p>
        </p:txBody>
      </p:sp>
      <p:sp>
        <p:nvSpPr>
          <p:cNvPr id="47" name="Rectangle 46"/>
          <p:cNvSpPr/>
          <p:nvPr/>
        </p:nvSpPr>
        <p:spPr>
          <a:xfrm>
            <a:off x="5347697" y="3903396"/>
            <a:ext cx="125245"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e</a:t>
            </a:r>
          </a:p>
        </p:txBody>
      </p:sp>
      <p:sp>
        <p:nvSpPr>
          <p:cNvPr id="10" name="TextBox 9"/>
          <p:cNvSpPr txBox="1"/>
          <p:nvPr/>
        </p:nvSpPr>
        <p:spPr>
          <a:xfrm>
            <a:off x="3409616" y="4618745"/>
            <a:ext cx="803819" cy="184666"/>
          </a:xfrm>
          <a:prstGeom prst="rect">
            <a:avLst/>
          </a:prstGeom>
          <a:noFill/>
        </p:spPr>
        <p:txBody>
          <a:bodyPr wrap="square" rtlCol="0">
            <a:spAutoFit/>
          </a:bodyPr>
          <a:lstStyle/>
          <a:p>
            <a:r>
              <a:rPr lang="en-AU" sz="600" dirty="0">
                <a:latin typeface="Arial Narrow" panose="020B0606020202030204" pitchFamily="34" charset="0"/>
              </a:rPr>
              <a:t>(a straight line)</a:t>
            </a:r>
          </a:p>
        </p:txBody>
      </p:sp>
      <p:sp>
        <p:nvSpPr>
          <p:cNvPr id="49" name="TextBox 48"/>
          <p:cNvSpPr txBox="1"/>
          <p:nvPr/>
        </p:nvSpPr>
        <p:spPr>
          <a:xfrm>
            <a:off x="3967659" y="4618745"/>
            <a:ext cx="969990" cy="184666"/>
          </a:xfrm>
          <a:prstGeom prst="rect">
            <a:avLst/>
          </a:prstGeom>
          <a:noFill/>
        </p:spPr>
        <p:txBody>
          <a:bodyPr wrap="square" rtlCol="0">
            <a:spAutoFit/>
          </a:bodyPr>
          <a:lstStyle/>
          <a:p>
            <a:r>
              <a:rPr lang="en-AU" sz="600" dirty="0">
                <a:latin typeface="Arial Narrow" panose="020B0606020202030204" pitchFamily="34" charset="0"/>
              </a:rPr>
              <a:t>(</a:t>
            </a:r>
            <a:r>
              <a:rPr lang="en-AU" sz="600" i="1" dirty="0">
                <a:latin typeface="Arial Narrow" panose="020B0606020202030204" pitchFamily="34" charset="0"/>
              </a:rPr>
              <a:t>not</a:t>
            </a:r>
            <a:r>
              <a:rPr lang="en-AU" sz="600" dirty="0">
                <a:latin typeface="Arial Narrow" panose="020B0606020202030204" pitchFamily="34" charset="0"/>
              </a:rPr>
              <a:t> a straight line)</a:t>
            </a:r>
          </a:p>
        </p:txBody>
      </p:sp>
      <p:sp>
        <p:nvSpPr>
          <p:cNvPr id="50" name="Rectangle 49"/>
          <p:cNvSpPr/>
          <p:nvPr/>
        </p:nvSpPr>
        <p:spPr>
          <a:xfrm>
            <a:off x="3381999" y="4921010"/>
            <a:ext cx="2983838" cy="65090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True or False? At low resilience, a small change in stressor intensity can drive a dramatic change in ecosystem state. Ans.</a:t>
            </a:r>
          </a:p>
        </p:txBody>
      </p:sp>
      <p:sp>
        <p:nvSpPr>
          <p:cNvPr id="15" name="TextBox 14"/>
          <p:cNvSpPr txBox="1"/>
          <p:nvPr/>
        </p:nvSpPr>
        <p:spPr>
          <a:xfrm>
            <a:off x="426137" y="8235600"/>
            <a:ext cx="3832431" cy="215444"/>
          </a:xfrm>
          <a:prstGeom prst="rect">
            <a:avLst/>
          </a:prstGeom>
          <a:noFill/>
        </p:spPr>
        <p:txBody>
          <a:bodyPr wrap="square" rtlCol="0">
            <a:spAutoFit/>
          </a:bodyPr>
          <a:lstStyle/>
          <a:p>
            <a:r>
              <a:rPr lang="en-AU" sz="800" b="1" dirty="0">
                <a:latin typeface="Arial Narrow" panose="020B0606020202030204" pitchFamily="34" charset="0"/>
              </a:rPr>
              <a:t>Figure 3: Conceptual model of interrelations among key habitat and ecosystem variables</a:t>
            </a:r>
            <a:r>
              <a:rPr lang="en-AU" sz="800" b="1" baseline="30000" dirty="0">
                <a:latin typeface="Arial Narrow" panose="020B0606020202030204" pitchFamily="34" charset="0"/>
              </a:rPr>
              <a:t>[2]</a:t>
            </a:r>
            <a:r>
              <a:rPr lang="en-AU" sz="800" b="1" dirty="0">
                <a:latin typeface="Arial Narrow" panose="020B0606020202030204" pitchFamily="34" charset="0"/>
              </a:rPr>
              <a:t>. </a:t>
            </a:r>
            <a:endParaRPr lang="en-AU" sz="800" dirty="0">
              <a:latin typeface="Arial Narrow" panose="020B0606020202030204" pitchFamily="34" charset="0"/>
            </a:endParaRPr>
          </a:p>
        </p:txBody>
      </p:sp>
      <p:sp>
        <p:nvSpPr>
          <p:cNvPr id="56" name="Rectangle 55"/>
          <p:cNvSpPr/>
          <p:nvPr/>
        </p:nvSpPr>
        <p:spPr>
          <a:xfrm>
            <a:off x="4334528" y="5830746"/>
            <a:ext cx="2051137" cy="239980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58" name="Rectangle 57"/>
          <p:cNvSpPr/>
          <p:nvPr/>
        </p:nvSpPr>
        <p:spPr>
          <a:xfrm>
            <a:off x="4387624" y="6277607"/>
            <a:ext cx="1911118" cy="18910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60" name="Rectangle 59"/>
          <p:cNvSpPr/>
          <p:nvPr/>
        </p:nvSpPr>
        <p:spPr>
          <a:xfrm>
            <a:off x="6012189" y="5236711"/>
            <a:ext cx="291985"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T</a:t>
            </a:r>
          </a:p>
        </p:txBody>
      </p:sp>
      <p:sp>
        <p:nvSpPr>
          <p:cNvPr id="8" name="Rectangle 7"/>
          <p:cNvSpPr/>
          <p:nvPr/>
        </p:nvSpPr>
        <p:spPr>
          <a:xfrm>
            <a:off x="518047" y="5833499"/>
            <a:ext cx="3723086" cy="2399805"/>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6" name="Rectangle 105"/>
          <p:cNvSpPr/>
          <p:nvPr/>
        </p:nvSpPr>
        <p:spPr>
          <a:xfrm>
            <a:off x="1914540" y="6371457"/>
            <a:ext cx="1008300" cy="364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Rectangle 106"/>
          <p:cNvSpPr/>
          <p:nvPr/>
        </p:nvSpPr>
        <p:spPr>
          <a:xfrm>
            <a:off x="2215971" y="6943168"/>
            <a:ext cx="536153" cy="364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Rectangle 107"/>
          <p:cNvSpPr/>
          <p:nvPr/>
        </p:nvSpPr>
        <p:spPr>
          <a:xfrm>
            <a:off x="3447239" y="6940288"/>
            <a:ext cx="715654" cy="3368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Rectangle 108"/>
          <p:cNvSpPr/>
          <p:nvPr/>
        </p:nvSpPr>
        <p:spPr>
          <a:xfrm>
            <a:off x="3290230" y="6004958"/>
            <a:ext cx="802643" cy="366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Rectangle 109"/>
          <p:cNvSpPr/>
          <p:nvPr/>
        </p:nvSpPr>
        <p:spPr>
          <a:xfrm>
            <a:off x="2861201" y="7706400"/>
            <a:ext cx="689051" cy="357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Rectangle 110"/>
          <p:cNvSpPr/>
          <p:nvPr/>
        </p:nvSpPr>
        <p:spPr>
          <a:xfrm>
            <a:off x="1368452" y="7709067"/>
            <a:ext cx="768237" cy="360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Rectangle 111"/>
          <p:cNvSpPr/>
          <p:nvPr/>
        </p:nvSpPr>
        <p:spPr>
          <a:xfrm>
            <a:off x="625073" y="6981584"/>
            <a:ext cx="710087" cy="3529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Rectangle 112"/>
          <p:cNvSpPr/>
          <p:nvPr/>
        </p:nvSpPr>
        <p:spPr>
          <a:xfrm>
            <a:off x="620998" y="6004958"/>
            <a:ext cx="853192" cy="242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4" name="TextBox 113"/>
          <p:cNvSpPr txBox="1"/>
          <p:nvPr/>
        </p:nvSpPr>
        <p:spPr>
          <a:xfrm>
            <a:off x="538435" y="5984739"/>
            <a:ext cx="1011768" cy="276999"/>
          </a:xfrm>
          <a:prstGeom prst="rect">
            <a:avLst/>
          </a:prstGeom>
          <a:noFill/>
        </p:spPr>
        <p:txBody>
          <a:bodyPr wrap="square" rtlCol="0">
            <a:spAutoFit/>
          </a:bodyPr>
          <a:lstStyle/>
          <a:p>
            <a:pPr algn="ctr"/>
            <a:r>
              <a:rPr lang="en-AU" sz="1200" b="1" dirty="0">
                <a:latin typeface="Arial Narrow" panose="020B0606020202030204" pitchFamily="34" charset="0"/>
              </a:rPr>
              <a:t>Coral Larvae</a:t>
            </a:r>
          </a:p>
        </p:txBody>
      </p:sp>
      <p:sp>
        <p:nvSpPr>
          <p:cNvPr id="115" name="TextBox 114"/>
          <p:cNvSpPr txBox="1"/>
          <p:nvPr/>
        </p:nvSpPr>
        <p:spPr>
          <a:xfrm>
            <a:off x="1919773" y="6412087"/>
            <a:ext cx="1011768" cy="276999"/>
          </a:xfrm>
          <a:prstGeom prst="rect">
            <a:avLst/>
          </a:prstGeom>
          <a:noFill/>
        </p:spPr>
        <p:txBody>
          <a:bodyPr wrap="square" rtlCol="0">
            <a:spAutoFit/>
          </a:bodyPr>
          <a:lstStyle/>
          <a:p>
            <a:pPr algn="ctr"/>
            <a:r>
              <a:rPr lang="en-AU" sz="1200" b="1" dirty="0">
                <a:latin typeface="Arial Narrow" panose="020B0606020202030204" pitchFamily="34" charset="0"/>
              </a:rPr>
              <a:t>Coral Cover</a:t>
            </a:r>
          </a:p>
        </p:txBody>
      </p:sp>
      <p:sp>
        <p:nvSpPr>
          <p:cNvPr id="116" name="TextBox 115"/>
          <p:cNvSpPr txBox="1"/>
          <p:nvPr/>
        </p:nvSpPr>
        <p:spPr>
          <a:xfrm>
            <a:off x="2705818" y="7742311"/>
            <a:ext cx="1011768" cy="276999"/>
          </a:xfrm>
          <a:prstGeom prst="rect">
            <a:avLst/>
          </a:prstGeom>
          <a:noFill/>
        </p:spPr>
        <p:txBody>
          <a:bodyPr wrap="square" rtlCol="0">
            <a:spAutoFit/>
          </a:bodyPr>
          <a:lstStyle/>
          <a:p>
            <a:pPr algn="ctr"/>
            <a:r>
              <a:rPr lang="en-AU" sz="1200" b="1" dirty="0">
                <a:latin typeface="Arial Narrow" panose="020B0606020202030204" pitchFamily="34" charset="0"/>
              </a:rPr>
              <a:t>Herbivores</a:t>
            </a:r>
          </a:p>
        </p:txBody>
      </p:sp>
      <p:sp>
        <p:nvSpPr>
          <p:cNvPr id="117" name="TextBox 116"/>
          <p:cNvSpPr txBox="1"/>
          <p:nvPr/>
        </p:nvSpPr>
        <p:spPr>
          <a:xfrm>
            <a:off x="1981194" y="6887808"/>
            <a:ext cx="1011768" cy="461665"/>
          </a:xfrm>
          <a:prstGeom prst="rect">
            <a:avLst/>
          </a:prstGeom>
          <a:noFill/>
        </p:spPr>
        <p:txBody>
          <a:bodyPr wrap="square" rtlCol="0">
            <a:spAutoFit/>
          </a:bodyPr>
          <a:lstStyle/>
          <a:p>
            <a:pPr algn="ctr"/>
            <a:r>
              <a:rPr lang="en-AU" sz="1200" b="1" dirty="0">
                <a:latin typeface="Arial Narrow" panose="020B0606020202030204" pitchFamily="34" charset="0"/>
              </a:rPr>
              <a:t>Coralline Algae</a:t>
            </a:r>
          </a:p>
        </p:txBody>
      </p:sp>
      <p:sp>
        <p:nvSpPr>
          <p:cNvPr id="118" name="TextBox 117"/>
          <p:cNvSpPr txBox="1"/>
          <p:nvPr/>
        </p:nvSpPr>
        <p:spPr>
          <a:xfrm>
            <a:off x="604420" y="6920671"/>
            <a:ext cx="729514" cy="461665"/>
          </a:xfrm>
          <a:prstGeom prst="rect">
            <a:avLst/>
          </a:prstGeom>
          <a:noFill/>
        </p:spPr>
        <p:txBody>
          <a:bodyPr wrap="square" rtlCol="0">
            <a:spAutoFit/>
          </a:bodyPr>
          <a:lstStyle/>
          <a:p>
            <a:pPr algn="ctr"/>
            <a:r>
              <a:rPr lang="en-AU" sz="1200" b="1" dirty="0">
                <a:latin typeface="Arial Narrow" panose="020B0606020202030204" pitchFamily="34" charset="0"/>
              </a:rPr>
              <a:t>Coral Recruits</a:t>
            </a:r>
          </a:p>
        </p:txBody>
      </p:sp>
      <p:sp>
        <p:nvSpPr>
          <p:cNvPr id="119" name="TextBox 118"/>
          <p:cNvSpPr txBox="1"/>
          <p:nvPr/>
        </p:nvSpPr>
        <p:spPr>
          <a:xfrm>
            <a:off x="1246686" y="7746493"/>
            <a:ext cx="1011768" cy="276999"/>
          </a:xfrm>
          <a:prstGeom prst="rect">
            <a:avLst/>
          </a:prstGeom>
          <a:noFill/>
        </p:spPr>
        <p:txBody>
          <a:bodyPr wrap="square" rtlCol="0">
            <a:spAutoFit/>
          </a:bodyPr>
          <a:lstStyle/>
          <a:p>
            <a:pPr algn="ctr"/>
            <a:r>
              <a:rPr lang="en-AU" sz="1200" b="1" dirty="0">
                <a:latin typeface="Arial Narrow" panose="020B0606020202030204" pitchFamily="34" charset="0"/>
              </a:rPr>
              <a:t>Macro-algae</a:t>
            </a:r>
          </a:p>
        </p:txBody>
      </p:sp>
      <p:cxnSp>
        <p:nvCxnSpPr>
          <p:cNvPr id="120" name="Straight Arrow Connector 119"/>
          <p:cNvCxnSpPr>
            <a:cxnSpLocks/>
          </p:cNvCxnSpPr>
          <p:nvPr/>
        </p:nvCxnSpPr>
        <p:spPr>
          <a:xfrm>
            <a:off x="768538" y="6261738"/>
            <a:ext cx="0" cy="6589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V="1">
            <a:off x="1386588" y="6553502"/>
            <a:ext cx="481290" cy="44002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flipH="1" flipV="1">
            <a:off x="1388159" y="7120903"/>
            <a:ext cx="795630" cy="14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H="1" flipV="1">
            <a:off x="2025188" y="6781887"/>
            <a:ext cx="533" cy="89008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cxnSpLocks/>
          </p:cNvCxnSpPr>
          <p:nvPr/>
        </p:nvCxnSpPr>
        <p:spPr>
          <a:xfrm flipH="1" flipV="1">
            <a:off x="1259881" y="7359942"/>
            <a:ext cx="145988" cy="37512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V="1">
            <a:off x="2179877" y="7353879"/>
            <a:ext cx="255887" cy="38586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H="1">
            <a:off x="2199034" y="7951571"/>
            <a:ext cx="598916" cy="228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flipH="1">
            <a:off x="3348171" y="7279379"/>
            <a:ext cx="350742" cy="41817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V="1">
            <a:off x="3557617" y="7311426"/>
            <a:ext cx="451342" cy="52252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a:off x="2978981" y="6604255"/>
            <a:ext cx="492656" cy="27470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V="1">
            <a:off x="3793924" y="6383864"/>
            <a:ext cx="7215" cy="48625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cxnSpLocks/>
          </p:cNvCxnSpPr>
          <p:nvPr/>
        </p:nvCxnSpPr>
        <p:spPr>
          <a:xfrm>
            <a:off x="581373" y="7958485"/>
            <a:ext cx="710505"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H="1" flipV="1">
            <a:off x="1508921" y="6106387"/>
            <a:ext cx="474297" cy="19315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rot="1355811">
            <a:off x="1442384" y="5939716"/>
            <a:ext cx="908222"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Fecundity and Fertilisation (-)</a:t>
            </a:r>
          </a:p>
        </p:txBody>
      </p:sp>
      <p:sp>
        <p:nvSpPr>
          <p:cNvPr id="135" name="TextBox 134"/>
          <p:cNvSpPr txBox="1"/>
          <p:nvPr/>
        </p:nvSpPr>
        <p:spPr>
          <a:xfrm rot="18941556">
            <a:off x="1283151" y="6580268"/>
            <a:ext cx="725514"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Growth and Survival (+)</a:t>
            </a:r>
          </a:p>
        </p:txBody>
      </p:sp>
      <p:sp>
        <p:nvSpPr>
          <p:cNvPr id="136" name="TextBox 135"/>
          <p:cNvSpPr txBox="1"/>
          <p:nvPr/>
        </p:nvSpPr>
        <p:spPr>
          <a:xfrm>
            <a:off x="1280805" y="7105468"/>
            <a:ext cx="813274"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Facilitation (+)</a:t>
            </a:r>
          </a:p>
        </p:txBody>
      </p:sp>
      <p:sp>
        <p:nvSpPr>
          <p:cNvPr id="137" name="TextBox 136"/>
          <p:cNvSpPr txBox="1"/>
          <p:nvPr/>
        </p:nvSpPr>
        <p:spPr>
          <a:xfrm rot="16200000">
            <a:off x="1629704" y="7172952"/>
            <a:ext cx="916302"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Competition (-)</a:t>
            </a:r>
          </a:p>
        </p:txBody>
      </p:sp>
      <p:sp>
        <p:nvSpPr>
          <p:cNvPr id="138" name="TextBox 137"/>
          <p:cNvSpPr txBox="1"/>
          <p:nvPr/>
        </p:nvSpPr>
        <p:spPr>
          <a:xfrm rot="18226127">
            <a:off x="1946279" y="7485648"/>
            <a:ext cx="879081"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Competition (-)</a:t>
            </a:r>
          </a:p>
        </p:txBody>
      </p:sp>
      <p:sp>
        <p:nvSpPr>
          <p:cNvPr id="139" name="TextBox 138"/>
          <p:cNvSpPr txBox="1"/>
          <p:nvPr/>
        </p:nvSpPr>
        <p:spPr>
          <a:xfrm>
            <a:off x="2235125" y="7932501"/>
            <a:ext cx="644081"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Grazing (-)</a:t>
            </a:r>
          </a:p>
        </p:txBody>
      </p:sp>
      <p:sp>
        <p:nvSpPr>
          <p:cNvPr id="140" name="TextBox 139"/>
          <p:cNvSpPr txBox="1"/>
          <p:nvPr/>
        </p:nvSpPr>
        <p:spPr>
          <a:xfrm>
            <a:off x="474722" y="7943076"/>
            <a:ext cx="879715"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Productivity (-)</a:t>
            </a:r>
          </a:p>
        </p:txBody>
      </p:sp>
      <p:sp>
        <p:nvSpPr>
          <p:cNvPr id="141" name="TextBox 140"/>
          <p:cNvSpPr txBox="1"/>
          <p:nvPr/>
        </p:nvSpPr>
        <p:spPr>
          <a:xfrm rot="18497365">
            <a:off x="3308527" y="7395287"/>
            <a:ext cx="644081"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Shelter (+)</a:t>
            </a:r>
          </a:p>
        </p:txBody>
      </p:sp>
      <p:sp>
        <p:nvSpPr>
          <p:cNvPr id="142" name="TextBox 141"/>
          <p:cNvSpPr txBox="1"/>
          <p:nvPr/>
        </p:nvSpPr>
        <p:spPr>
          <a:xfrm>
            <a:off x="2673001" y="7075280"/>
            <a:ext cx="840766"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Cementation (+)</a:t>
            </a:r>
          </a:p>
        </p:txBody>
      </p:sp>
      <p:cxnSp>
        <p:nvCxnSpPr>
          <p:cNvPr id="143" name="Straight Arrow Connector 142"/>
          <p:cNvCxnSpPr>
            <a:cxnSpLocks/>
          </p:cNvCxnSpPr>
          <p:nvPr/>
        </p:nvCxnSpPr>
        <p:spPr>
          <a:xfrm>
            <a:off x="2777473" y="7092459"/>
            <a:ext cx="664605"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483290" y="7400271"/>
            <a:ext cx="933275"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Inhibition </a:t>
            </a:r>
          </a:p>
          <a:p>
            <a:pPr algn="ctr"/>
            <a:r>
              <a:rPr lang="en-AU" sz="800" b="1" dirty="0">
                <a:solidFill>
                  <a:schemeClr val="bg1"/>
                </a:solidFill>
                <a:latin typeface="Arial Narrow" panose="020B0606020202030204" pitchFamily="34" charset="0"/>
              </a:rPr>
              <a:t>and smothering (-)</a:t>
            </a:r>
          </a:p>
        </p:txBody>
      </p:sp>
      <p:sp>
        <p:nvSpPr>
          <p:cNvPr id="145" name="TextBox 144"/>
          <p:cNvSpPr txBox="1"/>
          <p:nvPr/>
        </p:nvSpPr>
        <p:spPr>
          <a:xfrm rot="16200000">
            <a:off x="239716" y="6499641"/>
            <a:ext cx="808799"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Connectivity (+)</a:t>
            </a:r>
          </a:p>
        </p:txBody>
      </p:sp>
      <p:sp>
        <p:nvSpPr>
          <p:cNvPr id="146" name="TextBox 145"/>
          <p:cNvSpPr txBox="1"/>
          <p:nvPr/>
        </p:nvSpPr>
        <p:spPr>
          <a:xfrm rot="16200000">
            <a:off x="714064" y="6486869"/>
            <a:ext cx="808800"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Settlement (+)</a:t>
            </a:r>
          </a:p>
        </p:txBody>
      </p:sp>
      <p:sp>
        <p:nvSpPr>
          <p:cNvPr id="147" name="TextBox 146"/>
          <p:cNvSpPr txBox="1"/>
          <p:nvPr/>
        </p:nvSpPr>
        <p:spPr>
          <a:xfrm rot="5400000">
            <a:off x="3563160" y="6563556"/>
            <a:ext cx="644081"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Shelter (+)</a:t>
            </a:r>
          </a:p>
        </p:txBody>
      </p:sp>
      <p:sp>
        <p:nvSpPr>
          <p:cNvPr id="148" name="TextBox 147"/>
          <p:cNvSpPr txBox="1"/>
          <p:nvPr/>
        </p:nvSpPr>
        <p:spPr>
          <a:xfrm rot="1802693">
            <a:off x="2908148" y="6415033"/>
            <a:ext cx="842491"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Habitat Complexity (+)</a:t>
            </a:r>
          </a:p>
        </p:txBody>
      </p:sp>
      <p:sp>
        <p:nvSpPr>
          <p:cNvPr id="149" name="TextBox 148"/>
          <p:cNvSpPr txBox="1"/>
          <p:nvPr/>
        </p:nvSpPr>
        <p:spPr>
          <a:xfrm rot="16200000">
            <a:off x="2499901" y="5921592"/>
            <a:ext cx="616414" cy="33855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Coral disease (-)</a:t>
            </a:r>
          </a:p>
        </p:txBody>
      </p:sp>
      <p:sp>
        <p:nvSpPr>
          <p:cNvPr id="150" name="TextBox 149"/>
          <p:cNvSpPr txBox="1"/>
          <p:nvPr/>
        </p:nvSpPr>
        <p:spPr>
          <a:xfrm>
            <a:off x="3193029" y="5983754"/>
            <a:ext cx="1011768" cy="400110"/>
          </a:xfrm>
          <a:prstGeom prst="rect">
            <a:avLst/>
          </a:prstGeom>
          <a:noFill/>
        </p:spPr>
        <p:txBody>
          <a:bodyPr wrap="square" rtlCol="0">
            <a:spAutoFit/>
          </a:bodyPr>
          <a:lstStyle/>
          <a:p>
            <a:pPr algn="ctr"/>
            <a:r>
              <a:rPr lang="en-AU" sz="1200" b="1" dirty="0">
                <a:latin typeface="Arial Narrow" panose="020B0606020202030204" pitchFamily="34" charset="0"/>
              </a:rPr>
              <a:t>Biodiversity </a:t>
            </a:r>
            <a:br>
              <a:rPr lang="en-AU" sz="1200" dirty="0">
                <a:latin typeface="Arial Narrow" panose="020B0606020202030204" pitchFamily="34" charset="0"/>
              </a:rPr>
            </a:br>
            <a:r>
              <a:rPr lang="en-AU" sz="800" dirty="0">
                <a:latin typeface="Arial Narrow" panose="020B0606020202030204" pitchFamily="34" charset="0"/>
              </a:rPr>
              <a:t>and Fish Abundance</a:t>
            </a:r>
          </a:p>
        </p:txBody>
      </p:sp>
      <p:sp>
        <p:nvSpPr>
          <p:cNvPr id="151" name="TextBox 150"/>
          <p:cNvSpPr txBox="1"/>
          <p:nvPr/>
        </p:nvSpPr>
        <p:spPr>
          <a:xfrm>
            <a:off x="3298596" y="6870603"/>
            <a:ext cx="1011768" cy="461665"/>
          </a:xfrm>
          <a:prstGeom prst="rect">
            <a:avLst/>
          </a:prstGeom>
          <a:noFill/>
        </p:spPr>
        <p:txBody>
          <a:bodyPr wrap="square" rtlCol="0">
            <a:spAutoFit/>
          </a:bodyPr>
          <a:lstStyle/>
          <a:p>
            <a:pPr algn="ctr"/>
            <a:r>
              <a:rPr lang="en-AU" sz="1200" b="1" dirty="0">
                <a:latin typeface="Arial Narrow" panose="020B0606020202030204" pitchFamily="34" charset="0"/>
              </a:rPr>
              <a:t>Habitat Complexity</a:t>
            </a:r>
          </a:p>
        </p:txBody>
      </p:sp>
      <p:sp>
        <p:nvSpPr>
          <p:cNvPr id="152" name="TextBox 151"/>
          <p:cNvSpPr txBox="1"/>
          <p:nvPr/>
        </p:nvSpPr>
        <p:spPr>
          <a:xfrm rot="18699345">
            <a:off x="3434463" y="7522362"/>
            <a:ext cx="809715"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Bio-erosion (-)</a:t>
            </a:r>
          </a:p>
        </p:txBody>
      </p:sp>
      <p:cxnSp>
        <p:nvCxnSpPr>
          <p:cNvPr id="94" name="Straight Arrow Connector 93">
            <a:extLst>
              <a:ext uri="{FF2B5EF4-FFF2-40B4-BE49-F238E27FC236}">
                <a16:creationId xmlns:a16="http://schemas.microsoft.com/office/drawing/2014/main" id="{D671D74F-5457-457D-9DE2-77AE8B11C966}"/>
              </a:ext>
            </a:extLst>
          </p:cNvPr>
          <p:cNvCxnSpPr>
            <a:cxnSpLocks/>
          </p:cNvCxnSpPr>
          <p:nvPr/>
        </p:nvCxnSpPr>
        <p:spPr>
          <a:xfrm>
            <a:off x="1225516" y="6261738"/>
            <a:ext cx="0" cy="6589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7ABDE5C-8976-40AD-9BE7-A6AE5E966F22}"/>
              </a:ext>
            </a:extLst>
          </p:cNvPr>
          <p:cNvSpPr/>
          <p:nvPr/>
        </p:nvSpPr>
        <p:spPr>
          <a:xfrm>
            <a:off x="4333007" y="5827147"/>
            <a:ext cx="2074896" cy="430887"/>
          </a:xfrm>
          <a:prstGeom prst="rect">
            <a:avLst/>
          </a:prstGeom>
        </p:spPr>
        <p:txBody>
          <a:bodyPr wrap="square">
            <a:spAutoFit/>
          </a:bodyPr>
          <a:lstStyle/>
          <a:p>
            <a:r>
              <a:rPr lang="en-AU" sz="1100" b="1" dirty="0">
                <a:latin typeface="Arial Narrow" panose="020B0606020202030204" pitchFamily="34" charset="0"/>
              </a:rPr>
              <a:t>Q. What happens to a reef when macro-algae dominates? Ans.  </a:t>
            </a:r>
          </a:p>
        </p:txBody>
      </p:sp>
      <p:sp>
        <p:nvSpPr>
          <p:cNvPr id="29" name="Rectangle 28">
            <a:extLst>
              <a:ext uri="{FF2B5EF4-FFF2-40B4-BE49-F238E27FC236}">
                <a16:creationId xmlns:a16="http://schemas.microsoft.com/office/drawing/2014/main" id="{57927ACB-EFBE-4335-B570-3A001BF3BA63}"/>
              </a:ext>
            </a:extLst>
          </p:cNvPr>
          <p:cNvSpPr/>
          <p:nvPr/>
        </p:nvSpPr>
        <p:spPr>
          <a:xfrm>
            <a:off x="4366326" y="6279022"/>
            <a:ext cx="2019339" cy="1938992"/>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Macro-algae outcompete coral, inhibit and smother coral recruits, reducing the growth and survival of coral, which reduces habitat complexity, which, in turn, reduces biodiversity and fish abundance (including herbivores).</a:t>
            </a:r>
          </a:p>
        </p:txBody>
      </p:sp>
      <p:sp>
        <p:nvSpPr>
          <p:cNvPr id="96" name="TextBox 95">
            <a:extLst>
              <a:ext uri="{FF2B5EF4-FFF2-40B4-BE49-F238E27FC236}">
                <a16:creationId xmlns:a16="http://schemas.microsoft.com/office/drawing/2014/main" id="{5B409FD8-1E2B-47C4-B365-CF5128C6C14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7" name="Rectangle 16">
            <a:extLst>
              <a:ext uri="{FF2B5EF4-FFF2-40B4-BE49-F238E27FC236}">
                <a16:creationId xmlns:a16="http://schemas.microsoft.com/office/drawing/2014/main" id="{22E3540A-50F5-4D03-9715-32EF8B9F88D7}"/>
              </a:ext>
            </a:extLst>
          </p:cNvPr>
          <p:cNvSpPr/>
          <p:nvPr/>
        </p:nvSpPr>
        <p:spPr>
          <a:xfrm>
            <a:off x="1091639" y="3771486"/>
            <a:ext cx="2076134" cy="1423339"/>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TextBox 154">
            <a:extLst>
              <a:ext uri="{FF2B5EF4-FFF2-40B4-BE49-F238E27FC236}">
                <a16:creationId xmlns:a16="http://schemas.microsoft.com/office/drawing/2014/main" id="{756338EC-B051-4DD4-98EC-7666DF8EC0BE}"/>
              </a:ext>
            </a:extLst>
          </p:cNvPr>
          <p:cNvSpPr txBox="1"/>
          <p:nvPr/>
        </p:nvSpPr>
        <p:spPr>
          <a:xfrm>
            <a:off x="1663372" y="5231152"/>
            <a:ext cx="1635224" cy="369332"/>
          </a:xfrm>
          <a:prstGeom prst="rect">
            <a:avLst/>
          </a:prstGeom>
          <a:noFill/>
        </p:spPr>
        <p:txBody>
          <a:bodyPr wrap="square" rtlCol="0">
            <a:spAutoFit/>
          </a:bodyPr>
          <a:lstStyle/>
          <a:p>
            <a:r>
              <a:rPr lang="en-AU" dirty="0">
                <a:solidFill>
                  <a:schemeClr val="bg1"/>
                </a:solidFill>
                <a:latin typeface="Arial Narrow" panose="020B0606020202030204" pitchFamily="34" charset="0"/>
              </a:rPr>
              <a:t>Stressors</a:t>
            </a:r>
          </a:p>
        </p:txBody>
      </p:sp>
      <p:sp>
        <p:nvSpPr>
          <p:cNvPr id="156" name="TextBox 155">
            <a:extLst>
              <a:ext uri="{FF2B5EF4-FFF2-40B4-BE49-F238E27FC236}">
                <a16:creationId xmlns:a16="http://schemas.microsoft.com/office/drawing/2014/main" id="{C51DFA5C-F099-4C48-ACF0-A109043B3847}"/>
              </a:ext>
            </a:extLst>
          </p:cNvPr>
          <p:cNvSpPr txBox="1"/>
          <p:nvPr/>
        </p:nvSpPr>
        <p:spPr>
          <a:xfrm>
            <a:off x="1062024" y="5179858"/>
            <a:ext cx="2265511" cy="246221"/>
          </a:xfrm>
          <a:prstGeom prst="rect">
            <a:avLst/>
          </a:prstGeom>
          <a:noFill/>
        </p:spPr>
        <p:txBody>
          <a:bodyPr wrap="square" rtlCol="0">
            <a:spAutoFit/>
          </a:bodyPr>
          <a:lstStyle/>
          <a:p>
            <a:r>
              <a:rPr lang="en-AU" sz="1000" dirty="0">
                <a:solidFill>
                  <a:schemeClr val="bg1"/>
                </a:solidFill>
                <a:latin typeface="Arial Narrow" panose="020B0606020202030204" pitchFamily="34" charset="0"/>
              </a:rPr>
              <a:t>Low                                                       High</a:t>
            </a:r>
          </a:p>
        </p:txBody>
      </p:sp>
      <p:pic>
        <p:nvPicPr>
          <p:cNvPr id="157" name="Picture 156">
            <a:extLst>
              <a:ext uri="{FF2B5EF4-FFF2-40B4-BE49-F238E27FC236}">
                <a16:creationId xmlns:a16="http://schemas.microsoft.com/office/drawing/2014/main" id="{A5B2B028-2C52-4E46-BB0E-E65B186DDF4E}"/>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25000"/>
                    </a14:imgEffect>
                    <a14:imgEffect>
                      <a14:saturation sat="0"/>
                    </a14:imgEffect>
                    <a14:imgEffect>
                      <a14:brightnessContrast bright="40000" contrast="40000"/>
                    </a14:imgEffect>
                  </a14:imgLayer>
                </a14:imgProps>
              </a:ext>
            </a:extLst>
          </a:blip>
          <a:srcRect l="43794" t="14213" r="5158" b="27066"/>
          <a:stretch/>
        </p:blipFill>
        <p:spPr>
          <a:xfrm>
            <a:off x="1355653" y="3852220"/>
            <a:ext cx="1544487" cy="1193768"/>
          </a:xfrm>
          <a:prstGeom prst="rect">
            <a:avLst/>
          </a:prstGeom>
          <a:ln>
            <a:solidFill>
              <a:schemeClr val="tx1"/>
            </a:solidFill>
          </a:ln>
        </p:spPr>
      </p:pic>
      <p:sp>
        <p:nvSpPr>
          <p:cNvPr id="158" name="Oval 157">
            <a:extLst>
              <a:ext uri="{FF2B5EF4-FFF2-40B4-BE49-F238E27FC236}">
                <a16:creationId xmlns:a16="http://schemas.microsoft.com/office/drawing/2014/main" id="{6C47F0C1-368A-47AA-8641-BA9B9F0382C5}"/>
              </a:ext>
            </a:extLst>
          </p:cNvPr>
          <p:cNvSpPr/>
          <p:nvPr/>
        </p:nvSpPr>
        <p:spPr>
          <a:xfrm>
            <a:off x="2119869" y="3959819"/>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59" name="TextBox 158">
            <a:extLst>
              <a:ext uri="{FF2B5EF4-FFF2-40B4-BE49-F238E27FC236}">
                <a16:creationId xmlns:a16="http://schemas.microsoft.com/office/drawing/2014/main" id="{6875CE59-75F9-429A-A59B-CE1EF0DABAC6}"/>
              </a:ext>
            </a:extLst>
          </p:cNvPr>
          <p:cNvSpPr txBox="1"/>
          <p:nvPr/>
        </p:nvSpPr>
        <p:spPr>
          <a:xfrm>
            <a:off x="2244592" y="3917590"/>
            <a:ext cx="1227645" cy="215444"/>
          </a:xfrm>
          <a:prstGeom prst="rect">
            <a:avLst/>
          </a:prstGeom>
          <a:noFill/>
          <a:ln>
            <a:noFill/>
          </a:ln>
        </p:spPr>
        <p:txBody>
          <a:bodyPr wrap="square" rtlCol="0">
            <a:spAutoFit/>
          </a:bodyPr>
          <a:lstStyle/>
          <a:p>
            <a:r>
              <a:rPr lang="en-AU" sz="800" dirty="0">
                <a:solidFill>
                  <a:schemeClr val="bg1"/>
                </a:solidFill>
                <a:sym typeface="Wingdings" panose="05000000000000000000" pitchFamily="2" charset="2"/>
              </a:rPr>
              <a:t> </a:t>
            </a:r>
            <a:r>
              <a:rPr lang="en-AU" sz="800" dirty="0">
                <a:solidFill>
                  <a:schemeClr val="bg1"/>
                </a:solidFill>
              </a:rPr>
              <a:t>Tipping point</a:t>
            </a:r>
          </a:p>
        </p:txBody>
      </p:sp>
      <p:sp>
        <p:nvSpPr>
          <p:cNvPr id="160" name="TextBox 159">
            <a:extLst>
              <a:ext uri="{FF2B5EF4-FFF2-40B4-BE49-F238E27FC236}">
                <a16:creationId xmlns:a16="http://schemas.microsoft.com/office/drawing/2014/main" id="{5FC6DA25-DFB3-4C82-A5E0-910F48F2B3EB}"/>
              </a:ext>
            </a:extLst>
          </p:cNvPr>
          <p:cNvSpPr txBox="1"/>
          <p:nvPr/>
        </p:nvSpPr>
        <p:spPr>
          <a:xfrm>
            <a:off x="2077503" y="3919687"/>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A</a:t>
            </a:r>
          </a:p>
        </p:txBody>
      </p:sp>
      <p:sp>
        <p:nvSpPr>
          <p:cNvPr id="161" name="Rectangle 160">
            <a:extLst>
              <a:ext uri="{FF2B5EF4-FFF2-40B4-BE49-F238E27FC236}">
                <a16:creationId xmlns:a16="http://schemas.microsoft.com/office/drawing/2014/main" id="{F42AFD7D-58E4-4AE1-98EF-C7C14E43C20F}"/>
              </a:ext>
            </a:extLst>
          </p:cNvPr>
          <p:cNvSpPr/>
          <p:nvPr/>
        </p:nvSpPr>
        <p:spPr>
          <a:xfrm>
            <a:off x="1315367" y="4718291"/>
            <a:ext cx="883096" cy="3886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2" name="Freeform: Shape 161">
            <a:extLst>
              <a:ext uri="{FF2B5EF4-FFF2-40B4-BE49-F238E27FC236}">
                <a16:creationId xmlns:a16="http://schemas.microsoft.com/office/drawing/2014/main" id="{FC4BD9EE-ADB6-48CB-A6C9-4D39C0CD5D05}"/>
              </a:ext>
            </a:extLst>
          </p:cNvPr>
          <p:cNvSpPr/>
          <p:nvPr/>
        </p:nvSpPr>
        <p:spPr>
          <a:xfrm>
            <a:off x="2188975" y="4985599"/>
            <a:ext cx="173346" cy="134272"/>
          </a:xfrm>
          <a:custGeom>
            <a:avLst/>
            <a:gdLst>
              <a:gd name="connsiteX0" fmla="*/ 164 w 173346"/>
              <a:gd name="connsiteY0" fmla="*/ 446 h 134272"/>
              <a:gd name="connsiteX1" fmla="*/ 34801 w 173346"/>
              <a:gd name="connsiteY1" fmla="*/ 7373 h 134272"/>
              <a:gd name="connsiteX2" fmla="*/ 83292 w 173346"/>
              <a:gd name="connsiteY2" fmla="*/ 14300 h 134272"/>
              <a:gd name="connsiteX3" fmla="*/ 97146 w 173346"/>
              <a:gd name="connsiteY3" fmla="*/ 35082 h 134272"/>
              <a:gd name="connsiteX4" fmla="*/ 111001 w 173346"/>
              <a:gd name="connsiteY4" fmla="*/ 97428 h 134272"/>
              <a:gd name="connsiteX5" fmla="*/ 152564 w 173346"/>
              <a:gd name="connsiteY5" fmla="*/ 118209 h 134272"/>
              <a:gd name="connsiteX6" fmla="*/ 173346 w 173346"/>
              <a:gd name="connsiteY6" fmla="*/ 132064 h 134272"/>
              <a:gd name="connsiteX7" fmla="*/ 131783 w 173346"/>
              <a:gd name="connsiteY7" fmla="*/ 83573 h 134272"/>
              <a:gd name="connsiteX8" fmla="*/ 83292 w 173346"/>
              <a:gd name="connsiteY8" fmla="*/ 21228 h 134272"/>
              <a:gd name="connsiteX9" fmla="*/ 62510 w 173346"/>
              <a:gd name="connsiteY9" fmla="*/ 7373 h 134272"/>
              <a:gd name="connsiteX10" fmla="*/ 104073 w 173346"/>
              <a:gd name="connsiteY10" fmla="*/ 48937 h 134272"/>
              <a:gd name="connsiteX11" fmla="*/ 124855 w 173346"/>
              <a:gd name="connsiteY11" fmla="*/ 76646 h 134272"/>
              <a:gd name="connsiteX12" fmla="*/ 166419 w 173346"/>
              <a:gd name="connsiteY12" fmla="*/ 97428 h 134272"/>
              <a:gd name="connsiteX13" fmla="*/ 145637 w 173346"/>
              <a:gd name="connsiteY13" fmla="*/ 104355 h 134272"/>
              <a:gd name="connsiteX14" fmla="*/ 20946 w 173346"/>
              <a:gd name="connsiteY14" fmla="*/ 21228 h 134272"/>
              <a:gd name="connsiteX15" fmla="*/ 164 w 173346"/>
              <a:gd name="connsiteY15" fmla="*/ 446 h 13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346" h="134272">
                <a:moveTo>
                  <a:pt x="164" y="446"/>
                </a:moveTo>
                <a:cubicBezTo>
                  <a:pt x="2473" y="-1863"/>
                  <a:pt x="23187" y="5437"/>
                  <a:pt x="34801" y="7373"/>
                </a:cubicBezTo>
                <a:cubicBezTo>
                  <a:pt x="50907" y="10057"/>
                  <a:pt x="68372" y="7669"/>
                  <a:pt x="83292" y="14300"/>
                </a:cubicBezTo>
                <a:cubicBezTo>
                  <a:pt x="90900" y="17681"/>
                  <a:pt x="92528" y="28155"/>
                  <a:pt x="97146" y="35082"/>
                </a:cubicBezTo>
                <a:cubicBezTo>
                  <a:pt x="97299" y="35849"/>
                  <a:pt x="108204" y="93232"/>
                  <a:pt x="111001" y="97428"/>
                </a:cubicBezTo>
                <a:cubicBezTo>
                  <a:pt x="118674" y="108937"/>
                  <a:pt x="140710" y="114258"/>
                  <a:pt x="152564" y="118209"/>
                </a:cubicBezTo>
                <a:cubicBezTo>
                  <a:pt x="159491" y="122827"/>
                  <a:pt x="173346" y="140390"/>
                  <a:pt x="173346" y="132064"/>
                </a:cubicBezTo>
                <a:cubicBezTo>
                  <a:pt x="173346" y="107001"/>
                  <a:pt x="148268" y="94564"/>
                  <a:pt x="131783" y="83573"/>
                </a:cubicBezTo>
                <a:cubicBezTo>
                  <a:pt x="112474" y="54609"/>
                  <a:pt x="107708" y="41575"/>
                  <a:pt x="83292" y="21228"/>
                </a:cubicBezTo>
                <a:cubicBezTo>
                  <a:pt x="76896" y="15898"/>
                  <a:pt x="62510" y="-953"/>
                  <a:pt x="62510" y="7373"/>
                </a:cubicBezTo>
                <a:lnTo>
                  <a:pt x="104073" y="48937"/>
                </a:lnTo>
                <a:cubicBezTo>
                  <a:pt x="112237" y="57101"/>
                  <a:pt x="116691" y="68482"/>
                  <a:pt x="124855" y="76646"/>
                </a:cubicBezTo>
                <a:cubicBezTo>
                  <a:pt x="138282" y="90073"/>
                  <a:pt x="149518" y="91794"/>
                  <a:pt x="166419" y="97428"/>
                </a:cubicBezTo>
                <a:cubicBezTo>
                  <a:pt x="159492" y="99737"/>
                  <a:pt x="152939" y="104355"/>
                  <a:pt x="145637" y="104355"/>
                </a:cubicBezTo>
                <a:cubicBezTo>
                  <a:pt x="5548" y="104355"/>
                  <a:pt x="29399" y="131125"/>
                  <a:pt x="20946" y="21228"/>
                </a:cubicBezTo>
                <a:cubicBezTo>
                  <a:pt x="20592" y="16623"/>
                  <a:pt x="-2145" y="2755"/>
                  <a:pt x="164" y="446"/>
                </a:cubicBezTo>
                <a:close/>
              </a:path>
            </a:pathLst>
          </a:cu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3" name="Oval 162">
            <a:extLst>
              <a:ext uri="{FF2B5EF4-FFF2-40B4-BE49-F238E27FC236}">
                <a16:creationId xmlns:a16="http://schemas.microsoft.com/office/drawing/2014/main" id="{33DB6912-DDE7-4F00-A600-D21D9E27B314}"/>
              </a:ext>
            </a:extLst>
          </p:cNvPr>
          <p:cNvSpPr/>
          <p:nvPr/>
        </p:nvSpPr>
        <p:spPr>
          <a:xfrm>
            <a:off x="2173149" y="4867684"/>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64" name="TextBox 163">
            <a:extLst>
              <a:ext uri="{FF2B5EF4-FFF2-40B4-BE49-F238E27FC236}">
                <a16:creationId xmlns:a16="http://schemas.microsoft.com/office/drawing/2014/main" id="{71EB73D6-DF77-4D7F-96E1-8453E169530D}"/>
              </a:ext>
            </a:extLst>
          </p:cNvPr>
          <p:cNvSpPr txBox="1"/>
          <p:nvPr/>
        </p:nvSpPr>
        <p:spPr>
          <a:xfrm>
            <a:off x="2130783" y="4827552"/>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B</a:t>
            </a:r>
          </a:p>
        </p:txBody>
      </p:sp>
      <p:cxnSp>
        <p:nvCxnSpPr>
          <p:cNvPr id="6" name="Straight Connector 5">
            <a:extLst>
              <a:ext uri="{FF2B5EF4-FFF2-40B4-BE49-F238E27FC236}">
                <a16:creationId xmlns:a16="http://schemas.microsoft.com/office/drawing/2014/main" id="{506ECE92-043D-299E-6832-3B3322FD1C75}"/>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8FFCE7B7-3628-7B90-F0F3-CE9135F6A70D}"/>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1" name="TextBox 36">
            <a:extLst>
              <a:ext uri="{FF2B5EF4-FFF2-40B4-BE49-F238E27FC236}">
                <a16:creationId xmlns:a16="http://schemas.microsoft.com/office/drawing/2014/main" id="{66242BFF-C6A5-7FE7-6752-A8509236F990}"/>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18708270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BC0E0-84F8-CF29-A9EA-4F58CC4449A0}"/>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18313E7B-CA78-B6B8-8AC9-96BBCD7511E5}"/>
              </a:ext>
            </a:extLst>
          </p:cNvPr>
          <p:cNvSpPr txBox="1"/>
          <p:nvPr/>
        </p:nvSpPr>
        <p:spPr>
          <a:xfrm>
            <a:off x="1462707" y="252672"/>
            <a:ext cx="4155897" cy="569387"/>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AU" sz="1100" dirty="0">
                <a:latin typeface="Arial Narrow" panose="020B0606020202030204" pitchFamily="34" charset="0"/>
              </a:rPr>
              <a:t>the concept of an ecological tipping point and how this applies to coral reef ecosystems.</a:t>
            </a:r>
          </a:p>
        </p:txBody>
      </p:sp>
      <p:sp>
        <p:nvSpPr>
          <p:cNvPr id="31" name="TextBox 30">
            <a:extLst>
              <a:ext uri="{FF2B5EF4-FFF2-40B4-BE49-F238E27FC236}">
                <a16:creationId xmlns:a16="http://schemas.microsoft.com/office/drawing/2014/main" id="{4C709DD6-2E99-C904-2D0A-D3D1234BA768}"/>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1148C771-8A1F-ABE8-3A56-5D2A7D5DF56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AB1FB3F1-157A-550B-893F-29D0AE0D9253}"/>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07FF8D9-0995-5317-2A2A-9733DC4EF64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842EFB26-07B5-D6ED-1A66-C35C93BC693D}"/>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7E28425C-6FB2-F7CB-E3E3-29D69FCB3CE0}"/>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318784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12775" y="99972"/>
            <a:ext cx="4032449" cy="538609"/>
          </a:xfrm>
          <a:prstGeom prst="rect">
            <a:avLst/>
          </a:prstGeom>
          <a:noFill/>
        </p:spPr>
        <p:txBody>
          <a:bodyPr wrap="square" rtlCol="0">
            <a:spAutoFit/>
          </a:bodyPr>
          <a:lstStyle/>
          <a:p>
            <a:r>
              <a:rPr lang="en-US" b="1" dirty="0">
                <a:latin typeface="Arial Narrow" pitchFamily="34" charset="0"/>
              </a:rPr>
              <a:t>25. Road Blocks to Recovery – </a:t>
            </a:r>
            <a:r>
              <a:rPr lang="en-AU" sz="1100" dirty="0">
                <a:latin typeface="Arial Narrow" panose="020B0606020202030204" pitchFamily="34" charset="0"/>
              </a:rPr>
              <a:t>Describe hysteresis and how this applies to the concept of reef resilience</a:t>
            </a:r>
            <a:endParaRPr lang="en-US" sz="1100" i="1" dirty="0">
              <a:latin typeface="Arial Narrow" pitchFamily="34" charset="0"/>
            </a:endParaRPr>
          </a:p>
        </p:txBody>
      </p:sp>
      <p:sp>
        <p:nvSpPr>
          <p:cNvPr id="11" name="TextBox 10"/>
          <p:cNvSpPr txBox="1"/>
          <p:nvPr/>
        </p:nvSpPr>
        <p:spPr>
          <a:xfrm>
            <a:off x="465212" y="990593"/>
            <a:ext cx="6027446" cy="1446550"/>
          </a:xfrm>
          <a:prstGeom prst="rect">
            <a:avLst/>
          </a:prstGeom>
          <a:noFill/>
        </p:spPr>
        <p:txBody>
          <a:bodyPr wrap="square" rtlCol="0">
            <a:spAutoFit/>
          </a:bodyPr>
          <a:lstStyle/>
          <a:p>
            <a:r>
              <a:rPr lang="en-AU" sz="1600" b="1" dirty="0">
                <a:latin typeface="Arial Narrow" panose="020B0606020202030204" pitchFamily="34" charset="0"/>
              </a:rPr>
              <a:t>Hysteresis: returning along a different path</a:t>
            </a:r>
          </a:p>
          <a:p>
            <a:r>
              <a:rPr lang="en-AU" sz="1190" dirty="0">
                <a:latin typeface="Arial Narrow" panose="020B0606020202030204" pitchFamily="34" charset="0"/>
              </a:rPr>
              <a:t>When a phase-shift occurs on a coral reef, it is very sad. Corals die. Algae grows. Colours fade. Life disappears. It is only natural to feel compelled to want to change it back. However, it is not that easy. Because of </a:t>
            </a:r>
            <a:r>
              <a:rPr lang="en-AU" sz="1190" b="1" dirty="0">
                <a:latin typeface="Arial Narrow" panose="020B0606020202030204" pitchFamily="34" charset="0"/>
              </a:rPr>
              <a:t>hysteresis. </a:t>
            </a:r>
            <a:r>
              <a:rPr lang="en-AU" sz="1190" dirty="0">
                <a:latin typeface="Arial Narrow" panose="020B0606020202030204" pitchFamily="34" charset="0"/>
              </a:rPr>
              <a:t>Hysteresis is when the return pathway to recovery (e.g. back to a coral-dominated state) </a:t>
            </a:r>
            <a:r>
              <a:rPr lang="en-AU" sz="1190" i="1" dirty="0">
                <a:latin typeface="Arial Narrow" panose="020B0606020202030204" pitchFamily="34" charset="0"/>
              </a:rPr>
              <a:t>differs</a:t>
            </a:r>
            <a:r>
              <a:rPr lang="en-AU" sz="1190" dirty="0">
                <a:latin typeface="Arial Narrow" panose="020B0606020202030204" pitchFamily="34" charset="0"/>
              </a:rPr>
              <a:t> from the original pathway of degradation (Figure 1). So, even if the stressor that caused the reef to undergo a phase-shift in the first place is removed, unfortunately, the reef will still remain in the (less desired) algae-dominated state</a:t>
            </a:r>
            <a:r>
              <a:rPr lang="en-AU" sz="1190" baseline="30000" dirty="0">
                <a:latin typeface="Arial Narrow" panose="020B0606020202030204" pitchFamily="34" charset="0"/>
              </a:rPr>
              <a:t>[1][2]</a:t>
            </a:r>
            <a:r>
              <a:rPr lang="en-AU" sz="1190" dirty="0">
                <a:latin typeface="Arial Narrow" panose="020B0606020202030204" pitchFamily="34" charset="0"/>
              </a:rPr>
              <a:t>. </a:t>
            </a:r>
            <a:r>
              <a:rPr lang="en-AU" sz="1200" dirty="0">
                <a:latin typeface="Arial Narrow" panose="020B0606020202030204" pitchFamily="34" charset="0"/>
                <a:sym typeface="Wingdings" panose="05000000000000000000" pitchFamily="2" charset="2"/>
              </a:rPr>
              <a:t></a:t>
            </a:r>
            <a:r>
              <a:rPr lang="en-AU" sz="1200" dirty="0">
                <a:latin typeface="Arial Narrow" panose="020B0606020202030204" pitchFamily="34" charset="0"/>
              </a:rPr>
              <a:t> </a:t>
            </a:r>
            <a:endParaRPr lang="en-AU" sz="1200" b="1" dirty="0">
              <a:latin typeface="Arial Narrow" panose="020B0606020202030204" pitchFamily="34" charset="0"/>
            </a:endParaRPr>
          </a:p>
        </p:txBody>
      </p:sp>
      <p:sp>
        <p:nvSpPr>
          <p:cNvPr id="155" name="TextBox 154"/>
          <p:cNvSpPr txBox="1"/>
          <p:nvPr/>
        </p:nvSpPr>
        <p:spPr>
          <a:xfrm>
            <a:off x="434682" y="4468741"/>
            <a:ext cx="2880663" cy="584775"/>
          </a:xfrm>
          <a:prstGeom prst="rect">
            <a:avLst/>
          </a:prstGeom>
          <a:noFill/>
        </p:spPr>
        <p:txBody>
          <a:bodyPr wrap="square" rtlCol="0">
            <a:spAutoFit/>
          </a:bodyPr>
          <a:lstStyle/>
          <a:p>
            <a:r>
              <a:rPr lang="en-AU" sz="800" b="1" dirty="0">
                <a:latin typeface="Arial Narrow" panose="020B0606020202030204" pitchFamily="34" charset="0"/>
              </a:rPr>
              <a:t>Figure 1: Hysteresis: the reversal of a phase shift follows a different trajectory to the original pathway of degradation</a:t>
            </a:r>
            <a:r>
              <a:rPr lang="en-AU" sz="800" b="1" baseline="30000" dirty="0">
                <a:latin typeface="Arial Narrow" panose="020B0606020202030204" pitchFamily="34" charset="0"/>
              </a:rPr>
              <a:t>[2]</a:t>
            </a:r>
            <a:r>
              <a:rPr lang="en-AU" sz="800" b="1" dirty="0">
                <a:latin typeface="Arial Narrow" panose="020B0606020202030204" pitchFamily="34" charset="0"/>
              </a:rPr>
              <a:t>. </a:t>
            </a:r>
          </a:p>
          <a:p>
            <a:r>
              <a:rPr lang="en-AU" sz="800" b="1" i="1" dirty="0">
                <a:latin typeface="Arial Narrow" panose="020B0606020202030204" pitchFamily="34" charset="0"/>
              </a:rPr>
              <a:t>Note</a:t>
            </a:r>
            <a:r>
              <a:rPr lang="en-AU" sz="800" b="1" dirty="0">
                <a:latin typeface="Arial Narrow" panose="020B0606020202030204" pitchFamily="34" charset="0"/>
              </a:rPr>
              <a:t>: the level of stress on the community is much lower at the reversal tipping point (C) than at the original tipping point (A).</a:t>
            </a:r>
            <a:endParaRPr lang="en-AU" sz="800" b="1" baseline="30000" dirty="0">
              <a:latin typeface="Arial Narrow" panose="020B0606020202030204" pitchFamily="34" charset="0"/>
            </a:endParaRPr>
          </a:p>
        </p:txBody>
      </p:sp>
      <p:sp>
        <p:nvSpPr>
          <p:cNvPr id="158" name="TextBox 157"/>
          <p:cNvSpPr txBox="1"/>
          <p:nvPr/>
        </p:nvSpPr>
        <p:spPr>
          <a:xfrm>
            <a:off x="424919" y="7082214"/>
            <a:ext cx="2995630" cy="1323439"/>
          </a:xfrm>
          <a:prstGeom prst="rect">
            <a:avLst/>
          </a:prstGeom>
          <a:noFill/>
        </p:spPr>
        <p:txBody>
          <a:bodyPr wrap="square" rtlCol="0">
            <a:spAutoFit/>
          </a:bodyPr>
          <a:lstStyle/>
          <a:p>
            <a:r>
              <a:rPr lang="en-AU" sz="800" b="1" dirty="0">
                <a:latin typeface="Arial Narrow" panose="020B0606020202030204" pitchFamily="34" charset="0"/>
              </a:rPr>
              <a:t>Figure 2: Drivers of change (i.e. acute disturbances) cause a reef to move from a more desired state to a less desired state. However, the reef will return to the more desired state (arrows pointing UP) provided it does not cross the dotted line separating the two alternate states (one dominated by coral, the other dominated by macroalgae etc.). </a:t>
            </a:r>
            <a:br>
              <a:rPr lang="en-AU" sz="800" b="1" dirty="0">
                <a:latin typeface="Arial Narrow" panose="020B0606020202030204" pitchFamily="34" charset="0"/>
              </a:rPr>
            </a:br>
            <a:r>
              <a:rPr lang="en-AU" sz="800" b="1" dirty="0">
                <a:latin typeface="Arial Narrow" panose="020B0606020202030204" pitchFamily="34" charset="0"/>
              </a:rPr>
              <a:t>The vertical arrows also represent resilience - the ability to absorb acute disturbances without undergoing a phase-shift - whereby the long arrows have high resilience and the short arrows have low resilience. As the trajectory (solid line) approaches its tipping point, resilience decreases (arrows get shorter)</a:t>
            </a:r>
            <a:r>
              <a:rPr lang="en-AU" sz="800" b="1" baseline="30000" dirty="0">
                <a:latin typeface="Arial Narrow" panose="020B0606020202030204" pitchFamily="34" charset="0"/>
              </a:rPr>
              <a:t>[2][3].</a:t>
            </a:r>
          </a:p>
        </p:txBody>
      </p:sp>
      <p:sp>
        <p:nvSpPr>
          <p:cNvPr id="161" name="TextBox 160"/>
          <p:cNvSpPr txBox="1"/>
          <p:nvPr/>
        </p:nvSpPr>
        <p:spPr>
          <a:xfrm>
            <a:off x="387472" y="8406529"/>
            <a:ext cx="6083053" cy="412421"/>
          </a:xfrm>
          <a:prstGeom prst="rect">
            <a:avLst/>
          </a:prstGeom>
          <a:noFill/>
        </p:spPr>
        <p:txBody>
          <a:bodyPr wrap="square" rtlCol="0">
            <a:spAutoFit/>
          </a:bodyPr>
          <a:lstStyle/>
          <a:p>
            <a:r>
              <a:rPr lang="en-AU" sz="520" baseline="30000" dirty="0">
                <a:latin typeface="Arial Narrow" panose="020B0606020202030204" pitchFamily="34" charset="0"/>
              </a:rPr>
              <a:t>[1]</a:t>
            </a:r>
            <a:r>
              <a:rPr lang="en-AU" sz="520" dirty="0">
                <a:latin typeface="Arial Narrow" panose="020B0606020202030204" pitchFamily="34" charset="0"/>
              </a:rPr>
              <a:t> Kelly, R.P., Erikson, A.L. and </a:t>
            </a:r>
            <a:r>
              <a:rPr lang="en-AU" sz="520" dirty="0" err="1">
                <a:latin typeface="Arial Narrow" panose="020B0606020202030204" pitchFamily="34" charset="0"/>
              </a:rPr>
              <a:t>Mease</a:t>
            </a:r>
            <a:r>
              <a:rPr lang="en-AU" sz="520" dirty="0">
                <a:latin typeface="Arial Narrow" panose="020B0606020202030204" pitchFamily="34" charset="0"/>
              </a:rPr>
              <a:t>, L.A. (2015). How Not to Fall Off a Cliff, or, Using Tipping Points to Improve Environmental Management.</a:t>
            </a:r>
            <a:r>
              <a:rPr lang="en-AU" sz="520" i="1" dirty="0">
                <a:latin typeface="Arial Narrow" panose="020B0606020202030204" pitchFamily="34" charset="0"/>
              </a:rPr>
              <a:t> Ecology Law Quarterly. 41(4):843. DOI: 10.15779/Z38FP1H</a:t>
            </a:r>
          </a:p>
          <a:p>
            <a:r>
              <a:rPr lang="en-US" sz="520" baseline="30000" dirty="0">
                <a:latin typeface="Arial Narrow" panose="020B0606020202030204" pitchFamily="34" charset="0"/>
              </a:rPr>
              <a:t>[2] </a:t>
            </a:r>
            <a:r>
              <a:rPr lang="en-US" sz="520" dirty="0">
                <a:latin typeface="Arial Narrow" panose="020B0606020202030204" pitchFamily="34" charset="0"/>
              </a:rPr>
              <a:t>Reprinted from Trends in Ecology &amp; Evolution, Vol. 25. No. 11, Hughes, T., Graham, N.A., Jackson, J.B., </a:t>
            </a:r>
            <a:r>
              <a:rPr lang="en-US" sz="520" dirty="0" err="1">
                <a:latin typeface="Arial Narrow" panose="020B0606020202030204" pitchFamily="34" charset="0"/>
              </a:rPr>
              <a:t>Mumby</a:t>
            </a:r>
            <a:r>
              <a:rPr lang="en-US" sz="520" dirty="0">
                <a:latin typeface="Arial Narrow" panose="020B0606020202030204" pitchFamily="34" charset="0"/>
              </a:rPr>
              <a:t>, P.J. and </a:t>
            </a:r>
            <a:r>
              <a:rPr lang="en-US" sz="520" dirty="0" err="1">
                <a:latin typeface="Arial Narrow" panose="020B0606020202030204" pitchFamily="34" charset="0"/>
              </a:rPr>
              <a:t>Steneck</a:t>
            </a:r>
            <a:r>
              <a:rPr lang="en-US" sz="520" dirty="0">
                <a:latin typeface="Arial Narrow" panose="020B0606020202030204" pitchFamily="34" charset="0"/>
              </a:rPr>
              <a:t>, R.S., Rising to the challenge of sustaining coral reef resilience, pp. 619-680, 2010, with permission from Elsevier.</a:t>
            </a:r>
          </a:p>
          <a:p>
            <a:r>
              <a:rPr lang="en-AU" sz="520" baseline="30000" dirty="0">
                <a:latin typeface="Arial Narrow" panose="020B0606020202030204" pitchFamily="34" charset="0"/>
              </a:rPr>
              <a:t>[3] </a:t>
            </a:r>
            <a:r>
              <a:rPr lang="en-AU" sz="520" dirty="0">
                <a:latin typeface="Arial Narrow" panose="020B0606020202030204" pitchFamily="34" charset="0"/>
              </a:rPr>
              <a:t>Adapted from: </a:t>
            </a:r>
            <a:r>
              <a:rPr lang="en-AU" sz="520" dirty="0" err="1">
                <a:latin typeface="Arial Narrow" panose="020B0606020202030204" pitchFamily="34" charset="0"/>
              </a:rPr>
              <a:t>Toh</a:t>
            </a:r>
            <a:r>
              <a:rPr lang="en-AU" sz="520" dirty="0">
                <a:latin typeface="Arial Narrow" panose="020B0606020202030204" pitchFamily="34" charset="0"/>
              </a:rPr>
              <a:t>, T.C., Ng, C.S.L. and Chou, L.M.</a:t>
            </a:r>
            <a:r>
              <a:rPr lang="en-AU" sz="520" i="1" dirty="0">
                <a:latin typeface="Arial Narrow" panose="020B0606020202030204" pitchFamily="34" charset="0"/>
              </a:rPr>
              <a:t> </a:t>
            </a:r>
            <a:r>
              <a:rPr lang="en-AU" sz="520" dirty="0">
                <a:latin typeface="Arial Narrow" panose="020B0606020202030204" pitchFamily="34" charset="0"/>
              </a:rPr>
              <a:t>(2013).</a:t>
            </a:r>
            <a:r>
              <a:rPr lang="en-AU" sz="520" i="1" dirty="0">
                <a:latin typeface="Arial Narrow" panose="020B0606020202030204" pitchFamily="34" charset="0"/>
              </a:rPr>
              <a:t> Enhancing Coral Reef Resilience through Ecological Restoration: Concepts and Challenges. The Asian Conference on Sustainability, Energy and the Environment: Official Conference Proceedings 2013. </a:t>
            </a:r>
            <a:r>
              <a:rPr lang="en-AU" sz="520" dirty="0">
                <a:latin typeface="Arial Narrow" panose="020B0606020202030204" pitchFamily="34" charset="0"/>
              </a:rPr>
              <a:t>Osaka, Japan. Volume: 528-545. Accessed 07.04.2019 from: https://coralreef.nus.edu.sg/publications/Toh2013IAF.pdf</a:t>
            </a:r>
            <a:endParaRPr lang="en-AU" sz="520" baseline="30000" dirty="0">
              <a:latin typeface="Arial Narrow" panose="020B0606020202030204" pitchFamily="34" charset="0"/>
            </a:endParaRPr>
          </a:p>
        </p:txBody>
      </p:sp>
      <p:sp>
        <p:nvSpPr>
          <p:cNvPr id="52" name="Rectangle 51"/>
          <p:cNvSpPr/>
          <p:nvPr/>
        </p:nvSpPr>
        <p:spPr>
          <a:xfrm>
            <a:off x="3433436" y="2436435"/>
            <a:ext cx="2919182" cy="110448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Hysteresis? Ans.</a:t>
            </a:r>
          </a:p>
        </p:txBody>
      </p:sp>
      <p:sp>
        <p:nvSpPr>
          <p:cNvPr id="53" name="Rectangle 52"/>
          <p:cNvSpPr/>
          <p:nvPr/>
        </p:nvSpPr>
        <p:spPr>
          <a:xfrm>
            <a:off x="3480531" y="2722264"/>
            <a:ext cx="2812104" cy="76179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Hysteresis is when the return pathways to recovery differs from the original pathway of destruction. </a:t>
            </a:r>
          </a:p>
        </p:txBody>
      </p:sp>
      <p:sp>
        <p:nvSpPr>
          <p:cNvPr id="54" name="TextBox 53"/>
          <p:cNvSpPr txBox="1"/>
          <p:nvPr/>
        </p:nvSpPr>
        <p:spPr>
          <a:xfrm>
            <a:off x="3342824" y="3576498"/>
            <a:ext cx="3254528" cy="2169825"/>
          </a:xfrm>
          <a:prstGeom prst="rect">
            <a:avLst/>
          </a:prstGeom>
          <a:noFill/>
        </p:spPr>
        <p:txBody>
          <a:bodyPr wrap="square" rtlCol="0">
            <a:spAutoFit/>
          </a:bodyPr>
          <a:lstStyle/>
          <a:p>
            <a:r>
              <a:rPr lang="en-AU" sz="1600" b="1" dirty="0">
                <a:latin typeface="Arial Narrow" panose="020B0606020202030204" pitchFamily="34" charset="0"/>
              </a:rPr>
              <a:t>The Coral’s Immune System</a:t>
            </a:r>
          </a:p>
          <a:p>
            <a:r>
              <a:rPr lang="en-AU" sz="1190" dirty="0">
                <a:latin typeface="Arial Narrow" panose="020B0606020202030204" pitchFamily="34" charset="0"/>
              </a:rPr>
              <a:t>How do reefs avoid a phase-shift in the first place? </a:t>
            </a:r>
          </a:p>
          <a:p>
            <a:r>
              <a:rPr lang="en-AU" sz="1190" dirty="0">
                <a:latin typeface="Arial Narrow" panose="020B0606020202030204" pitchFamily="34" charset="0"/>
              </a:rPr>
              <a:t>A reef ecosystem will remain in a more desired state, for longer, when its resilience is strong. Resilience is the ability to absorb acute disturbances without undergoing a phase-shift</a:t>
            </a:r>
            <a:r>
              <a:rPr lang="en-AU" sz="1190" baseline="30000" dirty="0">
                <a:latin typeface="Arial Narrow" panose="020B0606020202030204" pitchFamily="34" charset="0"/>
              </a:rPr>
              <a:t>[1]</a:t>
            </a:r>
            <a:r>
              <a:rPr lang="en-AU" sz="1190" dirty="0">
                <a:latin typeface="Arial Narrow" panose="020B0606020202030204" pitchFamily="34" charset="0"/>
              </a:rPr>
              <a:t>. For example, think of resilience like your immune system. If your immune system is weak, it will take you longer to recover from an illness. You may even catch another bug to make you feel even worse! </a:t>
            </a:r>
            <a:br>
              <a:rPr lang="en-AU" sz="1190" dirty="0">
                <a:latin typeface="Arial Narrow" panose="020B0606020202030204" pitchFamily="34" charset="0"/>
              </a:rPr>
            </a:br>
            <a:r>
              <a:rPr lang="en-AU" sz="1190" dirty="0">
                <a:latin typeface="Arial Narrow" panose="020B0606020202030204" pitchFamily="34" charset="0"/>
              </a:rPr>
              <a:t>In contrast, if your immune system is strong, your recovery will be faster. The same applies to reefs. </a:t>
            </a:r>
            <a:endParaRPr lang="en-AU" sz="1190" b="1" dirty="0">
              <a:latin typeface="Arial Narrow" panose="020B0606020202030204" pitchFamily="34" charset="0"/>
            </a:endParaRPr>
          </a:p>
        </p:txBody>
      </p:sp>
      <p:sp>
        <p:nvSpPr>
          <p:cNvPr id="55" name="Rectangle 54"/>
          <p:cNvSpPr/>
          <p:nvPr/>
        </p:nvSpPr>
        <p:spPr>
          <a:xfrm>
            <a:off x="3433436" y="5766995"/>
            <a:ext cx="2921944" cy="75655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happens to resilience when an ecosystem approaches its tipping point? </a:t>
            </a:r>
          </a:p>
          <a:p>
            <a:endParaRPr lang="en-AU" sz="4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Ans.</a:t>
            </a:r>
            <a:r>
              <a:rPr lang="en-AU" sz="800" dirty="0">
                <a:solidFill>
                  <a:schemeClr val="tx1"/>
                </a:solidFill>
                <a:latin typeface="Arial Narrow" panose="020B0606020202030204" pitchFamily="34" charset="0"/>
              </a:rPr>
              <a:t>.</a:t>
            </a:r>
          </a:p>
        </p:txBody>
      </p:sp>
      <p:sp>
        <p:nvSpPr>
          <p:cNvPr id="56" name="Rectangle 55"/>
          <p:cNvSpPr/>
          <p:nvPr/>
        </p:nvSpPr>
        <p:spPr>
          <a:xfrm>
            <a:off x="3862192" y="6189151"/>
            <a:ext cx="1893167" cy="23933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[it increases]   [it decreases]</a:t>
            </a:r>
          </a:p>
        </p:txBody>
      </p:sp>
      <p:sp>
        <p:nvSpPr>
          <p:cNvPr id="58" name="Rectangle 57"/>
          <p:cNvSpPr/>
          <p:nvPr/>
        </p:nvSpPr>
        <p:spPr>
          <a:xfrm>
            <a:off x="3431719" y="6600168"/>
            <a:ext cx="2920899" cy="172095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does it take to reverse a phase-shift? How do we reduce the resilience of an algae-dominated reef so that it returns back to a coral-dominated reef (i.e. overtakes C)? Ans.</a:t>
            </a:r>
          </a:p>
        </p:txBody>
      </p:sp>
      <p:sp>
        <p:nvSpPr>
          <p:cNvPr id="59" name="Rectangle 58"/>
          <p:cNvSpPr/>
          <p:nvPr/>
        </p:nvSpPr>
        <p:spPr>
          <a:xfrm>
            <a:off x="3492544" y="7417311"/>
            <a:ext cx="2788079" cy="82709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Reduce/remove ALL the stressors.</a:t>
            </a:r>
          </a:p>
          <a:p>
            <a:r>
              <a:rPr lang="en-AU" sz="1200" dirty="0">
                <a:solidFill>
                  <a:schemeClr val="tx1">
                    <a:lumMod val="65000"/>
                    <a:lumOff val="35000"/>
                  </a:schemeClr>
                </a:solidFill>
                <a:latin typeface="Comic Sans MS" panose="030F0702030302020204" pitchFamily="66" charset="0"/>
              </a:rPr>
              <a:t>E.g. MPA’s, reduce pollution, improve water quality, protect species that eat algae in high densities, etc.</a:t>
            </a:r>
          </a:p>
        </p:txBody>
      </p:sp>
      <p:sp>
        <p:nvSpPr>
          <p:cNvPr id="2" name="Oval 1"/>
          <p:cNvSpPr/>
          <p:nvPr/>
        </p:nvSpPr>
        <p:spPr>
          <a:xfrm>
            <a:off x="4808775" y="6170889"/>
            <a:ext cx="936104" cy="298176"/>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 name="Straight Connector 4"/>
          <p:cNvCxnSpPr/>
          <p:nvPr/>
        </p:nvCxnSpPr>
        <p:spPr>
          <a:xfrm>
            <a:off x="3433436" y="3583438"/>
            <a:ext cx="291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628562" y="6163406"/>
            <a:ext cx="864096" cy="338554"/>
          </a:xfrm>
          <a:prstGeom prst="rect">
            <a:avLst/>
          </a:prstGeom>
          <a:noFill/>
        </p:spPr>
        <p:txBody>
          <a:bodyPr wrap="square" rtlCol="0">
            <a:spAutoFit/>
          </a:bodyPr>
          <a:lstStyle/>
          <a:p>
            <a:pPr algn="ctr"/>
            <a:r>
              <a:rPr lang="en-AU" sz="800" dirty="0">
                <a:latin typeface="Arial Narrow" panose="020B0606020202030204" pitchFamily="34" charset="0"/>
              </a:rPr>
              <a:t>Circle correct answer</a:t>
            </a:r>
          </a:p>
        </p:txBody>
      </p:sp>
      <p:sp>
        <p:nvSpPr>
          <p:cNvPr id="65" name="TextBox 64">
            <a:extLst>
              <a:ext uri="{FF2B5EF4-FFF2-40B4-BE49-F238E27FC236}">
                <a16:creationId xmlns:a16="http://schemas.microsoft.com/office/drawing/2014/main" id="{18227A4B-EEF4-4AAF-902E-77330DFCA3D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8" name="Rectangle 7">
            <a:extLst>
              <a:ext uri="{FF2B5EF4-FFF2-40B4-BE49-F238E27FC236}">
                <a16:creationId xmlns:a16="http://schemas.microsoft.com/office/drawing/2014/main" id="{94B1F136-5BDE-43DA-93CB-0D8247B372B2}"/>
              </a:ext>
            </a:extLst>
          </p:cNvPr>
          <p:cNvSpPr/>
          <p:nvPr/>
        </p:nvSpPr>
        <p:spPr>
          <a:xfrm>
            <a:off x="505382" y="2436435"/>
            <a:ext cx="2836672" cy="20455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75" name="Picture 74">
            <a:extLst>
              <a:ext uri="{FF2B5EF4-FFF2-40B4-BE49-F238E27FC236}">
                <a16:creationId xmlns:a16="http://schemas.microsoft.com/office/drawing/2014/main" id="{120C5BAD-C85E-4CAA-BF0E-3873827D6369}"/>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25000"/>
                    </a14:imgEffect>
                    <a14:imgEffect>
                      <a14:saturation sat="0"/>
                    </a14:imgEffect>
                    <a14:imgEffect>
                      <a14:brightnessContrast bright="40000" contrast="40000"/>
                    </a14:imgEffect>
                  </a14:imgLayer>
                </a14:imgProps>
              </a:ext>
            </a:extLst>
          </a:blip>
          <a:srcRect t="5259" r="1703" b="1380"/>
          <a:stretch/>
        </p:blipFill>
        <p:spPr>
          <a:xfrm>
            <a:off x="564258" y="2597792"/>
            <a:ext cx="2729138" cy="1741715"/>
          </a:xfrm>
          <a:prstGeom prst="rect">
            <a:avLst/>
          </a:prstGeom>
          <a:ln>
            <a:solidFill>
              <a:schemeClr val="tx1"/>
            </a:solidFill>
          </a:ln>
        </p:spPr>
      </p:pic>
      <p:sp>
        <p:nvSpPr>
          <p:cNvPr id="79" name="Rectangle 78">
            <a:extLst>
              <a:ext uri="{FF2B5EF4-FFF2-40B4-BE49-F238E27FC236}">
                <a16:creationId xmlns:a16="http://schemas.microsoft.com/office/drawing/2014/main" id="{392D4C0F-8DF7-4777-8FBD-1401EAB52BC7}"/>
              </a:ext>
            </a:extLst>
          </p:cNvPr>
          <p:cNvSpPr/>
          <p:nvPr/>
        </p:nvSpPr>
        <p:spPr>
          <a:xfrm>
            <a:off x="581285" y="2572967"/>
            <a:ext cx="215445" cy="173735"/>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0" name="Rectangle 79">
            <a:extLst>
              <a:ext uri="{FF2B5EF4-FFF2-40B4-BE49-F238E27FC236}">
                <a16:creationId xmlns:a16="http://schemas.microsoft.com/office/drawing/2014/main" id="{CBED539A-4764-41FC-995C-F4D5D0ADBEA3}"/>
              </a:ext>
            </a:extLst>
          </p:cNvPr>
          <p:cNvSpPr/>
          <p:nvPr/>
        </p:nvSpPr>
        <p:spPr>
          <a:xfrm>
            <a:off x="580537" y="3183677"/>
            <a:ext cx="479007" cy="21795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1" name="TextBox 80">
            <a:extLst>
              <a:ext uri="{FF2B5EF4-FFF2-40B4-BE49-F238E27FC236}">
                <a16:creationId xmlns:a16="http://schemas.microsoft.com/office/drawing/2014/main" id="{58A402FB-0EB3-46C1-BE04-7F347615A74E}"/>
              </a:ext>
            </a:extLst>
          </p:cNvPr>
          <p:cNvSpPr txBox="1"/>
          <p:nvPr/>
        </p:nvSpPr>
        <p:spPr>
          <a:xfrm rot="16200000">
            <a:off x="-148309" y="3069021"/>
            <a:ext cx="1699092" cy="369332"/>
          </a:xfrm>
          <a:prstGeom prst="rect">
            <a:avLst/>
          </a:prstGeom>
          <a:noFill/>
          <a:ln>
            <a:noFill/>
          </a:ln>
        </p:spPr>
        <p:txBody>
          <a:bodyPr wrap="square" rtlCol="0">
            <a:spAutoFit/>
          </a:bodyPr>
          <a:lstStyle/>
          <a:p>
            <a:r>
              <a:rPr lang="en-AU" dirty="0">
                <a:solidFill>
                  <a:schemeClr val="bg1"/>
                </a:solidFill>
                <a:latin typeface="Arial Narrow" panose="020B0606020202030204" pitchFamily="34" charset="0"/>
              </a:rPr>
              <a:t>Ecosystem State</a:t>
            </a:r>
          </a:p>
        </p:txBody>
      </p:sp>
      <p:sp>
        <p:nvSpPr>
          <p:cNvPr id="84" name="Rectangle 83">
            <a:extLst>
              <a:ext uri="{FF2B5EF4-FFF2-40B4-BE49-F238E27FC236}">
                <a16:creationId xmlns:a16="http://schemas.microsoft.com/office/drawing/2014/main" id="{161684C0-B094-4C64-9930-0706C6BCBDAE}"/>
              </a:ext>
            </a:extLst>
          </p:cNvPr>
          <p:cNvSpPr/>
          <p:nvPr/>
        </p:nvSpPr>
        <p:spPr>
          <a:xfrm>
            <a:off x="502620" y="5075111"/>
            <a:ext cx="2821853" cy="20065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85" name="Picture 84">
            <a:extLst>
              <a:ext uri="{FF2B5EF4-FFF2-40B4-BE49-F238E27FC236}">
                <a16:creationId xmlns:a16="http://schemas.microsoft.com/office/drawing/2014/main" id="{4335FDC7-8DA6-469B-9A94-1A793F2AD7E0}"/>
              </a:ext>
            </a:extLst>
          </p:cNvPr>
          <p:cNvPicPr>
            <a:picLocks noChangeAspect="1"/>
          </p:cNvPicPr>
          <p:nvPr/>
        </p:nvPicPr>
        <p:blipFill rotWithShape="1">
          <a:blip r:embed="rId5">
            <a:biLevel thresh="50000"/>
            <a:extLst>
              <a:ext uri="{BEBA8EAE-BF5A-486C-A8C5-ECC9F3942E4B}">
                <a14:imgProps xmlns:a14="http://schemas.microsoft.com/office/drawing/2010/main">
                  <a14:imgLayer r:embed="rId6">
                    <a14:imgEffect>
                      <a14:brightnessContrast bright="40000" contrast="-40000"/>
                    </a14:imgEffect>
                  </a14:imgLayer>
                </a14:imgProps>
              </a:ext>
            </a:extLst>
          </a:blip>
          <a:srcRect r="1943" b="2043"/>
          <a:stretch/>
        </p:blipFill>
        <p:spPr>
          <a:xfrm>
            <a:off x="573414" y="5156039"/>
            <a:ext cx="2647867" cy="1771180"/>
          </a:xfrm>
          <a:prstGeom prst="rect">
            <a:avLst/>
          </a:prstGeom>
          <a:ln>
            <a:solidFill>
              <a:schemeClr val="tx1"/>
            </a:solidFill>
          </a:ln>
        </p:spPr>
      </p:pic>
      <p:sp>
        <p:nvSpPr>
          <p:cNvPr id="100" name="Rectangle 99">
            <a:extLst>
              <a:ext uri="{FF2B5EF4-FFF2-40B4-BE49-F238E27FC236}">
                <a16:creationId xmlns:a16="http://schemas.microsoft.com/office/drawing/2014/main" id="{D7DBE55D-AA92-4301-B111-9535B6AF375D}"/>
              </a:ext>
            </a:extLst>
          </p:cNvPr>
          <p:cNvSpPr/>
          <p:nvPr/>
        </p:nvSpPr>
        <p:spPr>
          <a:xfrm>
            <a:off x="591589" y="5212192"/>
            <a:ext cx="215445" cy="173735"/>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1" name="Rectangle 100">
            <a:extLst>
              <a:ext uri="{FF2B5EF4-FFF2-40B4-BE49-F238E27FC236}">
                <a16:creationId xmlns:a16="http://schemas.microsoft.com/office/drawing/2014/main" id="{6933D221-C256-4788-91BB-E35113EF0EC1}"/>
              </a:ext>
            </a:extLst>
          </p:cNvPr>
          <p:cNvSpPr/>
          <p:nvPr/>
        </p:nvSpPr>
        <p:spPr>
          <a:xfrm>
            <a:off x="567530" y="5848910"/>
            <a:ext cx="479007" cy="21795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6" name="Oval 105">
            <a:extLst>
              <a:ext uri="{FF2B5EF4-FFF2-40B4-BE49-F238E27FC236}">
                <a16:creationId xmlns:a16="http://schemas.microsoft.com/office/drawing/2014/main" id="{ABBE4844-AB38-4DD2-932A-72D9ED563D08}"/>
              </a:ext>
            </a:extLst>
          </p:cNvPr>
          <p:cNvSpPr/>
          <p:nvPr/>
        </p:nvSpPr>
        <p:spPr>
          <a:xfrm>
            <a:off x="2476656" y="2841759"/>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07" name="TextBox 106">
            <a:extLst>
              <a:ext uri="{FF2B5EF4-FFF2-40B4-BE49-F238E27FC236}">
                <a16:creationId xmlns:a16="http://schemas.microsoft.com/office/drawing/2014/main" id="{11E1F1FA-5312-4AC0-B757-996BBFAA40DF}"/>
              </a:ext>
            </a:extLst>
          </p:cNvPr>
          <p:cNvSpPr txBox="1"/>
          <p:nvPr/>
        </p:nvSpPr>
        <p:spPr>
          <a:xfrm>
            <a:off x="2434290" y="2801627"/>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A</a:t>
            </a:r>
          </a:p>
        </p:txBody>
      </p:sp>
      <p:sp>
        <p:nvSpPr>
          <p:cNvPr id="108" name="Oval 107">
            <a:extLst>
              <a:ext uri="{FF2B5EF4-FFF2-40B4-BE49-F238E27FC236}">
                <a16:creationId xmlns:a16="http://schemas.microsoft.com/office/drawing/2014/main" id="{91C8E041-72E2-42C7-9408-D58F19002A29}"/>
              </a:ext>
            </a:extLst>
          </p:cNvPr>
          <p:cNvSpPr/>
          <p:nvPr/>
        </p:nvSpPr>
        <p:spPr>
          <a:xfrm>
            <a:off x="1600436" y="3591362"/>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09" name="TextBox 108">
            <a:extLst>
              <a:ext uri="{FF2B5EF4-FFF2-40B4-BE49-F238E27FC236}">
                <a16:creationId xmlns:a16="http://schemas.microsoft.com/office/drawing/2014/main" id="{F9726E19-CA90-453C-A0AA-2E58AE034AD7}"/>
              </a:ext>
            </a:extLst>
          </p:cNvPr>
          <p:cNvSpPr txBox="1"/>
          <p:nvPr/>
        </p:nvSpPr>
        <p:spPr>
          <a:xfrm>
            <a:off x="1556792" y="3554949"/>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C</a:t>
            </a:r>
          </a:p>
        </p:txBody>
      </p:sp>
      <p:sp>
        <p:nvSpPr>
          <p:cNvPr id="110" name="Oval 109">
            <a:extLst>
              <a:ext uri="{FF2B5EF4-FFF2-40B4-BE49-F238E27FC236}">
                <a16:creationId xmlns:a16="http://schemas.microsoft.com/office/drawing/2014/main" id="{D2F6A377-FE76-43D3-87A9-E93A7BC4B9E8}"/>
              </a:ext>
            </a:extLst>
          </p:cNvPr>
          <p:cNvSpPr/>
          <p:nvPr/>
        </p:nvSpPr>
        <p:spPr>
          <a:xfrm>
            <a:off x="2434290" y="5487115"/>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12" name="TextBox 111">
            <a:extLst>
              <a:ext uri="{FF2B5EF4-FFF2-40B4-BE49-F238E27FC236}">
                <a16:creationId xmlns:a16="http://schemas.microsoft.com/office/drawing/2014/main" id="{02D00158-9F3D-46A6-9DF8-BB99E5F86282}"/>
              </a:ext>
            </a:extLst>
          </p:cNvPr>
          <p:cNvSpPr txBox="1"/>
          <p:nvPr/>
        </p:nvSpPr>
        <p:spPr>
          <a:xfrm>
            <a:off x="2391924" y="5446983"/>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A</a:t>
            </a:r>
          </a:p>
        </p:txBody>
      </p:sp>
      <p:sp>
        <p:nvSpPr>
          <p:cNvPr id="120" name="Oval 119">
            <a:extLst>
              <a:ext uri="{FF2B5EF4-FFF2-40B4-BE49-F238E27FC236}">
                <a16:creationId xmlns:a16="http://schemas.microsoft.com/office/drawing/2014/main" id="{17A15EA0-EA94-4BAA-82F6-5205135825F1}"/>
              </a:ext>
            </a:extLst>
          </p:cNvPr>
          <p:cNvSpPr/>
          <p:nvPr/>
        </p:nvSpPr>
        <p:spPr>
          <a:xfrm>
            <a:off x="1571283" y="6225834"/>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21" name="TextBox 120">
            <a:extLst>
              <a:ext uri="{FF2B5EF4-FFF2-40B4-BE49-F238E27FC236}">
                <a16:creationId xmlns:a16="http://schemas.microsoft.com/office/drawing/2014/main" id="{505BFDC6-A1D6-4CBD-9123-9C1AC2ACA7FB}"/>
              </a:ext>
            </a:extLst>
          </p:cNvPr>
          <p:cNvSpPr txBox="1"/>
          <p:nvPr/>
        </p:nvSpPr>
        <p:spPr>
          <a:xfrm>
            <a:off x="1528056" y="6194379"/>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C</a:t>
            </a:r>
          </a:p>
        </p:txBody>
      </p:sp>
      <p:sp>
        <p:nvSpPr>
          <p:cNvPr id="131" name="TextBox 130">
            <a:extLst>
              <a:ext uri="{FF2B5EF4-FFF2-40B4-BE49-F238E27FC236}">
                <a16:creationId xmlns:a16="http://schemas.microsoft.com/office/drawing/2014/main" id="{CF90421E-4828-4566-83AB-8749D28505F2}"/>
              </a:ext>
            </a:extLst>
          </p:cNvPr>
          <p:cNvSpPr txBox="1"/>
          <p:nvPr/>
        </p:nvSpPr>
        <p:spPr>
          <a:xfrm rot="16200000">
            <a:off x="-145069" y="5711786"/>
            <a:ext cx="1699092" cy="369332"/>
          </a:xfrm>
          <a:prstGeom prst="rect">
            <a:avLst/>
          </a:prstGeom>
          <a:noFill/>
          <a:ln>
            <a:noFill/>
          </a:ln>
        </p:spPr>
        <p:txBody>
          <a:bodyPr wrap="square" rtlCol="0">
            <a:spAutoFit/>
          </a:bodyPr>
          <a:lstStyle/>
          <a:p>
            <a:r>
              <a:rPr lang="en-AU" dirty="0">
                <a:solidFill>
                  <a:schemeClr val="bg1"/>
                </a:solidFill>
                <a:latin typeface="Arial Narrow" panose="020B0606020202030204" pitchFamily="34" charset="0"/>
              </a:rPr>
              <a:t>Ecosystem State</a:t>
            </a:r>
          </a:p>
        </p:txBody>
      </p:sp>
      <p:sp>
        <p:nvSpPr>
          <p:cNvPr id="45" name="TextBox 44">
            <a:extLst>
              <a:ext uri="{FF2B5EF4-FFF2-40B4-BE49-F238E27FC236}">
                <a16:creationId xmlns:a16="http://schemas.microsoft.com/office/drawing/2014/main" id="{7DA20796-0CE7-4F7F-996F-A2ACBF89CEDF}"/>
              </a:ext>
            </a:extLst>
          </p:cNvPr>
          <p:cNvSpPr txBox="1"/>
          <p:nvPr/>
        </p:nvSpPr>
        <p:spPr>
          <a:xfrm rot="16200000">
            <a:off x="143894" y="3082118"/>
            <a:ext cx="1699091" cy="230832"/>
          </a:xfrm>
          <a:prstGeom prst="rect">
            <a:avLst/>
          </a:prstGeom>
          <a:noFill/>
        </p:spPr>
        <p:txBody>
          <a:bodyPr wrap="square" rtlCol="0">
            <a:spAutoFit/>
          </a:bodyPr>
          <a:lstStyle/>
          <a:p>
            <a:r>
              <a:rPr lang="en-AU" sz="900" dirty="0">
                <a:solidFill>
                  <a:schemeClr val="bg1"/>
                </a:solidFill>
                <a:latin typeface="Arial Narrow" panose="020B0606020202030204" pitchFamily="34" charset="0"/>
              </a:rPr>
              <a:t>Less desired          More desired</a:t>
            </a:r>
          </a:p>
        </p:txBody>
      </p:sp>
      <p:sp>
        <p:nvSpPr>
          <p:cNvPr id="46" name="TextBox 45">
            <a:extLst>
              <a:ext uri="{FF2B5EF4-FFF2-40B4-BE49-F238E27FC236}">
                <a16:creationId xmlns:a16="http://schemas.microsoft.com/office/drawing/2014/main" id="{E1A692F8-173A-44EF-A80C-C24A34DE40A6}"/>
              </a:ext>
            </a:extLst>
          </p:cNvPr>
          <p:cNvSpPr txBox="1"/>
          <p:nvPr/>
        </p:nvSpPr>
        <p:spPr>
          <a:xfrm rot="16200000">
            <a:off x="133029" y="5720892"/>
            <a:ext cx="1699091" cy="230832"/>
          </a:xfrm>
          <a:prstGeom prst="rect">
            <a:avLst/>
          </a:prstGeom>
          <a:noFill/>
        </p:spPr>
        <p:txBody>
          <a:bodyPr wrap="square" rtlCol="0">
            <a:spAutoFit/>
          </a:bodyPr>
          <a:lstStyle/>
          <a:p>
            <a:r>
              <a:rPr lang="en-AU" sz="900" dirty="0">
                <a:solidFill>
                  <a:schemeClr val="bg1"/>
                </a:solidFill>
                <a:latin typeface="Arial Narrow" panose="020B0606020202030204" pitchFamily="34" charset="0"/>
              </a:rPr>
              <a:t>Less desired          More desired</a:t>
            </a:r>
          </a:p>
        </p:txBody>
      </p:sp>
      <p:cxnSp>
        <p:nvCxnSpPr>
          <p:cNvPr id="4" name="Straight Connector 3">
            <a:extLst>
              <a:ext uri="{FF2B5EF4-FFF2-40B4-BE49-F238E27FC236}">
                <a16:creationId xmlns:a16="http://schemas.microsoft.com/office/drawing/2014/main" id="{0A6CBDD1-5279-630C-03C9-4D3DD7928AA7}"/>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F6A7DA85-7F31-549D-6F29-757768EEB437}"/>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7" name="TextBox 36">
            <a:extLst>
              <a:ext uri="{FF2B5EF4-FFF2-40B4-BE49-F238E27FC236}">
                <a16:creationId xmlns:a16="http://schemas.microsoft.com/office/drawing/2014/main" id="{4D03417C-2452-6BB4-6FD4-BA6A5A949EF1}"/>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6993224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73257-2151-0BC1-0BC2-8B56BD185A0C}"/>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05A39F0C-2FF3-1A5A-E4A5-5029C6A9B842}"/>
              </a:ext>
            </a:extLst>
          </p:cNvPr>
          <p:cNvSpPr txBox="1"/>
          <p:nvPr/>
        </p:nvSpPr>
        <p:spPr>
          <a:xfrm>
            <a:off x="1462707" y="252672"/>
            <a:ext cx="4155897" cy="569387"/>
          </a:xfrm>
          <a:prstGeom prst="rect">
            <a:avLst/>
          </a:prstGeom>
          <a:noFill/>
        </p:spPr>
        <p:txBody>
          <a:bodyPr wrap="square" rtlCol="0">
            <a:spAutoFit/>
          </a:bodyPr>
          <a:lstStyle/>
          <a:p>
            <a:r>
              <a:rPr lang="en-US" sz="2000" b="1" dirty="0">
                <a:latin typeface="Arial Narrow" pitchFamily="34" charset="0"/>
              </a:rPr>
              <a:t>Describe</a:t>
            </a:r>
            <a:r>
              <a:rPr lang="en-AU" sz="1100" dirty="0">
                <a:latin typeface="Arial Narrow" panose="020B0606020202030204" pitchFamily="34" charset="0"/>
              </a:rPr>
              <a:t> hysteresis and how this applies to the concept of reef resilience</a:t>
            </a:r>
          </a:p>
        </p:txBody>
      </p:sp>
      <p:sp>
        <p:nvSpPr>
          <p:cNvPr id="31" name="TextBox 30">
            <a:extLst>
              <a:ext uri="{FF2B5EF4-FFF2-40B4-BE49-F238E27FC236}">
                <a16:creationId xmlns:a16="http://schemas.microsoft.com/office/drawing/2014/main" id="{A509AD57-35C5-5664-3EBC-D72D350FA222}"/>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8D91647E-6FAF-69CD-F045-FA67AEF4EBA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E7DB89AE-8702-FBCD-3E52-D765E43743A5}"/>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B6EFB3DB-8F85-1F3C-0D5E-B48909E97DF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8B8D8563-0867-A15F-6B4D-897B9B303BBA}"/>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50A71A9B-7865-850F-3922-4CC91C5F44FB}"/>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754524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08903" y="167880"/>
            <a:ext cx="4176465" cy="707886"/>
          </a:xfrm>
          <a:prstGeom prst="rect">
            <a:avLst/>
          </a:prstGeom>
          <a:noFill/>
        </p:spPr>
        <p:txBody>
          <a:bodyPr wrap="square" rtlCol="0">
            <a:spAutoFit/>
          </a:bodyPr>
          <a:lstStyle/>
          <a:p>
            <a:r>
              <a:rPr lang="en-US" b="1" dirty="0">
                <a:latin typeface="Arial Narrow" pitchFamily="34" charset="0"/>
              </a:rPr>
              <a:t>26. Life in One Number – </a:t>
            </a:r>
            <a:r>
              <a:rPr lang="en-AU" sz="1100" dirty="0">
                <a:latin typeface="Arial Narrow" panose="020B0606020202030204" pitchFamily="34" charset="0"/>
              </a:rPr>
              <a:t>Interpret primary and secondary reef diversity data including abundance, species richness, Simpson’s diversity index, evenness and rank abundance, e.g. Whittaker plot.</a:t>
            </a:r>
            <a:endParaRPr lang="en-US" sz="1100" i="1" dirty="0">
              <a:latin typeface="Arial Narrow" pitchFamily="34" charset="0"/>
            </a:endParaRPr>
          </a:p>
        </p:txBody>
      </p:sp>
      <p:sp>
        <p:nvSpPr>
          <p:cNvPr id="101" name="TextBox 100"/>
          <p:cNvSpPr txBox="1"/>
          <p:nvPr/>
        </p:nvSpPr>
        <p:spPr>
          <a:xfrm>
            <a:off x="382535" y="993415"/>
            <a:ext cx="6120862" cy="1077218"/>
          </a:xfrm>
          <a:prstGeom prst="rect">
            <a:avLst/>
          </a:prstGeom>
          <a:noFill/>
        </p:spPr>
        <p:txBody>
          <a:bodyPr wrap="square" rtlCol="0">
            <a:spAutoFit/>
          </a:bodyPr>
          <a:lstStyle/>
          <a:p>
            <a:r>
              <a:rPr lang="en-AU" sz="1600" b="1" dirty="0">
                <a:latin typeface="Arial Narrow" panose="020B0606020202030204" pitchFamily="34" charset="0"/>
              </a:rPr>
              <a:t>Homer is back! </a:t>
            </a:r>
          </a:p>
          <a:p>
            <a:r>
              <a:rPr lang="en-AU" sz="1200" dirty="0">
                <a:latin typeface="Arial Narrow" panose="020B0606020202030204" pitchFamily="34" charset="0"/>
              </a:rPr>
              <a:t>A </a:t>
            </a:r>
            <a:r>
              <a:rPr lang="en-AU" sz="1200" b="1" dirty="0">
                <a:latin typeface="Arial Narrow" panose="020B0606020202030204" pitchFamily="34" charset="0"/>
              </a:rPr>
              <a:t>diversity index </a:t>
            </a:r>
            <a:r>
              <a:rPr lang="en-AU" sz="1200" dirty="0">
                <a:latin typeface="Arial Narrow" panose="020B0606020202030204" pitchFamily="34" charset="0"/>
              </a:rPr>
              <a:t>is a formula that we use to convert diversity data (what and how many) into a single value. Why? Usually to </a:t>
            </a:r>
            <a:r>
              <a:rPr lang="en-AU" sz="1200" i="1" dirty="0">
                <a:latin typeface="Arial Narrow" panose="020B0606020202030204" pitchFamily="34" charset="0"/>
              </a:rPr>
              <a:t>compare</a:t>
            </a:r>
            <a:r>
              <a:rPr lang="en-AU" sz="1200" dirty="0">
                <a:latin typeface="Arial Narrow" panose="020B0606020202030204" pitchFamily="34" charset="0"/>
              </a:rPr>
              <a:t> ecosystems, </a:t>
            </a:r>
            <a:r>
              <a:rPr lang="en-AU" sz="1200" i="1" dirty="0">
                <a:latin typeface="Arial Narrow" panose="020B0606020202030204" pitchFamily="34" charset="0"/>
              </a:rPr>
              <a:t>classify </a:t>
            </a:r>
            <a:r>
              <a:rPr lang="en-AU" sz="1200" dirty="0">
                <a:latin typeface="Arial Narrow" panose="020B0606020202030204" pitchFamily="34" charset="0"/>
              </a:rPr>
              <a:t>ecosystems, or </a:t>
            </a:r>
            <a:r>
              <a:rPr lang="en-AU" sz="1200" i="1" dirty="0">
                <a:latin typeface="Arial Narrow" panose="020B0606020202030204" pitchFamily="34" charset="0"/>
              </a:rPr>
              <a:t>rank </a:t>
            </a:r>
            <a:r>
              <a:rPr lang="en-AU" sz="1200" dirty="0">
                <a:latin typeface="Arial Narrow" panose="020B0606020202030204" pitchFamily="34" charset="0"/>
              </a:rPr>
              <a:t>ecosystems (to better manage them). Today, we are </a:t>
            </a:r>
            <a:r>
              <a:rPr lang="en-AU" sz="1200" i="1" dirty="0">
                <a:latin typeface="Arial Narrow" panose="020B0606020202030204" pitchFamily="34" charset="0"/>
              </a:rPr>
              <a:t>ranking </a:t>
            </a:r>
            <a:r>
              <a:rPr lang="en-AU" sz="1200" dirty="0">
                <a:latin typeface="Arial Narrow" panose="020B0606020202030204" pitchFamily="34" charset="0"/>
              </a:rPr>
              <a:t>ecosystems. We are using </a:t>
            </a:r>
            <a:r>
              <a:rPr lang="en-AU" sz="1200" b="1" dirty="0">
                <a:latin typeface="Arial Narrow" panose="020B0606020202030204" pitchFamily="34" charset="0"/>
              </a:rPr>
              <a:t>Simpson’s Diversity Index (SDI) </a:t>
            </a:r>
            <a:r>
              <a:rPr lang="en-AU" sz="1200" dirty="0">
                <a:latin typeface="Arial Narrow" panose="020B0606020202030204" pitchFamily="34" charset="0"/>
              </a:rPr>
              <a:t>formula to calculate the SDI value for three different reefs to rank them in order of highest diversity to lowest diversity.  </a:t>
            </a:r>
          </a:p>
        </p:txBody>
      </p:sp>
      <p:graphicFrame>
        <p:nvGraphicFramePr>
          <p:cNvPr id="21" name="Table 20"/>
          <p:cNvGraphicFramePr>
            <a:graphicFrameLocks noGrp="1"/>
          </p:cNvGraphicFramePr>
          <p:nvPr>
            <p:extLst>
              <p:ext uri="{D42A27DB-BD31-4B8C-83A1-F6EECF244321}">
                <p14:modId xmlns:p14="http://schemas.microsoft.com/office/powerpoint/2010/main" val="2575989342"/>
              </p:ext>
            </p:extLst>
          </p:nvPr>
        </p:nvGraphicFramePr>
        <p:xfrm>
          <a:off x="481140" y="2106233"/>
          <a:ext cx="5837121" cy="953599"/>
        </p:xfrm>
        <a:graphic>
          <a:graphicData uri="http://schemas.openxmlformats.org/drawingml/2006/table">
            <a:tbl>
              <a:tblPr firstRow="1" bandRow="1">
                <a:tableStyleId>{5940675A-B579-460E-94D1-54222C63F5DA}</a:tableStyleId>
              </a:tblPr>
              <a:tblGrid>
                <a:gridCol w="1525481">
                  <a:extLst>
                    <a:ext uri="{9D8B030D-6E8A-4147-A177-3AD203B41FA5}">
                      <a16:colId xmlns:a16="http://schemas.microsoft.com/office/drawing/2014/main" val="20000"/>
                    </a:ext>
                  </a:extLst>
                </a:gridCol>
                <a:gridCol w="1064108">
                  <a:extLst>
                    <a:ext uri="{9D8B030D-6E8A-4147-A177-3AD203B41FA5}">
                      <a16:colId xmlns:a16="http://schemas.microsoft.com/office/drawing/2014/main" val="20001"/>
                    </a:ext>
                  </a:extLst>
                </a:gridCol>
                <a:gridCol w="1013151">
                  <a:extLst>
                    <a:ext uri="{9D8B030D-6E8A-4147-A177-3AD203B41FA5}">
                      <a16:colId xmlns:a16="http://schemas.microsoft.com/office/drawing/2014/main" val="20002"/>
                    </a:ext>
                  </a:extLst>
                </a:gridCol>
                <a:gridCol w="2234381">
                  <a:extLst>
                    <a:ext uri="{9D8B030D-6E8A-4147-A177-3AD203B41FA5}">
                      <a16:colId xmlns:a16="http://schemas.microsoft.com/office/drawing/2014/main" val="20003"/>
                    </a:ext>
                  </a:extLst>
                </a:gridCol>
              </a:tblGrid>
              <a:tr h="235475">
                <a:tc>
                  <a:txBody>
                    <a:bodyPr/>
                    <a:lstStyle/>
                    <a:p>
                      <a:r>
                        <a:rPr lang="en-AU" sz="1200" b="1" dirty="0">
                          <a:latin typeface="Arial Narrow" panose="020B0606020202030204" pitchFamily="34" charset="0"/>
                        </a:rPr>
                        <a:t>Index</a:t>
                      </a:r>
                    </a:p>
                  </a:txBody>
                  <a:tcPr>
                    <a:solidFill>
                      <a:schemeClr val="bg1">
                        <a:lumMod val="85000"/>
                      </a:schemeClr>
                    </a:solidFill>
                  </a:tcPr>
                </a:tc>
                <a:tc>
                  <a:txBody>
                    <a:bodyPr/>
                    <a:lstStyle/>
                    <a:p>
                      <a:r>
                        <a:rPr lang="en-AU" sz="1200" b="1" dirty="0">
                          <a:latin typeface="Arial Narrow" panose="020B0606020202030204" pitchFamily="34" charset="0"/>
                        </a:rPr>
                        <a:t>Formula</a:t>
                      </a:r>
                    </a:p>
                  </a:txBody>
                  <a:tcPr>
                    <a:solidFill>
                      <a:schemeClr val="bg1">
                        <a:lumMod val="85000"/>
                      </a:schemeClr>
                    </a:solidFill>
                  </a:tcPr>
                </a:tc>
                <a:tc>
                  <a:txBody>
                    <a:bodyPr/>
                    <a:lstStyle/>
                    <a:p>
                      <a:r>
                        <a:rPr lang="en-AU" sz="1200" b="1" dirty="0">
                          <a:latin typeface="Arial Narrow" panose="020B0606020202030204" pitchFamily="34" charset="0"/>
                        </a:rPr>
                        <a:t>Interpretation</a:t>
                      </a:r>
                    </a:p>
                  </a:txBody>
                  <a:tcPr>
                    <a:solidFill>
                      <a:schemeClr val="bg1">
                        <a:lumMod val="85000"/>
                      </a:schemeClr>
                    </a:solidFill>
                  </a:tcPr>
                </a:tc>
                <a:tc>
                  <a:txBody>
                    <a:bodyPr/>
                    <a:lstStyle/>
                    <a:p>
                      <a:r>
                        <a:rPr lang="en-AU" sz="1200" b="1" dirty="0">
                          <a:latin typeface="Arial Narrow" panose="020B0606020202030204" pitchFamily="34" charset="0"/>
                        </a:rPr>
                        <a:t>Explanation</a:t>
                      </a:r>
                    </a:p>
                  </a:txBody>
                  <a:tcPr>
                    <a:solidFill>
                      <a:schemeClr val="bg1">
                        <a:lumMod val="85000"/>
                      </a:schemeClr>
                    </a:solidFill>
                  </a:tcPr>
                </a:tc>
                <a:extLst>
                  <a:ext uri="{0D108BD9-81ED-4DB2-BD59-A6C34878D82A}">
                    <a16:rowId xmlns:a16="http://schemas.microsoft.com/office/drawing/2014/main" val="10000"/>
                  </a:ext>
                </a:extLst>
              </a:tr>
              <a:tr h="679279">
                <a:tc>
                  <a:txBody>
                    <a:bodyPr/>
                    <a:lstStyle/>
                    <a:p>
                      <a:r>
                        <a:rPr lang="en-AU" sz="1200" dirty="0">
                          <a:latin typeface="Arial Narrow" panose="020B0606020202030204" pitchFamily="34" charset="0"/>
                        </a:rPr>
                        <a:t>Simpsons Diversity Index (SDI)</a:t>
                      </a:r>
                    </a:p>
                  </a:txBody>
                  <a:tcPr/>
                </a:tc>
                <a:tc>
                  <a:txBody>
                    <a:bodyPr/>
                    <a:lstStyle/>
                    <a:p>
                      <a:r>
                        <a:rPr lang="en-AU" sz="1200" b="1" dirty="0">
                          <a:latin typeface="Arial Narrow" panose="020B0606020202030204" pitchFamily="34" charset="0"/>
                        </a:rPr>
                        <a:t>1-   ∑ </a:t>
                      </a:r>
                      <a:r>
                        <a:rPr lang="en-AU" sz="1200" b="1" u="sng" dirty="0">
                          <a:latin typeface="Arial Narrow" panose="020B0606020202030204" pitchFamily="34" charset="0"/>
                        </a:rPr>
                        <a:t>n(n-1)</a:t>
                      </a:r>
                    </a:p>
                    <a:p>
                      <a:r>
                        <a:rPr lang="en-AU" sz="1200" b="1" u="none" baseline="0" dirty="0">
                          <a:latin typeface="Arial Narrow" panose="020B0606020202030204" pitchFamily="34" charset="0"/>
                        </a:rPr>
                        <a:t>         </a:t>
                      </a:r>
                      <a:r>
                        <a:rPr lang="en-AU" sz="1200" b="1" u="none" dirty="0">
                          <a:latin typeface="Arial Narrow" panose="020B0606020202030204" pitchFamily="34" charset="0"/>
                        </a:rPr>
                        <a:t>N(N-1)</a:t>
                      </a:r>
                    </a:p>
                  </a:txBody>
                  <a:tcPr/>
                </a:tc>
                <a:tc>
                  <a:txBody>
                    <a:bodyPr/>
                    <a:lstStyle/>
                    <a:p>
                      <a:r>
                        <a:rPr lang="en-AU" sz="1200" b="1" dirty="0">
                          <a:latin typeface="Arial Narrow" panose="020B0606020202030204" pitchFamily="34" charset="0"/>
                        </a:rPr>
                        <a:t>0 – 1</a:t>
                      </a:r>
                    </a:p>
                    <a:p>
                      <a:r>
                        <a:rPr lang="en-AU" sz="800" b="0" dirty="0">
                          <a:latin typeface="Arial Narrow" panose="020B0606020202030204" pitchFamily="34" charset="0"/>
                        </a:rPr>
                        <a:t>0</a:t>
                      </a:r>
                      <a:r>
                        <a:rPr lang="en-AU" sz="800" b="0" baseline="0" dirty="0">
                          <a:latin typeface="Arial Narrow" panose="020B0606020202030204" pitchFamily="34" charset="0"/>
                        </a:rPr>
                        <a:t> = no diversity</a:t>
                      </a:r>
                    </a:p>
                    <a:p>
                      <a:r>
                        <a:rPr lang="en-AU" sz="800" b="0" baseline="0" dirty="0">
                          <a:latin typeface="Arial Narrow" panose="020B0606020202030204" pitchFamily="34" charset="0"/>
                        </a:rPr>
                        <a:t>1 = infinite diversity</a:t>
                      </a:r>
                      <a:endParaRPr lang="en-AU" sz="800" b="0" dirty="0">
                        <a:latin typeface="Arial Narrow" panose="020B0606020202030204" pitchFamily="34" charset="0"/>
                      </a:endParaRPr>
                    </a:p>
                  </a:txBody>
                  <a:tcPr/>
                </a:tc>
                <a:tc>
                  <a:txBody>
                    <a:bodyPr/>
                    <a:lstStyle/>
                    <a:p>
                      <a:r>
                        <a:rPr lang="en-US" sz="1000" dirty="0">
                          <a:latin typeface="Arial Narrow" pitchFamily="34" charset="0"/>
                        </a:rPr>
                        <a:t>The probability that 2 randomly selected individuals will</a:t>
                      </a:r>
                      <a:r>
                        <a:rPr lang="en-US" sz="1000" i="1" dirty="0">
                          <a:latin typeface="Arial Narrow" pitchFamily="34" charset="0"/>
                        </a:rPr>
                        <a:t> </a:t>
                      </a:r>
                      <a:r>
                        <a:rPr lang="en-US" sz="1000" dirty="0">
                          <a:latin typeface="Arial Narrow" pitchFamily="34" charset="0"/>
                        </a:rPr>
                        <a:t>be</a:t>
                      </a:r>
                      <a:r>
                        <a:rPr lang="en-US" sz="1000" baseline="0" dirty="0">
                          <a:latin typeface="Arial Narrow" pitchFamily="34" charset="0"/>
                        </a:rPr>
                        <a:t> 2 </a:t>
                      </a:r>
                      <a:r>
                        <a:rPr lang="en-US" sz="1000" dirty="0">
                          <a:latin typeface="Arial Narrow" pitchFamily="34" charset="0"/>
                        </a:rPr>
                        <a:t>different species</a:t>
                      </a:r>
                      <a:r>
                        <a:rPr lang="en-US" sz="1000" baseline="0" dirty="0">
                          <a:latin typeface="Arial Narrow" pitchFamily="34" charset="0"/>
                        </a:rPr>
                        <a:t> (or categories)</a:t>
                      </a:r>
                      <a:r>
                        <a:rPr lang="en-US" sz="1000" dirty="0">
                          <a:latin typeface="Arial Narrow" pitchFamily="34" charset="0"/>
                        </a:rPr>
                        <a:t>. 100%</a:t>
                      </a:r>
                      <a:r>
                        <a:rPr lang="en-US" sz="1000" baseline="0" dirty="0">
                          <a:latin typeface="Arial Narrow" pitchFamily="34" charset="0"/>
                        </a:rPr>
                        <a:t> chance = infinite diversity</a:t>
                      </a:r>
                      <a:endParaRPr lang="en-AU" sz="1000" dirty="0">
                        <a:latin typeface="Arial Narrow" panose="020B0606020202030204" pitchFamily="34" charset="0"/>
                      </a:endParaRPr>
                    </a:p>
                  </a:txBody>
                  <a:tcPr/>
                </a:tc>
                <a:extLst>
                  <a:ext uri="{0D108BD9-81ED-4DB2-BD59-A6C34878D82A}">
                    <a16:rowId xmlns:a16="http://schemas.microsoft.com/office/drawing/2014/main" val="10001"/>
                  </a:ext>
                </a:extLst>
              </a:tr>
            </a:tbl>
          </a:graphicData>
        </a:graphic>
      </p:graphicFrame>
      <p:sp>
        <p:nvSpPr>
          <p:cNvPr id="29" name="Left Bracket 28"/>
          <p:cNvSpPr/>
          <p:nvPr/>
        </p:nvSpPr>
        <p:spPr>
          <a:xfrm>
            <a:off x="2276185" y="2423584"/>
            <a:ext cx="145390" cy="360040"/>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0" name="Right Bracket 29"/>
          <p:cNvSpPr/>
          <p:nvPr/>
        </p:nvSpPr>
        <p:spPr>
          <a:xfrm>
            <a:off x="2789085" y="2422954"/>
            <a:ext cx="72695" cy="361300"/>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1" name="TextBox 30"/>
          <p:cNvSpPr txBox="1"/>
          <p:nvPr/>
        </p:nvSpPr>
        <p:spPr>
          <a:xfrm>
            <a:off x="1961483" y="2809389"/>
            <a:ext cx="1467516" cy="246221"/>
          </a:xfrm>
          <a:prstGeom prst="rect">
            <a:avLst/>
          </a:prstGeom>
          <a:noFill/>
        </p:spPr>
        <p:txBody>
          <a:bodyPr wrap="square" rtlCol="0">
            <a:spAutoFit/>
          </a:bodyPr>
          <a:lstStyle/>
          <a:p>
            <a:r>
              <a:rPr lang="en-AU" sz="500" dirty="0">
                <a:latin typeface="Arial Narrow" panose="020B0606020202030204" pitchFamily="34" charset="0"/>
              </a:rPr>
              <a:t>N = total number of organisms of all species </a:t>
            </a:r>
          </a:p>
          <a:p>
            <a:r>
              <a:rPr lang="en-AU" sz="500" dirty="0">
                <a:latin typeface="Arial Narrow" panose="020B0606020202030204" pitchFamily="34" charset="0"/>
              </a:rPr>
              <a:t>n = number of organisms of one species</a:t>
            </a:r>
          </a:p>
        </p:txBody>
      </p:sp>
      <p:graphicFrame>
        <p:nvGraphicFramePr>
          <p:cNvPr id="32" name="Table 31"/>
          <p:cNvGraphicFramePr>
            <a:graphicFrameLocks noGrp="1"/>
          </p:cNvGraphicFramePr>
          <p:nvPr>
            <p:extLst>
              <p:ext uri="{D42A27DB-BD31-4B8C-83A1-F6EECF244321}">
                <p14:modId xmlns:p14="http://schemas.microsoft.com/office/powerpoint/2010/main" val="3533432602"/>
              </p:ext>
            </p:extLst>
          </p:nvPr>
        </p:nvGraphicFramePr>
        <p:xfrm>
          <a:off x="468926" y="3499318"/>
          <a:ext cx="1879954" cy="3307476"/>
        </p:xfrm>
        <a:graphic>
          <a:graphicData uri="http://schemas.openxmlformats.org/drawingml/2006/table">
            <a:tbl>
              <a:tblPr firstRow="1" bandRow="1">
                <a:tableStyleId>{5940675A-B579-460E-94D1-54222C63F5DA}</a:tableStyleId>
              </a:tblPr>
              <a:tblGrid>
                <a:gridCol w="720821">
                  <a:extLst>
                    <a:ext uri="{9D8B030D-6E8A-4147-A177-3AD203B41FA5}">
                      <a16:colId xmlns:a16="http://schemas.microsoft.com/office/drawing/2014/main" val="20000"/>
                    </a:ext>
                  </a:extLst>
                </a:gridCol>
                <a:gridCol w="583069">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tblGrid>
              <a:tr h="276720">
                <a:tc gridSpan="3">
                  <a:txBody>
                    <a:bodyPr/>
                    <a:lstStyle/>
                    <a:p>
                      <a:pPr algn="ctr"/>
                      <a:r>
                        <a:rPr lang="en-AU" sz="1200" b="1" baseline="0" dirty="0">
                          <a:latin typeface="Arial Narrow" panose="020B0606020202030204" pitchFamily="34" charset="0"/>
                        </a:rPr>
                        <a:t>Bailey Reef</a:t>
                      </a:r>
                      <a:endParaRPr lang="en-AU" sz="1200" b="1" dirty="0">
                        <a:latin typeface="Arial Narrow" panose="020B0606020202030204" pitchFamily="34" charset="0"/>
                      </a:endParaRPr>
                    </a:p>
                  </a:txBody>
                  <a:tcPr>
                    <a:solidFill>
                      <a:schemeClr val="bg1">
                        <a:lumMod val="85000"/>
                      </a:schemeClr>
                    </a:solidFill>
                  </a:tcPr>
                </a:tc>
                <a:tc hMerge="1">
                  <a:txBody>
                    <a:bodyPr/>
                    <a:lstStyle/>
                    <a:p>
                      <a:pPr algn="ctr"/>
                      <a:endParaRPr lang="en-AU" sz="800" b="1" dirty="0">
                        <a:latin typeface="Arial Narrow" panose="020B0606020202030204" pitchFamily="34" charset="0"/>
                      </a:endParaRPr>
                    </a:p>
                  </a:txBody>
                  <a:tcPr>
                    <a:solidFill>
                      <a:schemeClr val="bg1"/>
                    </a:solidFill>
                  </a:tcPr>
                </a:tc>
                <a:tc hMerge="1">
                  <a:txBody>
                    <a:bodyPr/>
                    <a:lstStyle/>
                    <a:p>
                      <a:pPr algn="ct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152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latin typeface="Arial Narrow" panose="020B0606020202030204" pitchFamily="34" charset="0"/>
                        </a:rPr>
                        <a:t>IDENTIFY</a:t>
                      </a:r>
                      <a:endParaRPr lang="en-AU" sz="600" b="0" dirty="0">
                        <a:latin typeface="Arial Narrow" panose="020B0606020202030204" pitchFamily="34" charset="0"/>
                      </a:endParaRPr>
                    </a:p>
                  </a:txBody>
                  <a:tcPr>
                    <a:solidFill>
                      <a:schemeClr val="bg1"/>
                    </a:solidFill>
                  </a:tcPr>
                </a:tc>
                <a:tc>
                  <a:txBody>
                    <a:bodyPr/>
                    <a:lstStyle/>
                    <a:p>
                      <a:pPr algn="ctr"/>
                      <a:r>
                        <a:rPr lang="en-AU" sz="800" b="1" dirty="0">
                          <a:latin typeface="Arial Narrow" panose="020B0606020202030204" pitchFamily="34" charset="0"/>
                        </a:rPr>
                        <a:t>COUNT</a:t>
                      </a:r>
                    </a:p>
                  </a:txBody>
                  <a:tcPr>
                    <a:solidFill>
                      <a:schemeClr val="bg1"/>
                    </a:solidFill>
                  </a:tcPr>
                </a:tc>
                <a:tc>
                  <a:txBody>
                    <a:bodyPr/>
                    <a:lstStyle/>
                    <a:p>
                      <a:pPr algn="ctr"/>
                      <a:r>
                        <a:rPr lang="en-AU" sz="800" b="1" dirty="0">
                          <a:latin typeface="Arial Narrow" panose="020B0606020202030204" pitchFamily="34" charset="0"/>
                        </a:rPr>
                        <a:t>STATS</a:t>
                      </a:r>
                    </a:p>
                  </a:txBody>
                  <a:tcPr>
                    <a:solidFill>
                      <a:schemeClr val="bg1"/>
                    </a:solidFill>
                  </a:tcPr>
                </a:tc>
                <a:extLst>
                  <a:ext uri="{0D108BD9-81ED-4DB2-BD59-A6C34878D82A}">
                    <a16:rowId xmlns:a16="http://schemas.microsoft.com/office/drawing/2014/main" val="10001"/>
                  </a:ext>
                </a:extLst>
              </a:tr>
              <a:tr h="2459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Name </a:t>
                      </a:r>
                      <a:endParaRPr lang="en-AU" sz="1000" b="0" dirty="0">
                        <a:latin typeface="Arial Narrow" panose="020B0606020202030204" pitchFamily="34" charset="0"/>
                      </a:endParaRPr>
                    </a:p>
                  </a:txBody>
                  <a:tcPr>
                    <a:solidFill>
                      <a:schemeClr val="bg1">
                        <a:lumMod val="85000"/>
                      </a:schemeClr>
                    </a:solidFill>
                  </a:tcPr>
                </a:tc>
                <a:tc>
                  <a:txBody>
                    <a:bodyPr/>
                    <a:lstStyle/>
                    <a:p>
                      <a:pPr algn="ctr"/>
                      <a:r>
                        <a:rPr lang="en-AU" sz="1000" b="1" baseline="0" dirty="0">
                          <a:latin typeface="Arial Narrow" panose="020B0606020202030204" pitchFamily="34" charset="0"/>
                        </a:rPr>
                        <a:t>n</a:t>
                      </a:r>
                    </a:p>
                  </a:txBody>
                  <a:tcPr>
                    <a:solidFill>
                      <a:schemeClr val="bg1">
                        <a:lumMod val="85000"/>
                      </a:schemeClr>
                    </a:solidFill>
                  </a:tcPr>
                </a:tc>
                <a:tc>
                  <a:txBody>
                    <a:bodyPr/>
                    <a:lstStyle/>
                    <a:p>
                      <a:pPr algn="ctr"/>
                      <a:r>
                        <a:rPr lang="en-AU" sz="1000" b="1" dirty="0">
                          <a:latin typeface="Arial Narrow" panose="020B0606020202030204" pitchFamily="34" charset="0"/>
                        </a:rPr>
                        <a:t>n(n -1)</a:t>
                      </a:r>
                    </a:p>
                  </a:txBody>
                  <a:tcPr>
                    <a:solidFill>
                      <a:schemeClr val="bg1">
                        <a:lumMod val="85000"/>
                      </a:schemeClr>
                    </a:solidFill>
                  </a:tcPr>
                </a:tc>
                <a:extLst>
                  <a:ext uri="{0D108BD9-81ED-4DB2-BD59-A6C34878D82A}">
                    <a16:rowId xmlns:a16="http://schemas.microsoft.com/office/drawing/2014/main" val="10002"/>
                  </a:ext>
                </a:extLst>
              </a:tr>
              <a:tr h="314265">
                <a:tc>
                  <a:txBody>
                    <a:bodyPr/>
                    <a:lstStyle/>
                    <a:p>
                      <a:r>
                        <a:rPr lang="en-AU" sz="1100" dirty="0">
                          <a:solidFill>
                            <a:schemeClr val="tx1"/>
                          </a:solidFill>
                          <a:latin typeface="Arial Narrow" panose="020B0606020202030204" pitchFamily="34" charset="0"/>
                        </a:rPr>
                        <a:t>Species A</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19</a:t>
                      </a:r>
                    </a:p>
                  </a:txBody>
                  <a:tcPr>
                    <a:solidFill>
                      <a:schemeClr val="bg1"/>
                    </a:solidFill>
                  </a:tcPr>
                </a:tc>
                <a:tc>
                  <a:txBody>
                    <a:bodyPr/>
                    <a:lstStyle/>
                    <a:p>
                      <a:pPr algn="ctr"/>
                      <a:r>
                        <a:rPr lang="en-AU" sz="1200" b="0" dirty="0">
                          <a:solidFill>
                            <a:schemeClr val="tx1"/>
                          </a:solidFill>
                          <a:latin typeface="Arial Narrow" panose="020B0606020202030204" pitchFamily="34" charset="0"/>
                        </a:rPr>
                        <a:t>342</a:t>
                      </a:r>
                    </a:p>
                  </a:txBody>
                  <a:tcPr/>
                </a:tc>
                <a:extLst>
                  <a:ext uri="{0D108BD9-81ED-4DB2-BD59-A6C34878D82A}">
                    <a16:rowId xmlns:a16="http://schemas.microsoft.com/office/drawing/2014/main" val="10003"/>
                  </a:ext>
                </a:extLst>
              </a:tr>
              <a:tr h="314265">
                <a:tc>
                  <a:txBody>
                    <a:bodyPr/>
                    <a:lstStyle/>
                    <a:p>
                      <a:r>
                        <a:rPr lang="en-AU" sz="1100" dirty="0">
                          <a:solidFill>
                            <a:schemeClr val="tx1"/>
                          </a:solidFill>
                          <a:latin typeface="Arial Narrow" panose="020B0606020202030204" pitchFamily="34" charset="0"/>
                        </a:rPr>
                        <a:t>Species B</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20</a:t>
                      </a:r>
                    </a:p>
                  </a:txBody>
                  <a:tcPr>
                    <a:solidFill>
                      <a:schemeClr val="bg1"/>
                    </a:solidFill>
                  </a:tcPr>
                </a:tc>
                <a:tc>
                  <a:txBody>
                    <a:bodyPr/>
                    <a:lstStyle/>
                    <a:p>
                      <a:pPr algn="ctr"/>
                      <a:r>
                        <a:rPr lang="en-AU" sz="1200" b="0" dirty="0">
                          <a:solidFill>
                            <a:schemeClr val="tx1"/>
                          </a:solidFill>
                          <a:latin typeface="Arial Narrow" panose="020B0606020202030204" pitchFamily="34" charset="0"/>
                        </a:rPr>
                        <a:t>380</a:t>
                      </a:r>
                    </a:p>
                  </a:txBody>
                  <a:tcPr/>
                </a:tc>
                <a:extLst>
                  <a:ext uri="{0D108BD9-81ED-4DB2-BD59-A6C34878D82A}">
                    <a16:rowId xmlns:a16="http://schemas.microsoft.com/office/drawing/2014/main" val="10004"/>
                  </a:ext>
                </a:extLst>
              </a:tr>
              <a:tr h="314265">
                <a:tc>
                  <a:txBody>
                    <a:bodyPr/>
                    <a:lstStyle/>
                    <a:p>
                      <a:r>
                        <a:rPr lang="en-AU" sz="1100" dirty="0">
                          <a:solidFill>
                            <a:schemeClr val="tx1"/>
                          </a:solidFill>
                          <a:latin typeface="Arial Narrow" panose="020B0606020202030204" pitchFamily="34" charset="0"/>
                        </a:rPr>
                        <a:t>Species 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30</a:t>
                      </a:r>
                    </a:p>
                  </a:txBody>
                  <a:tcPr>
                    <a:solidFill>
                      <a:schemeClr val="bg1"/>
                    </a:solidFill>
                  </a:tcPr>
                </a:tc>
                <a:tc>
                  <a:txBody>
                    <a:bodyPr/>
                    <a:lstStyle/>
                    <a:p>
                      <a:pPr algn="ctr"/>
                      <a:r>
                        <a:rPr lang="en-AU" sz="1200" b="0" dirty="0">
                          <a:solidFill>
                            <a:schemeClr val="tx1"/>
                          </a:solidFill>
                          <a:latin typeface="Arial Narrow" panose="020B0606020202030204" pitchFamily="34" charset="0"/>
                        </a:rPr>
                        <a:t>870</a:t>
                      </a:r>
                    </a:p>
                  </a:txBody>
                  <a:tcPr/>
                </a:tc>
                <a:extLst>
                  <a:ext uri="{0D108BD9-81ED-4DB2-BD59-A6C34878D82A}">
                    <a16:rowId xmlns:a16="http://schemas.microsoft.com/office/drawing/2014/main" val="10005"/>
                  </a:ext>
                </a:extLst>
              </a:tr>
              <a:tr h="314265">
                <a:tc>
                  <a:txBody>
                    <a:bodyPr/>
                    <a:lstStyle/>
                    <a:p>
                      <a:r>
                        <a:rPr lang="en-AU" sz="1100" dirty="0">
                          <a:solidFill>
                            <a:schemeClr val="tx1"/>
                          </a:solidFill>
                          <a:latin typeface="Arial Narrow" panose="020B0606020202030204" pitchFamily="34" charset="0"/>
                        </a:rPr>
                        <a:t>Species 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5</a:t>
                      </a:r>
                    </a:p>
                  </a:txBody>
                  <a:tcPr>
                    <a:solidFill>
                      <a:schemeClr val="bg1"/>
                    </a:solidFill>
                  </a:tcPr>
                </a:tc>
                <a:tc>
                  <a:txBody>
                    <a:bodyPr/>
                    <a:lstStyle/>
                    <a:p>
                      <a:pPr algn="ctr"/>
                      <a:r>
                        <a:rPr lang="en-AU" sz="1200" b="0" dirty="0">
                          <a:solidFill>
                            <a:schemeClr val="tx1"/>
                          </a:solidFill>
                          <a:latin typeface="Arial Narrow" panose="020B0606020202030204" pitchFamily="34" charset="0"/>
                        </a:rPr>
                        <a:t>20</a:t>
                      </a:r>
                    </a:p>
                  </a:txBody>
                  <a:tcPr/>
                </a:tc>
                <a:extLst>
                  <a:ext uri="{0D108BD9-81ED-4DB2-BD59-A6C34878D82A}">
                    <a16:rowId xmlns:a16="http://schemas.microsoft.com/office/drawing/2014/main" val="10006"/>
                  </a:ext>
                </a:extLst>
              </a:tr>
              <a:tr h="314265">
                <a:tc>
                  <a:txBody>
                    <a:bodyPr/>
                    <a:lstStyle/>
                    <a:p>
                      <a:r>
                        <a:rPr lang="en-AU" sz="1100" dirty="0">
                          <a:solidFill>
                            <a:schemeClr val="tx1"/>
                          </a:solidFill>
                          <a:latin typeface="Arial Narrow" panose="020B0606020202030204" pitchFamily="34" charset="0"/>
                        </a:rPr>
                        <a:t>Species 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0</a:t>
                      </a:r>
                    </a:p>
                  </a:txBody>
                  <a:tcPr>
                    <a:solidFill>
                      <a:schemeClr val="bg1"/>
                    </a:solidFill>
                  </a:tcPr>
                </a:tc>
                <a:tc>
                  <a:txBody>
                    <a:bodyPr/>
                    <a:lstStyle/>
                    <a:p>
                      <a:pPr algn="ctr"/>
                      <a:r>
                        <a:rPr lang="en-AU" sz="1200" b="0" dirty="0">
                          <a:solidFill>
                            <a:schemeClr val="tx1"/>
                          </a:solidFill>
                          <a:latin typeface="Arial Narrow" panose="020B0606020202030204" pitchFamily="34" charset="0"/>
                        </a:rPr>
                        <a:t>0</a:t>
                      </a:r>
                    </a:p>
                  </a:txBody>
                  <a:tcPr/>
                </a:tc>
                <a:extLst>
                  <a:ext uri="{0D108BD9-81ED-4DB2-BD59-A6C34878D82A}">
                    <a16:rowId xmlns:a16="http://schemas.microsoft.com/office/drawing/2014/main" val="10007"/>
                  </a:ext>
                </a:extLst>
              </a:tr>
              <a:tr h="461199">
                <a:tc>
                  <a:txBody>
                    <a:bodyPr/>
                    <a:lstStyle/>
                    <a:p>
                      <a:pPr algn="r"/>
                      <a:endParaRPr lang="en-AU" sz="1200" b="1" dirty="0">
                        <a:latin typeface="Arial Narrow" panose="020B0606020202030204" pitchFamily="34" charset="0"/>
                      </a:endParaRPr>
                    </a:p>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AU" sz="1000" b="1" dirty="0">
                          <a:latin typeface="Arial Narrow" panose="020B0606020202030204" pitchFamily="34" charset="0"/>
                        </a:rPr>
                        <a:t>N </a:t>
                      </a:r>
                    </a:p>
                    <a:p>
                      <a:pPr algn="ctr"/>
                      <a:r>
                        <a:rPr lang="en-AU" sz="1200" b="0" dirty="0">
                          <a:solidFill>
                            <a:schemeClr val="tx1"/>
                          </a:solidFill>
                          <a:latin typeface="Arial Narrow" panose="020B0606020202030204" pitchFamily="34" charset="0"/>
                        </a:rPr>
                        <a:t>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dirty="0">
                          <a:latin typeface="Arial Narrow" panose="020B0606020202030204" pitchFamily="34" charset="0"/>
                        </a:rPr>
                        <a:t>∑n(n-1)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200" b="1" dirty="0">
                        <a:latin typeface="Arial Narrow" panose="020B0606020202030204" pitchFamily="34" charset="0"/>
                      </a:endParaRPr>
                    </a:p>
                    <a:p>
                      <a:pPr algn="ctr"/>
                      <a:r>
                        <a:rPr lang="en-AU" sz="1200" b="0" dirty="0">
                          <a:solidFill>
                            <a:schemeClr val="tx1"/>
                          </a:solidFill>
                          <a:latin typeface="Arial Narrow" panose="020B0606020202030204" pitchFamily="34" charset="0"/>
                        </a:rPr>
                        <a:t>1612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8"/>
                  </a:ext>
                </a:extLst>
              </a:tr>
              <a:tr h="537033">
                <a:tc>
                  <a:txBody>
                    <a:bodyPr/>
                    <a:lstStyle/>
                    <a:p>
                      <a:pPr algn="r"/>
                      <a:r>
                        <a:rPr lang="en-AU" sz="800" b="1" dirty="0">
                          <a:latin typeface="Arial Narrow" panose="020B0606020202030204" pitchFamily="34" charset="0"/>
                        </a:rPr>
                        <a:t>SDI</a:t>
                      </a:r>
                      <a:r>
                        <a:rPr lang="en-AU" sz="800" b="1" baseline="0" dirty="0">
                          <a:latin typeface="Arial Narrow" panose="020B0606020202030204" pitchFamily="34" charset="0"/>
                        </a:rPr>
                        <a:t> Calculations</a:t>
                      </a:r>
                      <a:endParaRPr lang="en-AU" sz="8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1000" dirty="0">
                          <a:latin typeface="Arial Narrow" panose="020B0606020202030204" pitchFamily="34" charset="0"/>
                        </a:rPr>
                        <a:t>N(N-1)=</a:t>
                      </a:r>
                    </a:p>
                    <a:p>
                      <a:pPr algn="ctr"/>
                      <a:r>
                        <a:rPr lang="en-AU" sz="500" dirty="0">
                          <a:latin typeface="Arial Narrow" panose="020B0606020202030204" pitchFamily="34" charset="0"/>
                        </a:rPr>
                        <a:t>74x73</a:t>
                      </a:r>
                    </a:p>
                    <a:p>
                      <a:pPr algn="ctr"/>
                      <a:r>
                        <a:rPr lang="en-AU" sz="1200" b="0" dirty="0">
                          <a:solidFill>
                            <a:schemeClr val="tx1"/>
                          </a:solidFill>
                          <a:latin typeface="Arial Narrow" panose="020B0606020202030204" pitchFamily="34" charset="0"/>
                        </a:rPr>
                        <a:t>5402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u="none" dirty="0">
                          <a:latin typeface="Arial Narrow" panose="020B0606020202030204" pitchFamily="34" charset="0"/>
                        </a:rPr>
                        <a:t>SDI</a:t>
                      </a:r>
                      <a:r>
                        <a:rPr lang="en-AU" sz="1000" b="1" u="none" baseline="0" dirty="0">
                          <a:latin typeface="Arial Narrow" panose="020B0606020202030204" pitchFamily="34" charset="0"/>
                        </a:rPr>
                        <a:t> =</a:t>
                      </a:r>
                      <a:endParaRPr lang="en-AU" sz="1000" b="1" u="sng" dirty="0">
                        <a:latin typeface="Arial Narrow" panose="020B0606020202030204" pitchFamily="34" charset="0"/>
                      </a:endParaRPr>
                    </a:p>
                    <a:p>
                      <a:pPr algn="ctr"/>
                      <a:r>
                        <a:rPr lang="en-AU" sz="500" b="0" dirty="0">
                          <a:solidFill>
                            <a:schemeClr val="tx1"/>
                          </a:solidFill>
                          <a:latin typeface="Arial Narrow" panose="020B0606020202030204" pitchFamily="34" charset="0"/>
                        </a:rPr>
                        <a:t>1-(1612//5402)</a:t>
                      </a:r>
                      <a:endParaRPr lang="en-AU" sz="300" b="0" dirty="0">
                        <a:solidFill>
                          <a:schemeClr val="bg1">
                            <a:lumMod val="50000"/>
                          </a:schemeClr>
                        </a:solidFill>
                        <a:latin typeface="Comic Sans MS" panose="030F0702030302020204" pitchFamily="66" charset="0"/>
                      </a:endParaRPr>
                    </a:p>
                    <a:p>
                      <a:pPr algn="ctr"/>
                      <a:r>
                        <a:rPr lang="en-AU" sz="1200" b="0" u="sng" dirty="0">
                          <a:solidFill>
                            <a:schemeClr val="tx1"/>
                          </a:solidFill>
                          <a:latin typeface="Arial Narrow" panose="020B0606020202030204" pitchFamily="34" charset="0"/>
                        </a:rPr>
                        <a:t>0.70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9"/>
                  </a:ext>
                </a:extLst>
              </a:tr>
            </a:tbl>
          </a:graphicData>
        </a:graphic>
      </p:graphicFrame>
      <p:sp>
        <p:nvSpPr>
          <p:cNvPr id="4" name="Rectangle 3"/>
          <p:cNvSpPr/>
          <p:nvPr/>
        </p:nvSpPr>
        <p:spPr>
          <a:xfrm>
            <a:off x="468926" y="3136963"/>
            <a:ext cx="5837121" cy="28522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Complete the Tables to calculate the SDI value for each </a:t>
            </a:r>
            <a:r>
              <a:rPr lang="en-AU" sz="1200" dirty="0">
                <a:solidFill>
                  <a:schemeClr val="bg1"/>
                </a:solidFill>
                <a:latin typeface="Arial Narrow" panose="020B0606020202030204" pitchFamily="34" charset="0"/>
              </a:rPr>
              <a:t>(hypothetical) </a:t>
            </a:r>
            <a:r>
              <a:rPr lang="en-AU" sz="1200" b="1" dirty="0">
                <a:solidFill>
                  <a:schemeClr val="bg1"/>
                </a:solidFill>
                <a:latin typeface="Arial Narrow" panose="020B0606020202030204" pitchFamily="34" charset="0"/>
              </a:rPr>
              <a:t>reef below</a:t>
            </a:r>
            <a:r>
              <a:rPr lang="en-AU" sz="1200" b="1" dirty="0">
                <a:solidFill>
                  <a:schemeClr val="tx1"/>
                </a:solidFill>
                <a:latin typeface="Arial Narrow" panose="020B0606020202030204" pitchFamily="34" charset="0"/>
              </a:rPr>
              <a:t>.</a:t>
            </a:r>
          </a:p>
        </p:txBody>
      </p:sp>
      <p:graphicFrame>
        <p:nvGraphicFramePr>
          <p:cNvPr id="36" name="Table 35"/>
          <p:cNvGraphicFramePr>
            <a:graphicFrameLocks noGrp="1"/>
          </p:cNvGraphicFramePr>
          <p:nvPr>
            <p:extLst>
              <p:ext uri="{D42A27DB-BD31-4B8C-83A1-F6EECF244321}">
                <p14:modId xmlns:p14="http://schemas.microsoft.com/office/powerpoint/2010/main" val="4051992403"/>
              </p:ext>
            </p:extLst>
          </p:nvPr>
        </p:nvGraphicFramePr>
        <p:xfrm>
          <a:off x="2460691" y="3499319"/>
          <a:ext cx="1879954" cy="3307477"/>
        </p:xfrm>
        <a:graphic>
          <a:graphicData uri="http://schemas.openxmlformats.org/drawingml/2006/table">
            <a:tbl>
              <a:tblPr firstRow="1" bandRow="1">
                <a:tableStyleId>{5940675A-B579-460E-94D1-54222C63F5DA}</a:tableStyleId>
              </a:tblPr>
              <a:tblGrid>
                <a:gridCol w="720821">
                  <a:extLst>
                    <a:ext uri="{9D8B030D-6E8A-4147-A177-3AD203B41FA5}">
                      <a16:colId xmlns:a16="http://schemas.microsoft.com/office/drawing/2014/main" val="20000"/>
                    </a:ext>
                  </a:extLst>
                </a:gridCol>
                <a:gridCol w="583069">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tblGrid>
              <a:tr h="265563">
                <a:tc gridSpan="3">
                  <a:txBody>
                    <a:bodyPr/>
                    <a:lstStyle/>
                    <a:p>
                      <a:pPr algn="ctr"/>
                      <a:r>
                        <a:rPr lang="en-AU" sz="1200" b="1" baseline="0" dirty="0">
                          <a:latin typeface="Arial Narrow" panose="020B0606020202030204" pitchFamily="34" charset="0"/>
                        </a:rPr>
                        <a:t>Xenia Reef</a:t>
                      </a:r>
                      <a:endParaRPr lang="en-AU" sz="1200" b="1" dirty="0">
                        <a:latin typeface="Arial Narrow" panose="020B0606020202030204" pitchFamily="34" charset="0"/>
                      </a:endParaRPr>
                    </a:p>
                  </a:txBody>
                  <a:tcPr>
                    <a:solidFill>
                      <a:schemeClr val="bg1">
                        <a:lumMod val="85000"/>
                      </a:schemeClr>
                    </a:solidFill>
                  </a:tcPr>
                </a:tc>
                <a:tc hMerge="1">
                  <a:txBody>
                    <a:bodyPr/>
                    <a:lstStyle/>
                    <a:p>
                      <a:pPr algn="ctr"/>
                      <a:endParaRPr lang="en-AU" sz="800" b="1" dirty="0">
                        <a:latin typeface="Arial Narrow" panose="020B0606020202030204" pitchFamily="34" charset="0"/>
                      </a:endParaRPr>
                    </a:p>
                  </a:txBody>
                  <a:tcPr>
                    <a:solidFill>
                      <a:schemeClr val="bg1"/>
                    </a:solidFill>
                  </a:tcPr>
                </a:tc>
                <a:tc hMerge="1">
                  <a:txBody>
                    <a:bodyPr/>
                    <a:lstStyle/>
                    <a:p>
                      <a:pPr algn="ct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065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latin typeface="Arial Narrow" panose="020B0606020202030204" pitchFamily="34" charset="0"/>
                        </a:rPr>
                        <a:t>IDENTIFY</a:t>
                      </a:r>
                      <a:endParaRPr lang="en-AU" sz="600" b="0" dirty="0">
                        <a:latin typeface="Arial Narrow" panose="020B0606020202030204" pitchFamily="34" charset="0"/>
                      </a:endParaRPr>
                    </a:p>
                  </a:txBody>
                  <a:tcPr>
                    <a:solidFill>
                      <a:schemeClr val="bg1"/>
                    </a:solidFill>
                  </a:tcPr>
                </a:tc>
                <a:tc>
                  <a:txBody>
                    <a:bodyPr/>
                    <a:lstStyle/>
                    <a:p>
                      <a:pPr algn="ctr"/>
                      <a:r>
                        <a:rPr lang="en-AU" sz="800" b="1" dirty="0">
                          <a:latin typeface="Arial Narrow" panose="020B0606020202030204" pitchFamily="34" charset="0"/>
                        </a:rPr>
                        <a:t>COUNT</a:t>
                      </a:r>
                    </a:p>
                  </a:txBody>
                  <a:tcPr>
                    <a:solidFill>
                      <a:schemeClr val="bg1"/>
                    </a:solidFill>
                  </a:tcPr>
                </a:tc>
                <a:tc>
                  <a:txBody>
                    <a:bodyPr/>
                    <a:lstStyle/>
                    <a:p>
                      <a:pPr algn="ctr"/>
                      <a:r>
                        <a:rPr lang="en-AU" sz="800" b="1" dirty="0">
                          <a:latin typeface="Arial Narrow" panose="020B0606020202030204" pitchFamily="34" charset="0"/>
                        </a:rPr>
                        <a:t>STATS</a:t>
                      </a:r>
                    </a:p>
                  </a:txBody>
                  <a:tcPr>
                    <a:solidFill>
                      <a:schemeClr val="bg1"/>
                    </a:solidFill>
                  </a:tcPr>
                </a:tc>
                <a:extLst>
                  <a:ext uri="{0D108BD9-81ED-4DB2-BD59-A6C34878D82A}">
                    <a16:rowId xmlns:a16="http://schemas.microsoft.com/office/drawing/2014/main" val="10001"/>
                  </a:ext>
                </a:extLst>
              </a:tr>
              <a:tr h="236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Name </a:t>
                      </a:r>
                      <a:endParaRPr lang="en-AU" sz="1000" b="0" dirty="0">
                        <a:latin typeface="Arial Narrow" panose="020B0606020202030204" pitchFamily="34" charset="0"/>
                      </a:endParaRPr>
                    </a:p>
                  </a:txBody>
                  <a:tcPr>
                    <a:solidFill>
                      <a:schemeClr val="bg1">
                        <a:lumMod val="85000"/>
                      </a:schemeClr>
                    </a:solidFill>
                  </a:tcPr>
                </a:tc>
                <a:tc>
                  <a:txBody>
                    <a:bodyPr/>
                    <a:lstStyle/>
                    <a:p>
                      <a:pPr algn="ctr"/>
                      <a:r>
                        <a:rPr lang="en-AU" sz="1000" b="1" baseline="0" dirty="0">
                          <a:latin typeface="Arial Narrow" panose="020B0606020202030204" pitchFamily="34" charset="0"/>
                        </a:rPr>
                        <a:t>n</a:t>
                      </a:r>
                    </a:p>
                  </a:txBody>
                  <a:tcPr>
                    <a:solidFill>
                      <a:schemeClr val="bg1">
                        <a:lumMod val="85000"/>
                      </a:schemeClr>
                    </a:solidFill>
                  </a:tcPr>
                </a:tc>
                <a:tc>
                  <a:txBody>
                    <a:bodyPr/>
                    <a:lstStyle/>
                    <a:p>
                      <a:pPr algn="ctr"/>
                      <a:r>
                        <a:rPr lang="en-AU" sz="1000" b="1" dirty="0">
                          <a:latin typeface="Arial Narrow" panose="020B0606020202030204" pitchFamily="34" charset="0"/>
                        </a:rPr>
                        <a:t>n(n -1)</a:t>
                      </a:r>
                    </a:p>
                  </a:txBody>
                  <a:tcPr>
                    <a:solidFill>
                      <a:schemeClr val="bg1">
                        <a:lumMod val="85000"/>
                      </a:schemeClr>
                    </a:solidFill>
                  </a:tcPr>
                </a:tc>
                <a:extLst>
                  <a:ext uri="{0D108BD9-81ED-4DB2-BD59-A6C34878D82A}">
                    <a16:rowId xmlns:a16="http://schemas.microsoft.com/office/drawing/2014/main" val="10002"/>
                  </a:ext>
                </a:extLst>
              </a:tr>
              <a:tr h="315815">
                <a:tc>
                  <a:txBody>
                    <a:bodyPr/>
                    <a:lstStyle/>
                    <a:p>
                      <a:r>
                        <a:rPr lang="en-AU" sz="1100" dirty="0">
                          <a:solidFill>
                            <a:schemeClr val="tx1"/>
                          </a:solidFill>
                          <a:latin typeface="Arial Narrow" panose="020B0606020202030204" pitchFamily="34" charset="0"/>
                        </a:rPr>
                        <a:t>Species A</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2</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2</a:t>
                      </a:r>
                    </a:p>
                  </a:txBody>
                  <a:tcPr/>
                </a:tc>
                <a:extLst>
                  <a:ext uri="{0D108BD9-81ED-4DB2-BD59-A6C34878D82A}">
                    <a16:rowId xmlns:a16="http://schemas.microsoft.com/office/drawing/2014/main" val="10003"/>
                  </a:ext>
                </a:extLst>
              </a:tr>
              <a:tr h="315815">
                <a:tc>
                  <a:txBody>
                    <a:bodyPr/>
                    <a:lstStyle/>
                    <a:p>
                      <a:r>
                        <a:rPr lang="en-AU" sz="1100" dirty="0">
                          <a:solidFill>
                            <a:schemeClr val="tx1"/>
                          </a:solidFill>
                          <a:latin typeface="Arial Narrow" panose="020B0606020202030204" pitchFamily="34" charset="0"/>
                        </a:rPr>
                        <a:t>Species B</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0</a:t>
                      </a:r>
                    </a:p>
                  </a:txBody>
                  <a:tcPr/>
                </a:tc>
                <a:extLst>
                  <a:ext uri="{0D108BD9-81ED-4DB2-BD59-A6C34878D82A}">
                    <a16:rowId xmlns:a16="http://schemas.microsoft.com/office/drawing/2014/main" val="10004"/>
                  </a:ext>
                </a:extLst>
              </a:tr>
              <a:tr h="315815">
                <a:tc>
                  <a:txBody>
                    <a:bodyPr/>
                    <a:lstStyle/>
                    <a:p>
                      <a:r>
                        <a:rPr lang="en-AU" sz="1100" dirty="0">
                          <a:solidFill>
                            <a:schemeClr val="tx1"/>
                          </a:solidFill>
                          <a:latin typeface="Arial Narrow" panose="020B0606020202030204" pitchFamily="34" charset="0"/>
                        </a:rPr>
                        <a:t>Species 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3</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6</a:t>
                      </a:r>
                    </a:p>
                  </a:txBody>
                  <a:tcPr/>
                </a:tc>
                <a:extLst>
                  <a:ext uri="{0D108BD9-81ED-4DB2-BD59-A6C34878D82A}">
                    <a16:rowId xmlns:a16="http://schemas.microsoft.com/office/drawing/2014/main" val="10005"/>
                  </a:ext>
                </a:extLst>
              </a:tr>
              <a:tr h="315815">
                <a:tc>
                  <a:txBody>
                    <a:bodyPr/>
                    <a:lstStyle/>
                    <a:p>
                      <a:r>
                        <a:rPr lang="en-AU" sz="1100" dirty="0">
                          <a:solidFill>
                            <a:schemeClr val="tx1"/>
                          </a:solidFill>
                          <a:latin typeface="Arial Narrow" panose="020B0606020202030204" pitchFamily="34" charset="0"/>
                        </a:rPr>
                        <a:t>Species 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2</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2</a:t>
                      </a:r>
                    </a:p>
                  </a:txBody>
                  <a:tcPr/>
                </a:tc>
                <a:extLst>
                  <a:ext uri="{0D108BD9-81ED-4DB2-BD59-A6C34878D82A}">
                    <a16:rowId xmlns:a16="http://schemas.microsoft.com/office/drawing/2014/main" val="10006"/>
                  </a:ext>
                </a:extLst>
              </a:tr>
              <a:tr h="315815">
                <a:tc>
                  <a:txBody>
                    <a:bodyPr/>
                    <a:lstStyle/>
                    <a:p>
                      <a:r>
                        <a:rPr lang="en-AU" sz="1100" dirty="0">
                          <a:solidFill>
                            <a:schemeClr val="tx1"/>
                          </a:solidFill>
                          <a:latin typeface="Arial Narrow" panose="020B0606020202030204" pitchFamily="34" charset="0"/>
                        </a:rPr>
                        <a:t>Species 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0</a:t>
                      </a:r>
                    </a:p>
                  </a:txBody>
                  <a:tcPr/>
                </a:tc>
                <a:extLst>
                  <a:ext uri="{0D108BD9-81ED-4DB2-BD59-A6C34878D82A}">
                    <a16:rowId xmlns:a16="http://schemas.microsoft.com/office/drawing/2014/main" val="10007"/>
                  </a:ext>
                </a:extLst>
              </a:tr>
              <a:tr h="442604">
                <a:tc>
                  <a:txBody>
                    <a:bodyPr/>
                    <a:lstStyle/>
                    <a:p>
                      <a:pPr algn="r"/>
                      <a:endParaRPr lang="en-AU" sz="1200" b="1" dirty="0">
                        <a:latin typeface="Arial Narrow" panose="020B0606020202030204" pitchFamily="34" charset="0"/>
                      </a:endParaRPr>
                    </a:p>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AU" sz="1000" b="1" dirty="0">
                          <a:latin typeface="Arial Narrow" panose="020B0606020202030204" pitchFamily="34" charset="0"/>
                        </a:rPr>
                        <a:t>N </a:t>
                      </a:r>
                    </a:p>
                    <a:p>
                      <a:pPr algn="ctr"/>
                      <a:r>
                        <a:rPr lang="en-AU" sz="1200" b="0" dirty="0">
                          <a:solidFill>
                            <a:schemeClr val="bg1">
                              <a:lumMod val="50000"/>
                            </a:schemeClr>
                          </a:solidFill>
                          <a:latin typeface="Comic Sans MS" panose="030F0702030302020204" pitchFamily="66"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dirty="0">
                          <a:latin typeface="Arial Narrow" panose="020B0606020202030204" pitchFamily="34" charset="0"/>
                        </a:rPr>
                        <a:t>∑n(n-1)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00" b="1" dirty="0">
                        <a:latin typeface="Arial Narrow" panose="020B0606020202030204" pitchFamily="34" charset="0"/>
                      </a:endParaRPr>
                    </a:p>
                    <a:p>
                      <a:pPr algn="ctr"/>
                      <a:r>
                        <a:rPr lang="en-AU" sz="1200" b="0" dirty="0">
                          <a:solidFill>
                            <a:schemeClr val="bg1">
                              <a:lumMod val="50000"/>
                            </a:schemeClr>
                          </a:solidFill>
                          <a:latin typeface="Comic Sans MS" panose="030F0702030302020204" pitchFamily="66"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8"/>
                  </a:ext>
                </a:extLst>
              </a:tr>
              <a:tr h="539682">
                <a:tc>
                  <a:txBody>
                    <a:bodyPr/>
                    <a:lstStyle/>
                    <a:p>
                      <a:pPr algn="r"/>
                      <a:r>
                        <a:rPr lang="en-AU" sz="800" b="1" dirty="0">
                          <a:latin typeface="Arial Narrow" panose="020B0606020202030204" pitchFamily="34" charset="0"/>
                        </a:rPr>
                        <a:t>SDI</a:t>
                      </a:r>
                      <a:r>
                        <a:rPr lang="en-AU" sz="800" b="1" baseline="0" dirty="0">
                          <a:latin typeface="Arial Narrow" panose="020B0606020202030204" pitchFamily="34" charset="0"/>
                        </a:rPr>
                        <a:t> Calculations</a:t>
                      </a:r>
                      <a:endParaRPr lang="en-AU" sz="8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1000" dirty="0">
                          <a:latin typeface="Arial Narrow" panose="020B0606020202030204" pitchFamily="34" charset="0"/>
                        </a:rPr>
                        <a:t>N(N-1)= </a:t>
                      </a:r>
                    </a:p>
                    <a:p>
                      <a:pPr algn="ctr"/>
                      <a:endParaRPr lang="en-AU" sz="300" dirty="0">
                        <a:latin typeface="Arial Narrow" panose="020B0606020202030204" pitchFamily="34" charset="0"/>
                      </a:endParaRPr>
                    </a:p>
                    <a:p>
                      <a:pPr algn="ctr"/>
                      <a:r>
                        <a:rPr lang="en-AU" sz="1200" b="0" dirty="0">
                          <a:solidFill>
                            <a:schemeClr val="bg1">
                              <a:lumMod val="50000"/>
                            </a:schemeClr>
                          </a:solidFill>
                          <a:latin typeface="Comic Sans MS" panose="030F0702030302020204" pitchFamily="66" charset="0"/>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u="none" dirty="0">
                          <a:latin typeface="Arial Narrow" panose="020B0606020202030204" pitchFamily="34" charset="0"/>
                        </a:rPr>
                        <a:t>SDI</a:t>
                      </a:r>
                      <a:r>
                        <a:rPr lang="en-AU" sz="1000" b="1" u="none" baseline="0" dirty="0">
                          <a:latin typeface="Arial Narrow" panose="020B0606020202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00" b="1" u="sng" dirty="0">
                        <a:latin typeface="Arial Narrow" panose="020B0606020202030204" pitchFamily="34" charset="0"/>
                      </a:endParaRPr>
                    </a:p>
                    <a:p>
                      <a:pPr algn="ctr"/>
                      <a:r>
                        <a:rPr lang="en-AU" sz="1200" b="0" u="sng" dirty="0">
                          <a:solidFill>
                            <a:schemeClr val="bg1">
                              <a:lumMod val="50000"/>
                            </a:schemeClr>
                          </a:solidFill>
                          <a:latin typeface="Comic Sans MS" panose="030F0702030302020204" pitchFamily="66" charset="0"/>
                        </a:rPr>
                        <a:t>0.86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9"/>
                  </a:ext>
                </a:extLst>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524406155"/>
              </p:ext>
            </p:extLst>
          </p:nvPr>
        </p:nvGraphicFramePr>
        <p:xfrm>
          <a:off x="4452456" y="3499319"/>
          <a:ext cx="1865805" cy="3307993"/>
        </p:xfrm>
        <a:graphic>
          <a:graphicData uri="http://schemas.openxmlformats.org/drawingml/2006/table">
            <a:tbl>
              <a:tblPr firstRow="1" bandRow="1">
                <a:tableStyleId>{5940675A-B579-460E-94D1-54222C63F5DA}</a:tableStyleId>
              </a:tblPr>
              <a:tblGrid>
                <a:gridCol w="715396">
                  <a:extLst>
                    <a:ext uri="{9D8B030D-6E8A-4147-A177-3AD203B41FA5}">
                      <a16:colId xmlns:a16="http://schemas.microsoft.com/office/drawing/2014/main" val="20000"/>
                    </a:ext>
                  </a:extLst>
                </a:gridCol>
                <a:gridCol w="578681">
                  <a:extLst>
                    <a:ext uri="{9D8B030D-6E8A-4147-A177-3AD203B41FA5}">
                      <a16:colId xmlns:a16="http://schemas.microsoft.com/office/drawing/2014/main" val="20001"/>
                    </a:ext>
                  </a:extLst>
                </a:gridCol>
                <a:gridCol w="571728">
                  <a:extLst>
                    <a:ext uri="{9D8B030D-6E8A-4147-A177-3AD203B41FA5}">
                      <a16:colId xmlns:a16="http://schemas.microsoft.com/office/drawing/2014/main" val="20002"/>
                    </a:ext>
                  </a:extLst>
                </a:gridCol>
              </a:tblGrid>
              <a:tr h="265396">
                <a:tc gridSpan="3">
                  <a:txBody>
                    <a:bodyPr/>
                    <a:lstStyle/>
                    <a:p>
                      <a:pPr algn="ctr"/>
                      <a:r>
                        <a:rPr lang="en-AU" sz="1200" b="1" baseline="0" dirty="0">
                          <a:latin typeface="Arial Narrow" panose="020B0606020202030204" pitchFamily="34" charset="0"/>
                        </a:rPr>
                        <a:t>Maxwell Reef</a:t>
                      </a:r>
                      <a:endParaRPr lang="en-AU" sz="1200" b="1" dirty="0">
                        <a:latin typeface="Arial Narrow" panose="020B0606020202030204" pitchFamily="34" charset="0"/>
                      </a:endParaRPr>
                    </a:p>
                  </a:txBody>
                  <a:tcPr>
                    <a:solidFill>
                      <a:schemeClr val="bg1">
                        <a:lumMod val="85000"/>
                      </a:schemeClr>
                    </a:solidFill>
                  </a:tcPr>
                </a:tc>
                <a:tc hMerge="1">
                  <a:txBody>
                    <a:bodyPr/>
                    <a:lstStyle/>
                    <a:p>
                      <a:pPr algn="ctr"/>
                      <a:endParaRPr lang="en-AU" sz="800" b="1" dirty="0">
                        <a:latin typeface="Arial Narrow" panose="020B0606020202030204" pitchFamily="34" charset="0"/>
                      </a:endParaRPr>
                    </a:p>
                  </a:txBody>
                  <a:tcPr>
                    <a:solidFill>
                      <a:schemeClr val="bg1"/>
                    </a:solidFill>
                  </a:tcPr>
                </a:tc>
                <a:tc hMerge="1">
                  <a:txBody>
                    <a:bodyPr/>
                    <a:lstStyle/>
                    <a:p>
                      <a:pPr algn="ct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064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latin typeface="Arial Narrow" panose="020B0606020202030204" pitchFamily="34" charset="0"/>
                        </a:rPr>
                        <a:t>IDENTIFY</a:t>
                      </a:r>
                      <a:endParaRPr lang="en-AU" sz="600" b="0" dirty="0">
                        <a:latin typeface="Arial Narrow" panose="020B0606020202030204" pitchFamily="34" charset="0"/>
                      </a:endParaRPr>
                    </a:p>
                  </a:txBody>
                  <a:tcPr>
                    <a:solidFill>
                      <a:schemeClr val="bg1"/>
                    </a:solidFill>
                  </a:tcPr>
                </a:tc>
                <a:tc>
                  <a:txBody>
                    <a:bodyPr/>
                    <a:lstStyle/>
                    <a:p>
                      <a:pPr algn="ctr"/>
                      <a:r>
                        <a:rPr lang="en-AU" sz="800" b="1" dirty="0">
                          <a:latin typeface="Arial Narrow" panose="020B0606020202030204" pitchFamily="34" charset="0"/>
                        </a:rPr>
                        <a:t>COUNT</a:t>
                      </a:r>
                    </a:p>
                  </a:txBody>
                  <a:tcPr>
                    <a:solidFill>
                      <a:schemeClr val="bg1"/>
                    </a:solidFill>
                  </a:tcPr>
                </a:tc>
                <a:tc>
                  <a:txBody>
                    <a:bodyPr/>
                    <a:lstStyle/>
                    <a:p>
                      <a:pPr algn="ctr"/>
                      <a:r>
                        <a:rPr lang="en-AU" sz="800" b="1" dirty="0">
                          <a:latin typeface="Arial Narrow" panose="020B0606020202030204" pitchFamily="34" charset="0"/>
                        </a:rPr>
                        <a:t>STATS</a:t>
                      </a:r>
                    </a:p>
                  </a:txBody>
                  <a:tcPr>
                    <a:solidFill>
                      <a:schemeClr val="bg1"/>
                    </a:solidFill>
                  </a:tcPr>
                </a:tc>
                <a:extLst>
                  <a:ext uri="{0D108BD9-81ED-4DB2-BD59-A6C34878D82A}">
                    <a16:rowId xmlns:a16="http://schemas.microsoft.com/office/drawing/2014/main" val="10001"/>
                  </a:ext>
                </a:extLst>
              </a:tr>
              <a:tr h="236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Name </a:t>
                      </a:r>
                      <a:endParaRPr lang="en-AU" sz="1000" b="0" dirty="0">
                        <a:latin typeface="Arial Narrow" panose="020B0606020202030204" pitchFamily="34" charset="0"/>
                      </a:endParaRPr>
                    </a:p>
                  </a:txBody>
                  <a:tcPr>
                    <a:solidFill>
                      <a:schemeClr val="bg1">
                        <a:lumMod val="85000"/>
                      </a:schemeClr>
                    </a:solidFill>
                  </a:tcPr>
                </a:tc>
                <a:tc>
                  <a:txBody>
                    <a:bodyPr/>
                    <a:lstStyle/>
                    <a:p>
                      <a:pPr algn="ctr"/>
                      <a:r>
                        <a:rPr lang="en-AU" sz="1000" b="1" baseline="0" dirty="0">
                          <a:latin typeface="Arial Narrow" panose="020B0606020202030204" pitchFamily="34" charset="0"/>
                        </a:rPr>
                        <a:t>n</a:t>
                      </a:r>
                    </a:p>
                  </a:txBody>
                  <a:tcPr>
                    <a:solidFill>
                      <a:schemeClr val="bg1">
                        <a:lumMod val="85000"/>
                      </a:schemeClr>
                    </a:solidFill>
                  </a:tcPr>
                </a:tc>
                <a:tc>
                  <a:txBody>
                    <a:bodyPr/>
                    <a:lstStyle/>
                    <a:p>
                      <a:pPr algn="ctr"/>
                      <a:r>
                        <a:rPr lang="en-AU" sz="1000" b="1" dirty="0">
                          <a:latin typeface="Arial Narrow" panose="020B0606020202030204" pitchFamily="34" charset="0"/>
                        </a:rPr>
                        <a:t>n(n -1)</a:t>
                      </a:r>
                    </a:p>
                  </a:txBody>
                  <a:tcPr>
                    <a:solidFill>
                      <a:schemeClr val="bg1">
                        <a:lumMod val="85000"/>
                      </a:schemeClr>
                    </a:solidFill>
                  </a:tcPr>
                </a:tc>
                <a:extLst>
                  <a:ext uri="{0D108BD9-81ED-4DB2-BD59-A6C34878D82A}">
                    <a16:rowId xmlns:a16="http://schemas.microsoft.com/office/drawing/2014/main" val="10002"/>
                  </a:ext>
                </a:extLst>
              </a:tr>
              <a:tr h="315892">
                <a:tc>
                  <a:txBody>
                    <a:bodyPr/>
                    <a:lstStyle/>
                    <a:p>
                      <a:r>
                        <a:rPr lang="en-AU" sz="1100" dirty="0">
                          <a:solidFill>
                            <a:schemeClr val="tx1"/>
                          </a:solidFill>
                          <a:latin typeface="Arial Narrow" panose="020B0606020202030204" pitchFamily="34" charset="0"/>
                        </a:rPr>
                        <a:t>Species A</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0</a:t>
                      </a:r>
                    </a:p>
                  </a:txBody>
                  <a:tcPr/>
                </a:tc>
                <a:extLst>
                  <a:ext uri="{0D108BD9-81ED-4DB2-BD59-A6C34878D82A}">
                    <a16:rowId xmlns:a16="http://schemas.microsoft.com/office/drawing/2014/main" val="10003"/>
                  </a:ext>
                </a:extLst>
              </a:tr>
              <a:tr h="315892">
                <a:tc>
                  <a:txBody>
                    <a:bodyPr/>
                    <a:lstStyle/>
                    <a:p>
                      <a:r>
                        <a:rPr lang="en-AU" sz="1100" dirty="0">
                          <a:solidFill>
                            <a:schemeClr val="tx1"/>
                          </a:solidFill>
                          <a:latin typeface="Arial Narrow" panose="020B0606020202030204" pitchFamily="34" charset="0"/>
                        </a:rPr>
                        <a:t>Species B</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3</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6</a:t>
                      </a:r>
                    </a:p>
                  </a:txBody>
                  <a:tcPr/>
                </a:tc>
                <a:extLst>
                  <a:ext uri="{0D108BD9-81ED-4DB2-BD59-A6C34878D82A}">
                    <a16:rowId xmlns:a16="http://schemas.microsoft.com/office/drawing/2014/main" val="10004"/>
                  </a:ext>
                </a:extLst>
              </a:tr>
              <a:tr h="315892">
                <a:tc>
                  <a:txBody>
                    <a:bodyPr/>
                    <a:lstStyle/>
                    <a:p>
                      <a:r>
                        <a:rPr lang="en-AU" sz="1100" dirty="0">
                          <a:solidFill>
                            <a:schemeClr val="tx1"/>
                          </a:solidFill>
                          <a:latin typeface="Arial Narrow" panose="020B0606020202030204" pitchFamily="34" charset="0"/>
                        </a:rPr>
                        <a:t>Species 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100</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9900</a:t>
                      </a:r>
                    </a:p>
                  </a:txBody>
                  <a:tcPr/>
                </a:tc>
                <a:extLst>
                  <a:ext uri="{0D108BD9-81ED-4DB2-BD59-A6C34878D82A}">
                    <a16:rowId xmlns:a16="http://schemas.microsoft.com/office/drawing/2014/main" val="10005"/>
                  </a:ext>
                </a:extLst>
              </a:tr>
              <a:tr h="315892">
                <a:tc>
                  <a:txBody>
                    <a:bodyPr/>
                    <a:lstStyle/>
                    <a:p>
                      <a:r>
                        <a:rPr lang="en-AU" sz="1100" dirty="0">
                          <a:solidFill>
                            <a:schemeClr val="tx1"/>
                          </a:solidFill>
                          <a:latin typeface="Arial Narrow" panose="020B0606020202030204" pitchFamily="34" charset="0"/>
                        </a:rPr>
                        <a:t>Species 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5</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20</a:t>
                      </a:r>
                    </a:p>
                  </a:txBody>
                  <a:tcPr/>
                </a:tc>
                <a:extLst>
                  <a:ext uri="{0D108BD9-81ED-4DB2-BD59-A6C34878D82A}">
                    <a16:rowId xmlns:a16="http://schemas.microsoft.com/office/drawing/2014/main" val="10006"/>
                  </a:ext>
                </a:extLst>
              </a:tr>
              <a:tr h="315892">
                <a:tc>
                  <a:txBody>
                    <a:bodyPr/>
                    <a:lstStyle/>
                    <a:p>
                      <a:r>
                        <a:rPr lang="en-AU" sz="1100" dirty="0">
                          <a:solidFill>
                            <a:schemeClr val="tx1"/>
                          </a:solidFill>
                          <a:latin typeface="Arial Narrow" panose="020B0606020202030204" pitchFamily="34" charset="0"/>
                        </a:rPr>
                        <a:t>Species 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0</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0</a:t>
                      </a:r>
                    </a:p>
                  </a:txBody>
                  <a:tcPr/>
                </a:tc>
                <a:extLst>
                  <a:ext uri="{0D108BD9-81ED-4DB2-BD59-A6C34878D82A}">
                    <a16:rowId xmlns:a16="http://schemas.microsoft.com/office/drawing/2014/main" val="10007"/>
                  </a:ext>
                </a:extLst>
              </a:tr>
              <a:tr h="442327">
                <a:tc>
                  <a:txBody>
                    <a:bodyPr/>
                    <a:lstStyle/>
                    <a:p>
                      <a:pPr algn="r"/>
                      <a:endParaRPr lang="en-AU" sz="1200" b="1" dirty="0">
                        <a:latin typeface="Arial Narrow" panose="020B0606020202030204" pitchFamily="34" charset="0"/>
                      </a:endParaRPr>
                    </a:p>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AU" sz="1000" b="1" dirty="0">
                          <a:latin typeface="Arial Narrow" panose="020B0606020202030204" pitchFamily="34" charset="0"/>
                        </a:rPr>
                        <a:t>N </a:t>
                      </a:r>
                    </a:p>
                    <a:p>
                      <a:pPr algn="ctr"/>
                      <a:r>
                        <a:rPr lang="en-AU" sz="1200" b="0" dirty="0">
                          <a:solidFill>
                            <a:schemeClr val="bg1">
                              <a:lumMod val="50000"/>
                            </a:schemeClr>
                          </a:solidFill>
                          <a:latin typeface="Comic Sans MS" panose="030F0702030302020204" pitchFamily="66" charset="0"/>
                        </a:rPr>
                        <a:t>109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dirty="0">
                          <a:latin typeface="Arial Narrow" panose="020B0606020202030204" pitchFamily="34" charset="0"/>
                        </a:rPr>
                        <a:t>∑n(n-1)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00" b="1" dirty="0">
                        <a:latin typeface="Arial Narrow" panose="020B0606020202030204" pitchFamily="34" charset="0"/>
                      </a:endParaRPr>
                    </a:p>
                    <a:p>
                      <a:pPr algn="ctr"/>
                      <a:r>
                        <a:rPr lang="en-AU" sz="1050" b="0" dirty="0">
                          <a:solidFill>
                            <a:schemeClr val="bg1">
                              <a:lumMod val="50000"/>
                            </a:schemeClr>
                          </a:solidFill>
                          <a:latin typeface="Comic Sans MS" panose="030F0702030302020204" pitchFamily="66" charset="0"/>
                        </a:rPr>
                        <a:t>9926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8"/>
                  </a:ext>
                </a:extLst>
              </a:tr>
              <a:tr h="539813">
                <a:tc>
                  <a:txBody>
                    <a:bodyPr/>
                    <a:lstStyle/>
                    <a:p>
                      <a:pPr algn="r"/>
                      <a:r>
                        <a:rPr lang="en-AU" sz="800" b="1" dirty="0">
                          <a:latin typeface="Arial Narrow" panose="020B0606020202030204" pitchFamily="34" charset="0"/>
                        </a:rPr>
                        <a:t>SDI</a:t>
                      </a:r>
                      <a:r>
                        <a:rPr lang="en-AU" sz="800" b="1" baseline="0" dirty="0">
                          <a:latin typeface="Arial Narrow" panose="020B0606020202030204" pitchFamily="34" charset="0"/>
                        </a:rPr>
                        <a:t> Calculations</a:t>
                      </a:r>
                      <a:endParaRPr lang="en-AU" sz="8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1000" dirty="0">
                          <a:latin typeface="Arial Narrow" panose="020B0606020202030204" pitchFamily="34" charset="0"/>
                        </a:rPr>
                        <a:t>N(N-1)= </a:t>
                      </a:r>
                    </a:p>
                    <a:p>
                      <a:pPr algn="ctr"/>
                      <a:endParaRPr lang="en-AU" sz="300" b="0" dirty="0">
                        <a:solidFill>
                          <a:schemeClr val="tx1">
                            <a:lumMod val="50000"/>
                            <a:lumOff val="50000"/>
                          </a:schemeClr>
                        </a:solidFill>
                        <a:latin typeface="Arial Narrow" panose="020B0606020202030204" pitchFamily="34" charset="0"/>
                      </a:endParaRPr>
                    </a:p>
                    <a:p>
                      <a:pPr algn="ctr"/>
                      <a:r>
                        <a:rPr lang="en-AU" sz="1050" b="0" dirty="0">
                          <a:solidFill>
                            <a:schemeClr val="tx1">
                              <a:lumMod val="50000"/>
                              <a:lumOff val="50000"/>
                            </a:schemeClr>
                          </a:solidFill>
                          <a:latin typeface="Comic Sans MS" panose="030F0702030302020204" pitchFamily="66" charset="0"/>
                        </a:rPr>
                        <a:t>11772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u="none" dirty="0">
                          <a:latin typeface="Arial Narrow" panose="020B0606020202030204" pitchFamily="34" charset="0"/>
                        </a:rPr>
                        <a:t>SDI</a:t>
                      </a:r>
                      <a:r>
                        <a:rPr lang="en-AU" sz="1000" b="1" u="none" baseline="0" dirty="0">
                          <a:latin typeface="Arial Narrow" panose="020B0606020202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00" b="1" u="sng" dirty="0">
                        <a:latin typeface="Arial Narrow" panose="020B0606020202030204" pitchFamily="34" charset="0"/>
                      </a:endParaRPr>
                    </a:p>
                    <a:p>
                      <a:pPr algn="ctr"/>
                      <a:r>
                        <a:rPr lang="en-AU" sz="1050" b="0" u="sng" dirty="0">
                          <a:solidFill>
                            <a:schemeClr val="bg1">
                              <a:lumMod val="50000"/>
                            </a:schemeClr>
                          </a:solidFill>
                          <a:latin typeface="Comic Sans MS" panose="030F0702030302020204" pitchFamily="66" charset="0"/>
                        </a:rPr>
                        <a:t>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9"/>
                  </a:ext>
                </a:extLst>
              </a:tr>
            </a:tbl>
          </a:graphicData>
        </a:graphic>
      </p:graphicFrame>
      <p:sp>
        <p:nvSpPr>
          <p:cNvPr id="38" name="Rectangle 37"/>
          <p:cNvSpPr/>
          <p:nvPr/>
        </p:nvSpPr>
        <p:spPr>
          <a:xfrm>
            <a:off x="456712" y="6890675"/>
            <a:ext cx="2608150" cy="147306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REEF DIVERSITY </a:t>
            </a:r>
            <a:r>
              <a:rPr lang="en-AU" sz="1600" b="1" dirty="0">
                <a:solidFill>
                  <a:schemeClr val="tx1"/>
                </a:solidFill>
                <a:latin typeface="Arial Narrow" panose="020B0606020202030204" pitchFamily="34" charset="0"/>
              </a:rPr>
              <a:t>SCOREBOARD</a:t>
            </a:r>
          </a:p>
          <a:p>
            <a:pPr algn="ctr"/>
            <a:r>
              <a:rPr lang="en-AU" sz="800" b="1" dirty="0">
                <a:solidFill>
                  <a:schemeClr val="tx1"/>
                </a:solidFill>
                <a:latin typeface="Arial Narrow" panose="020B0606020202030204" pitchFamily="34" charset="0"/>
              </a:rPr>
              <a:t>(</a:t>
            </a:r>
            <a:r>
              <a:rPr lang="en-AU" sz="800" dirty="0">
                <a:solidFill>
                  <a:schemeClr val="tx1"/>
                </a:solidFill>
                <a:latin typeface="Arial Narrow" panose="020B0606020202030204" pitchFamily="34" charset="0"/>
              </a:rPr>
              <a:t>rank the reefs from highest diversity to lowest diversity)</a:t>
            </a:r>
          </a:p>
          <a:p>
            <a:endParaRPr lang="en-AU" sz="500" b="1" dirty="0">
              <a:solidFill>
                <a:schemeClr val="tx1"/>
              </a:solidFill>
              <a:latin typeface="Arial Narrow" panose="020B0606020202030204" pitchFamily="34" charset="0"/>
            </a:endParaRPr>
          </a:p>
          <a:p>
            <a:r>
              <a:rPr lang="en-AU" b="1" dirty="0">
                <a:solidFill>
                  <a:schemeClr val="tx1"/>
                </a:solidFill>
                <a:latin typeface="Arial Narrow" panose="020B0606020202030204" pitchFamily="34" charset="0"/>
              </a:rPr>
              <a:t>1</a:t>
            </a:r>
            <a:r>
              <a:rPr lang="en-AU" sz="1400" b="1" baseline="30000" dirty="0">
                <a:solidFill>
                  <a:schemeClr val="tx1"/>
                </a:solidFill>
                <a:latin typeface="Arial Narrow" panose="020B0606020202030204" pitchFamily="34" charset="0"/>
              </a:rPr>
              <a:t>st</a:t>
            </a:r>
            <a:endParaRPr lang="en-AU" sz="1400" b="1" dirty="0">
              <a:solidFill>
                <a:schemeClr val="tx1"/>
              </a:solidFill>
              <a:latin typeface="Arial Narrow" panose="020B0606020202030204" pitchFamily="34" charset="0"/>
            </a:endParaRPr>
          </a:p>
          <a:p>
            <a:r>
              <a:rPr lang="en-AU" b="1" dirty="0">
                <a:solidFill>
                  <a:schemeClr val="tx1"/>
                </a:solidFill>
                <a:latin typeface="Arial Narrow" panose="020B0606020202030204" pitchFamily="34" charset="0"/>
              </a:rPr>
              <a:t>2</a:t>
            </a:r>
            <a:r>
              <a:rPr lang="en-AU" sz="1400" b="1" baseline="30000" dirty="0">
                <a:solidFill>
                  <a:schemeClr val="tx1"/>
                </a:solidFill>
                <a:latin typeface="Arial Narrow" panose="020B0606020202030204" pitchFamily="34" charset="0"/>
              </a:rPr>
              <a:t>nd</a:t>
            </a:r>
            <a:endParaRPr lang="en-AU" sz="1400" b="1" dirty="0">
              <a:solidFill>
                <a:schemeClr val="tx1"/>
              </a:solidFill>
              <a:latin typeface="Arial Narrow" panose="020B0606020202030204" pitchFamily="34" charset="0"/>
            </a:endParaRPr>
          </a:p>
          <a:p>
            <a:r>
              <a:rPr lang="en-AU" b="1" dirty="0">
                <a:solidFill>
                  <a:schemeClr val="tx1"/>
                </a:solidFill>
                <a:latin typeface="Arial Narrow" panose="020B0606020202030204" pitchFamily="34" charset="0"/>
              </a:rPr>
              <a:t>3</a:t>
            </a:r>
            <a:r>
              <a:rPr lang="en-AU" sz="1400" b="1" baseline="30000" dirty="0">
                <a:solidFill>
                  <a:schemeClr val="tx1"/>
                </a:solidFill>
                <a:latin typeface="Arial Narrow" panose="020B0606020202030204" pitchFamily="34" charset="0"/>
              </a:rPr>
              <a:t>rd</a:t>
            </a:r>
            <a:endParaRPr lang="en-AU" sz="1400" b="1" dirty="0">
              <a:solidFill>
                <a:schemeClr val="tx1"/>
              </a:solidFill>
              <a:latin typeface="Arial Narrow" panose="020B0606020202030204" pitchFamily="34" charset="0"/>
            </a:endParaRPr>
          </a:p>
        </p:txBody>
      </p:sp>
      <p:sp>
        <p:nvSpPr>
          <p:cNvPr id="41" name="Rectangle 40"/>
          <p:cNvSpPr/>
          <p:nvPr/>
        </p:nvSpPr>
        <p:spPr>
          <a:xfrm>
            <a:off x="821603" y="7397920"/>
            <a:ext cx="2099243"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Comic Sans MS" panose="030F0702030302020204" pitchFamily="66" charset="0"/>
              </a:rPr>
              <a:t>Xenia Reef</a:t>
            </a:r>
          </a:p>
        </p:txBody>
      </p:sp>
      <p:sp>
        <p:nvSpPr>
          <p:cNvPr id="24" name="Rectangle 23"/>
          <p:cNvSpPr/>
          <p:nvPr/>
        </p:nvSpPr>
        <p:spPr>
          <a:xfrm>
            <a:off x="821603" y="7711653"/>
            <a:ext cx="2099243"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Comic Sans MS" panose="030F0702030302020204" pitchFamily="66" charset="0"/>
              </a:rPr>
              <a:t>Bailey Reef</a:t>
            </a:r>
          </a:p>
        </p:txBody>
      </p:sp>
      <p:sp>
        <p:nvSpPr>
          <p:cNvPr id="25" name="Rectangle 24"/>
          <p:cNvSpPr/>
          <p:nvPr/>
        </p:nvSpPr>
        <p:spPr>
          <a:xfrm>
            <a:off x="821603" y="8030745"/>
            <a:ext cx="2099243"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Comic Sans MS" panose="030F0702030302020204" pitchFamily="66" charset="0"/>
              </a:rPr>
              <a:t>Maxwell Reef</a:t>
            </a:r>
          </a:p>
        </p:txBody>
      </p:sp>
      <p:sp>
        <p:nvSpPr>
          <p:cNvPr id="44" name="Rectangle 43"/>
          <p:cNvSpPr/>
          <p:nvPr/>
        </p:nvSpPr>
        <p:spPr>
          <a:xfrm>
            <a:off x="3129599" y="6890321"/>
            <a:ext cx="3176448" cy="68913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Which reef has the highest </a:t>
            </a:r>
            <a:r>
              <a:rPr lang="en-AU" sz="1200" b="1" i="1" dirty="0">
                <a:solidFill>
                  <a:schemeClr val="tx1"/>
                </a:solidFill>
                <a:latin typeface="Arial Narrow" panose="020B0606020202030204" pitchFamily="34" charset="0"/>
              </a:rPr>
              <a:t>species richness?             		</a:t>
            </a:r>
          </a:p>
          <a:p>
            <a:r>
              <a:rPr lang="en-AU" sz="1200" b="1" dirty="0">
                <a:solidFill>
                  <a:schemeClr val="tx1"/>
                </a:solidFill>
                <a:latin typeface="Arial Narrow" panose="020B0606020202030204" pitchFamily="34" charset="0"/>
              </a:rPr>
              <a:t>Ans.</a:t>
            </a:r>
          </a:p>
        </p:txBody>
      </p:sp>
      <p:sp>
        <p:nvSpPr>
          <p:cNvPr id="46" name="Rectangle 45"/>
          <p:cNvSpPr/>
          <p:nvPr/>
        </p:nvSpPr>
        <p:spPr>
          <a:xfrm>
            <a:off x="3129600" y="7640326"/>
            <a:ext cx="3176448" cy="72341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Which reef has the lowest </a:t>
            </a:r>
            <a:r>
              <a:rPr lang="en-AU" sz="1200" b="1" i="1" dirty="0">
                <a:solidFill>
                  <a:schemeClr val="tx1"/>
                </a:solidFill>
                <a:latin typeface="Arial Narrow" panose="020B0606020202030204" pitchFamily="34" charset="0"/>
              </a:rPr>
              <a:t>species evenness? </a:t>
            </a:r>
          </a:p>
          <a:p>
            <a:endParaRPr lang="en-AU" sz="1200" b="1" i="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Ans. </a:t>
            </a:r>
          </a:p>
        </p:txBody>
      </p:sp>
      <p:sp>
        <p:nvSpPr>
          <p:cNvPr id="47" name="Rectangle 46"/>
          <p:cNvSpPr/>
          <p:nvPr/>
        </p:nvSpPr>
        <p:spPr>
          <a:xfrm>
            <a:off x="3563685" y="7264296"/>
            <a:ext cx="2688214"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Comic Sans MS" panose="030F0702030302020204" pitchFamily="66" charset="0"/>
              </a:rPr>
              <a:t>Xenia Reef</a:t>
            </a:r>
          </a:p>
        </p:txBody>
      </p:sp>
      <p:sp>
        <p:nvSpPr>
          <p:cNvPr id="50" name="Rectangle 49"/>
          <p:cNvSpPr/>
          <p:nvPr/>
        </p:nvSpPr>
        <p:spPr>
          <a:xfrm>
            <a:off x="3563685" y="8046220"/>
            <a:ext cx="2688214"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Comic Sans MS" panose="030F0702030302020204" pitchFamily="66" charset="0"/>
              </a:rPr>
              <a:t>Maxwell Reef</a:t>
            </a:r>
          </a:p>
        </p:txBody>
      </p:sp>
      <p:sp>
        <p:nvSpPr>
          <p:cNvPr id="2" name="TextBox 1"/>
          <p:cNvSpPr txBox="1"/>
          <p:nvPr/>
        </p:nvSpPr>
        <p:spPr>
          <a:xfrm>
            <a:off x="4802948" y="7058306"/>
            <a:ext cx="1557185" cy="215444"/>
          </a:xfrm>
          <a:prstGeom prst="rect">
            <a:avLst/>
          </a:prstGeom>
          <a:noFill/>
        </p:spPr>
        <p:txBody>
          <a:bodyPr wrap="square" rtlCol="0">
            <a:spAutoFit/>
          </a:bodyPr>
          <a:lstStyle/>
          <a:p>
            <a:r>
              <a:rPr lang="en-AU" sz="800" dirty="0">
                <a:latin typeface="Arial Narrow" panose="020B0606020202030204" pitchFamily="34" charset="0"/>
              </a:rPr>
              <a:t>species richness = number of rows</a:t>
            </a:r>
          </a:p>
        </p:txBody>
      </p:sp>
      <p:sp>
        <p:nvSpPr>
          <p:cNvPr id="33" name="TextBox 32"/>
          <p:cNvSpPr txBox="1"/>
          <p:nvPr/>
        </p:nvSpPr>
        <p:spPr>
          <a:xfrm>
            <a:off x="3936402" y="7832856"/>
            <a:ext cx="2427154" cy="215444"/>
          </a:xfrm>
          <a:prstGeom prst="rect">
            <a:avLst/>
          </a:prstGeom>
          <a:noFill/>
        </p:spPr>
        <p:txBody>
          <a:bodyPr wrap="square" rtlCol="0">
            <a:spAutoFit/>
          </a:bodyPr>
          <a:lstStyle/>
          <a:p>
            <a:r>
              <a:rPr lang="en-AU" sz="800" dirty="0">
                <a:latin typeface="Arial Narrow" panose="020B0606020202030204" pitchFamily="34" charset="0"/>
              </a:rPr>
              <a:t>…whereby one or two species dominate in abundance?</a:t>
            </a:r>
          </a:p>
        </p:txBody>
      </p:sp>
      <p:sp>
        <p:nvSpPr>
          <p:cNvPr id="35" name="TextBox 34">
            <a:extLst>
              <a:ext uri="{FF2B5EF4-FFF2-40B4-BE49-F238E27FC236}">
                <a16:creationId xmlns:a16="http://schemas.microsoft.com/office/drawing/2014/main" id="{C4F24F56-C240-469B-A871-A60E8FFC3EC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0" name="Rectangle 39">
            <a:extLst>
              <a:ext uri="{FF2B5EF4-FFF2-40B4-BE49-F238E27FC236}">
                <a16:creationId xmlns:a16="http://schemas.microsoft.com/office/drawing/2014/main" id="{87CF93DA-FF02-4007-B81B-E9DB898355D9}"/>
              </a:ext>
            </a:extLst>
          </p:cNvPr>
          <p:cNvSpPr/>
          <p:nvPr/>
        </p:nvSpPr>
        <p:spPr>
          <a:xfrm>
            <a:off x="454777" y="8447784"/>
            <a:ext cx="5863484" cy="28522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70" b="1" dirty="0">
                <a:solidFill>
                  <a:schemeClr val="bg1"/>
                </a:solidFill>
                <a:latin typeface="Arial Narrow" panose="020B0606020202030204" pitchFamily="34" charset="0"/>
              </a:rPr>
              <a:t>Activity: Understand what is </a:t>
            </a:r>
            <a:r>
              <a:rPr lang="en-AU" sz="1170" b="1" i="1" dirty="0">
                <a:solidFill>
                  <a:schemeClr val="bg1"/>
                </a:solidFill>
                <a:latin typeface="Arial Narrow" panose="020B0606020202030204" pitchFamily="34" charset="0"/>
              </a:rPr>
              <a:t>species richness </a:t>
            </a:r>
            <a:r>
              <a:rPr lang="en-AU" sz="1170" b="1" dirty="0">
                <a:solidFill>
                  <a:schemeClr val="bg1"/>
                </a:solidFill>
                <a:latin typeface="Arial Narrow" panose="020B0606020202030204" pitchFamily="34" charset="0"/>
              </a:rPr>
              <a:t>and species </a:t>
            </a:r>
            <a:r>
              <a:rPr lang="en-AU" sz="1170" b="1" i="1" dirty="0">
                <a:solidFill>
                  <a:schemeClr val="bg1"/>
                </a:solidFill>
                <a:latin typeface="Arial Narrow" panose="020B0606020202030204" pitchFamily="34" charset="0"/>
              </a:rPr>
              <a:t>evenness </a:t>
            </a:r>
            <a:r>
              <a:rPr lang="en-AU" sz="1170" b="1" dirty="0">
                <a:solidFill>
                  <a:schemeClr val="bg1"/>
                </a:solidFill>
                <a:latin typeface="Arial Narrow" panose="020B0606020202030204" pitchFamily="34" charset="0"/>
              </a:rPr>
              <a:t>on a </a:t>
            </a:r>
            <a:r>
              <a:rPr lang="en-AU" sz="1170" b="1" i="1" dirty="0">
                <a:solidFill>
                  <a:schemeClr val="bg1"/>
                </a:solidFill>
                <a:latin typeface="Arial Narrow" panose="020B0606020202030204" pitchFamily="34" charset="0"/>
              </a:rPr>
              <a:t>Whittaker Plot</a:t>
            </a:r>
            <a:r>
              <a:rPr lang="en-AU" sz="1170" b="1" i="1" dirty="0">
                <a:solidFill>
                  <a:schemeClr val="tx1"/>
                </a:solidFill>
                <a:latin typeface="Arial Narrow" panose="020B0606020202030204" pitchFamily="34" charset="0"/>
              </a:rPr>
              <a:t>.</a:t>
            </a:r>
          </a:p>
        </p:txBody>
      </p:sp>
      <p:cxnSp>
        <p:nvCxnSpPr>
          <p:cNvPr id="5" name="Straight Connector 4">
            <a:extLst>
              <a:ext uri="{FF2B5EF4-FFF2-40B4-BE49-F238E27FC236}">
                <a16:creationId xmlns:a16="http://schemas.microsoft.com/office/drawing/2014/main" id="{DCF7CF0B-66D6-82A5-0760-B102177568A0}"/>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7CB34294-A682-7FAF-9729-C01DBE621E19}"/>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7" name="TextBox 36">
            <a:extLst>
              <a:ext uri="{FF2B5EF4-FFF2-40B4-BE49-F238E27FC236}">
                <a16:creationId xmlns:a16="http://schemas.microsoft.com/office/drawing/2014/main" id="{ADBE1657-DF75-24A5-6BFA-43E27EA308DF}"/>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320088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DD28F-B1F0-735B-1C93-D5D49B263FF0}"/>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FF554F18-A9CF-7975-A2F4-BCB003B57AD1}"/>
              </a:ext>
            </a:extLst>
          </p:cNvPr>
          <p:cNvSpPr txBox="1"/>
          <p:nvPr/>
        </p:nvSpPr>
        <p:spPr>
          <a:xfrm>
            <a:off x="1462707" y="141356"/>
            <a:ext cx="4155897" cy="738664"/>
          </a:xfrm>
          <a:prstGeom prst="rect">
            <a:avLst/>
          </a:prstGeom>
          <a:noFill/>
        </p:spPr>
        <p:txBody>
          <a:bodyPr wrap="square" rtlCol="0">
            <a:spAutoFit/>
          </a:bodyPr>
          <a:lstStyle/>
          <a:p>
            <a:r>
              <a:rPr lang="en-US" sz="2000" b="1" dirty="0">
                <a:latin typeface="Arial Narrow" pitchFamily="34" charset="0"/>
              </a:rPr>
              <a:t>Interpret</a:t>
            </a:r>
            <a:r>
              <a:rPr lang="en-AU" sz="1100" dirty="0">
                <a:latin typeface="Arial Narrow" panose="020B0606020202030204" pitchFamily="34" charset="0"/>
              </a:rPr>
              <a:t> primary and secondary reef diversity data including abundance, species richness, Simpson’s diversity index, evenness and rank abundance, e.g. Whittaker plot.</a:t>
            </a:r>
          </a:p>
        </p:txBody>
      </p:sp>
      <p:sp>
        <p:nvSpPr>
          <p:cNvPr id="31" name="TextBox 30">
            <a:extLst>
              <a:ext uri="{FF2B5EF4-FFF2-40B4-BE49-F238E27FC236}">
                <a16:creationId xmlns:a16="http://schemas.microsoft.com/office/drawing/2014/main" id="{B6BE8247-2EEF-86B6-BF6C-B069C5D3AE50}"/>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46A38149-EDF7-0419-3C6A-45E4217913D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46EBFA7D-FDB6-BF9F-186B-656CD77F0236}"/>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AF1A5357-CD12-BEBF-6B6D-8555974A6E6B}"/>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6A08D69D-8599-6BD1-EB1A-B44A970CCD0B}"/>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B8D0B919-F823-C768-AC40-3817076D9150}"/>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47358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05237" y="231574"/>
            <a:ext cx="4191130" cy="523220"/>
          </a:xfrm>
          <a:prstGeom prst="rect">
            <a:avLst/>
          </a:prstGeom>
          <a:noFill/>
        </p:spPr>
        <p:txBody>
          <a:bodyPr wrap="square" rtlCol="0">
            <a:spAutoFit/>
          </a:bodyPr>
          <a:lstStyle/>
          <a:p>
            <a:r>
              <a:rPr lang="en-US" sz="2800" b="1" dirty="0">
                <a:latin typeface="Arial Narrow" pitchFamily="34" charset="0"/>
              </a:rPr>
              <a:t>Cognitive Verbs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graphicFrame>
        <p:nvGraphicFramePr>
          <p:cNvPr id="11" name="Table 10"/>
          <p:cNvGraphicFramePr>
            <a:graphicFrameLocks noGrp="1"/>
          </p:cNvGraphicFramePr>
          <p:nvPr/>
        </p:nvGraphicFramePr>
        <p:xfrm>
          <a:off x="552195" y="1037663"/>
          <a:ext cx="5788898" cy="7673742"/>
        </p:xfrm>
        <a:graphic>
          <a:graphicData uri="http://schemas.openxmlformats.org/drawingml/2006/table">
            <a:tbl>
              <a:tblPr firstRow="1" bandRow="1">
                <a:tableStyleId>{5940675A-B579-460E-94D1-54222C63F5DA}</a:tableStyleId>
              </a:tblPr>
              <a:tblGrid>
                <a:gridCol w="1004597">
                  <a:extLst>
                    <a:ext uri="{9D8B030D-6E8A-4147-A177-3AD203B41FA5}">
                      <a16:colId xmlns:a16="http://schemas.microsoft.com/office/drawing/2014/main" val="20000"/>
                    </a:ext>
                  </a:extLst>
                </a:gridCol>
                <a:gridCol w="4784301">
                  <a:extLst>
                    <a:ext uri="{9D8B030D-6E8A-4147-A177-3AD203B41FA5}">
                      <a16:colId xmlns:a16="http://schemas.microsoft.com/office/drawing/2014/main" val="20001"/>
                    </a:ext>
                  </a:extLst>
                </a:gridCol>
              </a:tblGrid>
              <a:tr h="428422">
                <a:tc>
                  <a:txBody>
                    <a:bodyPr/>
                    <a:lstStyle/>
                    <a:p>
                      <a:r>
                        <a:rPr lang="en-AU" sz="1050" b="1" dirty="0">
                          <a:latin typeface="Arial Narrow" panose="020B0606020202030204" pitchFamily="34" charset="0"/>
                        </a:rPr>
                        <a:t>Cognitive</a:t>
                      </a:r>
                      <a:r>
                        <a:rPr lang="en-AU" sz="1050" b="1" baseline="0" dirty="0">
                          <a:latin typeface="Arial Narrow" panose="020B0606020202030204" pitchFamily="34" charset="0"/>
                        </a:rPr>
                        <a:t> Verb</a:t>
                      </a:r>
                      <a:endParaRPr lang="en-AU" sz="1050" b="1" dirty="0">
                        <a:latin typeface="Arial Narrow" panose="020B0606020202030204" pitchFamily="34" charset="0"/>
                      </a:endParaRPr>
                    </a:p>
                  </a:txBody>
                  <a:tcPr>
                    <a:solidFill>
                      <a:schemeClr val="bg1">
                        <a:lumMod val="85000"/>
                      </a:schemeClr>
                    </a:solidFill>
                  </a:tcPr>
                </a:tc>
                <a:tc>
                  <a:txBody>
                    <a:bodyPr/>
                    <a:lstStyle/>
                    <a:p>
                      <a:r>
                        <a:rPr lang="en-AU" sz="1050" b="1" dirty="0">
                          <a:latin typeface="Arial Narrow" panose="020B0606020202030204" pitchFamily="34" charset="0"/>
                        </a:rPr>
                        <a:t>Description</a:t>
                      </a:r>
                    </a:p>
                  </a:txBody>
                  <a:tcPr>
                    <a:solidFill>
                      <a:schemeClr val="bg1">
                        <a:lumMod val="85000"/>
                      </a:schemeClr>
                    </a:solidFill>
                  </a:tcPr>
                </a:tc>
                <a:extLst>
                  <a:ext uri="{0D108BD9-81ED-4DB2-BD59-A6C34878D82A}">
                    <a16:rowId xmlns:a16="http://schemas.microsoft.com/office/drawing/2014/main" val="10000"/>
                  </a:ext>
                </a:extLst>
              </a:tr>
              <a:tr h="739724">
                <a:tc>
                  <a:txBody>
                    <a:bodyPr/>
                    <a:lstStyle/>
                    <a:p>
                      <a:r>
                        <a:rPr lang="en-AU" sz="1050" dirty="0">
                          <a:latin typeface="Arial Narrow" panose="020B0606020202030204" pitchFamily="34" charset="0"/>
                        </a:rPr>
                        <a:t>Discuss</a:t>
                      </a:r>
                    </a:p>
                  </a:txBody>
                  <a:tcPr/>
                </a:tc>
                <a:tc>
                  <a:txBody>
                    <a:bodyPr/>
                    <a:lstStyle/>
                    <a:p>
                      <a:r>
                        <a:rPr lang="en-AU" sz="1050" dirty="0">
                          <a:latin typeface="Arial Narrow" panose="020B0606020202030204" pitchFamily="34" charset="0"/>
                        </a:rPr>
                        <a:t>Examine by</a:t>
                      </a:r>
                      <a:r>
                        <a:rPr lang="en-AU" sz="1050" baseline="0" dirty="0">
                          <a:latin typeface="Arial Narrow" panose="020B0606020202030204" pitchFamily="34" charset="0"/>
                        </a:rPr>
                        <a:t> argument; sift the considerations for and against; debate; talk or write about a topic, including a range of arguments, factors or hypotheses; consider, taking into account different issues and ideas, points for and/or against, and supporting opinions or conclusions with evidence</a:t>
                      </a:r>
                      <a:endParaRPr lang="en-AU" sz="1050" dirty="0">
                        <a:latin typeface="Arial Narrow" panose="020B0606020202030204" pitchFamily="34" charset="0"/>
                      </a:endParaRPr>
                    </a:p>
                  </a:txBody>
                  <a:tcPr/>
                </a:tc>
                <a:extLst>
                  <a:ext uri="{0D108BD9-81ED-4DB2-BD59-A6C34878D82A}">
                    <a16:rowId xmlns:a16="http://schemas.microsoft.com/office/drawing/2014/main" val="4179326305"/>
                  </a:ext>
                </a:extLst>
              </a:tr>
              <a:tr h="585525">
                <a:tc>
                  <a:txBody>
                    <a:bodyPr/>
                    <a:lstStyle/>
                    <a:p>
                      <a:r>
                        <a:rPr lang="en-AU" sz="1050" dirty="0">
                          <a:latin typeface="Arial Narrow" panose="020B0606020202030204" pitchFamily="34" charset="0"/>
                        </a:rPr>
                        <a:t>Evaluate</a:t>
                      </a:r>
                    </a:p>
                  </a:txBody>
                  <a:tcPr/>
                </a:tc>
                <a:tc>
                  <a:txBody>
                    <a:bodyPr/>
                    <a:lstStyle/>
                    <a:p>
                      <a:r>
                        <a:rPr lang="en-AU" sz="1050" dirty="0">
                          <a:latin typeface="Arial Narrow" panose="020B0606020202030204" pitchFamily="34" charset="0"/>
                        </a:rPr>
                        <a:t>Make an appraisal by weighing</a:t>
                      </a:r>
                      <a:r>
                        <a:rPr lang="en-AU" sz="1050" baseline="0" dirty="0">
                          <a:latin typeface="Arial Narrow" panose="020B0606020202030204" pitchFamily="34" charset="0"/>
                        </a:rPr>
                        <a:t> up or assessing strengths, implications and limitations; make judgements about ideas, works, solutions or methods in relation to selected criteria; examine and determine the merit, value or significance of something, based on criteria</a:t>
                      </a:r>
                      <a:endParaRPr lang="en-AU" sz="1050" dirty="0">
                        <a:latin typeface="Arial Narrow" panose="020B0606020202030204" pitchFamily="34" charset="0"/>
                      </a:endParaRPr>
                    </a:p>
                  </a:txBody>
                  <a:tcPr/>
                </a:tc>
                <a:extLst>
                  <a:ext uri="{0D108BD9-81ED-4DB2-BD59-A6C34878D82A}">
                    <a16:rowId xmlns:a16="http://schemas.microsoft.com/office/drawing/2014/main" val="1193239070"/>
                  </a:ext>
                </a:extLst>
              </a:tr>
              <a:tr h="421578">
                <a:tc>
                  <a:txBody>
                    <a:bodyPr/>
                    <a:lstStyle/>
                    <a:p>
                      <a:r>
                        <a:rPr lang="en-AU" sz="1050" dirty="0">
                          <a:latin typeface="Arial Narrow" panose="020B0606020202030204" pitchFamily="34" charset="0"/>
                        </a:rPr>
                        <a:t>Examine</a:t>
                      </a:r>
                    </a:p>
                  </a:txBody>
                  <a:tcPr/>
                </a:tc>
                <a:tc>
                  <a:txBody>
                    <a:bodyPr/>
                    <a:lstStyle/>
                    <a:p>
                      <a:r>
                        <a:rPr lang="en-AU" sz="1050" dirty="0">
                          <a:latin typeface="Arial Narrow" panose="020B0606020202030204" pitchFamily="34" charset="0"/>
                        </a:rPr>
                        <a:t>investigate, inspect or scrutinise; inquire or search into; consider or discuss an argument or concept in a way that uncovers the assumptions and interrelationships of the issue</a:t>
                      </a:r>
                    </a:p>
                  </a:txBody>
                  <a:tcPr/>
                </a:tc>
                <a:extLst>
                  <a:ext uri="{0D108BD9-81ED-4DB2-BD59-A6C34878D82A}">
                    <a16:rowId xmlns:a16="http://schemas.microsoft.com/office/drawing/2014/main" val="3148672555"/>
                  </a:ext>
                </a:extLst>
              </a:tr>
              <a:tr h="421578">
                <a:tc>
                  <a:txBody>
                    <a:bodyPr/>
                    <a:lstStyle/>
                    <a:p>
                      <a:r>
                        <a:rPr lang="en-AU" sz="1050" dirty="0">
                          <a:latin typeface="Arial Narrow" panose="020B0606020202030204" pitchFamily="34" charset="0"/>
                        </a:rPr>
                        <a:t>Explain</a:t>
                      </a:r>
                    </a:p>
                  </a:txBody>
                  <a:tcPr/>
                </a:tc>
                <a:tc>
                  <a:txBody>
                    <a:bodyPr/>
                    <a:lstStyle/>
                    <a:p>
                      <a:r>
                        <a:rPr lang="en-AU" sz="1050" dirty="0">
                          <a:latin typeface="Arial Narrow" panose="020B0606020202030204" pitchFamily="34" charset="0"/>
                        </a:rPr>
                        <a:t>Make an idea or situation plain or clear by describing</a:t>
                      </a:r>
                      <a:r>
                        <a:rPr lang="en-AU" sz="1050" baseline="0" dirty="0">
                          <a:latin typeface="Arial Narrow" panose="020B0606020202030204" pitchFamily="34" charset="0"/>
                        </a:rPr>
                        <a:t> it in more detail or revealing relevant facts; give an account; provide additional information</a:t>
                      </a:r>
                      <a:endParaRPr lang="en-AU" sz="1050" dirty="0">
                        <a:latin typeface="Arial Narrow" panose="020B0606020202030204" pitchFamily="34" charset="0"/>
                      </a:endParaRPr>
                    </a:p>
                  </a:txBody>
                  <a:tcPr/>
                </a:tc>
                <a:extLst>
                  <a:ext uri="{0D108BD9-81ED-4DB2-BD59-A6C34878D82A}">
                    <a16:rowId xmlns:a16="http://schemas.microsoft.com/office/drawing/2014/main" val="1429883267"/>
                  </a:ext>
                </a:extLst>
              </a:tr>
              <a:tr h="421578">
                <a:tc>
                  <a:txBody>
                    <a:bodyPr/>
                    <a:lstStyle/>
                    <a:p>
                      <a:r>
                        <a:rPr lang="en-AU" sz="1050" dirty="0">
                          <a:latin typeface="Arial Narrow" panose="020B0606020202030204" pitchFamily="34" charset="0"/>
                        </a:rPr>
                        <a:t>Explain</a:t>
                      </a:r>
                    </a:p>
                  </a:txBody>
                  <a:tcPr/>
                </a:tc>
                <a:tc>
                  <a:txBody>
                    <a:bodyPr/>
                    <a:lstStyle/>
                    <a:p>
                      <a:r>
                        <a:rPr lang="en-AU" sz="1050" dirty="0">
                          <a:latin typeface="Arial Narrow" panose="020B0606020202030204" pitchFamily="34" charset="0"/>
                        </a:rPr>
                        <a:t>Make an idea or situation plain or clear by describing</a:t>
                      </a:r>
                      <a:r>
                        <a:rPr lang="en-AU" sz="1050" baseline="0" dirty="0">
                          <a:latin typeface="Arial Narrow" panose="020B0606020202030204" pitchFamily="34" charset="0"/>
                        </a:rPr>
                        <a:t> it in more detail or revealing relevant facts; give an account; provide additional information</a:t>
                      </a:r>
                      <a:endParaRPr lang="en-AU" sz="1050" dirty="0">
                        <a:latin typeface="Arial Narrow" panose="020B0606020202030204" pitchFamily="34" charset="0"/>
                      </a:endParaRPr>
                    </a:p>
                  </a:txBody>
                  <a:tcPr/>
                </a:tc>
                <a:extLst>
                  <a:ext uri="{0D108BD9-81ED-4DB2-BD59-A6C34878D82A}">
                    <a16:rowId xmlns:a16="http://schemas.microsoft.com/office/drawing/2014/main" val="10013"/>
                  </a:ext>
                </a:extLst>
              </a:tr>
              <a:tr h="299031">
                <a:tc>
                  <a:txBody>
                    <a:bodyPr/>
                    <a:lstStyle/>
                    <a:p>
                      <a:r>
                        <a:rPr lang="en-AU" sz="1050" dirty="0">
                          <a:latin typeface="Arial Narrow" panose="020B0606020202030204" pitchFamily="34" charset="0"/>
                        </a:rPr>
                        <a:t>Explore</a:t>
                      </a:r>
                    </a:p>
                  </a:txBody>
                  <a:tcPr/>
                </a:tc>
                <a:tc>
                  <a:txBody>
                    <a:bodyPr/>
                    <a:lstStyle/>
                    <a:p>
                      <a:r>
                        <a:rPr lang="en-AU" sz="1050" dirty="0">
                          <a:latin typeface="Arial Narrow" panose="020B0606020202030204" pitchFamily="34" charset="0"/>
                        </a:rPr>
                        <a:t>look into both closely and broadly; scrutinise; inquire into or discuss something in detail</a:t>
                      </a:r>
                    </a:p>
                  </a:txBody>
                  <a:tcPr/>
                </a:tc>
                <a:extLst>
                  <a:ext uri="{0D108BD9-81ED-4DB2-BD59-A6C34878D82A}">
                    <a16:rowId xmlns:a16="http://schemas.microsoft.com/office/drawing/2014/main" val="3235954702"/>
                  </a:ext>
                </a:extLst>
              </a:tr>
              <a:tr h="585525">
                <a:tc>
                  <a:txBody>
                    <a:bodyPr/>
                    <a:lstStyle/>
                    <a:p>
                      <a:r>
                        <a:rPr lang="en-AU" sz="1050" dirty="0">
                          <a:latin typeface="Arial Narrow" panose="020B0606020202030204" pitchFamily="34" charset="0"/>
                        </a:rPr>
                        <a:t>Identify</a:t>
                      </a:r>
                    </a:p>
                  </a:txBody>
                  <a:tcPr/>
                </a:tc>
                <a:tc>
                  <a:txBody>
                    <a:bodyPr/>
                    <a:lstStyle/>
                    <a:p>
                      <a:r>
                        <a:rPr lang="en-AU" sz="1050" dirty="0">
                          <a:latin typeface="Arial Narrow" panose="020B0606020202030204" pitchFamily="34" charset="0"/>
                        </a:rPr>
                        <a:t>Distinguish;</a:t>
                      </a:r>
                      <a:r>
                        <a:rPr lang="en-AU" sz="1050" baseline="0" dirty="0">
                          <a:latin typeface="Arial Narrow" panose="020B0606020202030204" pitchFamily="34" charset="0"/>
                        </a:rPr>
                        <a:t> locate, recognise and name; establish or indicate who or what someone or something is; provide an answer from a number of possibilities; recognise &amp; state a distinguishing factor or feature</a:t>
                      </a:r>
                      <a:endParaRPr lang="en-AU" sz="1050" dirty="0">
                        <a:latin typeface="Arial Narrow" panose="020B0606020202030204" pitchFamily="34" charset="0"/>
                      </a:endParaRPr>
                    </a:p>
                  </a:txBody>
                  <a:tcPr/>
                </a:tc>
                <a:extLst>
                  <a:ext uri="{0D108BD9-81ED-4DB2-BD59-A6C34878D82A}">
                    <a16:rowId xmlns:a16="http://schemas.microsoft.com/office/drawing/2014/main" val="10014"/>
                  </a:ext>
                </a:extLst>
              </a:tr>
              <a:tr h="421578">
                <a:tc>
                  <a:txBody>
                    <a:bodyPr/>
                    <a:lstStyle/>
                    <a:p>
                      <a:r>
                        <a:rPr lang="en-AU" sz="1050" dirty="0">
                          <a:latin typeface="Arial Narrow" panose="020B0606020202030204" pitchFamily="34" charset="0"/>
                        </a:rPr>
                        <a:t>Infer</a:t>
                      </a:r>
                    </a:p>
                  </a:txBody>
                  <a:tcPr/>
                </a:tc>
                <a:tc>
                  <a:txBody>
                    <a:bodyPr/>
                    <a:lstStyle/>
                    <a:p>
                      <a:r>
                        <a:rPr lang="en-AU" sz="1050" dirty="0">
                          <a:latin typeface="Arial Narrow" panose="020B0606020202030204" pitchFamily="34" charset="0"/>
                        </a:rPr>
                        <a:t>derive or conclude something from evidence and reasoning, rather than from explicit statements; listen or read beyond what has been literally expressed; imply or hint at</a:t>
                      </a:r>
                    </a:p>
                  </a:txBody>
                  <a:tcPr/>
                </a:tc>
                <a:extLst>
                  <a:ext uri="{0D108BD9-81ED-4DB2-BD59-A6C34878D82A}">
                    <a16:rowId xmlns:a16="http://schemas.microsoft.com/office/drawing/2014/main" val="2054439401"/>
                  </a:ext>
                </a:extLst>
              </a:tr>
              <a:tr h="1077366">
                <a:tc>
                  <a:txBody>
                    <a:bodyPr/>
                    <a:lstStyle/>
                    <a:p>
                      <a:r>
                        <a:rPr lang="en-AU" sz="1050" dirty="0">
                          <a:latin typeface="Arial Narrow" panose="020B0606020202030204" pitchFamily="34" charset="0"/>
                        </a:rPr>
                        <a:t>Interpret</a:t>
                      </a:r>
                    </a:p>
                  </a:txBody>
                  <a:tcPr/>
                </a:tc>
                <a:tc>
                  <a:txBody>
                    <a:bodyPr/>
                    <a:lstStyle/>
                    <a:p>
                      <a:r>
                        <a:rPr lang="en-AU" sz="1050" dirty="0">
                          <a:latin typeface="Arial Narrow" panose="020B0606020202030204" pitchFamily="34" charset="0"/>
                        </a:rPr>
                        <a:t>use knowledge and understanding to recognise trends and draw conclusions from given information; make clear or explicit; elucidate or understand in a particular way; bring out the meaning of, e.g. a dramatic or musical work, by performance or execution; bring out the meaning of an artwork by artistic representation or performance; give one's own interpretation of; identify or draw meaning from, or give meaning to, information presented in various forms, such as words, symbols, pictures or graphs</a:t>
                      </a:r>
                    </a:p>
                  </a:txBody>
                  <a:tcPr/>
                </a:tc>
                <a:extLst>
                  <a:ext uri="{0D108BD9-81ED-4DB2-BD59-A6C34878D82A}">
                    <a16:rowId xmlns:a16="http://schemas.microsoft.com/office/drawing/2014/main" val="785812164"/>
                  </a:ext>
                </a:extLst>
              </a:tr>
              <a:tr h="585525">
                <a:tc>
                  <a:txBody>
                    <a:bodyPr/>
                    <a:lstStyle/>
                    <a:p>
                      <a:r>
                        <a:rPr lang="en-AU" sz="1050" dirty="0">
                          <a:latin typeface="Arial Narrow" panose="020B0606020202030204" pitchFamily="34" charset="0"/>
                        </a:rPr>
                        <a:t>Investigate</a:t>
                      </a:r>
                    </a:p>
                  </a:txBody>
                  <a:tcPr/>
                </a:tc>
                <a:tc>
                  <a:txBody>
                    <a:bodyPr/>
                    <a:lstStyle/>
                    <a:p>
                      <a:r>
                        <a:rPr lang="en-AU" sz="1050" dirty="0">
                          <a:latin typeface="Arial Narrow" panose="020B0606020202030204" pitchFamily="34" charset="0"/>
                        </a:rPr>
                        <a:t>carry out an examination or formal inquiry in order to establish or obtain</a:t>
                      </a:r>
                    </a:p>
                    <a:p>
                      <a:r>
                        <a:rPr lang="en-AU" sz="1050" dirty="0">
                          <a:latin typeface="Arial Narrow" panose="020B0606020202030204" pitchFamily="34" charset="0"/>
                        </a:rPr>
                        <a:t>facts and reach new conclusions; search, inquire into, interpret and draw</a:t>
                      </a:r>
                    </a:p>
                    <a:p>
                      <a:r>
                        <a:rPr lang="en-AU" sz="1050" dirty="0">
                          <a:latin typeface="Arial Narrow" panose="020B0606020202030204" pitchFamily="34" charset="0"/>
                        </a:rPr>
                        <a:t>conclusions about data and information</a:t>
                      </a:r>
                    </a:p>
                  </a:txBody>
                  <a:tcPr/>
                </a:tc>
                <a:extLst>
                  <a:ext uri="{0D108BD9-81ED-4DB2-BD59-A6C34878D82A}">
                    <a16:rowId xmlns:a16="http://schemas.microsoft.com/office/drawing/2014/main" val="993373215"/>
                  </a:ext>
                </a:extLst>
              </a:tr>
              <a:tr h="421578">
                <a:tc>
                  <a:txBody>
                    <a:bodyPr/>
                    <a:lstStyle/>
                    <a:p>
                      <a:r>
                        <a:rPr lang="en-AU" sz="1050" dirty="0">
                          <a:latin typeface="Arial Narrow" panose="020B0606020202030204" pitchFamily="34" charset="0"/>
                        </a:rPr>
                        <a:t>Predict</a:t>
                      </a:r>
                    </a:p>
                  </a:txBody>
                  <a:tcPr/>
                </a:tc>
                <a:tc>
                  <a:txBody>
                    <a:bodyPr/>
                    <a:lstStyle/>
                    <a:p>
                      <a:r>
                        <a:rPr lang="en-AU" sz="1050" dirty="0">
                          <a:latin typeface="Arial Narrow" panose="020B0606020202030204" pitchFamily="34" charset="0"/>
                        </a:rPr>
                        <a:t>give an expected result of an upcoming action or event; suggest what</a:t>
                      </a:r>
                    </a:p>
                    <a:p>
                      <a:r>
                        <a:rPr lang="en-AU" sz="1050" dirty="0">
                          <a:latin typeface="Arial Narrow" panose="020B0606020202030204" pitchFamily="34" charset="0"/>
                        </a:rPr>
                        <a:t>may happen based on available information</a:t>
                      </a:r>
                    </a:p>
                  </a:txBody>
                  <a:tcPr/>
                </a:tc>
                <a:extLst>
                  <a:ext uri="{0D108BD9-81ED-4DB2-BD59-A6C34878D82A}">
                    <a16:rowId xmlns:a16="http://schemas.microsoft.com/office/drawing/2014/main" val="1820374057"/>
                  </a:ext>
                </a:extLst>
              </a:tr>
              <a:tr h="421578">
                <a:tc>
                  <a:txBody>
                    <a:bodyPr/>
                    <a:lstStyle/>
                    <a:p>
                      <a:r>
                        <a:rPr lang="en-AU" sz="1050" dirty="0">
                          <a:latin typeface="Arial Narrow" panose="020B0606020202030204" pitchFamily="34" charset="0"/>
                        </a:rPr>
                        <a:t>Recall</a:t>
                      </a:r>
                    </a:p>
                  </a:txBody>
                  <a:tcPr/>
                </a:tc>
                <a:tc>
                  <a:txBody>
                    <a:bodyPr/>
                    <a:lstStyle/>
                    <a:p>
                      <a:r>
                        <a:rPr lang="en-AU" sz="1050" dirty="0">
                          <a:latin typeface="Arial Narrow" panose="020B0606020202030204" pitchFamily="34" charset="0"/>
                        </a:rPr>
                        <a:t>Remember; present remembered ideas, facts or experiences; bring something back into thought, attention or into one’s mind</a:t>
                      </a:r>
                    </a:p>
                  </a:txBody>
                  <a:tcPr/>
                </a:tc>
                <a:extLst>
                  <a:ext uri="{0D108BD9-81ED-4DB2-BD59-A6C34878D82A}">
                    <a16:rowId xmlns:a16="http://schemas.microsoft.com/office/drawing/2014/main" val="10015"/>
                  </a:ext>
                </a:extLst>
              </a:tr>
              <a:tr h="421578">
                <a:tc>
                  <a:txBody>
                    <a:bodyPr/>
                    <a:lstStyle/>
                    <a:p>
                      <a:r>
                        <a:rPr lang="en-AU" sz="1050" dirty="0">
                          <a:latin typeface="Arial Narrow" panose="020B0606020202030204" pitchFamily="34" charset="0"/>
                        </a:rPr>
                        <a:t>Recognise</a:t>
                      </a:r>
                    </a:p>
                  </a:txBody>
                  <a:tcPr/>
                </a:tc>
                <a:tc>
                  <a:txBody>
                    <a:bodyPr/>
                    <a:lstStyle/>
                    <a:p>
                      <a:r>
                        <a:rPr lang="en-AU" sz="1050" dirty="0">
                          <a:latin typeface="Arial Narrow" panose="020B0606020202030204" pitchFamily="34" charset="0"/>
                        </a:rPr>
                        <a:t>Identify or recall particular features of information</a:t>
                      </a:r>
                      <a:r>
                        <a:rPr lang="en-AU" sz="1050" baseline="0" dirty="0">
                          <a:latin typeface="Arial Narrow" panose="020B0606020202030204" pitchFamily="34" charset="0"/>
                        </a:rPr>
                        <a:t> from knowledge; identify that an item, characteristic or quality exists; perceive as existing or true; be aware of or acknowledge</a:t>
                      </a:r>
                      <a:endParaRPr lang="en-AU" sz="1050" dirty="0">
                        <a:latin typeface="Arial Narrow" panose="020B0606020202030204" pitchFamily="34" charset="0"/>
                      </a:endParaRPr>
                    </a:p>
                  </a:txBody>
                  <a:tcPr/>
                </a:tc>
                <a:extLst>
                  <a:ext uri="{0D108BD9-81ED-4DB2-BD59-A6C34878D82A}">
                    <a16:rowId xmlns:a16="http://schemas.microsoft.com/office/drawing/2014/main" val="10016"/>
                  </a:ext>
                </a:extLst>
              </a:tr>
              <a:tr h="421578">
                <a:tc>
                  <a:txBody>
                    <a:bodyPr/>
                    <a:lstStyle/>
                    <a:p>
                      <a:r>
                        <a:rPr lang="en-AU" sz="1050" dirty="0">
                          <a:latin typeface="Arial Narrow" panose="020B0606020202030204" pitchFamily="34" charset="0"/>
                        </a:rPr>
                        <a:t>Understand</a:t>
                      </a:r>
                    </a:p>
                  </a:txBody>
                  <a:tcPr/>
                </a:tc>
                <a:tc>
                  <a:txBody>
                    <a:bodyPr/>
                    <a:lstStyle/>
                    <a:p>
                      <a:r>
                        <a:rPr lang="en-AU" sz="1050" dirty="0">
                          <a:latin typeface="Arial Narrow" panose="020B0606020202030204" pitchFamily="34" charset="0"/>
                        </a:rPr>
                        <a:t>Perceive</a:t>
                      </a:r>
                      <a:r>
                        <a:rPr lang="en-AU" sz="1050" baseline="0" dirty="0">
                          <a:latin typeface="Arial Narrow" panose="020B0606020202030204" pitchFamily="34" charset="0"/>
                        </a:rPr>
                        <a:t> what is meant by something; grasp; be familiar with (e.g. an idea); construct meaning from messages, including oral, written and graphic communication</a:t>
                      </a:r>
                      <a:endParaRPr lang="en-AU" sz="1050" dirty="0">
                        <a:latin typeface="Arial Narrow" panose="020B0606020202030204" pitchFamily="34" charset="0"/>
                      </a:endParaRPr>
                    </a:p>
                  </a:txBody>
                  <a:tcPr/>
                </a:tc>
                <a:extLst>
                  <a:ext uri="{0D108BD9-81ED-4DB2-BD59-A6C34878D82A}">
                    <a16:rowId xmlns:a16="http://schemas.microsoft.com/office/drawing/2014/main" val="10017"/>
                  </a:ext>
                </a:extLst>
              </a:tr>
            </a:tbl>
          </a:graphicData>
        </a:graphic>
      </p:graphicFrame>
      <p:sp>
        <p:nvSpPr>
          <p:cNvPr id="12" name="TextBox 11">
            <a:extLst>
              <a:ext uri="{FF2B5EF4-FFF2-40B4-BE49-F238E27FC236}">
                <a16:creationId xmlns:a16="http://schemas.microsoft.com/office/drawing/2014/main" id="{FE44E870-CE1A-4842-8D99-7EA6EA588F6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5CE72CAB-A3D2-5EE7-11B3-9DC95F6103A1}"/>
              </a:ext>
            </a:extLst>
          </p:cNvPr>
          <p:cNvCxnSpPr>
            <a:cxnSpLocks/>
          </p:cNvCxnSpPr>
          <p:nvPr/>
        </p:nvCxnSpPr>
        <p:spPr>
          <a:xfrm flipH="1">
            <a:off x="508863" y="8805288"/>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BC86A38A-545D-51A5-2719-DA2B2812DDAC}"/>
              </a:ext>
            </a:extLst>
          </p:cNvPr>
          <p:cNvSpPr txBox="1"/>
          <p:nvPr/>
        </p:nvSpPr>
        <p:spPr>
          <a:xfrm>
            <a:off x="3019219" y="8805288"/>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Cognitive Verbs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4C89D7D2-8048-1986-9D52-D3BAC2D674EF}"/>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0403304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04502" y="208212"/>
            <a:ext cx="4032449" cy="553998"/>
          </a:xfrm>
          <a:prstGeom prst="rect">
            <a:avLst/>
          </a:prstGeom>
          <a:noFill/>
        </p:spPr>
        <p:txBody>
          <a:bodyPr wrap="square" rtlCol="0">
            <a:spAutoFit/>
          </a:bodyPr>
          <a:lstStyle/>
          <a:p>
            <a:r>
              <a:rPr lang="en-US" b="1" dirty="0">
                <a:latin typeface="Arial Narrow" pitchFamily="34" charset="0"/>
              </a:rPr>
              <a:t>27. Reef Reports – </a:t>
            </a:r>
            <a:r>
              <a:rPr lang="en-US" sz="1200" dirty="0">
                <a:latin typeface="Arial Narrow" pitchFamily="34" charset="0"/>
              </a:rPr>
              <a:t>Interpret regional and temporal trends in coral cover.</a:t>
            </a:r>
            <a:endParaRPr lang="en-US" sz="1100" i="1" dirty="0">
              <a:latin typeface="Arial Narrow" pitchFamily="34" charset="0"/>
            </a:endParaRPr>
          </a:p>
        </p:txBody>
      </p:sp>
      <p:sp>
        <p:nvSpPr>
          <p:cNvPr id="14" name="TextBox 13"/>
          <p:cNvSpPr txBox="1"/>
          <p:nvPr/>
        </p:nvSpPr>
        <p:spPr>
          <a:xfrm>
            <a:off x="382533" y="8497222"/>
            <a:ext cx="6018504" cy="338554"/>
          </a:xfrm>
          <a:prstGeom prst="rect">
            <a:avLst/>
          </a:prstGeom>
          <a:noFill/>
        </p:spPr>
        <p:txBody>
          <a:bodyPr wrap="square" rtlCol="0">
            <a:spAutoFit/>
          </a:bodyPr>
          <a:lstStyle/>
          <a:p>
            <a:r>
              <a:rPr lang="en-AU" sz="800" baseline="30000" dirty="0">
                <a:latin typeface="Arial Narrow" panose="020B0606020202030204" pitchFamily="34" charset="0"/>
              </a:rPr>
              <a:t>[1] </a:t>
            </a:r>
            <a:r>
              <a:rPr lang="en-AU" sz="800" dirty="0">
                <a:latin typeface="Arial Narrow" panose="020B0606020202030204" pitchFamily="34" charset="0"/>
              </a:rPr>
              <a:t>Adapted with permission from: Australian Institute of Marine Science (2011). </a:t>
            </a:r>
            <a:r>
              <a:rPr lang="en-AU" sz="800" i="1" dirty="0">
                <a:latin typeface="Arial Narrow" panose="020B0606020202030204" pitchFamily="34" charset="0"/>
              </a:rPr>
              <a:t>Long-Term Monitoring Program – Annual Summary Report on coral reef condition for 2017/18. </a:t>
            </a:r>
            <a:r>
              <a:rPr lang="en-AU" sz="800" dirty="0">
                <a:latin typeface="Arial Narrow" panose="020B0606020202030204" pitchFamily="34" charset="0"/>
              </a:rPr>
              <a:t>AIMS Data Centre. Accessed 19.01.2019 from: https://www.aims.gov.au/reef-monitoring/gbr-condition-summary-2018-2019</a:t>
            </a:r>
          </a:p>
        </p:txBody>
      </p:sp>
      <p:sp>
        <p:nvSpPr>
          <p:cNvPr id="101" name="TextBox 100"/>
          <p:cNvSpPr txBox="1"/>
          <p:nvPr/>
        </p:nvSpPr>
        <p:spPr>
          <a:xfrm>
            <a:off x="382533" y="993415"/>
            <a:ext cx="6135505" cy="707886"/>
          </a:xfrm>
          <a:prstGeom prst="rect">
            <a:avLst/>
          </a:prstGeom>
          <a:noFill/>
        </p:spPr>
        <p:txBody>
          <a:bodyPr wrap="square" rtlCol="0">
            <a:spAutoFit/>
          </a:bodyPr>
          <a:lstStyle/>
          <a:p>
            <a:r>
              <a:rPr lang="en-AU" sz="1600" b="1" dirty="0">
                <a:latin typeface="Arial Narrow" panose="020B0606020202030204" pitchFamily="34" charset="0"/>
              </a:rPr>
              <a:t>AIMS Long Term Monitoring Program</a:t>
            </a:r>
          </a:p>
          <a:p>
            <a:r>
              <a:rPr lang="en-AU" sz="1200" dirty="0">
                <a:latin typeface="Arial Narrow" panose="020B0606020202030204" pitchFamily="34" charset="0"/>
              </a:rPr>
              <a:t>We are very fortunate that the Australian Institute of Marine Science (AIMS) have been conducting surveys of the Great Barrier Reef, for decades now, as part of its </a:t>
            </a:r>
            <a:r>
              <a:rPr lang="en-AU" sz="1200" i="1" dirty="0">
                <a:latin typeface="Arial Narrow" panose="020B0606020202030204" pitchFamily="34" charset="0"/>
              </a:rPr>
              <a:t>Long Term Monitoring Program</a:t>
            </a:r>
            <a:r>
              <a:rPr lang="en-AU" sz="1200" baseline="30000" dirty="0">
                <a:latin typeface="Arial Narrow" panose="020B0606020202030204" pitchFamily="34" charset="0"/>
              </a:rPr>
              <a:t>[1]</a:t>
            </a:r>
            <a:r>
              <a:rPr lang="en-AU" sz="1200" dirty="0">
                <a:latin typeface="Arial Narrow" panose="020B0606020202030204" pitchFamily="34" charset="0"/>
              </a:rPr>
              <a:t>.  </a:t>
            </a:r>
          </a:p>
        </p:txBody>
      </p:sp>
      <p:sp>
        <p:nvSpPr>
          <p:cNvPr id="33" name="Rectangle 32"/>
          <p:cNvSpPr/>
          <p:nvPr/>
        </p:nvSpPr>
        <p:spPr>
          <a:xfrm>
            <a:off x="470205" y="6193448"/>
            <a:ext cx="5863484" cy="228832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In the spaces provided above and below, INTERPRET AIMS long term monitoring data to identify regional and temporal trends in coral cover for Northern, Central &amp; Southern GBR.</a:t>
            </a:r>
          </a:p>
        </p:txBody>
      </p:sp>
      <p:sp>
        <p:nvSpPr>
          <p:cNvPr id="7" name="Rectangle 6"/>
          <p:cNvSpPr/>
          <p:nvPr/>
        </p:nvSpPr>
        <p:spPr>
          <a:xfrm>
            <a:off x="524311" y="6660232"/>
            <a:ext cx="5711792" cy="162154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latin typeface="Comic Sans MS" panose="030F0702030302020204" pitchFamily="66" charset="0"/>
            </a:endParaRPr>
          </a:p>
        </p:txBody>
      </p:sp>
      <p:sp>
        <p:nvSpPr>
          <p:cNvPr id="10" name="Rectangle 9"/>
          <p:cNvSpPr/>
          <p:nvPr/>
        </p:nvSpPr>
        <p:spPr>
          <a:xfrm>
            <a:off x="470205" y="1733727"/>
            <a:ext cx="5863484" cy="442970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7" name="Picture 2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4377" t="11631" r="-86" b="15031"/>
          <a:stretch/>
        </p:blipFill>
        <p:spPr>
          <a:xfrm>
            <a:off x="524311" y="1783722"/>
            <a:ext cx="5742293" cy="4333151"/>
          </a:xfrm>
          <a:prstGeom prst="rect">
            <a:avLst/>
          </a:prstGeom>
        </p:spPr>
      </p:pic>
      <p:sp>
        <p:nvSpPr>
          <p:cNvPr id="4" name="TextBox 3"/>
          <p:cNvSpPr txBox="1"/>
          <p:nvPr/>
        </p:nvSpPr>
        <p:spPr>
          <a:xfrm>
            <a:off x="471913" y="8281778"/>
            <a:ext cx="5872683" cy="215444"/>
          </a:xfrm>
          <a:prstGeom prst="rect">
            <a:avLst/>
          </a:prstGeom>
          <a:noFill/>
        </p:spPr>
        <p:txBody>
          <a:bodyPr wrap="square" rtlCol="0">
            <a:spAutoFit/>
          </a:bodyPr>
          <a:lstStyle/>
          <a:p>
            <a:r>
              <a:rPr lang="en-AU" sz="800" b="1" dirty="0">
                <a:latin typeface="Arial Narrow" panose="020B0606020202030204" pitchFamily="34" charset="0"/>
              </a:rPr>
              <a:t>Trend: </a:t>
            </a:r>
            <a:r>
              <a:rPr lang="en-AU" sz="800" dirty="0">
                <a:latin typeface="Arial Narrow" panose="020B0606020202030204" pitchFamily="34" charset="0"/>
              </a:rPr>
              <a:t>when the data overall is moving in one particular direction over time, usually represented by a line or curve on a graph.</a:t>
            </a:r>
          </a:p>
        </p:txBody>
      </p:sp>
      <p:sp>
        <p:nvSpPr>
          <p:cNvPr id="42" name="TextBox 41"/>
          <p:cNvSpPr txBox="1"/>
          <p:nvPr/>
        </p:nvSpPr>
        <p:spPr>
          <a:xfrm>
            <a:off x="509512" y="6659524"/>
            <a:ext cx="5726591"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Identify and explain trends here</a:t>
            </a:r>
          </a:p>
        </p:txBody>
      </p:sp>
      <p:sp>
        <p:nvSpPr>
          <p:cNvPr id="34" name="TextBox 33">
            <a:extLst>
              <a:ext uri="{FF2B5EF4-FFF2-40B4-BE49-F238E27FC236}">
                <a16:creationId xmlns:a16="http://schemas.microsoft.com/office/drawing/2014/main" id="{5A985337-65A5-40AC-B711-8EA4CBD46ACE}"/>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5" name="Rectangle 14">
            <a:extLst>
              <a:ext uri="{FF2B5EF4-FFF2-40B4-BE49-F238E27FC236}">
                <a16:creationId xmlns:a16="http://schemas.microsoft.com/office/drawing/2014/main" id="{7EEC16B0-7924-612F-C179-F0CCE678AD37}"/>
              </a:ext>
            </a:extLst>
          </p:cNvPr>
          <p:cNvSpPr/>
          <p:nvPr/>
        </p:nvSpPr>
        <p:spPr>
          <a:xfrm>
            <a:off x="2540256" y="2292659"/>
            <a:ext cx="3600400" cy="112834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5FA566E-19EB-4679-BDE3-335F8592F017}"/>
              </a:ext>
            </a:extLst>
          </p:cNvPr>
          <p:cNvSpPr/>
          <p:nvPr/>
        </p:nvSpPr>
        <p:spPr>
          <a:xfrm>
            <a:off x="3836400" y="3601570"/>
            <a:ext cx="2304256" cy="112834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55CABA-BCA6-58FC-F91B-78D042EF8AC4}"/>
              </a:ext>
            </a:extLst>
          </p:cNvPr>
          <p:cNvSpPr/>
          <p:nvPr/>
        </p:nvSpPr>
        <p:spPr>
          <a:xfrm>
            <a:off x="3836400" y="4910482"/>
            <a:ext cx="2304256" cy="112834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A23ABA0-1FF7-7D11-F46C-83CA4F4A3F51}"/>
              </a:ext>
            </a:extLst>
          </p:cNvPr>
          <p:cNvSpPr txBox="1"/>
          <p:nvPr/>
        </p:nvSpPr>
        <p:spPr>
          <a:xfrm>
            <a:off x="2550264" y="2403899"/>
            <a:ext cx="3653366"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Add latest information here for Northern GBR</a:t>
            </a:r>
          </a:p>
        </p:txBody>
      </p:sp>
      <p:sp>
        <p:nvSpPr>
          <p:cNvPr id="21" name="TextBox 20">
            <a:extLst>
              <a:ext uri="{FF2B5EF4-FFF2-40B4-BE49-F238E27FC236}">
                <a16:creationId xmlns:a16="http://schemas.microsoft.com/office/drawing/2014/main" id="{0B5616B5-7D03-7B57-C601-582EE9E861D5}"/>
              </a:ext>
            </a:extLst>
          </p:cNvPr>
          <p:cNvSpPr txBox="1"/>
          <p:nvPr/>
        </p:nvSpPr>
        <p:spPr>
          <a:xfrm>
            <a:off x="3836400" y="3669421"/>
            <a:ext cx="2335040" cy="461665"/>
          </a:xfrm>
          <a:prstGeom prst="rect">
            <a:avLst/>
          </a:prstGeom>
          <a:noFill/>
        </p:spPr>
        <p:txBody>
          <a:bodyPr wrap="square" rtlCol="0">
            <a:spAutoFit/>
          </a:bodyPr>
          <a:lstStyle/>
          <a:p>
            <a:pPr algn="ctr"/>
            <a:r>
              <a:rPr lang="en-AU" sz="1200" dirty="0">
                <a:solidFill>
                  <a:schemeClr val="tx1">
                    <a:lumMod val="65000"/>
                    <a:lumOff val="35000"/>
                  </a:schemeClr>
                </a:solidFill>
                <a:latin typeface="Comic Sans MS" panose="030F0702030302020204" pitchFamily="66" charset="0"/>
              </a:rPr>
              <a:t>Add latest information here for Central GBR</a:t>
            </a:r>
          </a:p>
        </p:txBody>
      </p:sp>
      <p:sp>
        <p:nvSpPr>
          <p:cNvPr id="22" name="TextBox 21">
            <a:extLst>
              <a:ext uri="{FF2B5EF4-FFF2-40B4-BE49-F238E27FC236}">
                <a16:creationId xmlns:a16="http://schemas.microsoft.com/office/drawing/2014/main" id="{D676377F-B8AC-A003-58E7-ECD0ABC42E21}"/>
              </a:ext>
            </a:extLst>
          </p:cNvPr>
          <p:cNvSpPr txBox="1"/>
          <p:nvPr/>
        </p:nvSpPr>
        <p:spPr>
          <a:xfrm>
            <a:off x="3893982" y="5007268"/>
            <a:ext cx="2335040" cy="461665"/>
          </a:xfrm>
          <a:prstGeom prst="rect">
            <a:avLst/>
          </a:prstGeom>
          <a:noFill/>
        </p:spPr>
        <p:txBody>
          <a:bodyPr wrap="square" rtlCol="0">
            <a:spAutoFit/>
          </a:bodyPr>
          <a:lstStyle/>
          <a:p>
            <a:pPr algn="ctr"/>
            <a:r>
              <a:rPr lang="en-AU" sz="1200" dirty="0">
                <a:solidFill>
                  <a:schemeClr val="tx1">
                    <a:lumMod val="65000"/>
                    <a:lumOff val="35000"/>
                  </a:schemeClr>
                </a:solidFill>
                <a:latin typeface="Comic Sans MS" panose="030F0702030302020204" pitchFamily="66" charset="0"/>
              </a:rPr>
              <a:t>Add latest information here for Southern GBR</a:t>
            </a:r>
          </a:p>
        </p:txBody>
      </p:sp>
      <p:cxnSp>
        <p:nvCxnSpPr>
          <p:cNvPr id="23" name="Straight Connector 22">
            <a:extLst>
              <a:ext uri="{FF2B5EF4-FFF2-40B4-BE49-F238E27FC236}">
                <a16:creationId xmlns:a16="http://schemas.microsoft.com/office/drawing/2014/main" id="{93AF9954-E8F0-A05F-A7D9-C675D393EA94}"/>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36">
            <a:extLst>
              <a:ext uri="{FF2B5EF4-FFF2-40B4-BE49-F238E27FC236}">
                <a16:creationId xmlns:a16="http://schemas.microsoft.com/office/drawing/2014/main" id="{50A2B093-AC66-D788-45EA-553C7E563193}"/>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5" name="TextBox 36">
            <a:extLst>
              <a:ext uri="{FF2B5EF4-FFF2-40B4-BE49-F238E27FC236}">
                <a16:creationId xmlns:a16="http://schemas.microsoft.com/office/drawing/2014/main" id="{7848A3BB-9E36-D85F-AB19-2E412C6B3DA7}"/>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25484301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5BBCD-C841-AD11-210D-60C55E5A5D6A}"/>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B5B47CF3-DDDC-0E5A-E407-3F3816E2AF91}"/>
              </a:ext>
            </a:extLst>
          </p:cNvPr>
          <p:cNvSpPr txBox="1"/>
          <p:nvPr/>
        </p:nvSpPr>
        <p:spPr>
          <a:xfrm>
            <a:off x="1462707" y="337311"/>
            <a:ext cx="4155897" cy="400110"/>
          </a:xfrm>
          <a:prstGeom prst="rect">
            <a:avLst/>
          </a:prstGeom>
          <a:noFill/>
        </p:spPr>
        <p:txBody>
          <a:bodyPr wrap="square" rtlCol="0">
            <a:spAutoFit/>
          </a:bodyPr>
          <a:lstStyle/>
          <a:p>
            <a:r>
              <a:rPr lang="en-US" sz="2000" b="1" dirty="0">
                <a:latin typeface="Arial Narrow" pitchFamily="34" charset="0"/>
              </a:rPr>
              <a:t>Interpret</a:t>
            </a:r>
            <a:r>
              <a:rPr lang="en-AU" sz="1100" dirty="0">
                <a:latin typeface="Arial Narrow" panose="020B0606020202030204" pitchFamily="34" charset="0"/>
              </a:rPr>
              <a:t> </a:t>
            </a:r>
            <a:r>
              <a:rPr lang="en-US" sz="1100" dirty="0">
                <a:latin typeface="Arial Narrow" pitchFamily="34" charset="0"/>
              </a:rPr>
              <a:t>regional and temporal trends in coral cover.</a:t>
            </a:r>
            <a:endParaRPr lang="en-AU" sz="1100" dirty="0">
              <a:latin typeface="Arial Narrow" panose="020B0606020202030204" pitchFamily="34" charset="0"/>
            </a:endParaRPr>
          </a:p>
        </p:txBody>
      </p:sp>
      <p:sp>
        <p:nvSpPr>
          <p:cNvPr id="31" name="TextBox 30">
            <a:extLst>
              <a:ext uri="{FF2B5EF4-FFF2-40B4-BE49-F238E27FC236}">
                <a16:creationId xmlns:a16="http://schemas.microsoft.com/office/drawing/2014/main" id="{F385DB18-0FF0-53BF-F905-3728149482F4}"/>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9D68E024-AF5D-3E19-BDB8-57FD5EB9888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B88B014D-918A-5216-E670-9B07EABCEEF9}"/>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C06652D-8A36-FF34-1E53-53CA2EE7CB1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E779DDC5-8A91-148D-83FC-6422D90460DF}"/>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808AAD19-D084-BEEF-25A4-5234C8EF3854}"/>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5572249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3" name="TextBox 12"/>
          <p:cNvSpPr txBox="1"/>
          <p:nvPr/>
        </p:nvSpPr>
        <p:spPr>
          <a:xfrm>
            <a:off x="1412775" y="99972"/>
            <a:ext cx="4032449" cy="738664"/>
          </a:xfrm>
          <a:prstGeom prst="rect">
            <a:avLst/>
          </a:prstGeom>
          <a:noFill/>
        </p:spPr>
        <p:txBody>
          <a:bodyPr wrap="square" rtlCol="0">
            <a:spAutoFit/>
          </a:bodyPr>
          <a:lstStyle/>
          <a:p>
            <a:r>
              <a:rPr lang="en-US" b="1" dirty="0">
                <a:latin typeface="Arial Narrow" pitchFamily="34" charset="0"/>
              </a:rPr>
              <a:t>28. Water Quality Woes – </a:t>
            </a:r>
            <a:r>
              <a:rPr lang="en-US" sz="1200" dirty="0">
                <a:latin typeface="Arial Narrow" pitchFamily="34" charset="0"/>
              </a:rPr>
              <a:t>Identify the relationship between water quality and some of the factors that affect coral cover,</a:t>
            </a:r>
          </a:p>
          <a:p>
            <a:r>
              <a:rPr lang="en-US" sz="1200" dirty="0">
                <a:latin typeface="Arial Narrow" pitchFamily="34" charset="0"/>
              </a:rPr>
              <a:t>e.g. crown-of-thorns.</a:t>
            </a:r>
            <a:endParaRPr lang="en-US" sz="1100" i="1" dirty="0">
              <a:latin typeface="Arial Narrow"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781272377"/>
              </p:ext>
            </p:extLst>
          </p:nvPr>
        </p:nvGraphicFramePr>
        <p:xfrm>
          <a:off x="461834" y="2940589"/>
          <a:ext cx="5870618" cy="3610057"/>
        </p:xfrm>
        <a:graphic>
          <a:graphicData uri="http://schemas.openxmlformats.org/drawingml/2006/table">
            <a:tbl>
              <a:tblPr firstRow="1" bandRow="1">
                <a:tableStyleId>{5940675A-B579-460E-94D1-54222C63F5DA}</a:tableStyleId>
              </a:tblPr>
              <a:tblGrid>
                <a:gridCol w="608260">
                  <a:extLst>
                    <a:ext uri="{9D8B030D-6E8A-4147-A177-3AD203B41FA5}">
                      <a16:colId xmlns:a16="http://schemas.microsoft.com/office/drawing/2014/main" val="20000"/>
                    </a:ext>
                  </a:extLst>
                </a:gridCol>
                <a:gridCol w="1033743">
                  <a:extLst>
                    <a:ext uri="{9D8B030D-6E8A-4147-A177-3AD203B41FA5}">
                      <a16:colId xmlns:a16="http://schemas.microsoft.com/office/drawing/2014/main" val="20001"/>
                    </a:ext>
                  </a:extLst>
                </a:gridCol>
                <a:gridCol w="1115671">
                  <a:extLst>
                    <a:ext uri="{9D8B030D-6E8A-4147-A177-3AD203B41FA5}">
                      <a16:colId xmlns:a16="http://schemas.microsoft.com/office/drawing/2014/main" val="20002"/>
                    </a:ext>
                  </a:extLst>
                </a:gridCol>
                <a:gridCol w="444706">
                  <a:extLst>
                    <a:ext uri="{9D8B030D-6E8A-4147-A177-3AD203B41FA5}">
                      <a16:colId xmlns:a16="http://schemas.microsoft.com/office/drawing/2014/main" val="20003"/>
                    </a:ext>
                  </a:extLst>
                </a:gridCol>
                <a:gridCol w="414464">
                  <a:extLst>
                    <a:ext uri="{9D8B030D-6E8A-4147-A177-3AD203B41FA5}">
                      <a16:colId xmlns:a16="http://schemas.microsoft.com/office/drawing/2014/main" val="20004"/>
                    </a:ext>
                  </a:extLst>
                </a:gridCol>
                <a:gridCol w="400831">
                  <a:extLst>
                    <a:ext uri="{9D8B030D-6E8A-4147-A177-3AD203B41FA5}">
                      <a16:colId xmlns:a16="http://schemas.microsoft.com/office/drawing/2014/main" val="20005"/>
                    </a:ext>
                  </a:extLst>
                </a:gridCol>
                <a:gridCol w="420274">
                  <a:extLst>
                    <a:ext uri="{9D8B030D-6E8A-4147-A177-3AD203B41FA5}">
                      <a16:colId xmlns:a16="http://schemas.microsoft.com/office/drawing/2014/main" val="20006"/>
                    </a:ext>
                  </a:extLst>
                </a:gridCol>
                <a:gridCol w="469139">
                  <a:extLst>
                    <a:ext uri="{9D8B030D-6E8A-4147-A177-3AD203B41FA5}">
                      <a16:colId xmlns:a16="http://schemas.microsoft.com/office/drawing/2014/main" val="20007"/>
                    </a:ext>
                  </a:extLst>
                </a:gridCol>
                <a:gridCol w="508350">
                  <a:extLst>
                    <a:ext uri="{9D8B030D-6E8A-4147-A177-3AD203B41FA5}">
                      <a16:colId xmlns:a16="http://schemas.microsoft.com/office/drawing/2014/main" val="20008"/>
                    </a:ext>
                  </a:extLst>
                </a:gridCol>
                <a:gridCol w="455180">
                  <a:extLst>
                    <a:ext uri="{9D8B030D-6E8A-4147-A177-3AD203B41FA5}">
                      <a16:colId xmlns:a16="http://schemas.microsoft.com/office/drawing/2014/main" val="20009"/>
                    </a:ext>
                  </a:extLst>
                </a:gridCol>
              </a:tblGrid>
              <a:tr h="355243">
                <a:tc gridSpan="3">
                  <a:txBody>
                    <a:bodyPr/>
                    <a:lstStyle/>
                    <a:p>
                      <a:pPr algn="ctr"/>
                      <a:r>
                        <a:rPr lang="en-AU" sz="1200" b="1" dirty="0">
                          <a:latin typeface="Arial Narrow" panose="020B0606020202030204" pitchFamily="34" charset="0"/>
                        </a:rPr>
                        <a:t>Factors that reduce coral cover</a:t>
                      </a:r>
                    </a:p>
                  </a:txBody>
                  <a:tcPr anchor="ctr">
                    <a:solidFill>
                      <a:schemeClr val="bg1">
                        <a:lumMod val="85000"/>
                      </a:schemeClr>
                    </a:solidFill>
                  </a:tcPr>
                </a:tc>
                <a:tc hMerge="1">
                  <a:txBody>
                    <a:bodyPr/>
                    <a:lstStyle/>
                    <a:p>
                      <a:endParaRPr lang="en-AU"/>
                    </a:p>
                  </a:txBody>
                  <a:tcPr/>
                </a:tc>
                <a:tc hMerge="1">
                  <a:txBody>
                    <a:bodyPr/>
                    <a:lstStyle/>
                    <a:p>
                      <a:endParaRPr lang="en-AU"/>
                    </a:p>
                  </a:txBody>
                  <a:tcPr/>
                </a:tc>
                <a:tc>
                  <a:txBody>
                    <a:bodyPr/>
                    <a:lstStyle/>
                    <a:p>
                      <a:pPr algn="ctr"/>
                      <a:r>
                        <a:rPr lang="en-AU" sz="1000" b="1" dirty="0">
                          <a:latin typeface="Arial Narrow" panose="020B0606020202030204" pitchFamily="34" charset="0"/>
                        </a:rPr>
                        <a:t>°C</a:t>
                      </a:r>
                    </a:p>
                  </a:txBody>
                  <a:tcPr>
                    <a:solidFill>
                      <a:schemeClr val="bg1">
                        <a:lumMod val="85000"/>
                      </a:schemeClr>
                    </a:solidFill>
                  </a:tcPr>
                </a:tc>
                <a:tc>
                  <a:txBody>
                    <a:bodyPr/>
                    <a:lstStyle/>
                    <a:p>
                      <a:pPr algn="ctr"/>
                      <a:r>
                        <a:rPr lang="en-AU" sz="1000" b="1" dirty="0">
                          <a:latin typeface="Arial Narrow" panose="020B0606020202030204" pitchFamily="34" charset="0"/>
                        </a:rPr>
                        <a:t>D.O.</a:t>
                      </a:r>
                    </a:p>
                  </a:txBody>
                  <a:tcPr>
                    <a:solidFill>
                      <a:schemeClr val="bg1">
                        <a:lumMod val="85000"/>
                      </a:schemeClr>
                    </a:solidFill>
                  </a:tcPr>
                </a:tc>
                <a:tc>
                  <a:txBody>
                    <a:bodyPr/>
                    <a:lstStyle/>
                    <a:p>
                      <a:pPr algn="ctr"/>
                      <a:r>
                        <a:rPr lang="en-AU" sz="1000" b="1" dirty="0">
                          <a:latin typeface="Arial Narrow" panose="020B0606020202030204" pitchFamily="34" charset="0"/>
                        </a:rPr>
                        <a:t>pH</a:t>
                      </a:r>
                    </a:p>
                  </a:txBody>
                  <a:tcPr>
                    <a:solidFill>
                      <a:schemeClr val="bg1">
                        <a:lumMod val="85000"/>
                      </a:schemeClr>
                    </a:solidFill>
                  </a:tcPr>
                </a:tc>
                <a:tc>
                  <a:txBody>
                    <a:bodyPr/>
                    <a:lstStyle/>
                    <a:p>
                      <a:pPr algn="ctr"/>
                      <a:endParaRPr lang="en-AU" sz="750" b="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a:txBody>
                    <a:bodyPr/>
                    <a:lstStyle/>
                    <a:p>
                      <a:pPr algn="ctr"/>
                      <a:endParaRPr lang="en-AU" sz="800" b="1" i="0" dirty="0">
                        <a:latin typeface="Arial Narrow" panose="020B0606020202030204" pitchFamily="34" charset="0"/>
                      </a:endParaRPr>
                    </a:p>
                  </a:txBody>
                  <a:tcPr anchor="ctr">
                    <a:solidFill>
                      <a:schemeClr val="bg1">
                        <a:lumMod val="85000"/>
                      </a:schemeClr>
                    </a:solidFill>
                  </a:tcPr>
                </a:tc>
                <a:extLst>
                  <a:ext uri="{0D108BD9-81ED-4DB2-BD59-A6C34878D82A}">
                    <a16:rowId xmlns:a16="http://schemas.microsoft.com/office/drawing/2014/main" val="10000"/>
                  </a:ext>
                </a:extLst>
              </a:tr>
              <a:tr h="327408">
                <a:tc rowSpan="4">
                  <a:txBody>
                    <a:bodyPr/>
                    <a:lstStyle/>
                    <a:p>
                      <a:pPr algn="ctr"/>
                      <a:r>
                        <a:rPr lang="en-AU" sz="1200" b="1" baseline="0" dirty="0">
                          <a:latin typeface="Arial Narrow" panose="020B0606020202030204" pitchFamily="34" charset="0"/>
                        </a:rPr>
                        <a:t>CLIMATE CHANGE</a:t>
                      </a:r>
                    </a:p>
                  </a:txBody>
                  <a:tcPr vert="vert270" anchor="ctr">
                    <a:solidFill>
                      <a:schemeClr val="bg1">
                        <a:lumMod val="85000"/>
                      </a:schemeClr>
                    </a:solidFill>
                  </a:tcPr>
                </a:tc>
                <a:tc gridSpan="2">
                  <a:txBody>
                    <a:bodyPr/>
                    <a:lstStyle/>
                    <a:p>
                      <a:pPr algn="l"/>
                      <a:r>
                        <a:rPr lang="en-AU" sz="1000" b="1" baseline="0" dirty="0">
                          <a:latin typeface="Arial Narrow" panose="020B0606020202030204" pitchFamily="34" charset="0"/>
                        </a:rPr>
                        <a:t>Increased Sea Surface Temperatures</a:t>
                      </a:r>
                    </a:p>
                  </a:txBody>
                  <a:tcPr anchor="ctr">
                    <a:solidFill>
                      <a:schemeClr val="bg1">
                        <a:lumMod val="85000"/>
                      </a:schemeClr>
                    </a:solidFill>
                  </a:tcPr>
                </a:tc>
                <a:tc hMerge="1">
                  <a:txBody>
                    <a:bodyPr/>
                    <a:lstStyle/>
                    <a:p>
                      <a:endParaRPr lang="en-AU" sz="1000" b="1" baseline="0" dirty="0">
                        <a:latin typeface="Arial Narrow" panose="020B0606020202030204" pitchFamily="34" charset="0"/>
                      </a:endParaRPr>
                    </a:p>
                  </a:txBody>
                  <a:tcPr>
                    <a:solidFill>
                      <a:schemeClr val="bg1">
                        <a:lumMod val="85000"/>
                      </a:schemeClr>
                    </a:solidFill>
                  </a:tcPr>
                </a:tc>
                <a:tc>
                  <a:txBody>
                    <a:bodyPr/>
                    <a:lstStyle/>
                    <a:p>
                      <a:pPr marL="171450" indent="-171450" algn="r">
                        <a:buFont typeface="Wingdings" panose="05000000000000000000" pitchFamily="2" charset="2"/>
                        <a:buChar char="ü"/>
                      </a:pPr>
                      <a:r>
                        <a:rPr lang="en-AU" sz="1200" b="1" dirty="0">
                          <a:solidFill>
                            <a:schemeClr val="tx1"/>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tx1"/>
                          </a:solidFill>
                          <a:latin typeface="Arial Narrow" panose="020B0606020202030204" pitchFamily="34" charset="0"/>
                        </a:rPr>
                        <a:t> </a:t>
                      </a:r>
                    </a:p>
                  </a:txBody>
                  <a:tcPr anchor="ctr"/>
                </a:tc>
                <a:tc>
                  <a:txBody>
                    <a:bodyPr/>
                    <a:lstStyle/>
                    <a:p>
                      <a:pPr algn="r">
                        <a:buFontTx/>
                        <a:buNone/>
                      </a:pPr>
                      <a:endParaRPr lang="en-AU" sz="1200" b="1" dirty="0">
                        <a:solidFill>
                          <a:schemeClr val="tx1"/>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tx1"/>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tx1"/>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tx1"/>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endParaRPr lang="en-AU" sz="1200" b="1" dirty="0">
                        <a:solidFill>
                          <a:schemeClr val="tx1"/>
                        </a:solidFill>
                        <a:latin typeface="Arial Narrow" panose="020B0606020202030204" pitchFamily="34" charset="0"/>
                      </a:endParaRPr>
                    </a:p>
                  </a:txBody>
                  <a:tcPr anchor="ctr"/>
                </a:tc>
                <a:extLst>
                  <a:ext uri="{0D108BD9-81ED-4DB2-BD59-A6C34878D82A}">
                    <a16:rowId xmlns:a16="http://schemas.microsoft.com/office/drawing/2014/main" val="491885880"/>
                  </a:ext>
                </a:extLst>
              </a:tr>
              <a:tr h="327408">
                <a:tc vMerge="1">
                  <a:txBody>
                    <a:bodyPr/>
                    <a:lstStyle/>
                    <a:p>
                      <a:pPr algn="ctr"/>
                      <a:endParaRPr lang="en-AU" sz="1200" b="1" baseline="0" dirty="0">
                        <a:latin typeface="Arial Narrow" panose="020B0606020202030204" pitchFamily="34" charset="0"/>
                      </a:endParaRPr>
                    </a:p>
                  </a:txBody>
                  <a:tcPr vert="vert270" anchor="ctr">
                    <a:solidFill>
                      <a:schemeClr val="bg1">
                        <a:lumMod val="85000"/>
                      </a:schemeClr>
                    </a:solidFill>
                  </a:tcPr>
                </a:tc>
                <a:tc gridSpan="2">
                  <a:txBody>
                    <a:bodyPr/>
                    <a:lstStyle/>
                    <a:p>
                      <a:pPr algn="l"/>
                      <a:r>
                        <a:rPr lang="en-AU" sz="1000" b="1" baseline="0" dirty="0">
                          <a:latin typeface="Arial Narrow" panose="020B0606020202030204" pitchFamily="34" charset="0"/>
                        </a:rPr>
                        <a:t>Ocean acidification</a:t>
                      </a:r>
                    </a:p>
                  </a:txBody>
                  <a:tcPr anchor="ctr">
                    <a:solidFill>
                      <a:schemeClr val="bg1">
                        <a:lumMod val="85000"/>
                      </a:schemeClr>
                    </a:solidFill>
                  </a:tcPr>
                </a:tc>
                <a:tc hMerge="1">
                  <a:txBody>
                    <a:bodyPr/>
                    <a:lstStyle/>
                    <a:p>
                      <a:endParaRPr lang="en-AU"/>
                    </a:p>
                  </a:txBody>
                  <a:tcPr/>
                </a:tc>
                <a:tc>
                  <a:txBody>
                    <a:bodyPr/>
                    <a:lstStyle/>
                    <a:p>
                      <a:pPr marL="0" indent="0" algn="r">
                        <a:buFont typeface="Wingdings" panose="05000000000000000000" pitchFamily="2" charset="2"/>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endParaRPr lang="en-AU" sz="1200" b="1" dirty="0">
                        <a:solidFill>
                          <a:schemeClr val="bg1">
                            <a:lumMod val="65000"/>
                          </a:schemeClr>
                        </a:solidFill>
                        <a:latin typeface="Arial Narrow" panose="020B0606020202030204" pitchFamily="34" charset="0"/>
                      </a:endParaRPr>
                    </a:p>
                  </a:txBody>
                  <a:tcPr anchor="ctr"/>
                </a:tc>
                <a:extLst>
                  <a:ext uri="{0D108BD9-81ED-4DB2-BD59-A6C34878D82A}">
                    <a16:rowId xmlns:a16="http://schemas.microsoft.com/office/drawing/2014/main" val="3046556168"/>
                  </a:ext>
                </a:extLst>
              </a:tr>
              <a:tr h="327408">
                <a:tc vMerge="1">
                  <a:txBody>
                    <a:bodyPr/>
                    <a:lstStyle/>
                    <a:p>
                      <a:pPr algn="ctr"/>
                      <a:endParaRPr lang="en-AU" sz="1200" b="1" baseline="0" dirty="0">
                        <a:latin typeface="Arial Narrow" panose="020B0606020202030204" pitchFamily="34" charset="0"/>
                      </a:endParaRPr>
                    </a:p>
                  </a:txBody>
                  <a:tcPr vert="vert270" anchor="ctr">
                    <a:solidFill>
                      <a:schemeClr val="bg1">
                        <a:lumMod val="85000"/>
                      </a:schemeClr>
                    </a:solidFill>
                  </a:tcPr>
                </a:tc>
                <a:tc rowSpan="2">
                  <a:txBody>
                    <a:bodyPr/>
                    <a:lstStyle/>
                    <a:p>
                      <a:pPr algn="l"/>
                      <a:r>
                        <a:rPr lang="en-AU" sz="1000" b="1" dirty="0">
                          <a:latin typeface="Arial Narrow" panose="020B0606020202030204" pitchFamily="34" charset="0"/>
                        </a:rPr>
                        <a:t>Increase</a:t>
                      </a:r>
                      <a:r>
                        <a:rPr lang="en-AU" sz="1000" b="1" baseline="0" dirty="0">
                          <a:latin typeface="Arial Narrow" panose="020B0606020202030204" pitchFamily="34" charset="0"/>
                        </a:rPr>
                        <a:t> in</a:t>
                      </a:r>
                      <a:r>
                        <a:rPr lang="en-AU" sz="1000" b="1" dirty="0">
                          <a:latin typeface="Arial Narrow" panose="020B0606020202030204" pitchFamily="34" charset="0"/>
                        </a:rPr>
                        <a:t> size and frequency of</a:t>
                      </a:r>
                      <a:r>
                        <a:rPr lang="en-AU" sz="1000" b="1" baseline="0" dirty="0">
                          <a:latin typeface="Arial Narrow" panose="020B0606020202030204" pitchFamily="34" charset="0"/>
                        </a:rPr>
                        <a:t> natural disasters</a:t>
                      </a:r>
                    </a:p>
                  </a:txBody>
                  <a:tcPr anchor="ctr">
                    <a:solidFill>
                      <a:schemeClr val="bg1">
                        <a:lumMod val="85000"/>
                      </a:schemeClr>
                    </a:solidFill>
                  </a:tcPr>
                </a:tc>
                <a:tc>
                  <a:txBody>
                    <a:bodyPr/>
                    <a:lstStyle/>
                    <a:p>
                      <a:r>
                        <a:rPr lang="en-AU" sz="1000" b="1" baseline="0" dirty="0">
                          <a:latin typeface="Arial Narrow" panose="020B0606020202030204" pitchFamily="34" charset="0"/>
                        </a:rPr>
                        <a:t>Cyclones &amp; Floods</a:t>
                      </a:r>
                    </a:p>
                  </a:txBody>
                  <a:tcPr>
                    <a:solidFill>
                      <a:schemeClr val="bg1">
                        <a:lumMod val="85000"/>
                      </a:schemeClr>
                    </a:solidFill>
                  </a:tcP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extLst>
                  <a:ext uri="{0D108BD9-81ED-4DB2-BD59-A6C34878D82A}">
                    <a16:rowId xmlns:a16="http://schemas.microsoft.com/office/drawing/2014/main" val="10004"/>
                  </a:ext>
                </a:extLst>
              </a:tr>
              <a:tr h="327408">
                <a:tc vMerge="1">
                  <a:txBody>
                    <a:bodyPr/>
                    <a:lstStyle/>
                    <a:p>
                      <a:endParaRPr lang="en-AU"/>
                    </a:p>
                  </a:txBody>
                  <a:tcPr/>
                </a:tc>
                <a:tc vMerge="1">
                  <a:txBody>
                    <a:bodyPr/>
                    <a:lstStyle/>
                    <a:p>
                      <a:endParaRPr lang="en-AU"/>
                    </a:p>
                  </a:txBody>
                  <a:tcPr/>
                </a:tc>
                <a:tc>
                  <a:txBody>
                    <a:bodyPr/>
                    <a:lstStyle/>
                    <a:p>
                      <a:r>
                        <a:rPr lang="en-AU" sz="1000" b="1" baseline="0" dirty="0">
                          <a:latin typeface="Arial Narrow" panose="020B0606020202030204" pitchFamily="34" charset="0"/>
                        </a:rPr>
                        <a:t>Fires</a:t>
                      </a:r>
                      <a:r>
                        <a:rPr lang="en-AU" sz="800" b="1" baseline="0" dirty="0">
                          <a:latin typeface="Arial Narrow" panose="020B0606020202030204" pitchFamily="34" charset="0"/>
                        </a:rPr>
                        <a:t> </a:t>
                      </a:r>
                      <a:r>
                        <a:rPr lang="en-AU" sz="800" b="0" baseline="0" dirty="0">
                          <a:latin typeface="Arial Narrow" panose="020B0606020202030204" pitchFamily="34" charset="0"/>
                        </a:rPr>
                        <a:t>(and its debris)</a:t>
                      </a:r>
                    </a:p>
                  </a:txBody>
                  <a:tcPr>
                    <a:solidFill>
                      <a:schemeClr val="bg1">
                        <a:lumMod val="85000"/>
                      </a:schemeClr>
                    </a:solidFill>
                  </a:tcP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extLst>
                  <a:ext uri="{0D108BD9-81ED-4DB2-BD59-A6C34878D82A}">
                    <a16:rowId xmlns:a16="http://schemas.microsoft.com/office/drawing/2014/main" val="10005"/>
                  </a:ext>
                </a:extLst>
              </a:tr>
              <a:tr h="372345">
                <a:tc rowSpan="2">
                  <a:txBody>
                    <a:bodyPr/>
                    <a:lstStyle/>
                    <a:p>
                      <a:pPr algn="ctr"/>
                      <a:r>
                        <a:rPr lang="en-AU" sz="1200" b="1" dirty="0">
                          <a:solidFill>
                            <a:schemeClr val="tx1"/>
                          </a:solidFill>
                          <a:latin typeface="Arial Narrow" panose="020B0606020202030204" pitchFamily="34" charset="0"/>
                        </a:rPr>
                        <a:t>URBAN</a:t>
                      </a:r>
                      <a:r>
                        <a:rPr lang="en-AU" sz="1200" b="1" baseline="0" dirty="0">
                          <a:solidFill>
                            <a:schemeClr val="tx1"/>
                          </a:solidFill>
                          <a:latin typeface="Arial Narrow" panose="020B0606020202030204" pitchFamily="34" charset="0"/>
                        </a:rPr>
                        <a:t> </a:t>
                      </a:r>
                    </a:p>
                    <a:p>
                      <a:pPr algn="ctr"/>
                      <a:r>
                        <a:rPr lang="en-AU" sz="1200" b="1" baseline="0" dirty="0">
                          <a:solidFill>
                            <a:schemeClr val="tx1"/>
                          </a:solidFill>
                          <a:latin typeface="Arial Narrow" panose="020B0606020202030204" pitchFamily="34" charset="0"/>
                        </a:rPr>
                        <a:t>RUNOFF</a:t>
                      </a:r>
                      <a:endParaRPr lang="en-AU" sz="1200" b="1" dirty="0">
                        <a:solidFill>
                          <a:schemeClr val="tx1"/>
                        </a:solidFill>
                        <a:latin typeface="Arial Narrow" panose="020B0606020202030204" pitchFamily="34" charset="0"/>
                      </a:endParaRPr>
                    </a:p>
                    <a:p>
                      <a:pPr algn="ctr"/>
                      <a:endParaRPr lang="en-AU" sz="1200" b="1" baseline="0" dirty="0">
                        <a:latin typeface="Arial Narrow" panose="020B0606020202030204" pitchFamily="34" charset="0"/>
                      </a:endParaRPr>
                    </a:p>
                  </a:txBody>
                  <a:tcPr vert="vert270" anchor="ctr">
                    <a:solidFill>
                      <a:schemeClr val="bg1">
                        <a:lumMod val="85000"/>
                      </a:schemeClr>
                    </a:solidFill>
                  </a:tcPr>
                </a:tc>
                <a:tc gridSpan="2">
                  <a:txBody>
                    <a:bodyPr/>
                    <a:lstStyle/>
                    <a:p>
                      <a:r>
                        <a:rPr lang="en-AU" sz="1000" b="1" dirty="0">
                          <a:solidFill>
                            <a:schemeClr val="tx1"/>
                          </a:solidFill>
                          <a:latin typeface="Arial Narrow" panose="020B0606020202030204" pitchFamily="34" charset="0"/>
                        </a:rPr>
                        <a:t>Sediments</a:t>
                      </a:r>
                      <a:r>
                        <a:rPr lang="en-AU" sz="1000" b="1" baseline="0" dirty="0">
                          <a:solidFill>
                            <a:schemeClr val="tx1"/>
                          </a:solidFill>
                          <a:latin typeface="Arial Narrow" panose="020B0606020202030204" pitchFamily="34" charset="0"/>
                        </a:rPr>
                        <a:t> and suspended solids </a:t>
                      </a:r>
                    </a:p>
                    <a:p>
                      <a:r>
                        <a:rPr lang="en-AU" sz="800" b="0" baseline="0" dirty="0">
                          <a:solidFill>
                            <a:schemeClr val="tx1"/>
                          </a:solidFill>
                          <a:latin typeface="Arial Narrow" panose="020B0606020202030204" pitchFamily="34" charset="0"/>
                        </a:rPr>
                        <a:t>(from streets, construction sites, storm drains, etc.)</a:t>
                      </a:r>
                      <a:endParaRPr lang="en-AU" sz="800" b="0" dirty="0">
                        <a:solidFill>
                          <a:schemeClr val="tx1"/>
                        </a:solidFill>
                        <a:latin typeface="Arial Narrow" panose="020B0606020202030204" pitchFamily="34" charset="0"/>
                      </a:endParaRPr>
                    </a:p>
                  </a:txBody>
                  <a:tcPr>
                    <a:solidFill>
                      <a:schemeClr val="bg1">
                        <a:lumMod val="85000"/>
                      </a:schemeClr>
                    </a:solidFill>
                  </a:tcPr>
                </a:tc>
                <a:tc hMerge="1">
                  <a:txBody>
                    <a:bodyPr/>
                    <a:lstStyle/>
                    <a:p>
                      <a:endParaRPr lang="en-AU"/>
                    </a:p>
                  </a:txBody>
                  <a:tcP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extLst>
                  <a:ext uri="{0D108BD9-81ED-4DB2-BD59-A6C34878D82A}">
                    <a16:rowId xmlns:a16="http://schemas.microsoft.com/office/drawing/2014/main" val="2300474825"/>
                  </a:ext>
                </a:extLst>
              </a:tr>
              <a:tr h="372345">
                <a:tc vMerge="1">
                  <a:txBody>
                    <a:bodyPr/>
                    <a:lstStyle/>
                    <a:p>
                      <a:pPr algn="ctr"/>
                      <a:endParaRPr lang="en-AU" sz="1200" b="1" baseline="0" dirty="0">
                        <a:latin typeface="Arial Narrow" panose="020B0606020202030204" pitchFamily="34" charset="0"/>
                      </a:endParaRPr>
                    </a:p>
                  </a:txBody>
                  <a:tcPr vert="vert270" anchor="ctr">
                    <a:solidFill>
                      <a:schemeClr val="bg1">
                        <a:lumMod val="85000"/>
                      </a:schemeClr>
                    </a:solidFill>
                  </a:tcPr>
                </a:tc>
                <a:tc gridSpan="2">
                  <a:txBody>
                    <a:bodyPr/>
                    <a:lstStyle/>
                    <a:p>
                      <a:r>
                        <a:rPr lang="en-AU" sz="1000" b="1" dirty="0">
                          <a:solidFill>
                            <a:schemeClr val="tx1"/>
                          </a:solidFill>
                          <a:latin typeface="Arial Narrow" panose="020B0606020202030204" pitchFamily="34" charset="0"/>
                        </a:rPr>
                        <a:t>Pathogens and excess nutrients</a:t>
                      </a:r>
                    </a:p>
                    <a:p>
                      <a:r>
                        <a:rPr lang="en-AU" sz="800" b="0" dirty="0">
                          <a:solidFill>
                            <a:schemeClr val="tx1"/>
                          </a:solidFill>
                          <a:latin typeface="Arial Narrow" panose="020B0606020202030204" pitchFamily="34" charset="0"/>
                        </a:rPr>
                        <a:t>(from</a:t>
                      </a:r>
                      <a:r>
                        <a:rPr lang="en-AU" sz="800" b="0" baseline="0" dirty="0">
                          <a:solidFill>
                            <a:schemeClr val="tx1"/>
                          </a:solidFill>
                          <a:latin typeface="Arial Narrow" panose="020B0606020202030204" pitchFamily="34" charset="0"/>
                        </a:rPr>
                        <a:t> ineffective sewage treatment, septic overflows)</a:t>
                      </a:r>
                      <a:endParaRPr lang="en-AU" sz="800" b="0" dirty="0">
                        <a:solidFill>
                          <a:schemeClr val="tx1"/>
                        </a:solidFill>
                        <a:latin typeface="Arial Narrow" panose="020B0606020202030204" pitchFamily="34" charset="0"/>
                      </a:endParaRPr>
                    </a:p>
                  </a:txBody>
                  <a:tcPr>
                    <a:solidFill>
                      <a:schemeClr val="bg1">
                        <a:lumMod val="85000"/>
                      </a:schemeClr>
                    </a:solidFill>
                  </a:tcPr>
                </a:tc>
                <a:tc hMerge="1">
                  <a:txBody>
                    <a:bodyPr/>
                    <a:lstStyle/>
                    <a:p>
                      <a:endParaRPr lang="en-AU"/>
                    </a:p>
                  </a:txBody>
                  <a:tcP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extLst>
                  <a:ext uri="{0D108BD9-81ED-4DB2-BD59-A6C34878D82A}">
                    <a16:rowId xmlns:a16="http://schemas.microsoft.com/office/drawing/2014/main" val="2301724872"/>
                  </a:ext>
                </a:extLst>
              </a:tr>
              <a:tr h="400164">
                <a:tc rowSpan="3">
                  <a:txBody>
                    <a:bodyPr/>
                    <a:lstStyle/>
                    <a:p>
                      <a:pPr algn="ctr"/>
                      <a:r>
                        <a:rPr lang="en-AU" sz="1000" b="1" baseline="0" dirty="0">
                          <a:latin typeface="Arial Narrow" panose="020B0606020202030204" pitchFamily="34" charset="0"/>
                        </a:rPr>
                        <a:t>DESTRUCTION OF </a:t>
                      </a:r>
                      <a:r>
                        <a:rPr lang="en-AU" sz="1200" b="1" baseline="0" dirty="0">
                          <a:latin typeface="Arial Narrow" panose="020B0606020202030204" pitchFamily="34" charset="0"/>
                        </a:rPr>
                        <a:t>CRITICAL HABITAT</a:t>
                      </a:r>
                    </a:p>
                  </a:txBody>
                  <a:tcPr vert="vert270" anchor="ctr">
                    <a:solidFill>
                      <a:schemeClr val="bg1">
                        <a:lumMod val="85000"/>
                      </a:schemeClr>
                    </a:solidFill>
                  </a:tcPr>
                </a:tc>
                <a:tc gridSpan="2">
                  <a:txBody>
                    <a:bodyPr/>
                    <a:lstStyle/>
                    <a:p>
                      <a:r>
                        <a:rPr lang="en-AU" sz="1000" b="1" baseline="0" dirty="0">
                          <a:latin typeface="Arial Narrow" panose="020B0606020202030204" pitchFamily="34" charset="0"/>
                        </a:rPr>
                        <a:t>Sediments and suspended solids</a:t>
                      </a:r>
                    </a:p>
                    <a:p>
                      <a:r>
                        <a:rPr lang="en-AU" sz="800" b="0" baseline="0" dirty="0">
                          <a:latin typeface="Arial Narrow" panose="020B0606020202030204" pitchFamily="34" charset="0"/>
                        </a:rPr>
                        <a:t>(from dredging, land clearing, development, etc.)</a:t>
                      </a:r>
                    </a:p>
                  </a:txBody>
                  <a:tcPr>
                    <a:solidFill>
                      <a:schemeClr val="bg1">
                        <a:lumMod val="85000"/>
                      </a:schemeClr>
                    </a:solidFill>
                  </a:tcPr>
                </a:tc>
                <a:tc hMerge="1">
                  <a:txBody>
                    <a:bodyPr/>
                    <a:lstStyle/>
                    <a:p>
                      <a:endParaRPr lang="en-AU"/>
                    </a:p>
                  </a:txBody>
                  <a:tcP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extLst>
                  <a:ext uri="{0D108BD9-81ED-4DB2-BD59-A6C34878D82A}">
                    <a16:rowId xmlns:a16="http://schemas.microsoft.com/office/drawing/2014/main" val="10008"/>
                  </a:ext>
                </a:extLst>
              </a:tr>
              <a:tr h="400164">
                <a:tc vMerge="1">
                  <a:txBody>
                    <a:bodyPr/>
                    <a:lstStyle/>
                    <a:p>
                      <a:pPr algn="ctr"/>
                      <a:endParaRPr lang="en-AU" sz="760" b="1" baseline="0" dirty="0">
                        <a:latin typeface="Arial Narrow" panose="020B0606020202030204" pitchFamily="34" charset="0"/>
                      </a:endParaRPr>
                    </a:p>
                  </a:txBody>
                  <a:tcPr vert="vert270" anchor="ctr">
                    <a:solidFill>
                      <a:schemeClr val="bg1">
                        <a:lumMod val="85000"/>
                      </a:schemeClr>
                    </a:solidFill>
                  </a:tcPr>
                </a:tc>
                <a:tc gridSpan="2">
                  <a:txBody>
                    <a:bodyPr/>
                    <a:lstStyle/>
                    <a:p>
                      <a:r>
                        <a:rPr lang="en-AU" sz="1000" b="1" baseline="0" dirty="0">
                          <a:latin typeface="Arial Narrow" panose="020B0606020202030204" pitchFamily="34" charset="0"/>
                        </a:rPr>
                        <a:t>Acid sulphate soils </a:t>
                      </a:r>
                    </a:p>
                    <a:p>
                      <a:r>
                        <a:rPr lang="en-AU" sz="800" b="0" baseline="0" dirty="0">
                          <a:latin typeface="Arial Narrow" panose="020B0606020202030204" pitchFamily="34" charset="0"/>
                        </a:rPr>
                        <a:t>(from exposed acid sulphate soils leaking acid)</a:t>
                      </a:r>
                    </a:p>
                  </a:txBody>
                  <a:tcPr>
                    <a:solidFill>
                      <a:schemeClr val="bg1">
                        <a:lumMod val="85000"/>
                      </a:schemeClr>
                    </a:solidFill>
                  </a:tcPr>
                </a:tc>
                <a:tc hMerge="1">
                  <a:txBody>
                    <a:bodyPr/>
                    <a:lstStyle/>
                    <a:p>
                      <a:endParaRPr lang="en-AU"/>
                    </a:p>
                  </a:txBody>
                  <a:tcP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extLst>
                  <a:ext uri="{0D108BD9-81ED-4DB2-BD59-A6C34878D82A}">
                    <a16:rowId xmlns:a16="http://schemas.microsoft.com/office/drawing/2014/main" val="10009"/>
                  </a:ext>
                </a:extLst>
              </a:tr>
              <a:tr h="400164">
                <a:tc vMerge="1">
                  <a:txBody>
                    <a:bodyPr/>
                    <a:lstStyle/>
                    <a:p>
                      <a:pPr algn="ctr"/>
                      <a:endParaRPr lang="en-AU" sz="1200" b="1" baseline="0" dirty="0">
                        <a:latin typeface="Arial Narrow" panose="020B0606020202030204" pitchFamily="34" charset="0"/>
                      </a:endParaRPr>
                    </a:p>
                  </a:txBody>
                  <a:tcPr vert="vert270" anchor="ctr">
                    <a:solidFill>
                      <a:schemeClr val="bg1">
                        <a:lumMod val="85000"/>
                      </a:schemeClr>
                    </a:solidFill>
                  </a:tcPr>
                </a:tc>
                <a:tc gridSpan="2">
                  <a:txBody>
                    <a:bodyPr/>
                    <a:lstStyle/>
                    <a:p>
                      <a:r>
                        <a:rPr lang="en-AU" sz="1000" b="1" baseline="0" dirty="0">
                          <a:latin typeface="Arial Narrow" panose="020B0606020202030204" pitchFamily="34" charset="0"/>
                        </a:rPr>
                        <a:t>Excess nutrients</a:t>
                      </a:r>
                    </a:p>
                    <a:p>
                      <a:r>
                        <a:rPr lang="en-AU" sz="800" b="0" baseline="0" dirty="0">
                          <a:latin typeface="Arial Narrow" panose="020B0606020202030204" pitchFamily="34" charset="0"/>
                        </a:rPr>
                        <a:t>(from the removal of mangroves and wetlands etc.)</a:t>
                      </a:r>
                    </a:p>
                  </a:txBody>
                  <a:tcPr>
                    <a:solidFill>
                      <a:schemeClr val="bg1">
                        <a:lumMod val="85000"/>
                      </a:schemeClr>
                    </a:solidFill>
                  </a:tcPr>
                </a:tc>
                <a:tc hMerge="1">
                  <a:txBody>
                    <a:bodyPr/>
                    <a:lstStyle/>
                    <a:p>
                      <a:endParaRPr lang="en-AU"/>
                    </a:p>
                  </a:txBody>
                  <a:tcP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extLst>
                  <a:ext uri="{0D108BD9-81ED-4DB2-BD59-A6C34878D82A}">
                    <a16:rowId xmlns:a16="http://schemas.microsoft.com/office/drawing/2014/main" val="10010"/>
                  </a:ext>
                </a:extLst>
              </a:tr>
            </a:tbl>
          </a:graphicData>
        </a:graphic>
      </p:graphicFrame>
      <p:sp>
        <p:nvSpPr>
          <p:cNvPr id="18" name="Rectangle 17"/>
          <p:cNvSpPr/>
          <p:nvPr/>
        </p:nvSpPr>
        <p:spPr>
          <a:xfrm>
            <a:off x="461834" y="2387436"/>
            <a:ext cx="5863484" cy="495184"/>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100" dirty="0">
              <a:solidFill>
                <a:schemeClr val="bg1"/>
              </a:solidFill>
              <a:latin typeface="Arial Narrow" panose="020B0606020202030204" pitchFamily="34" charset="0"/>
            </a:endParaRPr>
          </a:p>
        </p:txBody>
      </p:sp>
      <p:sp>
        <p:nvSpPr>
          <p:cNvPr id="4" name="Rectangle 3"/>
          <p:cNvSpPr/>
          <p:nvPr/>
        </p:nvSpPr>
        <p:spPr>
          <a:xfrm>
            <a:off x="462486" y="6606148"/>
            <a:ext cx="5852702" cy="354732"/>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Q. What variable causes every one of these factors to increase? Ans.  </a:t>
            </a:r>
          </a:p>
        </p:txBody>
      </p:sp>
      <p:sp>
        <p:nvSpPr>
          <p:cNvPr id="8" name="Rectangle 7"/>
          <p:cNvSpPr/>
          <p:nvPr/>
        </p:nvSpPr>
        <p:spPr>
          <a:xfrm>
            <a:off x="4697857" y="6667524"/>
            <a:ext cx="1596981" cy="24191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9" name="Rectangle 8"/>
          <p:cNvSpPr/>
          <p:nvPr/>
        </p:nvSpPr>
        <p:spPr>
          <a:xfrm>
            <a:off x="461792" y="1032288"/>
            <a:ext cx="4338754" cy="117380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Freeform 23"/>
          <p:cNvSpPr/>
          <p:nvPr/>
        </p:nvSpPr>
        <p:spPr>
          <a:xfrm>
            <a:off x="1086379" y="1699225"/>
            <a:ext cx="304644" cy="415507"/>
          </a:xfrm>
          <a:custGeom>
            <a:avLst/>
            <a:gdLst>
              <a:gd name="connsiteX0" fmla="*/ 41521 w 304644"/>
              <a:gd name="connsiteY0" fmla="*/ 400595 h 415507"/>
              <a:gd name="connsiteX1" fmla="*/ 93772 w 304644"/>
              <a:gd name="connsiteY1" fmla="*/ 322218 h 415507"/>
              <a:gd name="connsiteX2" fmla="*/ 146024 w 304644"/>
              <a:gd name="connsiteY2" fmla="*/ 287383 h 415507"/>
              <a:gd name="connsiteX3" fmla="*/ 172150 w 304644"/>
              <a:gd name="connsiteY3" fmla="*/ 235132 h 415507"/>
              <a:gd name="connsiteX4" fmla="*/ 224401 w 304644"/>
              <a:gd name="connsiteY4" fmla="*/ 182880 h 415507"/>
              <a:gd name="connsiteX5" fmla="*/ 241818 w 304644"/>
              <a:gd name="connsiteY5" fmla="*/ 156755 h 415507"/>
              <a:gd name="connsiteX6" fmla="*/ 294070 w 304644"/>
              <a:gd name="connsiteY6" fmla="*/ 139338 h 415507"/>
              <a:gd name="connsiteX7" fmla="*/ 302778 w 304644"/>
              <a:gd name="connsiteY7" fmla="*/ 113212 h 415507"/>
              <a:gd name="connsiteX8" fmla="*/ 250527 w 304644"/>
              <a:gd name="connsiteY8" fmla="*/ 95795 h 415507"/>
              <a:gd name="connsiteX9" fmla="*/ 198275 w 304644"/>
              <a:gd name="connsiteY9" fmla="*/ 69669 h 415507"/>
              <a:gd name="connsiteX10" fmla="*/ 172150 w 304644"/>
              <a:gd name="connsiteY10" fmla="*/ 52252 h 415507"/>
              <a:gd name="connsiteX11" fmla="*/ 154732 w 304644"/>
              <a:gd name="connsiteY11" fmla="*/ 34835 h 415507"/>
              <a:gd name="connsiteX12" fmla="*/ 102481 w 304644"/>
              <a:gd name="connsiteY12" fmla="*/ 17418 h 415507"/>
              <a:gd name="connsiteX13" fmla="*/ 76355 w 304644"/>
              <a:gd name="connsiteY13" fmla="*/ 8709 h 415507"/>
              <a:gd name="connsiteX14" fmla="*/ 50230 w 304644"/>
              <a:gd name="connsiteY14" fmla="*/ 0 h 415507"/>
              <a:gd name="connsiteX15" fmla="*/ 41521 w 304644"/>
              <a:gd name="connsiteY15" fmla="*/ 400595 h 41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644" h="415507">
                <a:moveTo>
                  <a:pt x="41521" y="400595"/>
                </a:moveTo>
                <a:cubicBezTo>
                  <a:pt x="48778" y="454298"/>
                  <a:pt x="61131" y="347606"/>
                  <a:pt x="93772" y="322218"/>
                </a:cubicBezTo>
                <a:cubicBezTo>
                  <a:pt x="110296" y="309366"/>
                  <a:pt x="146024" y="287383"/>
                  <a:pt x="146024" y="287383"/>
                </a:cubicBezTo>
                <a:cubicBezTo>
                  <a:pt x="154094" y="263171"/>
                  <a:pt x="154141" y="255392"/>
                  <a:pt x="172150" y="235132"/>
                </a:cubicBezTo>
                <a:cubicBezTo>
                  <a:pt x="188514" y="216722"/>
                  <a:pt x="210738" y="203375"/>
                  <a:pt x="224401" y="182880"/>
                </a:cubicBezTo>
                <a:cubicBezTo>
                  <a:pt x="230207" y="174172"/>
                  <a:pt x="232943" y="162302"/>
                  <a:pt x="241818" y="156755"/>
                </a:cubicBezTo>
                <a:cubicBezTo>
                  <a:pt x="257387" y="147025"/>
                  <a:pt x="294070" y="139338"/>
                  <a:pt x="294070" y="139338"/>
                </a:cubicBezTo>
                <a:cubicBezTo>
                  <a:pt x="296973" y="130629"/>
                  <a:pt x="309269" y="119703"/>
                  <a:pt x="302778" y="113212"/>
                </a:cubicBezTo>
                <a:cubicBezTo>
                  <a:pt x="289796" y="100230"/>
                  <a:pt x="250527" y="95795"/>
                  <a:pt x="250527" y="95795"/>
                </a:cubicBezTo>
                <a:cubicBezTo>
                  <a:pt x="175649" y="45877"/>
                  <a:pt x="270390" y="105727"/>
                  <a:pt x="198275" y="69669"/>
                </a:cubicBezTo>
                <a:cubicBezTo>
                  <a:pt x="188914" y="64988"/>
                  <a:pt x="180323" y="58790"/>
                  <a:pt x="172150" y="52252"/>
                </a:cubicBezTo>
                <a:cubicBezTo>
                  <a:pt x="165739" y="47123"/>
                  <a:pt x="162076" y="38507"/>
                  <a:pt x="154732" y="34835"/>
                </a:cubicBezTo>
                <a:cubicBezTo>
                  <a:pt x="138311" y="26625"/>
                  <a:pt x="119898" y="23224"/>
                  <a:pt x="102481" y="17418"/>
                </a:cubicBezTo>
                <a:lnTo>
                  <a:pt x="76355" y="8709"/>
                </a:lnTo>
                <a:lnTo>
                  <a:pt x="50230" y="0"/>
                </a:lnTo>
                <a:cubicBezTo>
                  <a:pt x="-53398" y="103628"/>
                  <a:pt x="34264" y="346892"/>
                  <a:pt x="41521" y="40059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Rectangle 24"/>
          <p:cNvSpPr/>
          <p:nvPr/>
        </p:nvSpPr>
        <p:spPr>
          <a:xfrm>
            <a:off x="466859" y="1699225"/>
            <a:ext cx="665239" cy="4998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 name="Freeform 25"/>
          <p:cNvSpPr/>
          <p:nvPr/>
        </p:nvSpPr>
        <p:spPr>
          <a:xfrm>
            <a:off x="1096843" y="1356917"/>
            <a:ext cx="502022" cy="348343"/>
          </a:xfrm>
          <a:custGeom>
            <a:avLst/>
            <a:gdLst>
              <a:gd name="connsiteX0" fmla="*/ 11084 w 568433"/>
              <a:gd name="connsiteY0" fmla="*/ 165463 h 348343"/>
              <a:gd name="connsiteX1" fmla="*/ 124296 w 568433"/>
              <a:gd name="connsiteY1" fmla="*/ 174172 h 348343"/>
              <a:gd name="connsiteX2" fmla="*/ 176547 w 568433"/>
              <a:gd name="connsiteY2" fmla="*/ 200297 h 348343"/>
              <a:gd name="connsiteX3" fmla="*/ 202673 w 568433"/>
              <a:gd name="connsiteY3" fmla="*/ 209006 h 348343"/>
              <a:gd name="connsiteX4" fmla="*/ 220090 w 568433"/>
              <a:gd name="connsiteY4" fmla="*/ 235132 h 348343"/>
              <a:gd name="connsiteX5" fmla="*/ 281050 w 568433"/>
              <a:gd name="connsiteY5" fmla="*/ 261257 h 348343"/>
              <a:gd name="connsiteX6" fmla="*/ 333302 w 568433"/>
              <a:gd name="connsiteY6" fmla="*/ 287383 h 348343"/>
              <a:gd name="connsiteX7" fmla="*/ 350719 w 568433"/>
              <a:gd name="connsiteY7" fmla="*/ 313509 h 348343"/>
              <a:gd name="connsiteX8" fmla="*/ 385553 w 568433"/>
              <a:gd name="connsiteY8" fmla="*/ 348343 h 348343"/>
              <a:gd name="connsiteX9" fmla="*/ 411679 w 568433"/>
              <a:gd name="connsiteY9" fmla="*/ 339634 h 348343"/>
              <a:gd name="connsiteX10" fmla="*/ 455222 w 568433"/>
              <a:gd name="connsiteY10" fmla="*/ 304800 h 348343"/>
              <a:gd name="connsiteX11" fmla="*/ 463930 w 568433"/>
              <a:gd name="connsiteY11" fmla="*/ 278674 h 348343"/>
              <a:gd name="connsiteX12" fmla="*/ 516182 w 568433"/>
              <a:gd name="connsiteY12" fmla="*/ 261257 h 348343"/>
              <a:gd name="connsiteX13" fmla="*/ 524890 w 568433"/>
              <a:gd name="connsiteY13" fmla="*/ 235132 h 348343"/>
              <a:gd name="connsiteX14" fmla="*/ 568433 w 568433"/>
              <a:gd name="connsiteY14" fmla="*/ 182880 h 348343"/>
              <a:gd name="connsiteX15" fmla="*/ 490056 w 568433"/>
              <a:gd name="connsiteY15" fmla="*/ 165463 h 348343"/>
              <a:gd name="connsiteX16" fmla="*/ 463930 w 568433"/>
              <a:gd name="connsiteY16" fmla="*/ 156754 h 348343"/>
              <a:gd name="connsiteX17" fmla="*/ 437804 w 568433"/>
              <a:gd name="connsiteY17" fmla="*/ 139337 h 348343"/>
              <a:gd name="connsiteX18" fmla="*/ 385553 w 568433"/>
              <a:gd name="connsiteY18" fmla="*/ 121920 h 348343"/>
              <a:gd name="connsiteX19" fmla="*/ 333302 w 568433"/>
              <a:gd name="connsiteY19" fmla="*/ 78377 h 348343"/>
              <a:gd name="connsiteX20" fmla="*/ 315884 w 568433"/>
              <a:gd name="connsiteY20" fmla="*/ 60960 h 348343"/>
              <a:gd name="connsiteX21" fmla="*/ 246216 w 568433"/>
              <a:gd name="connsiteY21" fmla="*/ 43543 h 348343"/>
              <a:gd name="connsiteX22" fmla="*/ 193964 w 568433"/>
              <a:gd name="connsiteY22" fmla="*/ 26126 h 348343"/>
              <a:gd name="connsiteX23" fmla="*/ 150422 w 568433"/>
              <a:gd name="connsiteY23" fmla="*/ 17417 h 348343"/>
              <a:gd name="connsiteX24" fmla="*/ 124296 w 568433"/>
              <a:gd name="connsiteY24" fmla="*/ 8709 h 348343"/>
              <a:gd name="connsiteX25" fmla="*/ 37210 w 568433"/>
              <a:gd name="connsiteY25" fmla="*/ 0 h 348343"/>
              <a:gd name="connsiteX26" fmla="*/ 11084 w 568433"/>
              <a:gd name="connsiteY26" fmla="*/ 8709 h 348343"/>
              <a:gd name="connsiteX27" fmla="*/ 11084 w 568433"/>
              <a:gd name="connsiteY27" fmla="*/ 165463 h 3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8433" h="348343">
                <a:moveTo>
                  <a:pt x="11084" y="165463"/>
                </a:moveTo>
                <a:cubicBezTo>
                  <a:pt x="29953" y="193040"/>
                  <a:pt x="86739" y="169477"/>
                  <a:pt x="124296" y="174172"/>
                </a:cubicBezTo>
                <a:cubicBezTo>
                  <a:pt x="153484" y="177821"/>
                  <a:pt x="150613" y="187330"/>
                  <a:pt x="176547" y="200297"/>
                </a:cubicBezTo>
                <a:cubicBezTo>
                  <a:pt x="184758" y="204402"/>
                  <a:pt x="193964" y="206103"/>
                  <a:pt x="202673" y="209006"/>
                </a:cubicBezTo>
                <a:cubicBezTo>
                  <a:pt x="208479" y="217715"/>
                  <a:pt x="212689" y="227731"/>
                  <a:pt x="220090" y="235132"/>
                </a:cubicBezTo>
                <a:cubicBezTo>
                  <a:pt x="241302" y="256344"/>
                  <a:pt x="253069" y="253262"/>
                  <a:pt x="281050" y="261257"/>
                </a:cubicBezTo>
                <a:cubicBezTo>
                  <a:pt x="312597" y="270270"/>
                  <a:pt x="304678" y="268301"/>
                  <a:pt x="333302" y="287383"/>
                </a:cubicBezTo>
                <a:cubicBezTo>
                  <a:pt x="339108" y="296092"/>
                  <a:pt x="342546" y="306971"/>
                  <a:pt x="350719" y="313509"/>
                </a:cubicBezTo>
                <a:cubicBezTo>
                  <a:pt x="392942" y="347288"/>
                  <a:pt x="366551" y="291339"/>
                  <a:pt x="385553" y="348343"/>
                </a:cubicBezTo>
                <a:cubicBezTo>
                  <a:pt x="394262" y="345440"/>
                  <a:pt x="403468" y="343739"/>
                  <a:pt x="411679" y="339634"/>
                </a:cubicBezTo>
                <a:cubicBezTo>
                  <a:pt x="433648" y="328649"/>
                  <a:pt x="439023" y="320999"/>
                  <a:pt x="455222" y="304800"/>
                </a:cubicBezTo>
                <a:cubicBezTo>
                  <a:pt x="458125" y="296091"/>
                  <a:pt x="456460" y="284010"/>
                  <a:pt x="463930" y="278674"/>
                </a:cubicBezTo>
                <a:cubicBezTo>
                  <a:pt x="478870" y="268003"/>
                  <a:pt x="516182" y="261257"/>
                  <a:pt x="516182" y="261257"/>
                </a:cubicBezTo>
                <a:cubicBezTo>
                  <a:pt x="519085" y="252549"/>
                  <a:pt x="520785" y="243342"/>
                  <a:pt x="524890" y="235132"/>
                </a:cubicBezTo>
                <a:cubicBezTo>
                  <a:pt x="537015" y="210883"/>
                  <a:pt x="549173" y="202140"/>
                  <a:pt x="568433" y="182880"/>
                </a:cubicBezTo>
                <a:cubicBezTo>
                  <a:pt x="538494" y="176893"/>
                  <a:pt x="518759" y="173664"/>
                  <a:pt x="490056" y="165463"/>
                </a:cubicBezTo>
                <a:cubicBezTo>
                  <a:pt x="481229" y="162941"/>
                  <a:pt x="472141" y="160859"/>
                  <a:pt x="463930" y="156754"/>
                </a:cubicBezTo>
                <a:cubicBezTo>
                  <a:pt x="454569" y="152073"/>
                  <a:pt x="447368" y="143588"/>
                  <a:pt x="437804" y="139337"/>
                </a:cubicBezTo>
                <a:cubicBezTo>
                  <a:pt x="421027" y="131881"/>
                  <a:pt x="385553" y="121920"/>
                  <a:pt x="385553" y="121920"/>
                </a:cubicBezTo>
                <a:cubicBezTo>
                  <a:pt x="323499" y="59866"/>
                  <a:pt x="393918" y="126869"/>
                  <a:pt x="333302" y="78377"/>
                </a:cubicBezTo>
                <a:cubicBezTo>
                  <a:pt x="326891" y="73248"/>
                  <a:pt x="322925" y="65184"/>
                  <a:pt x="315884" y="60960"/>
                </a:cubicBezTo>
                <a:cubicBezTo>
                  <a:pt x="301206" y="52154"/>
                  <a:pt x="257658" y="46664"/>
                  <a:pt x="246216" y="43543"/>
                </a:cubicBezTo>
                <a:cubicBezTo>
                  <a:pt x="228503" y="38712"/>
                  <a:pt x="211967" y="29727"/>
                  <a:pt x="193964" y="26126"/>
                </a:cubicBezTo>
                <a:cubicBezTo>
                  <a:pt x="179450" y="23223"/>
                  <a:pt x="164782" y="21007"/>
                  <a:pt x="150422" y="17417"/>
                </a:cubicBezTo>
                <a:cubicBezTo>
                  <a:pt x="141516" y="15191"/>
                  <a:pt x="133369" y="10105"/>
                  <a:pt x="124296" y="8709"/>
                </a:cubicBezTo>
                <a:cubicBezTo>
                  <a:pt x="95462" y="4273"/>
                  <a:pt x="66239" y="2903"/>
                  <a:pt x="37210" y="0"/>
                </a:cubicBezTo>
                <a:cubicBezTo>
                  <a:pt x="28501" y="2903"/>
                  <a:pt x="13606" y="-118"/>
                  <a:pt x="11084" y="8709"/>
                </a:cubicBezTo>
                <a:cubicBezTo>
                  <a:pt x="1040" y="43862"/>
                  <a:pt x="-7785" y="137886"/>
                  <a:pt x="11084" y="165463"/>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 name="Rectangle 26"/>
          <p:cNvSpPr/>
          <p:nvPr/>
        </p:nvSpPr>
        <p:spPr>
          <a:xfrm>
            <a:off x="466859" y="1357118"/>
            <a:ext cx="672360" cy="1728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1" name="Straight Connector 30"/>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951374" y="1069746"/>
            <a:ext cx="552165" cy="220645"/>
          </a:xfrm>
          <a:custGeom>
            <a:avLst/>
            <a:gdLst>
              <a:gd name="connsiteX0" fmla="*/ 17417 w 515970"/>
              <a:gd name="connsiteY0" fmla="*/ 46473 h 220645"/>
              <a:gd name="connsiteX1" fmla="*/ 60960 w 515970"/>
              <a:gd name="connsiteY1" fmla="*/ 2931 h 220645"/>
              <a:gd name="connsiteX2" fmla="*/ 139337 w 515970"/>
              <a:gd name="connsiteY2" fmla="*/ 29056 h 220645"/>
              <a:gd name="connsiteX3" fmla="*/ 191589 w 515970"/>
              <a:gd name="connsiteY3" fmla="*/ 2931 h 220645"/>
              <a:gd name="connsiteX4" fmla="*/ 226423 w 515970"/>
              <a:gd name="connsiteY4" fmla="*/ 11639 h 220645"/>
              <a:gd name="connsiteX5" fmla="*/ 243840 w 515970"/>
              <a:gd name="connsiteY5" fmla="*/ 37765 h 220645"/>
              <a:gd name="connsiteX6" fmla="*/ 296091 w 515970"/>
              <a:gd name="connsiteY6" fmla="*/ 2931 h 220645"/>
              <a:gd name="connsiteX7" fmla="*/ 365760 w 515970"/>
              <a:gd name="connsiteY7" fmla="*/ 29056 h 220645"/>
              <a:gd name="connsiteX8" fmla="*/ 374469 w 515970"/>
              <a:gd name="connsiteY8" fmla="*/ 55182 h 220645"/>
              <a:gd name="connsiteX9" fmla="*/ 383177 w 515970"/>
              <a:gd name="connsiteY9" fmla="*/ 29056 h 220645"/>
              <a:gd name="connsiteX10" fmla="*/ 409303 w 515970"/>
              <a:gd name="connsiteY10" fmla="*/ 20348 h 220645"/>
              <a:gd name="connsiteX11" fmla="*/ 496389 w 515970"/>
              <a:gd name="connsiteY11" fmla="*/ 29056 h 220645"/>
              <a:gd name="connsiteX12" fmla="*/ 505097 w 515970"/>
              <a:gd name="connsiteY12" fmla="*/ 116142 h 220645"/>
              <a:gd name="connsiteX13" fmla="*/ 496389 w 515970"/>
              <a:gd name="connsiteY13" fmla="*/ 142268 h 220645"/>
              <a:gd name="connsiteX14" fmla="*/ 470263 w 515970"/>
              <a:gd name="connsiteY14" fmla="*/ 150976 h 220645"/>
              <a:gd name="connsiteX15" fmla="*/ 444137 w 515970"/>
              <a:gd name="connsiteY15" fmla="*/ 168393 h 220645"/>
              <a:gd name="connsiteX16" fmla="*/ 400594 w 515970"/>
              <a:gd name="connsiteY16" fmla="*/ 159685 h 220645"/>
              <a:gd name="connsiteX17" fmla="*/ 383177 w 515970"/>
              <a:gd name="connsiteY17" fmla="*/ 211936 h 220645"/>
              <a:gd name="connsiteX18" fmla="*/ 348343 w 515970"/>
              <a:gd name="connsiteY18" fmla="*/ 220645 h 220645"/>
              <a:gd name="connsiteX19" fmla="*/ 252549 w 515970"/>
              <a:gd name="connsiteY19" fmla="*/ 185811 h 220645"/>
              <a:gd name="connsiteX20" fmla="*/ 243840 w 515970"/>
              <a:gd name="connsiteY20" fmla="*/ 150976 h 220645"/>
              <a:gd name="connsiteX21" fmla="*/ 226423 w 515970"/>
              <a:gd name="connsiteY21" fmla="*/ 177102 h 220645"/>
              <a:gd name="connsiteX22" fmla="*/ 217714 w 515970"/>
              <a:gd name="connsiteY22" fmla="*/ 203228 h 220645"/>
              <a:gd name="connsiteX23" fmla="*/ 165463 w 515970"/>
              <a:gd name="connsiteY23" fmla="*/ 220645 h 220645"/>
              <a:gd name="connsiteX24" fmla="*/ 121920 w 515970"/>
              <a:gd name="connsiteY24" fmla="*/ 211936 h 220645"/>
              <a:gd name="connsiteX25" fmla="*/ 104503 w 515970"/>
              <a:gd name="connsiteY25" fmla="*/ 159685 h 220645"/>
              <a:gd name="connsiteX26" fmla="*/ 60960 w 515970"/>
              <a:gd name="connsiteY26" fmla="*/ 185811 h 220645"/>
              <a:gd name="connsiteX27" fmla="*/ 34834 w 515970"/>
              <a:gd name="connsiteY27" fmla="*/ 194519 h 220645"/>
              <a:gd name="connsiteX28" fmla="*/ 8709 w 515970"/>
              <a:gd name="connsiteY28" fmla="*/ 177102 h 220645"/>
              <a:gd name="connsiteX29" fmla="*/ 0 w 515970"/>
              <a:gd name="connsiteY29" fmla="*/ 142268 h 220645"/>
              <a:gd name="connsiteX30" fmla="*/ 17417 w 515970"/>
              <a:gd name="connsiteY30" fmla="*/ 46473 h 22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5970" h="220645">
                <a:moveTo>
                  <a:pt x="17417" y="46473"/>
                </a:moveTo>
                <a:cubicBezTo>
                  <a:pt x="27577" y="23250"/>
                  <a:pt x="41670" y="9946"/>
                  <a:pt x="60960" y="2931"/>
                </a:cubicBezTo>
                <a:cubicBezTo>
                  <a:pt x="91328" y="-8112"/>
                  <a:pt x="117610" y="14572"/>
                  <a:pt x="139337" y="29056"/>
                </a:cubicBezTo>
                <a:cubicBezTo>
                  <a:pt x="152547" y="20249"/>
                  <a:pt x="173560" y="2931"/>
                  <a:pt x="191589" y="2931"/>
                </a:cubicBezTo>
                <a:cubicBezTo>
                  <a:pt x="203558" y="2931"/>
                  <a:pt x="214812" y="8736"/>
                  <a:pt x="226423" y="11639"/>
                </a:cubicBezTo>
                <a:cubicBezTo>
                  <a:pt x="232229" y="20348"/>
                  <a:pt x="233454" y="39063"/>
                  <a:pt x="243840" y="37765"/>
                </a:cubicBezTo>
                <a:cubicBezTo>
                  <a:pt x="264611" y="35169"/>
                  <a:pt x="296091" y="2931"/>
                  <a:pt x="296091" y="2931"/>
                </a:cubicBezTo>
                <a:cubicBezTo>
                  <a:pt x="319695" y="7651"/>
                  <a:pt x="348675" y="7700"/>
                  <a:pt x="365760" y="29056"/>
                </a:cubicBezTo>
                <a:cubicBezTo>
                  <a:pt x="371495" y="36224"/>
                  <a:pt x="371566" y="46473"/>
                  <a:pt x="374469" y="55182"/>
                </a:cubicBezTo>
                <a:cubicBezTo>
                  <a:pt x="377372" y="46473"/>
                  <a:pt x="376686" y="35547"/>
                  <a:pt x="383177" y="29056"/>
                </a:cubicBezTo>
                <a:cubicBezTo>
                  <a:pt x="389668" y="22565"/>
                  <a:pt x="400123" y="20348"/>
                  <a:pt x="409303" y="20348"/>
                </a:cubicBezTo>
                <a:cubicBezTo>
                  <a:pt x="438476" y="20348"/>
                  <a:pt x="467360" y="26153"/>
                  <a:pt x="496389" y="29056"/>
                </a:cubicBezTo>
                <a:cubicBezTo>
                  <a:pt x="523594" y="69864"/>
                  <a:pt x="518421" y="49523"/>
                  <a:pt x="505097" y="116142"/>
                </a:cubicBezTo>
                <a:cubicBezTo>
                  <a:pt x="503297" y="125143"/>
                  <a:pt x="502880" y="135777"/>
                  <a:pt x="496389" y="142268"/>
                </a:cubicBezTo>
                <a:cubicBezTo>
                  <a:pt x="489898" y="148759"/>
                  <a:pt x="478972" y="148073"/>
                  <a:pt x="470263" y="150976"/>
                </a:cubicBezTo>
                <a:cubicBezTo>
                  <a:pt x="461554" y="156782"/>
                  <a:pt x="454523" y="167095"/>
                  <a:pt x="444137" y="168393"/>
                </a:cubicBezTo>
                <a:cubicBezTo>
                  <a:pt x="429450" y="170229"/>
                  <a:pt x="412639" y="151082"/>
                  <a:pt x="400594" y="159685"/>
                </a:cubicBezTo>
                <a:cubicBezTo>
                  <a:pt x="385655" y="170356"/>
                  <a:pt x="400988" y="207483"/>
                  <a:pt x="383177" y="211936"/>
                </a:cubicBezTo>
                <a:lnTo>
                  <a:pt x="348343" y="220645"/>
                </a:lnTo>
                <a:cubicBezTo>
                  <a:pt x="289702" y="214129"/>
                  <a:pt x="272548" y="232474"/>
                  <a:pt x="252549" y="185811"/>
                </a:cubicBezTo>
                <a:cubicBezTo>
                  <a:pt x="247834" y="174810"/>
                  <a:pt x="246743" y="162588"/>
                  <a:pt x="243840" y="150976"/>
                </a:cubicBezTo>
                <a:cubicBezTo>
                  <a:pt x="238034" y="159685"/>
                  <a:pt x="231104" y="167741"/>
                  <a:pt x="226423" y="177102"/>
                </a:cubicBezTo>
                <a:cubicBezTo>
                  <a:pt x="222318" y="185313"/>
                  <a:pt x="225184" y="197892"/>
                  <a:pt x="217714" y="203228"/>
                </a:cubicBezTo>
                <a:cubicBezTo>
                  <a:pt x="202775" y="213899"/>
                  <a:pt x="165463" y="220645"/>
                  <a:pt x="165463" y="220645"/>
                </a:cubicBezTo>
                <a:cubicBezTo>
                  <a:pt x="150949" y="217742"/>
                  <a:pt x="132386" y="222402"/>
                  <a:pt x="121920" y="211936"/>
                </a:cubicBezTo>
                <a:cubicBezTo>
                  <a:pt x="108938" y="198954"/>
                  <a:pt x="104503" y="159685"/>
                  <a:pt x="104503" y="159685"/>
                </a:cubicBezTo>
                <a:cubicBezTo>
                  <a:pt x="30493" y="184353"/>
                  <a:pt x="120730" y="149949"/>
                  <a:pt x="60960" y="185811"/>
                </a:cubicBezTo>
                <a:cubicBezTo>
                  <a:pt x="53089" y="190534"/>
                  <a:pt x="43543" y="191616"/>
                  <a:pt x="34834" y="194519"/>
                </a:cubicBezTo>
                <a:cubicBezTo>
                  <a:pt x="26126" y="188713"/>
                  <a:pt x="14515" y="185810"/>
                  <a:pt x="8709" y="177102"/>
                </a:cubicBezTo>
                <a:cubicBezTo>
                  <a:pt x="2070" y="167143"/>
                  <a:pt x="0" y="154237"/>
                  <a:pt x="0" y="142268"/>
                </a:cubicBezTo>
                <a:cubicBezTo>
                  <a:pt x="0" y="94137"/>
                  <a:pt x="7257" y="69696"/>
                  <a:pt x="17417" y="4647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0" name="Straight Connector 29"/>
          <p:cNvCxnSpPr/>
          <p:nvPr/>
        </p:nvCxnSpPr>
        <p:spPr>
          <a:xfrm flipH="1">
            <a:off x="1015097" y="1231600"/>
            <a:ext cx="47077" cy="2365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82724" y="1269717"/>
            <a:ext cx="44017" cy="22779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1178904" y="1277781"/>
            <a:ext cx="26922" cy="22109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264668" y="1224998"/>
            <a:ext cx="13752" cy="25102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194102" y="1629028"/>
            <a:ext cx="360164" cy="2077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1606388" y="1539755"/>
            <a:ext cx="664682" cy="45719"/>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Freeform 40"/>
          <p:cNvSpPr/>
          <p:nvPr/>
        </p:nvSpPr>
        <p:spPr>
          <a:xfrm>
            <a:off x="2258345" y="1539931"/>
            <a:ext cx="644434" cy="52251"/>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41"/>
          <p:cNvSpPr/>
          <p:nvPr/>
        </p:nvSpPr>
        <p:spPr>
          <a:xfrm>
            <a:off x="2890470" y="1539755"/>
            <a:ext cx="644434" cy="89738"/>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Freeform 37"/>
          <p:cNvSpPr/>
          <p:nvPr/>
        </p:nvSpPr>
        <p:spPr>
          <a:xfrm>
            <a:off x="3276877" y="1707174"/>
            <a:ext cx="622507" cy="373884"/>
          </a:xfrm>
          <a:custGeom>
            <a:avLst/>
            <a:gdLst>
              <a:gd name="connsiteX0" fmla="*/ 409303 w 1341120"/>
              <a:gd name="connsiteY0" fmla="*/ 924434 h 936196"/>
              <a:gd name="connsiteX1" fmla="*/ 418011 w 1341120"/>
              <a:gd name="connsiteY1" fmla="*/ 837349 h 936196"/>
              <a:gd name="connsiteX2" fmla="*/ 400594 w 1341120"/>
              <a:gd name="connsiteY2" fmla="*/ 732846 h 936196"/>
              <a:gd name="connsiteX3" fmla="*/ 374469 w 1341120"/>
              <a:gd name="connsiteY3" fmla="*/ 619634 h 936196"/>
              <a:gd name="connsiteX4" fmla="*/ 357051 w 1341120"/>
              <a:gd name="connsiteY4" fmla="*/ 602217 h 936196"/>
              <a:gd name="connsiteX5" fmla="*/ 339634 w 1341120"/>
              <a:gd name="connsiteY5" fmla="*/ 576091 h 936196"/>
              <a:gd name="connsiteX6" fmla="*/ 313509 w 1341120"/>
              <a:gd name="connsiteY6" fmla="*/ 558674 h 936196"/>
              <a:gd name="connsiteX7" fmla="*/ 269966 w 1341120"/>
              <a:gd name="connsiteY7" fmla="*/ 532549 h 936196"/>
              <a:gd name="connsiteX8" fmla="*/ 217714 w 1341120"/>
              <a:gd name="connsiteY8" fmla="*/ 506423 h 936196"/>
              <a:gd name="connsiteX9" fmla="*/ 165463 w 1341120"/>
              <a:gd name="connsiteY9" fmla="*/ 489006 h 936196"/>
              <a:gd name="connsiteX10" fmla="*/ 139337 w 1341120"/>
              <a:gd name="connsiteY10" fmla="*/ 480297 h 936196"/>
              <a:gd name="connsiteX11" fmla="*/ 104503 w 1341120"/>
              <a:gd name="connsiteY11" fmla="*/ 471589 h 936196"/>
              <a:gd name="connsiteX12" fmla="*/ 78377 w 1341120"/>
              <a:gd name="connsiteY12" fmla="*/ 462880 h 936196"/>
              <a:gd name="connsiteX13" fmla="*/ 0 w 1341120"/>
              <a:gd name="connsiteY13" fmla="*/ 454171 h 936196"/>
              <a:gd name="connsiteX14" fmla="*/ 8709 w 1341120"/>
              <a:gd name="connsiteY14" fmla="*/ 367086 h 936196"/>
              <a:gd name="connsiteX15" fmla="*/ 34834 w 1341120"/>
              <a:gd name="connsiteY15" fmla="*/ 358377 h 936196"/>
              <a:gd name="connsiteX16" fmla="*/ 87086 w 1341120"/>
              <a:gd name="connsiteY16" fmla="*/ 375794 h 936196"/>
              <a:gd name="connsiteX17" fmla="*/ 243840 w 1341120"/>
              <a:gd name="connsiteY17" fmla="*/ 428046 h 936196"/>
              <a:gd name="connsiteX18" fmla="*/ 296091 w 1341120"/>
              <a:gd name="connsiteY18" fmla="*/ 445463 h 936196"/>
              <a:gd name="connsiteX19" fmla="*/ 322217 w 1341120"/>
              <a:gd name="connsiteY19" fmla="*/ 454171 h 936196"/>
              <a:gd name="connsiteX20" fmla="*/ 365760 w 1341120"/>
              <a:gd name="connsiteY20" fmla="*/ 462880 h 936196"/>
              <a:gd name="connsiteX21" fmla="*/ 391886 w 1341120"/>
              <a:gd name="connsiteY21" fmla="*/ 480297 h 936196"/>
              <a:gd name="connsiteX22" fmla="*/ 418011 w 1341120"/>
              <a:gd name="connsiteY22" fmla="*/ 506423 h 936196"/>
              <a:gd name="connsiteX23" fmla="*/ 444137 w 1341120"/>
              <a:gd name="connsiteY23" fmla="*/ 515131 h 936196"/>
              <a:gd name="connsiteX24" fmla="*/ 461554 w 1341120"/>
              <a:gd name="connsiteY24" fmla="*/ 532549 h 936196"/>
              <a:gd name="connsiteX25" fmla="*/ 487680 w 1341120"/>
              <a:gd name="connsiteY25" fmla="*/ 541257 h 936196"/>
              <a:gd name="connsiteX26" fmla="*/ 505097 w 1341120"/>
              <a:gd name="connsiteY26" fmla="*/ 567383 h 936196"/>
              <a:gd name="connsiteX27" fmla="*/ 461554 w 1341120"/>
              <a:gd name="connsiteY27" fmla="*/ 515131 h 936196"/>
              <a:gd name="connsiteX28" fmla="*/ 418011 w 1341120"/>
              <a:gd name="connsiteY28" fmla="*/ 471589 h 936196"/>
              <a:gd name="connsiteX29" fmla="*/ 426720 w 1341120"/>
              <a:gd name="connsiteY29" fmla="*/ 436754 h 936196"/>
              <a:gd name="connsiteX30" fmla="*/ 435429 w 1341120"/>
              <a:gd name="connsiteY30" fmla="*/ 410629 h 936196"/>
              <a:gd name="connsiteX31" fmla="*/ 409303 w 1341120"/>
              <a:gd name="connsiteY31" fmla="*/ 332251 h 936196"/>
              <a:gd name="connsiteX32" fmla="*/ 383177 w 1341120"/>
              <a:gd name="connsiteY32" fmla="*/ 280000 h 936196"/>
              <a:gd name="connsiteX33" fmla="*/ 357051 w 1341120"/>
              <a:gd name="connsiteY33" fmla="*/ 271291 h 936196"/>
              <a:gd name="connsiteX34" fmla="*/ 322217 w 1341120"/>
              <a:gd name="connsiteY34" fmla="*/ 219040 h 936196"/>
              <a:gd name="connsiteX35" fmla="*/ 269966 w 1341120"/>
              <a:gd name="connsiteY35" fmla="*/ 192914 h 936196"/>
              <a:gd name="connsiteX36" fmla="*/ 252549 w 1341120"/>
              <a:gd name="connsiteY36" fmla="*/ 166789 h 936196"/>
              <a:gd name="connsiteX37" fmla="*/ 269966 w 1341120"/>
              <a:gd name="connsiteY37" fmla="*/ 149371 h 936196"/>
              <a:gd name="connsiteX38" fmla="*/ 365760 w 1341120"/>
              <a:gd name="connsiteY38" fmla="*/ 158080 h 936196"/>
              <a:gd name="connsiteX39" fmla="*/ 418011 w 1341120"/>
              <a:gd name="connsiteY39" fmla="*/ 184206 h 936196"/>
              <a:gd name="connsiteX40" fmla="*/ 435429 w 1341120"/>
              <a:gd name="connsiteY40" fmla="*/ 201623 h 936196"/>
              <a:gd name="connsiteX41" fmla="*/ 461554 w 1341120"/>
              <a:gd name="connsiteY41" fmla="*/ 210331 h 936196"/>
              <a:gd name="connsiteX42" fmla="*/ 478971 w 1341120"/>
              <a:gd name="connsiteY42" fmla="*/ 236457 h 936196"/>
              <a:gd name="connsiteX43" fmla="*/ 496389 w 1341120"/>
              <a:gd name="connsiteY43" fmla="*/ 288709 h 936196"/>
              <a:gd name="connsiteX44" fmla="*/ 548640 w 1341120"/>
              <a:gd name="connsiteY44" fmla="*/ 323543 h 936196"/>
              <a:gd name="connsiteX45" fmla="*/ 583474 w 1341120"/>
              <a:gd name="connsiteY45" fmla="*/ 375794 h 936196"/>
              <a:gd name="connsiteX46" fmla="*/ 592183 w 1341120"/>
              <a:gd name="connsiteY46" fmla="*/ 401920 h 936196"/>
              <a:gd name="connsiteX47" fmla="*/ 627017 w 1341120"/>
              <a:gd name="connsiteY47" fmla="*/ 454171 h 936196"/>
              <a:gd name="connsiteX48" fmla="*/ 609600 w 1341120"/>
              <a:gd name="connsiteY48" fmla="*/ 428046 h 936196"/>
              <a:gd name="connsiteX49" fmla="*/ 600891 w 1341120"/>
              <a:gd name="connsiteY49" fmla="*/ 401920 h 936196"/>
              <a:gd name="connsiteX50" fmla="*/ 600891 w 1341120"/>
              <a:gd name="connsiteY50" fmla="*/ 262583 h 936196"/>
              <a:gd name="connsiteX51" fmla="*/ 583474 w 1341120"/>
              <a:gd name="connsiteY51" fmla="*/ 236457 h 936196"/>
              <a:gd name="connsiteX52" fmla="*/ 539931 w 1341120"/>
              <a:gd name="connsiteY52" fmla="*/ 105829 h 936196"/>
              <a:gd name="connsiteX53" fmla="*/ 522514 w 1341120"/>
              <a:gd name="connsiteY53" fmla="*/ 53577 h 936196"/>
              <a:gd name="connsiteX54" fmla="*/ 513806 w 1341120"/>
              <a:gd name="connsiteY54" fmla="*/ 27451 h 936196"/>
              <a:gd name="connsiteX55" fmla="*/ 522514 w 1341120"/>
              <a:gd name="connsiteY55" fmla="*/ 1326 h 936196"/>
              <a:gd name="connsiteX56" fmla="*/ 574766 w 1341120"/>
              <a:gd name="connsiteY56" fmla="*/ 10034 h 936196"/>
              <a:gd name="connsiteX57" fmla="*/ 627017 w 1341120"/>
              <a:gd name="connsiteY57" fmla="*/ 36160 h 936196"/>
              <a:gd name="connsiteX58" fmla="*/ 635726 w 1341120"/>
              <a:gd name="connsiteY58" fmla="*/ 166789 h 936196"/>
              <a:gd name="connsiteX59" fmla="*/ 653143 w 1341120"/>
              <a:gd name="connsiteY59" fmla="*/ 219040 h 936196"/>
              <a:gd name="connsiteX60" fmla="*/ 705394 w 1341120"/>
              <a:gd name="connsiteY60" fmla="*/ 236457 h 936196"/>
              <a:gd name="connsiteX61" fmla="*/ 731520 w 1341120"/>
              <a:gd name="connsiteY61" fmla="*/ 253874 h 936196"/>
              <a:gd name="connsiteX62" fmla="*/ 748937 w 1341120"/>
              <a:gd name="connsiteY62" fmla="*/ 280000 h 936196"/>
              <a:gd name="connsiteX63" fmla="*/ 775063 w 1341120"/>
              <a:gd name="connsiteY63" fmla="*/ 306126 h 936196"/>
              <a:gd name="connsiteX64" fmla="*/ 775063 w 1341120"/>
              <a:gd name="connsiteY64" fmla="*/ 410629 h 936196"/>
              <a:gd name="connsiteX65" fmla="*/ 766354 w 1341120"/>
              <a:gd name="connsiteY65" fmla="*/ 497714 h 936196"/>
              <a:gd name="connsiteX66" fmla="*/ 775063 w 1341120"/>
              <a:gd name="connsiteY66" fmla="*/ 349669 h 936196"/>
              <a:gd name="connsiteX67" fmla="*/ 783771 w 1341120"/>
              <a:gd name="connsiteY67" fmla="*/ 323543 h 936196"/>
              <a:gd name="connsiteX68" fmla="*/ 792480 w 1341120"/>
              <a:gd name="connsiteY68" fmla="*/ 288709 h 936196"/>
              <a:gd name="connsiteX69" fmla="*/ 818606 w 1341120"/>
              <a:gd name="connsiteY69" fmla="*/ 210331 h 936196"/>
              <a:gd name="connsiteX70" fmla="*/ 827314 w 1341120"/>
              <a:gd name="connsiteY70" fmla="*/ 184206 h 936196"/>
              <a:gd name="connsiteX71" fmla="*/ 836023 w 1341120"/>
              <a:gd name="connsiteY71" fmla="*/ 158080 h 936196"/>
              <a:gd name="connsiteX72" fmla="*/ 905691 w 1341120"/>
              <a:gd name="connsiteY72" fmla="*/ 36160 h 936196"/>
              <a:gd name="connsiteX73" fmla="*/ 923109 w 1341120"/>
              <a:gd name="connsiteY73" fmla="*/ 53577 h 936196"/>
              <a:gd name="connsiteX74" fmla="*/ 923109 w 1341120"/>
              <a:gd name="connsiteY74" fmla="*/ 175497 h 936196"/>
              <a:gd name="connsiteX75" fmla="*/ 905691 w 1341120"/>
              <a:gd name="connsiteY75" fmla="*/ 227749 h 936196"/>
              <a:gd name="connsiteX76" fmla="*/ 879566 w 1341120"/>
              <a:gd name="connsiteY76" fmla="*/ 445463 h 936196"/>
              <a:gd name="connsiteX77" fmla="*/ 853440 w 1341120"/>
              <a:gd name="connsiteY77" fmla="*/ 462880 h 936196"/>
              <a:gd name="connsiteX78" fmla="*/ 836023 w 1341120"/>
              <a:gd name="connsiteY78" fmla="*/ 497714 h 936196"/>
              <a:gd name="connsiteX79" fmla="*/ 896983 w 1341120"/>
              <a:gd name="connsiteY79" fmla="*/ 428046 h 936196"/>
              <a:gd name="connsiteX80" fmla="*/ 905691 w 1341120"/>
              <a:gd name="connsiteY80" fmla="*/ 401920 h 936196"/>
              <a:gd name="connsiteX81" fmla="*/ 949234 w 1341120"/>
              <a:gd name="connsiteY81" fmla="*/ 358377 h 936196"/>
              <a:gd name="connsiteX82" fmla="*/ 1001486 w 1341120"/>
              <a:gd name="connsiteY82" fmla="*/ 340960 h 936196"/>
              <a:gd name="connsiteX83" fmla="*/ 1027611 w 1341120"/>
              <a:gd name="connsiteY83" fmla="*/ 332251 h 936196"/>
              <a:gd name="connsiteX84" fmla="*/ 1079863 w 1341120"/>
              <a:gd name="connsiteY84" fmla="*/ 297417 h 936196"/>
              <a:gd name="connsiteX85" fmla="*/ 1088571 w 1341120"/>
              <a:gd name="connsiteY85" fmla="*/ 271291 h 936196"/>
              <a:gd name="connsiteX86" fmla="*/ 1097280 w 1341120"/>
              <a:gd name="connsiteY86" fmla="*/ 140663 h 936196"/>
              <a:gd name="connsiteX87" fmla="*/ 1123406 w 1341120"/>
              <a:gd name="connsiteY87" fmla="*/ 149371 h 936196"/>
              <a:gd name="connsiteX88" fmla="*/ 1149531 w 1341120"/>
              <a:gd name="connsiteY88" fmla="*/ 288709 h 936196"/>
              <a:gd name="connsiteX89" fmla="*/ 1140823 w 1341120"/>
              <a:gd name="connsiteY89" fmla="*/ 410629 h 936196"/>
              <a:gd name="connsiteX90" fmla="*/ 1114697 w 1341120"/>
              <a:gd name="connsiteY90" fmla="*/ 462880 h 936196"/>
              <a:gd name="connsiteX91" fmla="*/ 1036320 w 1341120"/>
              <a:gd name="connsiteY91" fmla="*/ 480297 h 936196"/>
              <a:gd name="connsiteX92" fmla="*/ 1001486 w 1341120"/>
              <a:gd name="connsiteY92" fmla="*/ 532549 h 936196"/>
              <a:gd name="connsiteX93" fmla="*/ 975360 w 1341120"/>
              <a:gd name="connsiteY93" fmla="*/ 576091 h 936196"/>
              <a:gd name="connsiteX94" fmla="*/ 1001486 w 1341120"/>
              <a:gd name="connsiteY94" fmla="*/ 584800 h 936196"/>
              <a:gd name="connsiteX95" fmla="*/ 1053737 w 1341120"/>
              <a:gd name="connsiteY95" fmla="*/ 567383 h 936196"/>
              <a:gd name="connsiteX96" fmla="*/ 1140823 w 1341120"/>
              <a:gd name="connsiteY96" fmla="*/ 558674 h 936196"/>
              <a:gd name="connsiteX97" fmla="*/ 1166949 w 1341120"/>
              <a:gd name="connsiteY97" fmla="*/ 549966 h 936196"/>
              <a:gd name="connsiteX98" fmla="*/ 1219200 w 1341120"/>
              <a:gd name="connsiteY98" fmla="*/ 515131 h 936196"/>
              <a:gd name="connsiteX99" fmla="*/ 1245326 w 1341120"/>
              <a:gd name="connsiteY99" fmla="*/ 462880 h 936196"/>
              <a:gd name="connsiteX100" fmla="*/ 1254034 w 1341120"/>
              <a:gd name="connsiteY100" fmla="*/ 436754 h 936196"/>
              <a:gd name="connsiteX101" fmla="*/ 1271451 w 1341120"/>
              <a:gd name="connsiteY101" fmla="*/ 410629 h 936196"/>
              <a:gd name="connsiteX102" fmla="*/ 1288869 w 1341120"/>
              <a:gd name="connsiteY102" fmla="*/ 375794 h 936196"/>
              <a:gd name="connsiteX103" fmla="*/ 1314994 w 1341120"/>
              <a:gd name="connsiteY103" fmla="*/ 358377 h 936196"/>
              <a:gd name="connsiteX104" fmla="*/ 1341120 w 1341120"/>
              <a:gd name="connsiteY104" fmla="*/ 410629 h 936196"/>
              <a:gd name="connsiteX105" fmla="*/ 1332411 w 1341120"/>
              <a:gd name="connsiteY105" fmla="*/ 480297 h 936196"/>
              <a:gd name="connsiteX106" fmla="*/ 1314994 w 1341120"/>
              <a:gd name="connsiteY106" fmla="*/ 532549 h 936196"/>
              <a:gd name="connsiteX107" fmla="*/ 1306286 w 1341120"/>
              <a:gd name="connsiteY107" fmla="*/ 558674 h 936196"/>
              <a:gd name="connsiteX108" fmla="*/ 1280160 w 1341120"/>
              <a:gd name="connsiteY108" fmla="*/ 619634 h 936196"/>
              <a:gd name="connsiteX109" fmla="*/ 1254034 w 1341120"/>
              <a:gd name="connsiteY109" fmla="*/ 637051 h 936196"/>
              <a:gd name="connsiteX110" fmla="*/ 1236617 w 1341120"/>
              <a:gd name="connsiteY110" fmla="*/ 654469 h 936196"/>
              <a:gd name="connsiteX111" fmla="*/ 1132114 w 1341120"/>
              <a:gd name="connsiteY111" fmla="*/ 671886 h 936196"/>
              <a:gd name="connsiteX112" fmla="*/ 1079863 w 1341120"/>
              <a:gd name="connsiteY112" fmla="*/ 689303 h 936196"/>
              <a:gd name="connsiteX113" fmla="*/ 1027611 w 1341120"/>
              <a:gd name="connsiteY113" fmla="*/ 715429 h 936196"/>
              <a:gd name="connsiteX114" fmla="*/ 1001486 w 1341120"/>
              <a:gd name="connsiteY114" fmla="*/ 741554 h 936196"/>
              <a:gd name="connsiteX115" fmla="*/ 975360 w 1341120"/>
              <a:gd name="connsiteY115" fmla="*/ 758971 h 936196"/>
              <a:gd name="connsiteX116" fmla="*/ 957943 w 1341120"/>
              <a:gd name="connsiteY116" fmla="*/ 846057 h 936196"/>
              <a:gd name="connsiteX117" fmla="*/ 923109 w 1341120"/>
              <a:gd name="connsiteY117" fmla="*/ 915726 h 936196"/>
              <a:gd name="connsiteX118" fmla="*/ 496389 w 1341120"/>
              <a:gd name="connsiteY118" fmla="*/ 924434 h 936196"/>
              <a:gd name="connsiteX119" fmla="*/ 461554 w 1341120"/>
              <a:gd name="connsiteY119" fmla="*/ 933143 h 936196"/>
              <a:gd name="connsiteX120" fmla="*/ 409303 w 1341120"/>
              <a:gd name="connsiteY120" fmla="*/ 924434 h 93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341120" h="936196">
                <a:moveTo>
                  <a:pt x="409303" y="924434"/>
                </a:moveTo>
                <a:cubicBezTo>
                  <a:pt x="402046" y="908468"/>
                  <a:pt x="418011" y="866522"/>
                  <a:pt x="418011" y="837349"/>
                </a:cubicBezTo>
                <a:cubicBezTo>
                  <a:pt x="418011" y="779010"/>
                  <a:pt x="414221" y="773725"/>
                  <a:pt x="400594" y="732846"/>
                </a:cubicBezTo>
                <a:cubicBezTo>
                  <a:pt x="398199" y="716082"/>
                  <a:pt x="390408" y="635572"/>
                  <a:pt x="374469" y="619634"/>
                </a:cubicBezTo>
                <a:cubicBezTo>
                  <a:pt x="368663" y="613828"/>
                  <a:pt x="362180" y="608628"/>
                  <a:pt x="357051" y="602217"/>
                </a:cubicBezTo>
                <a:cubicBezTo>
                  <a:pt x="350513" y="594044"/>
                  <a:pt x="347035" y="583492"/>
                  <a:pt x="339634" y="576091"/>
                </a:cubicBezTo>
                <a:cubicBezTo>
                  <a:pt x="332233" y="568690"/>
                  <a:pt x="321682" y="565212"/>
                  <a:pt x="313509" y="558674"/>
                </a:cubicBezTo>
                <a:cubicBezTo>
                  <a:pt x="279356" y="531352"/>
                  <a:pt x="315333" y="547671"/>
                  <a:pt x="269966" y="532549"/>
                </a:cubicBezTo>
                <a:cubicBezTo>
                  <a:pt x="241988" y="504570"/>
                  <a:pt x="263572" y="520180"/>
                  <a:pt x="217714" y="506423"/>
                </a:cubicBezTo>
                <a:cubicBezTo>
                  <a:pt x="200129" y="501148"/>
                  <a:pt x="182880" y="494812"/>
                  <a:pt x="165463" y="489006"/>
                </a:cubicBezTo>
                <a:cubicBezTo>
                  <a:pt x="156754" y="486103"/>
                  <a:pt x="148243" y="482523"/>
                  <a:pt x="139337" y="480297"/>
                </a:cubicBezTo>
                <a:cubicBezTo>
                  <a:pt x="127726" y="477394"/>
                  <a:pt x="116011" y="474877"/>
                  <a:pt x="104503" y="471589"/>
                </a:cubicBezTo>
                <a:cubicBezTo>
                  <a:pt x="95676" y="469067"/>
                  <a:pt x="87432" y="464389"/>
                  <a:pt x="78377" y="462880"/>
                </a:cubicBezTo>
                <a:cubicBezTo>
                  <a:pt x="52448" y="458558"/>
                  <a:pt x="26126" y="457074"/>
                  <a:pt x="0" y="454171"/>
                </a:cubicBezTo>
                <a:cubicBezTo>
                  <a:pt x="2903" y="425143"/>
                  <a:pt x="-1261" y="394503"/>
                  <a:pt x="8709" y="367086"/>
                </a:cubicBezTo>
                <a:cubicBezTo>
                  <a:pt x="11846" y="358459"/>
                  <a:pt x="25711" y="357363"/>
                  <a:pt x="34834" y="358377"/>
                </a:cubicBezTo>
                <a:cubicBezTo>
                  <a:pt x="53081" y="360404"/>
                  <a:pt x="69669" y="369988"/>
                  <a:pt x="87086" y="375794"/>
                </a:cubicBezTo>
                <a:lnTo>
                  <a:pt x="243840" y="428046"/>
                </a:lnTo>
                <a:lnTo>
                  <a:pt x="296091" y="445463"/>
                </a:lnTo>
                <a:cubicBezTo>
                  <a:pt x="304800" y="448366"/>
                  <a:pt x="313216" y="452371"/>
                  <a:pt x="322217" y="454171"/>
                </a:cubicBezTo>
                <a:lnTo>
                  <a:pt x="365760" y="462880"/>
                </a:lnTo>
                <a:cubicBezTo>
                  <a:pt x="374469" y="468686"/>
                  <a:pt x="383845" y="473596"/>
                  <a:pt x="391886" y="480297"/>
                </a:cubicBezTo>
                <a:cubicBezTo>
                  <a:pt x="401347" y="488181"/>
                  <a:pt x="407764" y="499591"/>
                  <a:pt x="418011" y="506423"/>
                </a:cubicBezTo>
                <a:cubicBezTo>
                  <a:pt x="425649" y="511515"/>
                  <a:pt x="435428" y="512228"/>
                  <a:pt x="444137" y="515131"/>
                </a:cubicBezTo>
                <a:cubicBezTo>
                  <a:pt x="449943" y="520937"/>
                  <a:pt x="454513" y="528325"/>
                  <a:pt x="461554" y="532549"/>
                </a:cubicBezTo>
                <a:cubicBezTo>
                  <a:pt x="469425" y="537272"/>
                  <a:pt x="480512" y="535523"/>
                  <a:pt x="487680" y="541257"/>
                </a:cubicBezTo>
                <a:cubicBezTo>
                  <a:pt x="495853" y="547795"/>
                  <a:pt x="515563" y="567383"/>
                  <a:pt x="505097" y="567383"/>
                </a:cubicBezTo>
                <a:cubicBezTo>
                  <a:pt x="491989" y="567383"/>
                  <a:pt x="468450" y="523012"/>
                  <a:pt x="461554" y="515131"/>
                </a:cubicBezTo>
                <a:cubicBezTo>
                  <a:pt x="448037" y="499684"/>
                  <a:pt x="418011" y="471589"/>
                  <a:pt x="418011" y="471589"/>
                </a:cubicBezTo>
                <a:cubicBezTo>
                  <a:pt x="420914" y="459977"/>
                  <a:pt x="423432" y="448262"/>
                  <a:pt x="426720" y="436754"/>
                </a:cubicBezTo>
                <a:cubicBezTo>
                  <a:pt x="429242" y="427928"/>
                  <a:pt x="435429" y="419808"/>
                  <a:pt x="435429" y="410629"/>
                </a:cubicBezTo>
                <a:cubicBezTo>
                  <a:pt x="435429" y="345961"/>
                  <a:pt x="430332" y="374309"/>
                  <a:pt x="409303" y="332251"/>
                </a:cubicBezTo>
                <a:cubicBezTo>
                  <a:pt x="398786" y="311217"/>
                  <a:pt x="403973" y="296637"/>
                  <a:pt x="383177" y="280000"/>
                </a:cubicBezTo>
                <a:cubicBezTo>
                  <a:pt x="376009" y="274265"/>
                  <a:pt x="365760" y="274194"/>
                  <a:pt x="357051" y="271291"/>
                </a:cubicBezTo>
                <a:cubicBezTo>
                  <a:pt x="345440" y="253874"/>
                  <a:pt x="342075" y="225660"/>
                  <a:pt x="322217" y="219040"/>
                </a:cubicBezTo>
                <a:cubicBezTo>
                  <a:pt x="286162" y="207021"/>
                  <a:pt x="303729" y="215423"/>
                  <a:pt x="269966" y="192914"/>
                </a:cubicBezTo>
                <a:cubicBezTo>
                  <a:pt x="264160" y="184206"/>
                  <a:pt x="252549" y="177255"/>
                  <a:pt x="252549" y="166789"/>
                </a:cubicBezTo>
                <a:cubicBezTo>
                  <a:pt x="252549" y="158578"/>
                  <a:pt x="261779" y="150001"/>
                  <a:pt x="269966" y="149371"/>
                </a:cubicBezTo>
                <a:cubicBezTo>
                  <a:pt x="301935" y="146912"/>
                  <a:pt x="333829" y="155177"/>
                  <a:pt x="365760" y="158080"/>
                </a:cubicBezTo>
                <a:cubicBezTo>
                  <a:pt x="393355" y="167279"/>
                  <a:pt x="393893" y="164912"/>
                  <a:pt x="418011" y="184206"/>
                </a:cubicBezTo>
                <a:cubicBezTo>
                  <a:pt x="424422" y="189335"/>
                  <a:pt x="428388" y="197399"/>
                  <a:pt x="435429" y="201623"/>
                </a:cubicBezTo>
                <a:cubicBezTo>
                  <a:pt x="443300" y="206346"/>
                  <a:pt x="452846" y="207428"/>
                  <a:pt x="461554" y="210331"/>
                </a:cubicBezTo>
                <a:cubicBezTo>
                  <a:pt x="467360" y="219040"/>
                  <a:pt x="474720" y="226893"/>
                  <a:pt x="478971" y="236457"/>
                </a:cubicBezTo>
                <a:cubicBezTo>
                  <a:pt x="486428" y="253234"/>
                  <a:pt x="481113" y="278525"/>
                  <a:pt x="496389" y="288709"/>
                </a:cubicBezTo>
                <a:lnTo>
                  <a:pt x="548640" y="323543"/>
                </a:lnTo>
                <a:cubicBezTo>
                  <a:pt x="560251" y="340960"/>
                  <a:pt x="576854" y="355936"/>
                  <a:pt x="583474" y="375794"/>
                </a:cubicBezTo>
                <a:cubicBezTo>
                  <a:pt x="586377" y="384503"/>
                  <a:pt x="587725" y="393895"/>
                  <a:pt x="592183" y="401920"/>
                </a:cubicBezTo>
                <a:cubicBezTo>
                  <a:pt x="602349" y="420218"/>
                  <a:pt x="638628" y="471588"/>
                  <a:pt x="627017" y="454171"/>
                </a:cubicBezTo>
                <a:cubicBezTo>
                  <a:pt x="621211" y="445463"/>
                  <a:pt x="614281" y="437407"/>
                  <a:pt x="609600" y="428046"/>
                </a:cubicBezTo>
                <a:cubicBezTo>
                  <a:pt x="605495" y="419835"/>
                  <a:pt x="603794" y="410629"/>
                  <a:pt x="600891" y="401920"/>
                </a:cubicBezTo>
                <a:cubicBezTo>
                  <a:pt x="608190" y="343530"/>
                  <a:pt x="616816" y="320973"/>
                  <a:pt x="600891" y="262583"/>
                </a:cubicBezTo>
                <a:cubicBezTo>
                  <a:pt x="598137" y="252485"/>
                  <a:pt x="589280" y="245166"/>
                  <a:pt x="583474" y="236457"/>
                </a:cubicBezTo>
                <a:lnTo>
                  <a:pt x="539931" y="105829"/>
                </a:lnTo>
                <a:lnTo>
                  <a:pt x="522514" y="53577"/>
                </a:lnTo>
                <a:lnTo>
                  <a:pt x="513806" y="27451"/>
                </a:lnTo>
                <a:cubicBezTo>
                  <a:pt x="516709" y="18743"/>
                  <a:pt x="513688" y="3848"/>
                  <a:pt x="522514" y="1326"/>
                </a:cubicBezTo>
                <a:cubicBezTo>
                  <a:pt x="539492" y="-3525"/>
                  <a:pt x="557529" y="6204"/>
                  <a:pt x="574766" y="10034"/>
                </a:cubicBezTo>
                <a:cubicBezTo>
                  <a:pt x="601804" y="16042"/>
                  <a:pt x="603533" y="20504"/>
                  <a:pt x="627017" y="36160"/>
                </a:cubicBezTo>
                <a:cubicBezTo>
                  <a:pt x="629920" y="79703"/>
                  <a:pt x="629554" y="123588"/>
                  <a:pt x="635726" y="166789"/>
                </a:cubicBezTo>
                <a:cubicBezTo>
                  <a:pt x="638322" y="184964"/>
                  <a:pt x="635726" y="213234"/>
                  <a:pt x="653143" y="219040"/>
                </a:cubicBezTo>
                <a:lnTo>
                  <a:pt x="705394" y="236457"/>
                </a:lnTo>
                <a:cubicBezTo>
                  <a:pt x="714103" y="242263"/>
                  <a:pt x="724119" y="246473"/>
                  <a:pt x="731520" y="253874"/>
                </a:cubicBezTo>
                <a:cubicBezTo>
                  <a:pt x="738921" y="261275"/>
                  <a:pt x="742237" y="271959"/>
                  <a:pt x="748937" y="280000"/>
                </a:cubicBezTo>
                <a:cubicBezTo>
                  <a:pt x="756821" y="289461"/>
                  <a:pt x="766354" y="297417"/>
                  <a:pt x="775063" y="306126"/>
                </a:cubicBezTo>
                <a:cubicBezTo>
                  <a:pt x="792219" y="357596"/>
                  <a:pt x="784396" y="321963"/>
                  <a:pt x="775063" y="410629"/>
                </a:cubicBezTo>
                <a:cubicBezTo>
                  <a:pt x="772009" y="439642"/>
                  <a:pt x="766354" y="526887"/>
                  <a:pt x="766354" y="497714"/>
                </a:cubicBezTo>
                <a:cubicBezTo>
                  <a:pt x="766354" y="448280"/>
                  <a:pt x="770144" y="398857"/>
                  <a:pt x="775063" y="349669"/>
                </a:cubicBezTo>
                <a:cubicBezTo>
                  <a:pt x="775976" y="340535"/>
                  <a:pt x="781249" y="332369"/>
                  <a:pt x="783771" y="323543"/>
                </a:cubicBezTo>
                <a:cubicBezTo>
                  <a:pt x="787059" y="312035"/>
                  <a:pt x="789041" y="300173"/>
                  <a:pt x="792480" y="288709"/>
                </a:cubicBezTo>
                <a:cubicBezTo>
                  <a:pt x="792494" y="288664"/>
                  <a:pt x="814244" y="223416"/>
                  <a:pt x="818606" y="210331"/>
                </a:cubicBezTo>
                <a:lnTo>
                  <a:pt x="827314" y="184206"/>
                </a:lnTo>
                <a:lnTo>
                  <a:pt x="836023" y="158080"/>
                </a:lnTo>
                <a:cubicBezTo>
                  <a:pt x="843346" y="48233"/>
                  <a:pt x="802824" y="1871"/>
                  <a:pt x="905691" y="36160"/>
                </a:cubicBezTo>
                <a:cubicBezTo>
                  <a:pt x="913480" y="38756"/>
                  <a:pt x="917303" y="47771"/>
                  <a:pt x="923109" y="53577"/>
                </a:cubicBezTo>
                <a:cubicBezTo>
                  <a:pt x="940275" y="105078"/>
                  <a:pt x="938519" y="88175"/>
                  <a:pt x="923109" y="175497"/>
                </a:cubicBezTo>
                <a:cubicBezTo>
                  <a:pt x="919918" y="193577"/>
                  <a:pt x="905691" y="227749"/>
                  <a:pt x="905691" y="227749"/>
                </a:cubicBezTo>
                <a:cubicBezTo>
                  <a:pt x="904198" y="260606"/>
                  <a:pt x="931185" y="393844"/>
                  <a:pt x="879566" y="445463"/>
                </a:cubicBezTo>
                <a:cubicBezTo>
                  <a:pt x="872165" y="452864"/>
                  <a:pt x="862149" y="457074"/>
                  <a:pt x="853440" y="462880"/>
                </a:cubicBezTo>
                <a:cubicBezTo>
                  <a:pt x="847634" y="474491"/>
                  <a:pt x="823707" y="501819"/>
                  <a:pt x="836023" y="497714"/>
                </a:cubicBezTo>
                <a:cubicBezTo>
                  <a:pt x="857856" y="490436"/>
                  <a:pt x="883023" y="448985"/>
                  <a:pt x="896983" y="428046"/>
                </a:cubicBezTo>
                <a:cubicBezTo>
                  <a:pt x="899886" y="419337"/>
                  <a:pt x="900183" y="409264"/>
                  <a:pt x="905691" y="401920"/>
                </a:cubicBezTo>
                <a:cubicBezTo>
                  <a:pt x="918007" y="385499"/>
                  <a:pt x="929761" y="364868"/>
                  <a:pt x="949234" y="358377"/>
                </a:cubicBezTo>
                <a:lnTo>
                  <a:pt x="1001486" y="340960"/>
                </a:lnTo>
                <a:cubicBezTo>
                  <a:pt x="1010194" y="338057"/>
                  <a:pt x="1019973" y="337343"/>
                  <a:pt x="1027611" y="332251"/>
                </a:cubicBezTo>
                <a:lnTo>
                  <a:pt x="1079863" y="297417"/>
                </a:lnTo>
                <a:cubicBezTo>
                  <a:pt x="1082766" y="288708"/>
                  <a:pt x="1087557" y="280415"/>
                  <a:pt x="1088571" y="271291"/>
                </a:cubicBezTo>
                <a:cubicBezTo>
                  <a:pt x="1093390" y="227919"/>
                  <a:pt x="1085291" y="182623"/>
                  <a:pt x="1097280" y="140663"/>
                </a:cubicBezTo>
                <a:cubicBezTo>
                  <a:pt x="1099802" y="131837"/>
                  <a:pt x="1114697" y="146468"/>
                  <a:pt x="1123406" y="149371"/>
                </a:cubicBezTo>
                <a:cubicBezTo>
                  <a:pt x="1150048" y="229299"/>
                  <a:pt x="1138996" y="183355"/>
                  <a:pt x="1149531" y="288709"/>
                </a:cubicBezTo>
                <a:cubicBezTo>
                  <a:pt x="1146628" y="329349"/>
                  <a:pt x="1145584" y="370165"/>
                  <a:pt x="1140823" y="410629"/>
                </a:cubicBezTo>
                <a:cubicBezTo>
                  <a:pt x="1139586" y="421143"/>
                  <a:pt x="1124912" y="458237"/>
                  <a:pt x="1114697" y="462880"/>
                </a:cubicBezTo>
                <a:cubicBezTo>
                  <a:pt x="1090333" y="473955"/>
                  <a:pt x="1062446" y="474491"/>
                  <a:pt x="1036320" y="480297"/>
                </a:cubicBezTo>
                <a:cubicBezTo>
                  <a:pt x="1018854" y="532692"/>
                  <a:pt x="1040625" y="480364"/>
                  <a:pt x="1001486" y="532549"/>
                </a:cubicBezTo>
                <a:cubicBezTo>
                  <a:pt x="991330" y="546090"/>
                  <a:pt x="984069" y="561577"/>
                  <a:pt x="975360" y="576091"/>
                </a:cubicBezTo>
                <a:cubicBezTo>
                  <a:pt x="984069" y="578994"/>
                  <a:pt x="992362" y="585814"/>
                  <a:pt x="1001486" y="584800"/>
                </a:cubicBezTo>
                <a:cubicBezTo>
                  <a:pt x="1019733" y="582773"/>
                  <a:pt x="1035469" y="569210"/>
                  <a:pt x="1053737" y="567383"/>
                </a:cubicBezTo>
                <a:lnTo>
                  <a:pt x="1140823" y="558674"/>
                </a:lnTo>
                <a:cubicBezTo>
                  <a:pt x="1149532" y="555771"/>
                  <a:pt x="1158925" y="554424"/>
                  <a:pt x="1166949" y="549966"/>
                </a:cubicBezTo>
                <a:cubicBezTo>
                  <a:pt x="1185248" y="539800"/>
                  <a:pt x="1219200" y="515131"/>
                  <a:pt x="1219200" y="515131"/>
                </a:cubicBezTo>
                <a:cubicBezTo>
                  <a:pt x="1241093" y="449456"/>
                  <a:pt x="1211558" y="530418"/>
                  <a:pt x="1245326" y="462880"/>
                </a:cubicBezTo>
                <a:cubicBezTo>
                  <a:pt x="1249431" y="454669"/>
                  <a:pt x="1249929" y="444965"/>
                  <a:pt x="1254034" y="436754"/>
                </a:cubicBezTo>
                <a:cubicBezTo>
                  <a:pt x="1258715" y="427393"/>
                  <a:pt x="1266258" y="419716"/>
                  <a:pt x="1271451" y="410629"/>
                </a:cubicBezTo>
                <a:cubicBezTo>
                  <a:pt x="1277892" y="399357"/>
                  <a:pt x="1280558" y="385767"/>
                  <a:pt x="1288869" y="375794"/>
                </a:cubicBezTo>
                <a:cubicBezTo>
                  <a:pt x="1295569" y="367754"/>
                  <a:pt x="1306286" y="364183"/>
                  <a:pt x="1314994" y="358377"/>
                </a:cubicBezTo>
                <a:cubicBezTo>
                  <a:pt x="1323799" y="371585"/>
                  <a:pt x="1341120" y="392602"/>
                  <a:pt x="1341120" y="410629"/>
                </a:cubicBezTo>
                <a:cubicBezTo>
                  <a:pt x="1341120" y="434032"/>
                  <a:pt x="1337315" y="457413"/>
                  <a:pt x="1332411" y="480297"/>
                </a:cubicBezTo>
                <a:cubicBezTo>
                  <a:pt x="1328564" y="498249"/>
                  <a:pt x="1320800" y="515132"/>
                  <a:pt x="1314994" y="532549"/>
                </a:cubicBezTo>
                <a:cubicBezTo>
                  <a:pt x="1312091" y="541257"/>
                  <a:pt x="1308512" y="549769"/>
                  <a:pt x="1306286" y="558674"/>
                </a:cubicBezTo>
                <a:cubicBezTo>
                  <a:pt x="1299624" y="585322"/>
                  <a:pt x="1300207" y="599588"/>
                  <a:pt x="1280160" y="619634"/>
                </a:cubicBezTo>
                <a:cubicBezTo>
                  <a:pt x="1272759" y="627035"/>
                  <a:pt x="1262207" y="630513"/>
                  <a:pt x="1254034" y="637051"/>
                </a:cubicBezTo>
                <a:cubicBezTo>
                  <a:pt x="1247623" y="642180"/>
                  <a:pt x="1244164" y="651235"/>
                  <a:pt x="1236617" y="654469"/>
                </a:cubicBezTo>
                <a:cubicBezTo>
                  <a:pt x="1223887" y="659925"/>
                  <a:pt x="1137084" y="671176"/>
                  <a:pt x="1132114" y="671886"/>
                </a:cubicBezTo>
                <a:cubicBezTo>
                  <a:pt x="1114697" y="677692"/>
                  <a:pt x="1095139" y="679119"/>
                  <a:pt x="1079863" y="689303"/>
                </a:cubicBezTo>
                <a:cubicBezTo>
                  <a:pt x="1046099" y="711812"/>
                  <a:pt x="1063666" y="703410"/>
                  <a:pt x="1027611" y="715429"/>
                </a:cubicBezTo>
                <a:cubicBezTo>
                  <a:pt x="1018903" y="724137"/>
                  <a:pt x="1010947" y="733670"/>
                  <a:pt x="1001486" y="741554"/>
                </a:cubicBezTo>
                <a:cubicBezTo>
                  <a:pt x="993445" y="748254"/>
                  <a:pt x="981166" y="750262"/>
                  <a:pt x="975360" y="758971"/>
                </a:cubicBezTo>
                <a:cubicBezTo>
                  <a:pt x="969587" y="767630"/>
                  <a:pt x="957969" y="845886"/>
                  <a:pt x="957943" y="846057"/>
                </a:cubicBezTo>
                <a:cubicBezTo>
                  <a:pt x="951815" y="885887"/>
                  <a:pt x="966972" y="914039"/>
                  <a:pt x="923109" y="915726"/>
                </a:cubicBezTo>
                <a:cubicBezTo>
                  <a:pt x="780944" y="921194"/>
                  <a:pt x="638629" y="921531"/>
                  <a:pt x="496389" y="924434"/>
                </a:cubicBezTo>
                <a:cubicBezTo>
                  <a:pt x="484777" y="927337"/>
                  <a:pt x="473291" y="930796"/>
                  <a:pt x="461554" y="933143"/>
                </a:cubicBezTo>
                <a:cubicBezTo>
                  <a:pt x="444240" y="936606"/>
                  <a:pt x="416560" y="940400"/>
                  <a:pt x="409303" y="92443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Freeform 38"/>
          <p:cNvSpPr/>
          <p:nvPr/>
        </p:nvSpPr>
        <p:spPr>
          <a:xfrm>
            <a:off x="3016876" y="2047316"/>
            <a:ext cx="1036376" cy="148947"/>
          </a:xfrm>
          <a:custGeom>
            <a:avLst/>
            <a:gdLst>
              <a:gd name="connsiteX0" fmla="*/ 43599 w 1036376"/>
              <a:gd name="connsiteY0" fmla="*/ 141845 h 148947"/>
              <a:gd name="connsiteX1" fmla="*/ 104559 w 1036376"/>
              <a:gd name="connsiteY1" fmla="*/ 107011 h 148947"/>
              <a:gd name="connsiteX2" fmla="*/ 191645 w 1036376"/>
              <a:gd name="connsiteY2" fmla="*/ 46051 h 148947"/>
              <a:gd name="connsiteX3" fmla="*/ 226479 w 1036376"/>
              <a:gd name="connsiteY3" fmla="*/ 37342 h 148947"/>
              <a:gd name="connsiteX4" fmla="*/ 383233 w 1036376"/>
              <a:gd name="connsiteY4" fmla="*/ 19925 h 148947"/>
              <a:gd name="connsiteX5" fmla="*/ 627073 w 1036376"/>
              <a:gd name="connsiteY5" fmla="*/ 11216 h 148947"/>
              <a:gd name="connsiteX6" fmla="*/ 696742 w 1036376"/>
              <a:gd name="connsiteY6" fmla="*/ 19925 h 148947"/>
              <a:gd name="connsiteX7" fmla="*/ 862205 w 1036376"/>
              <a:gd name="connsiteY7" fmla="*/ 37342 h 148947"/>
              <a:gd name="connsiteX8" fmla="*/ 914456 w 1036376"/>
              <a:gd name="connsiteY8" fmla="*/ 54759 h 148947"/>
              <a:gd name="connsiteX9" fmla="*/ 940582 w 1036376"/>
              <a:gd name="connsiteY9" fmla="*/ 63468 h 148947"/>
              <a:gd name="connsiteX10" fmla="*/ 975416 w 1036376"/>
              <a:gd name="connsiteY10" fmla="*/ 72176 h 148947"/>
              <a:gd name="connsiteX11" fmla="*/ 1027668 w 1036376"/>
              <a:gd name="connsiteY11" fmla="*/ 89594 h 148947"/>
              <a:gd name="connsiteX12" fmla="*/ 1036376 w 1036376"/>
              <a:gd name="connsiteY12" fmla="*/ 115719 h 148947"/>
              <a:gd name="connsiteX13" fmla="*/ 966708 w 1036376"/>
              <a:gd name="connsiteY13" fmla="*/ 133136 h 148947"/>
              <a:gd name="connsiteX14" fmla="*/ 931873 w 1036376"/>
              <a:gd name="connsiteY14" fmla="*/ 124428 h 148947"/>
              <a:gd name="connsiteX15" fmla="*/ 853496 w 1036376"/>
              <a:gd name="connsiteY15" fmla="*/ 133136 h 148947"/>
              <a:gd name="connsiteX16" fmla="*/ 818662 w 1036376"/>
              <a:gd name="connsiteY16" fmla="*/ 141845 h 148947"/>
              <a:gd name="connsiteX17" fmla="*/ 43599 w 1036376"/>
              <a:gd name="connsiteY17" fmla="*/ 141845 h 14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6376" h="148947">
                <a:moveTo>
                  <a:pt x="43599" y="141845"/>
                </a:moveTo>
                <a:cubicBezTo>
                  <a:pt x="-75418" y="136039"/>
                  <a:pt x="84814" y="119576"/>
                  <a:pt x="104559" y="107011"/>
                </a:cubicBezTo>
                <a:cubicBezTo>
                  <a:pt x="123212" y="95141"/>
                  <a:pt x="174805" y="50261"/>
                  <a:pt x="191645" y="46051"/>
                </a:cubicBezTo>
                <a:cubicBezTo>
                  <a:pt x="203256" y="43148"/>
                  <a:pt x="214620" y="38959"/>
                  <a:pt x="226479" y="37342"/>
                </a:cubicBezTo>
                <a:cubicBezTo>
                  <a:pt x="278570" y="30239"/>
                  <a:pt x="383233" y="19925"/>
                  <a:pt x="383233" y="19925"/>
                </a:cubicBezTo>
                <a:cubicBezTo>
                  <a:pt x="509296" y="-11590"/>
                  <a:pt x="428994" y="1313"/>
                  <a:pt x="627073" y="11216"/>
                </a:cubicBezTo>
                <a:lnTo>
                  <a:pt x="696742" y="19925"/>
                </a:lnTo>
                <a:cubicBezTo>
                  <a:pt x="764375" y="27882"/>
                  <a:pt x="793066" y="30429"/>
                  <a:pt x="862205" y="37342"/>
                </a:cubicBezTo>
                <a:lnTo>
                  <a:pt x="914456" y="54759"/>
                </a:lnTo>
                <a:cubicBezTo>
                  <a:pt x="923165" y="57662"/>
                  <a:pt x="931676" y="61242"/>
                  <a:pt x="940582" y="63468"/>
                </a:cubicBezTo>
                <a:cubicBezTo>
                  <a:pt x="952193" y="66371"/>
                  <a:pt x="963952" y="68737"/>
                  <a:pt x="975416" y="72176"/>
                </a:cubicBezTo>
                <a:cubicBezTo>
                  <a:pt x="993001" y="77452"/>
                  <a:pt x="1027668" y="89594"/>
                  <a:pt x="1027668" y="89594"/>
                </a:cubicBezTo>
                <a:cubicBezTo>
                  <a:pt x="1030571" y="98302"/>
                  <a:pt x="1036376" y="106540"/>
                  <a:pt x="1036376" y="115719"/>
                </a:cubicBezTo>
                <a:cubicBezTo>
                  <a:pt x="1036376" y="162861"/>
                  <a:pt x="1002770" y="139693"/>
                  <a:pt x="966708" y="133136"/>
                </a:cubicBezTo>
                <a:cubicBezTo>
                  <a:pt x="954932" y="130995"/>
                  <a:pt x="943485" y="127331"/>
                  <a:pt x="931873" y="124428"/>
                </a:cubicBezTo>
                <a:cubicBezTo>
                  <a:pt x="905747" y="127331"/>
                  <a:pt x="879477" y="129139"/>
                  <a:pt x="853496" y="133136"/>
                </a:cubicBezTo>
                <a:cubicBezTo>
                  <a:pt x="841666" y="134956"/>
                  <a:pt x="830617" y="141262"/>
                  <a:pt x="818662" y="141845"/>
                </a:cubicBezTo>
                <a:cubicBezTo>
                  <a:pt x="561357" y="154397"/>
                  <a:pt x="162616" y="147651"/>
                  <a:pt x="43599" y="14184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 name="TextBox 39"/>
          <p:cNvSpPr txBox="1"/>
          <p:nvPr/>
        </p:nvSpPr>
        <p:spPr>
          <a:xfrm>
            <a:off x="3384356" y="2027068"/>
            <a:ext cx="474997" cy="223151"/>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CaCO</a:t>
            </a:r>
            <a:r>
              <a:rPr lang="en-AU" sz="600" b="1" dirty="0">
                <a:solidFill>
                  <a:schemeClr val="bg1"/>
                </a:solidFill>
                <a:latin typeface="Arial Narrow" panose="020B0606020202030204" pitchFamily="34" charset="0"/>
              </a:rPr>
              <a:t>3</a:t>
            </a:r>
          </a:p>
        </p:txBody>
      </p:sp>
      <p:cxnSp>
        <p:nvCxnSpPr>
          <p:cNvPr id="62" name="Straight Connector 61"/>
          <p:cNvCxnSpPr/>
          <p:nvPr/>
        </p:nvCxnSpPr>
        <p:spPr>
          <a:xfrm>
            <a:off x="3089663" y="1316779"/>
            <a:ext cx="169811" cy="205316"/>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3048192" y="1372842"/>
            <a:ext cx="0" cy="3571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4525736" y="1015872"/>
            <a:ext cx="376936" cy="215444"/>
          </a:xfrm>
          <a:prstGeom prst="rect">
            <a:avLst/>
          </a:prstGeom>
          <a:noFill/>
        </p:spPr>
        <p:txBody>
          <a:bodyPr wrap="square" rtlCol="0">
            <a:spAutoFit/>
          </a:bodyPr>
          <a:lstStyle/>
          <a:p>
            <a:r>
              <a:rPr lang="en-AU" sz="800" b="1" dirty="0">
                <a:latin typeface="Arial Narrow" panose="020B0606020202030204" pitchFamily="34" charset="0"/>
              </a:rPr>
              <a:t>CO</a:t>
            </a:r>
            <a:r>
              <a:rPr lang="en-AU" sz="600" b="1" dirty="0">
                <a:latin typeface="Arial Narrow" panose="020B0606020202030204" pitchFamily="34" charset="0"/>
              </a:rPr>
              <a:t>2</a:t>
            </a:r>
          </a:p>
        </p:txBody>
      </p:sp>
      <p:cxnSp>
        <p:nvCxnSpPr>
          <p:cNvPr id="72" name="Straight Arrow Connector 71"/>
          <p:cNvCxnSpPr/>
          <p:nvPr/>
        </p:nvCxnSpPr>
        <p:spPr>
          <a:xfrm>
            <a:off x="4706463" y="1188488"/>
            <a:ext cx="2319" cy="6401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4565277" y="1796551"/>
            <a:ext cx="339044" cy="215444"/>
          </a:xfrm>
          <a:prstGeom prst="rect">
            <a:avLst/>
          </a:prstGeom>
          <a:noFill/>
        </p:spPr>
        <p:txBody>
          <a:bodyPr wrap="square" rtlCol="0">
            <a:spAutoFit/>
          </a:bodyPr>
          <a:lstStyle/>
          <a:p>
            <a:r>
              <a:rPr lang="en-AU" sz="800" b="1" dirty="0">
                <a:latin typeface="Arial Narrow" panose="020B0606020202030204" pitchFamily="34" charset="0"/>
              </a:rPr>
              <a:t>pH</a:t>
            </a:r>
          </a:p>
        </p:txBody>
      </p:sp>
      <p:sp>
        <p:nvSpPr>
          <p:cNvPr id="75" name="TextBox 74"/>
          <p:cNvSpPr txBox="1"/>
          <p:nvPr/>
        </p:nvSpPr>
        <p:spPr>
          <a:xfrm>
            <a:off x="2895952" y="1688646"/>
            <a:ext cx="535620" cy="215444"/>
          </a:xfrm>
          <a:prstGeom prst="rect">
            <a:avLst/>
          </a:prstGeom>
          <a:noFill/>
        </p:spPr>
        <p:txBody>
          <a:bodyPr wrap="square" rtlCol="0">
            <a:spAutoFit/>
          </a:bodyPr>
          <a:lstStyle/>
          <a:p>
            <a:r>
              <a:rPr lang="en-AU" sz="800" b="1" dirty="0">
                <a:latin typeface="Arial Narrow" panose="020B0606020202030204" pitchFamily="34" charset="0"/>
              </a:rPr>
              <a:t>°C</a:t>
            </a:r>
          </a:p>
        </p:txBody>
      </p:sp>
      <p:sp>
        <p:nvSpPr>
          <p:cNvPr id="90" name="TextBox 89"/>
          <p:cNvSpPr txBox="1"/>
          <p:nvPr/>
        </p:nvSpPr>
        <p:spPr>
          <a:xfrm>
            <a:off x="1597816" y="1165997"/>
            <a:ext cx="292616" cy="215444"/>
          </a:xfrm>
          <a:prstGeom prst="rect">
            <a:avLst/>
          </a:prstGeom>
          <a:noFill/>
        </p:spPr>
        <p:txBody>
          <a:bodyPr wrap="square" rtlCol="0">
            <a:spAutoFit/>
          </a:bodyPr>
          <a:lstStyle/>
          <a:p>
            <a:r>
              <a:rPr lang="en-AU" sz="800" b="1" dirty="0">
                <a:latin typeface="Arial Narrow" panose="020B0606020202030204" pitchFamily="34" charset="0"/>
              </a:rPr>
              <a:t>°C</a:t>
            </a:r>
          </a:p>
        </p:txBody>
      </p:sp>
      <p:sp>
        <p:nvSpPr>
          <p:cNvPr id="101" name="TextBox 100"/>
          <p:cNvSpPr txBox="1"/>
          <p:nvPr/>
        </p:nvSpPr>
        <p:spPr>
          <a:xfrm>
            <a:off x="4765084" y="987815"/>
            <a:ext cx="1737931" cy="1261884"/>
          </a:xfrm>
          <a:prstGeom prst="rect">
            <a:avLst/>
          </a:prstGeom>
          <a:noFill/>
        </p:spPr>
        <p:txBody>
          <a:bodyPr wrap="square" rtlCol="0">
            <a:spAutoFit/>
          </a:bodyPr>
          <a:lstStyle/>
          <a:p>
            <a:r>
              <a:rPr lang="en-AU" sz="1600" b="1" dirty="0">
                <a:latin typeface="Arial Narrow" panose="020B0606020202030204" pitchFamily="34" charset="0"/>
                <a:sym typeface="Wingdings" panose="05000000000000000000" pitchFamily="2" charset="2"/>
              </a:rPr>
              <a:t>Land-based inputs</a:t>
            </a:r>
            <a:endParaRPr lang="en-AU" sz="1600" b="1" dirty="0">
              <a:latin typeface="Arial Narrow" panose="020B0606020202030204" pitchFamily="34" charset="0"/>
            </a:endParaRPr>
          </a:p>
          <a:p>
            <a:r>
              <a:rPr lang="en-AU" sz="1200" dirty="0">
                <a:latin typeface="Arial Narrow" panose="020B0606020202030204" pitchFamily="34" charset="0"/>
              </a:rPr>
              <a:t>Factors that reduce coral cover, that are directly linked to water quality, are often derived from land-based activities of people</a:t>
            </a:r>
            <a:r>
              <a:rPr lang="en-AU" sz="1200" baseline="30000" dirty="0">
                <a:latin typeface="Arial Narrow" panose="020B0606020202030204" pitchFamily="34" charset="0"/>
              </a:rPr>
              <a:t>[1]</a:t>
            </a:r>
            <a:r>
              <a:rPr lang="en-AU" sz="1200" dirty="0">
                <a:latin typeface="Arial Narrow" panose="020B0606020202030204" pitchFamily="34" charset="0"/>
              </a:rPr>
              <a:t>.</a:t>
            </a:r>
          </a:p>
        </p:txBody>
      </p:sp>
      <p:sp>
        <p:nvSpPr>
          <p:cNvPr id="105" name="Freeform 104"/>
          <p:cNvSpPr/>
          <p:nvPr/>
        </p:nvSpPr>
        <p:spPr>
          <a:xfrm>
            <a:off x="3519044" y="1546400"/>
            <a:ext cx="644434" cy="89738"/>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8" name="Straight Arrow Connector 107"/>
          <p:cNvCxnSpPr/>
          <p:nvPr/>
        </p:nvCxnSpPr>
        <p:spPr>
          <a:xfrm flipV="1">
            <a:off x="673410" y="1183697"/>
            <a:ext cx="3154" cy="2137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519782" y="1015872"/>
            <a:ext cx="423218" cy="215444"/>
          </a:xfrm>
          <a:prstGeom prst="rect">
            <a:avLst/>
          </a:prstGeom>
          <a:noFill/>
        </p:spPr>
        <p:txBody>
          <a:bodyPr wrap="square" rtlCol="0">
            <a:spAutoFit/>
          </a:bodyPr>
          <a:lstStyle/>
          <a:p>
            <a:r>
              <a:rPr lang="en-AU" sz="800" b="1" dirty="0">
                <a:latin typeface="Arial Narrow" panose="020B0606020202030204" pitchFamily="34" charset="0"/>
              </a:rPr>
              <a:t>CO</a:t>
            </a:r>
            <a:r>
              <a:rPr lang="en-AU" sz="600" b="1" dirty="0">
                <a:latin typeface="Arial Narrow" panose="020B0606020202030204" pitchFamily="34" charset="0"/>
              </a:rPr>
              <a:t>2</a:t>
            </a:r>
          </a:p>
        </p:txBody>
      </p:sp>
      <p:sp>
        <p:nvSpPr>
          <p:cNvPr id="113" name="TextBox 112"/>
          <p:cNvSpPr txBox="1"/>
          <p:nvPr/>
        </p:nvSpPr>
        <p:spPr>
          <a:xfrm>
            <a:off x="376940" y="1708556"/>
            <a:ext cx="805769" cy="584775"/>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Land-based activities of people</a:t>
            </a:r>
          </a:p>
          <a:p>
            <a:pPr algn="ctr"/>
            <a:endParaRPr lang="en-AU" sz="800" b="1" dirty="0">
              <a:solidFill>
                <a:schemeClr val="bg1"/>
              </a:solidFill>
              <a:latin typeface="Arial Narrow" panose="020B0606020202030204" pitchFamily="34" charset="0"/>
            </a:endParaRPr>
          </a:p>
        </p:txBody>
      </p:sp>
      <p:sp>
        <p:nvSpPr>
          <p:cNvPr id="130" name="TextBox 129"/>
          <p:cNvSpPr txBox="1"/>
          <p:nvPr/>
        </p:nvSpPr>
        <p:spPr>
          <a:xfrm rot="404891">
            <a:off x="3670958" y="1988047"/>
            <a:ext cx="1284588" cy="200055"/>
          </a:xfrm>
          <a:prstGeom prst="rect">
            <a:avLst/>
          </a:prstGeom>
          <a:noFill/>
        </p:spPr>
        <p:txBody>
          <a:bodyPr wrap="square" rtlCol="0">
            <a:spAutoFit/>
          </a:bodyPr>
          <a:lstStyle/>
          <a:p>
            <a:r>
              <a:rPr lang="en-AU" sz="700" dirty="0">
                <a:latin typeface="Arial Narrow" panose="020B0606020202030204" pitchFamily="34" charset="0"/>
              </a:rPr>
              <a:t>Sedimentation and smothering</a:t>
            </a:r>
          </a:p>
        </p:txBody>
      </p:sp>
      <p:sp>
        <p:nvSpPr>
          <p:cNvPr id="136" name="TextBox 135"/>
          <p:cNvSpPr txBox="1"/>
          <p:nvPr/>
        </p:nvSpPr>
        <p:spPr>
          <a:xfrm rot="20887767">
            <a:off x="3818624" y="1657624"/>
            <a:ext cx="957535" cy="200055"/>
          </a:xfrm>
          <a:prstGeom prst="rect">
            <a:avLst/>
          </a:prstGeom>
          <a:noFill/>
        </p:spPr>
        <p:txBody>
          <a:bodyPr wrap="square" rtlCol="0">
            <a:spAutoFit/>
          </a:bodyPr>
          <a:lstStyle/>
          <a:p>
            <a:r>
              <a:rPr lang="en-AU" sz="700" dirty="0">
                <a:latin typeface="Arial Narrow" panose="020B0606020202030204" pitchFamily="34" charset="0"/>
              </a:rPr>
              <a:t>Coral bleaching</a:t>
            </a:r>
          </a:p>
        </p:txBody>
      </p:sp>
      <p:sp>
        <p:nvSpPr>
          <p:cNvPr id="137" name="TextBox 136"/>
          <p:cNvSpPr txBox="1"/>
          <p:nvPr/>
        </p:nvSpPr>
        <p:spPr>
          <a:xfrm>
            <a:off x="3829396" y="1842404"/>
            <a:ext cx="868970" cy="200055"/>
          </a:xfrm>
          <a:prstGeom prst="rect">
            <a:avLst/>
          </a:prstGeom>
          <a:noFill/>
        </p:spPr>
        <p:txBody>
          <a:bodyPr wrap="square" rtlCol="0">
            <a:spAutoFit/>
          </a:bodyPr>
          <a:lstStyle/>
          <a:p>
            <a:r>
              <a:rPr lang="en-AU" sz="700" dirty="0">
                <a:latin typeface="Arial Narrow" panose="020B0606020202030204" pitchFamily="34" charset="0"/>
              </a:rPr>
              <a:t>Ocean acidification</a:t>
            </a:r>
          </a:p>
        </p:txBody>
      </p:sp>
      <p:sp>
        <p:nvSpPr>
          <p:cNvPr id="139" name="TextBox 138"/>
          <p:cNvSpPr txBox="1"/>
          <p:nvPr/>
        </p:nvSpPr>
        <p:spPr>
          <a:xfrm rot="19127978">
            <a:off x="3594061" y="1524844"/>
            <a:ext cx="550231" cy="200055"/>
          </a:xfrm>
          <a:prstGeom prst="rect">
            <a:avLst/>
          </a:prstGeom>
          <a:noFill/>
        </p:spPr>
        <p:txBody>
          <a:bodyPr wrap="square" rtlCol="0">
            <a:spAutoFit/>
          </a:bodyPr>
          <a:lstStyle/>
          <a:p>
            <a:r>
              <a:rPr lang="en-AU" sz="700" dirty="0">
                <a:latin typeface="Arial Narrow" panose="020B0606020202030204" pitchFamily="34" charset="0"/>
              </a:rPr>
              <a:t>COTS</a:t>
            </a:r>
          </a:p>
        </p:txBody>
      </p:sp>
      <p:cxnSp>
        <p:nvCxnSpPr>
          <p:cNvPr id="141" name="Straight Arrow Connector 140"/>
          <p:cNvCxnSpPr/>
          <p:nvPr/>
        </p:nvCxnSpPr>
        <p:spPr>
          <a:xfrm flipV="1">
            <a:off x="1742995" y="1326742"/>
            <a:ext cx="3154" cy="2137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rot="19750114">
            <a:off x="3723098" y="1588619"/>
            <a:ext cx="558205" cy="200055"/>
          </a:xfrm>
          <a:prstGeom prst="rect">
            <a:avLst/>
          </a:prstGeom>
          <a:noFill/>
        </p:spPr>
        <p:txBody>
          <a:bodyPr wrap="square" rtlCol="0">
            <a:spAutoFit/>
          </a:bodyPr>
          <a:lstStyle/>
          <a:p>
            <a:r>
              <a:rPr lang="en-AU" sz="700" dirty="0">
                <a:latin typeface="Arial Narrow" panose="020B0606020202030204" pitchFamily="34" charset="0"/>
              </a:rPr>
              <a:t>Disease</a:t>
            </a:r>
          </a:p>
        </p:txBody>
      </p:sp>
      <p:sp>
        <p:nvSpPr>
          <p:cNvPr id="68" name="TextBox 67"/>
          <p:cNvSpPr txBox="1"/>
          <p:nvPr/>
        </p:nvSpPr>
        <p:spPr>
          <a:xfrm>
            <a:off x="1501707" y="1592090"/>
            <a:ext cx="1606671" cy="630942"/>
          </a:xfrm>
          <a:prstGeom prst="rect">
            <a:avLst/>
          </a:prstGeom>
          <a:noFill/>
        </p:spPr>
        <p:txBody>
          <a:bodyPr wrap="square" rtlCol="0">
            <a:spAutoFit/>
          </a:bodyPr>
          <a:lstStyle/>
          <a:p>
            <a:r>
              <a:rPr lang="en-AU" sz="700" dirty="0">
                <a:latin typeface="Arial Narrow" panose="020B0606020202030204" pitchFamily="34" charset="0"/>
              </a:rPr>
              <a:t>Increased °C and Decreased DO</a:t>
            </a:r>
          </a:p>
          <a:p>
            <a:r>
              <a:rPr lang="en-AU" sz="700" dirty="0">
                <a:latin typeface="Arial Narrow" panose="020B0606020202030204" pitchFamily="34" charset="0"/>
              </a:rPr>
              <a:t>Decreased pH and Salinity</a:t>
            </a:r>
          </a:p>
          <a:p>
            <a:r>
              <a:rPr lang="en-AU" sz="700" dirty="0">
                <a:latin typeface="Arial Narrow" panose="020B0606020202030204" pitchFamily="34" charset="0"/>
              </a:rPr>
              <a:t>Increased Nutrients </a:t>
            </a:r>
            <a:br>
              <a:rPr lang="en-AU" sz="700" dirty="0">
                <a:latin typeface="Arial Narrow" panose="020B0606020202030204" pitchFamily="34" charset="0"/>
              </a:rPr>
            </a:br>
            <a:r>
              <a:rPr lang="en-AU" sz="700" dirty="0">
                <a:latin typeface="Arial Narrow" panose="020B0606020202030204" pitchFamily="34" charset="0"/>
              </a:rPr>
              <a:t>Decreased Clarity/Increased Turbidity</a:t>
            </a:r>
          </a:p>
          <a:p>
            <a:r>
              <a:rPr lang="en-AU" sz="700" dirty="0">
                <a:latin typeface="Arial Narrow" panose="020B0606020202030204" pitchFamily="34" charset="0"/>
              </a:rPr>
              <a:t>Increased Faecal Coliforms</a:t>
            </a:r>
          </a:p>
        </p:txBody>
      </p:sp>
      <p:sp>
        <p:nvSpPr>
          <p:cNvPr id="2" name="TextBox 1"/>
          <p:cNvSpPr txBox="1"/>
          <p:nvPr/>
        </p:nvSpPr>
        <p:spPr>
          <a:xfrm>
            <a:off x="4440887" y="2973836"/>
            <a:ext cx="587917" cy="215444"/>
          </a:xfrm>
          <a:prstGeom prst="rect">
            <a:avLst/>
          </a:prstGeom>
          <a:noFill/>
        </p:spPr>
        <p:txBody>
          <a:bodyPr wrap="square" rtlCol="0">
            <a:spAutoFit/>
          </a:bodyPr>
          <a:lstStyle/>
          <a:p>
            <a:r>
              <a:rPr lang="en-AU" sz="800" b="1" dirty="0">
                <a:latin typeface="Arial Narrow" panose="020B0606020202030204" pitchFamily="34" charset="0"/>
              </a:rPr>
              <a:t>Salinity</a:t>
            </a:r>
          </a:p>
        </p:txBody>
      </p:sp>
      <p:sp>
        <p:nvSpPr>
          <p:cNvPr id="60" name="TextBox 59"/>
          <p:cNvSpPr txBox="1"/>
          <p:nvPr/>
        </p:nvSpPr>
        <p:spPr>
          <a:xfrm>
            <a:off x="5814503" y="2937495"/>
            <a:ext cx="587917" cy="338554"/>
          </a:xfrm>
          <a:prstGeom prst="rect">
            <a:avLst/>
          </a:prstGeom>
          <a:noFill/>
        </p:spPr>
        <p:txBody>
          <a:bodyPr wrap="square" rtlCol="0">
            <a:spAutoFit/>
          </a:bodyPr>
          <a:lstStyle/>
          <a:p>
            <a:pPr algn="ctr"/>
            <a:r>
              <a:rPr lang="en-AU" sz="800" b="1" dirty="0">
                <a:latin typeface="Arial Narrow" panose="020B0606020202030204" pitchFamily="34" charset="0"/>
              </a:rPr>
              <a:t>Faecal Coliforms</a:t>
            </a:r>
          </a:p>
        </p:txBody>
      </p:sp>
      <p:sp>
        <p:nvSpPr>
          <p:cNvPr id="61" name="TextBox 60"/>
          <p:cNvSpPr txBox="1"/>
          <p:nvPr/>
        </p:nvSpPr>
        <p:spPr>
          <a:xfrm>
            <a:off x="4836192" y="2973836"/>
            <a:ext cx="587917" cy="215444"/>
          </a:xfrm>
          <a:prstGeom prst="rect">
            <a:avLst/>
          </a:prstGeom>
          <a:noFill/>
        </p:spPr>
        <p:txBody>
          <a:bodyPr wrap="square" rtlCol="0">
            <a:spAutoFit/>
          </a:bodyPr>
          <a:lstStyle/>
          <a:p>
            <a:pPr algn="ctr"/>
            <a:r>
              <a:rPr lang="en-AU" sz="800" b="1" dirty="0">
                <a:latin typeface="Arial Narrow" panose="020B0606020202030204" pitchFamily="34" charset="0"/>
              </a:rPr>
              <a:t>Nutrients</a:t>
            </a:r>
          </a:p>
        </p:txBody>
      </p:sp>
      <p:sp>
        <p:nvSpPr>
          <p:cNvPr id="63" name="TextBox 62"/>
          <p:cNvSpPr txBox="1"/>
          <p:nvPr/>
        </p:nvSpPr>
        <p:spPr>
          <a:xfrm>
            <a:off x="5334282" y="2930923"/>
            <a:ext cx="587917" cy="338554"/>
          </a:xfrm>
          <a:prstGeom prst="rect">
            <a:avLst/>
          </a:prstGeom>
          <a:noFill/>
        </p:spPr>
        <p:txBody>
          <a:bodyPr wrap="square" rtlCol="0">
            <a:spAutoFit/>
          </a:bodyPr>
          <a:lstStyle/>
          <a:p>
            <a:pPr algn="ctr"/>
            <a:r>
              <a:rPr lang="en-AU" sz="800" b="1" dirty="0">
                <a:latin typeface="Arial Narrow" panose="020B0606020202030204" pitchFamily="34" charset="0"/>
              </a:rPr>
              <a:t>Clarity/</a:t>
            </a:r>
          </a:p>
          <a:p>
            <a:pPr algn="ctr"/>
            <a:r>
              <a:rPr lang="en-AU" sz="800" b="1" dirty="0">
                <a:latin typeface="Arial Narrow" panose="020B0606020202030204" pitchFamily="34" charset="0"/>
              </a:rPr>
              <a:t>Turbidity</a:t>
            </a:r>
          </a:p>
        </p:txBody>
      </p:sp>
      <p:cxnSp>
        <p:nvCxnSpPr>
          <p:cNvPr id="64" name="Straight Connector 63"/>
          <p:cNvCxnSpPr/>
          <p:nvPr/>
        </p:nvCxnSpPr>
        <p:spPr>
          <a:xfrm flipH="1">
            <a:off x="451704" y="701347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0132" y="7007197"/>
            <a:ext cx="6268360" cy="892552"/>
          </a:xfrm>
          <a:prstGeom prst="rect">
            <a:avLst/>
          </a:prstGeom>
          <a:noFill/>
        </p:spPr>
        <p:txBody>
          <a:bodyPr wrap="square" rtlCol="0">
            <a:spAutoFit/>
          </a:bodyPr>
          <a:lstStyle/>
          <a:p>
            <a:r>
              <a:rPr lang="en-AU" sz="1600" b="1" dirty="0">
                <a:latin typeface="Arial Narrow" panose="020B0606020202030204" pitchFamily="34" charset="0"/>
              </a:rPr>
              <a:t>Hungry Sea Stars</a:t>
            </a:r>
          </a:p>
          <a:p>
            <a:r>
              <a:rPr lang="en-AU" sz="1200" dirty="0">
                <a:latin typeface="Arial Narrow" panose="020B0606020202030204" pitchFamily="34" charset="0"/>
              </a:rPr>
              <a:t>COTS</a:t>
            </a:r>
            <a:r>
              <a:rPr lang="en-AU" sz="1200" i="1" dirty="0">
                <a:latin typeface="Arial Narrow" panose="020B0606020202030204" pitchFamily="34" charset="0"/>
              </a:rPr>
              <a:t> larvae </a:t>
            </a:r>
            <a:r>
              <a:rPr lang="en-AU" sz="1200" dirty="0">
                <a:latin typeface="Arial Narrow" panose="020B0606020202030204" pitchFamily="34" charset="0"/>
              </a:rPr>
              <a:t>eat phytoplankton. It is hypothesised that a phytoplankton bloom (caused by flood waters carrying high nutrient loads) is a precursor to a COTS outbreak. COTS survival is </a:t>
            </a:r>
            <a:r>
              <a:rPr lang="en-AU" sz="1200" i="1" dirty="0">
                <a:latin typeface="Arial Narrow" panose="020B0606020202030204" pitchFamily="34" charset="0"/>
              </a:rPr>
              <a:t>also</a:t>
            </a:r>
            <a:r>
              <a:rPr lang="en-AU" sz="1200" dirty="0">
                <a:latin typeface="Arial Narrow" panose="020B0606020202030204" pitchFamily="34" charset="0"/>
              </a:rPr>
              <a:t> subject to spawning synchronisation and success, hydrodynamics and dispersal, settlement success, predation and disease</a:t>
            </a:r>
            <a:r>
              <a:rPr lang="en-AU" sz="1200" baseline="30000" dirty="0">
                <a:latin typeface="Arial Narrow" panose="020B0606020202030204" pitchFamily="34" charset="0"/>
              </a:rPr>
              <a:t>[2][3][4]</a:t>
            </a:r>
            <a:r>
              <a:rPr lang="en-AU" sz="1200" dirty="0">
                <a:latin typeface="Arial Narrow" panose="020B0606020202030204" pitchFamily="34" charset="0"/>
              </a:rPr>
              <a:t>.</a:t>
            </a:r>
          </a:p>
        </p:txBody>
      </p:sp>
      <p:cxnSp>
        <p:nvCxnSpPr>
          <p:cNvPr id="77" name="Straight Connector 76"/>
          <p:cNvCxnSpPr/>
          <p:nvPr/>
        </p:nvCxnSpPr>
        <p:spPr>
          <a:xfrm>
            <a:off x="1343817" y="1259717"/>
            <a:ext cx="17781" cy="20521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374484" y="8211786"/>
            <a:ext cx="6156211" cy="627864"/>
          </a:xfrm>
          <a:prstGeom prst="rect">
            <a:avLst/>
          </a:prstGeom>
          <a:noFill/>
        </p:spPr>
        <p:txBody>
          <a:bodyPr wrap="square" rtlCol="0">
            <a:spAutoFit/>
          </a:bodyPr>
          <a:lstStyle/>
          <a:p>
            <a:r>
              <a:rPr lang="en-AU" sz="580" baseline="30000" dirty="0">
                <a:latin typeface="Arial Narrow" panose="020B0606020202030204" pitchFamily="34" charset="0"/>
              </a:rPr>
              <a:t>[1] </a:t>
            </a:r>
            <a:r>
              <a:rPr lang="en-AU" sz="580" dirty="0">
                <a:latin typeface="Arial Narrow" panose="020B0606020202030204" pitchFamily="34" charset="0"/>
              </a:rPr>
              <a:t>Adapted from: Crabbe, M.J.C. (2009). Climate change and tropical marine agriculture. </a:t>
            </a:r>
            <a:r>
              <a:rPr lang="en-AU" sz="580" i="1" dirty="0">
                <a:latin typeface="Arial Narrow" panose="020B0606020202030204" pitchFamily="34" charset="0"/>
              </a:rPr>
              <a:t>Journal of Experimental Biology. 60(10):2839-44. DOI: 10.1093/</a:t>
            </a:r>
            <a:r>
              <a:rPr lang="en-AU" sz="580" i="1" dirty="0" err="1">
                <a:latin typeface="Arial Narrow" panose="020B0606020202030204" pitchFamily="34" charset="0"/>
              </a:rPr>
              <a:t>jxb</a:t>
            </a:r>
            <a:r>
              <a:rPr lang="en-AU" sz="580" i="1" dirty="0">
                <a:latin typeface="Arial Narrow" panose="020B0606020202030204" pitchFamily="34" charset="0"/>
              </a:rPr>
              <a:t>/erp004. </a:t>
            </a:r>
          </a:p>
          <a:p>
            <a:r>
              <a:rPr lang="en-AU" sz="580" baseline="30000" dirty="0">
                <a:latin typeface="Arial Narrow" panose="020B0606020202030204" pitchFamily="34" charset="0"/>
              </a:rPr>
              <a:t>[2] </a:t>
            </a:r>
            <a:r>
              <a:rPr lang="en-AU" sz="580" dirty="0">
                <a:latin typeface="Arial Narrow" panose="020B0606020202030204" pitchFamily="34" charset="0"/>
              </a:rPr>
              <a:t>Hock, K., Wolff, N.H., </a:t>
            </a:r>
            <a:r>
              <a:rPr lang="en-AU" sz="580" dirty="0" err="1">
                <a:latin typeface="Arial Narrow" panose="020B0606020202030204" pitchFamily="34" charset="0"/>
              </a:rPr>
              <a:t>Condie</a:t>
            </a:r>
            <a:r>
              <a:rPr lang="en-AU" sz="580" dirty="0">
                <a:latin typeface="Arial Narrow" panose="020B0606020202030204" pitchFamily="34" charset="0"/>
              </a:rPr>
              <a:t>, S.A., Anthony, K.R.N. and </a:t>
            </a:r>
            <a:r>
              <a:rPr lang="en-AU" sz="580" dirty="0" err="1">
                <a:latin typeface="Arial Narrow" panose="020B0606020202030204" pitchFamily="34" charset="0"/>
              </a:rPr>
              <a:t>Mumby</a:t>
            </a:r>
            <a:r>
              <a:rPr lang="en-AU" sz="580" dirty="0">
                <a:latin typeface="Arial Narrow" panose="020B0606020202030204" pitchFamily="34" charset="0"/>
              </a:rPr>
              <a:t>, P. (2014). Connectivity networks reveal the risks of crown-of-thorns starfish outbreaks on the Great Barrier Reef. </a:t>
            </a:r>
            <a:r>
              <a:rPr lang="en-AU" sz="580" i="1" dirty="0">
                <a:latin typeface="Arial Narrow" panose="020B0606020202030204" pitchFamily="34" charset="0"/>
              </a:rPr>
              <a:t>Journal of Applied Ecology 51 (5). </a:t>
            </a:r>
            <a:br>
              <a:rPr lang="en-AU" sz="580" i="1" dirty="0">
                <a:latin typeface="Arial Narrow" panose="020B0606020202030204" pitchFamily="34" charset="0"/>
              </a:rPr>
            </a:br>
            <a:r>
              <a:rPr lang="en-AU" sz="580" i="1" dirty="0">
                <a:latin typeface="Arial Narrow" panose="020B0606020202030204" pitchFamily="34" charset="0"/>
              </a:rPr>
              <a:t>DOI: 10.1111/1365-2664.12320</a:t>
            </a:r>
          </a:p>
          <a:p>
            <a:r>
              <a:rPr lang="en-AU" sz="580" baseline="30000" dirty="0">
                <a:latin typeface="Arial Narrow" panose="020B0606020202030204" pitchFamily="34" charset="0"/>
              </a:rPr>
              <a:t>[3] </a:t>
            </a:r>
            <a:r>
              <a:rPr lang="en-AU" sz="580" dirty="0">
                <a:latin typeface="Arial Narrow" panose="020B0606020202030204" pitchFamily="34" charset="0"/>
              </a:rPr>
              <a:t>Pratchett, M.S., </a:t>
            </a:r>
            <a:r>
              <a:rPr lang="en-AU" sz="580" dirty="0" err="1">
                <a:latin typeface="Arial Narrow" panose="020B0606020202030204" pitchFamily="34" charset="0"/>
              </a:rPr>
              <a:t>Caballes</a:t>
            </a:r>
            <a:r>
              <a:rPr lang="en-AU" sz="580" dirty="0">
                <a:latin typeface="Arial Narrow" panose="020B0606020202030204" pitchFamily="34" charset="0"/>
              </a:rPr>
              <a:t>, C.F., </a:t>
            </a:r>
            <a:r>
              <a:rPr lang="en-AU" sz="580" dirty="0" err="1">
                <a:latin typeface="Arial Narrow" panose="020B0606020202030204" pitchFamily="34" charset="0"/>
              </a:rPr>
              <a:t>Wilmes</a:t>
            </a:r>
            <a:r>
              <a:rPr lang="en-AU" sz="580" dirty="0">
                <a:latin typeface="Arial Narrow" panose="020B0606020202030204" pitchFamily="34" charset="0"/>
              </a:rPr>
              <a:t>, J.C., Matthews, S., </a:t>
            </a:r>
            <a:r>
              <a:rPr lang="en-AU" sz="580" dirty="0" err="1">
                <a:latin typeface="Arial Narrow" panose="020B0606020202030204" pitchFamily="34" charset="0"/>
              </a:rPr>
              <a:t>Mellin</a:t>
            </a:r>
            <a:r>
              <a:rPr lang="en-AU" sz="580" dirty="0">
                <a:latin typeface="Arial Narrow" panose="020B0606020202030204" pitchFamily="34" charset="0"/>
              </a:rPr>
              <a:t>, C., </a:t>
            </a:r>
            <a:r>
              <a:rPr lang="en-AU" sz="580" dirty="0" err="1">
                <a:latin typeface="Arial Narrow" panose="020B0606020202030204" pitchFamily="34" charset="0"/>
              </a:rPr>
              <a:t>Sweatman</a:t>
            </a:r>
            <a:r>
              <a:rPr lang="en-AU" sz="580" dirty="0">
                <a:latin typeface="Arial Narrow" panose="020B0606020202030204" pitchFamily="34" charset="0"/>
              </a:rPr>
              <a:t>, H.P.A, Nadler, L.E., Brodie, J., Thompson, C.A., </a:t>
            </a:r>
            <a:r>
              <a:rPr lang="en-AU" sz="580" dirty="0" err="1">
                <a:latin typeface="Arial Narrow" panose="020B0606020202030204" pitchFamily="34" charset="0"/>
              </a:rPr>
              <a:t>Hoey</a:t>
            </a:r>
            <a:r>
              <a:rPr lang="en-AU" sz="580" dirty="0">
                <a:latin typeface="Arial Narrow" panose="020B0606020202030204" pitchFamily="34" charset="0"/>
              </a:rPr>
              <a:t>, J., Bos, A.R., Byrne, M., Messmer, V., Valero-Fortunato, S., Chen, C.C.M., Buck, A.C.E., Babcock, R.C. and </a:t>
            </a:r>
            <a:r>
              <a:rPr lang="en-AU" sz="580" dirty="0" err="1">
                <a:latin typeface="Arial Narrow" panose="020B0606020202030204" pitchFamily="34" charset="0"/>
              </a:rPr>
              <a:t>Uthicke</a:t>
            </a:r>
            <a:r>
              <a:rPr lang="en-AU" sz="580" dirty="0">
                <a:latin typeface="Arial Narrow" panose="020B0606020202030204" pitchFamily="34" charset="0"/>
              </a:rPr>
              <a:t>, S.</a:t>
            </a:r>
            <a:r>
              <a:rPr lang="en-AU" sz="580" i="1" dirty="0">
                <a:latin typeface="Arial Narrow" panose="020B0606020202030204" pitchFamily="34" charset="0"/>
              </a:rPr>
              <a:t> </a:t>
            </a:r>
            <a:r>
              <a:rPr lang="en-AU" sz="580" dirty="0">
                <a:latin typeface="Arial Narrow" panose="020B0606020202030204" pitchFamily="34" charset="0"/>
              </a:rPr>
              <a:t>(2017). Thirty Years of Research on Crown-of-Thorns Starfish (1986-2016): Scientific Advances and Emerging Opportunities. </a:t>
            </a:r>
            <a:r>
              <a:rPr lang="en-AU" sz="580" i="1" dirty="0">
                <a:latin typeface="Arial Narrow" panose="020B0606020202030204" pitchFamily="34" charset="0"/>
              </a:rPr>
              <a:t>Diversity 9 (41). DOI: 10.20944/preprints201708.0076.v1</a:t>
            </a:r>
          </a:p>
          <a:p>
            <a:r>
              <a:rPr lang="en-AU" sz="580" baseline="30000" dirty="0">
                <a:latin typeface="Arial Narrow" panose="020B0606020202030204" pitchFamily="34" charset="0"/>
              </a:rPr>
              <a:t>[4]</a:t>
            </a:r>
            <a:r>
              <a:rPr lang="en-AU" sz="580" dirty="0">
                <a:latin typeface="Arial Narrow" panose="020B0606020202030204" pitchFamily="34" charset="0"/>
              </a:rPr>
              <a:t> AIMS (n.d.). </a:t>
            </a:r>
            <a:r>
              <a:rPr lang="en-AU" sz="580" i="1" dirty="0">
                <a:latin typeface="Arial Narrow" panose="020B0606020202030204" pitchFamily="34" charset="0"/>
              </a:rPr>
              <a:t>Crown-of-thorns starfish. </a:t>
            </a:r>
            <a:r>
              <a:rPr lang="en-AU" sz="580" dirty="0">
                <a:latin typeface="Arial Narrow" panose="020B0606020202030204" pitchFamily="34" charset="0"/>
              </a:rPr>
              <a:t>AIMS. Queensland. Australia. Accessed 3/1/2019 from: https://www.aims.gov.au/documents/30301/2107187/cots-revised.pdf</a:t>
            </a:r>
            <a:endParaRPr lang="en-AU" sz="580" i="1" dirty="0">
              <a:latin typeface="Arial Narrow" panose="020B0606020202030204" pitchFamily="34" charset="0"/>
            </a:endParaRPr>
          </a:p>
        </p:txBody>
      </p:sp>
      <p:sp>
        <p:nvSpPr>
          <p:cNvPr id="76" name="Rectangle 75"/>
          <p:cNvSpPr/>
          <p:nvPr/>
        </p:nvSpPr>
        <p:spPr>
          <a:xfrm>
            <a:off x="455352" y="7898567"/>
            <a:ext cx="5869966" cy="332770"/>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Q. True or False? One adult COTS can produce up to 50 million eggs per year</a:t>
            </a:r>
            <a:r>
              <a:rPr lang="en-AU" sz="1200" b="1" baseline="30000" dirty="0">
                <a:solidFill>
                  <a:schemeClr val="bg1"/>
                </a:solidFill>
                <a:latin typeface="Arial Narrow" panose="020B0606020202030204" pitchFamily="34" charset="0"/>
              </a:rPr>
              <a:t>[4]</a:t>
            </a:r>
            <a:r>
              <a:rPr lang="en-AU" sz="1200" b="1" dirty="0">
                <a:solidFill>
                  <a:schemeClr val="bg1"/>
                </a:solidFill>
                <a:latin typeface="Arial Narrow" panose="020B0606020202030204" pitchFamily="34" charset="0"/>
              </a:rPr>
              <a:t>.  Ans.  </a:t>
            </a:r>
          </a:p>
        </p:txBody>
      </p:sp>
      <p:sp>
        <p:nvSpPr>
          <p:cNvPr id="5" name="TextBox 4"/>
          <p:cNvSpPr txBox="1"/>
          <p:nvPr/>
        </p:nvSpPr>
        <p:spPr>
          <a:xfrm>
            <a:off x="4745592" y="6644515"/>
            <a:ext cx="1586818"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Human pop. density</a:t>
            </a:r>
          </a:p>
        </p:txBody>
      </p:sp>
      <p:sp>
        <p:nvSpPr>
          <p:cNvPr id="10" name="Rectangle 9">
            <a:extLst>
              <a:ext uri="{FF2B5EF4-FFF2-40B4-BE49-F238E27FC236}">
                <a16:creationId xmlns:a16="http://schemas.microsoft.com/office/drawing/2014/main" id="{C28A8F20-811B-4167-814B-6D7CF761791E}"/>
              </a:ext>
            </a:extLst>
          </p:cNvPr>
          <p:cNvSpPr/>
          <p:nvPr/>
        </p:nvSpPr>
        <p:spPr>
          <a:xfrm>
            <a:off x="468926" y="2412688"/>
            <a:ext cx="5928194" cy="623248"/>
          </a:xfrm>
          <a:prstGeom prst="rect">
            <a:avLst/>
          </a:prstGeom>
        </p:spPr>
        <p:txBody>
          <a:bodyPr wrap="square">
            <a:spAutoFit/>
          </a:bodyPr>
          <a:lstStyle/>
          <a:p>
            <a:r>
              <a:rPr lang="en-AU" sz="1150" b="1" dirty="0">
                <a:solidFill>
                  <a:schemeClr val="bg1"/>
                </a:solidFill>
                <a:latin typeface="Arial Narrow" panose="020B0606020202030204" pitchFamily="34" charset="0"/>
              </a:rPr>
              <a:t>Activity: Listed below are factors that reduce coral cover directly linked to water quality. Tick the water quality parameter/s that each factor is likely to change the most and cause a hard coral to die.</a:t>
            </a:r>
            <a:br>
              <a:rPr lang="en-AU" sz="1150" b="1" dirty="0">
                <a:solidFill>
                  <a:schemeClr val="bg1"/>
                </a:solidFill>
                <a:latin typeface="Arial Narrow" panose="020B0606020202030204" pitchFamily="34" charset="0"/>
              </a:rPr>
            </a:br>
            <a:endParaRPr lang="en-AU" sz="1150" dirty="0">
              <a:solidFill>
                <a:schemeClr val="bg1"/>
              </a:solidFill>
              <a:latin typeface="Arial Narrow" panose="020B0606020202030204" pitchFamily="34" charset="0"/>
            </a:endParaRPr>
          </a:p>
        </p:txBody>
      </p:sp>
      <p:sp>
        <p:nvSpPr>
          <p:cNvPr id="73" name="TextBox 72">
            <a:extLst>
              <a:ext uri="{FF2B5EF4-FFF2-40B4-BE49-F238E27FC236}">
                <a16:creationId xmlns:a16="http://schemas.microsoft.com/office/drawing/2014/main" id="{2A0E2D2E-99CD-4614-94C1-D9CE596B0E15}"/>
              </a:ext>
            </a:extLst>
          </p:cNvPr>
          <p:cNvSpPr txBox="1"/>
          <p:nvPr/>
        </p:nvSpPr>
        <p:spPr>
          <a:xfrm>
            <a:off x="394667" y="2180196"/>
            <a:ext cx="6068664" cy="207749"/>
          </a:xfrm>
          <a:prstGeom prst="rect">
            <a:avLst/>
          </a:prstGeom>
          <a:noFill/>
        </p:spPr>
        <p:txBody>
          <a:bodyPr wrap="square" rtlCol="0">
            <a:spAutoFit/>
          </a:bodyPr>
          <a:lstStyle/>
          <a:p>
            <a:r>
              <a:rPr lang="en-AU" sz="750" b="1" dirty="0">
                <a:latin typeface="Arial Narrow" panose="020B0606020202030204" pitchFamily="34" charset="0"/>
              </a:rPr>
              <a:t>Figure 1: Schematic diagram summarising key factors that reduce coral cover, directly linked to water quality</a:t>
            </a:r>
            <a:r>
              <a:rPr lang="en-AU" sz="750" b="1" baseline="30000" dirty="0">
                <a:latin typeface="Arial Narrow" panose="020B0606020202030204" pitchFamily="34" charset="0"/>
              </a:rPr>
              <a:t>[1]</a:t>
            </a:r>
            <a:r>
              <a:rPr lang="en-AU" sz="750" b="1" dirty="0">
                <a:latin typeface="Arial Narrow" panose="020B0606020202030204" pitchFamily="34" charset="0"/>
              </a:rPr>
              <a:t>. </a:t>
            </a:r>
          </a:p>
        </p:txBody>
      </p:sp>
      <p:sp>
        <p:nvSpPr>
          <p:cNvPr id="79" name="Rectangle 78">
            <a:extLst>
              <a:ext uri="{FF2B5EF4-FFF2-40B4-BE49-F238E27FC236}">
                <a16:creationId xmlns:a16="http://schemas.microsoft.com/office/drawing/2014/main" id="{A41FB370-5EA3-4B7D-B9BC-79F5B3B73706}"/>
              </a:ext>
            </a:extLst>
          </p:cNvPr>
          <p:cNvSpPr/>
          <p:nvPr/>
        </p:nvSpPr>
        <p:spPr>
          <a:xfrm>
            <a:off x="5677247" y="7946867"/>
            <a:ext cx="617591" cy="24191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80" name="TextBox 79">
            <a:extLst>
              <a:ext uri="{FF2B5EF4-FFF2-40B4-BE49-F238E27FC236}">
                <a16:creationId xmlns:a16="http://schemas.microsoft.com/office/drawing/2014/main" id="{205B0EA9-7E20-490B-B988-1067AC10438F}"/>
              </a:ext>
            </a:extLst>
          </p:cNvPr>
          <p:cNvSpPr txBox="1"/>
          <p:nvPr/>
        </p:nvSpPr>
        <p:spPr>
          <a:xfrm>
            <a:off x="5677247" y="7923858"/>
            <a:ext cx="648071"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True</a:t>
            </a:r>
          </a:p>
        </p:txBody>
      </p:sp>
      <p:sp>
        <p:nvSpPr>
          <p:cNvPr id="78" name="Freeform 104">
            <a:extLst>
              <a:ext uri="{FF2B5EF4-FFF2-40B4-BE49-F238E27FC236}">
                <a16:creationId xmlns:a16="http://schemas.microsoft.com/office/drawing/2014/main" id="{8A533C7D-ABA9-4CE9-AD4F-DF480F07CD20}"/>
              </a:ext>
            </a:extLst>
          </p:cNvPr>
          <p:cNvSpPr/>
          <p:nvPr/>
        </p:nvSpPr>
        <p:spPr>
          <a:xfrm>
            <a:off x="4145882" y="1552440"/>
            <a:ext cx="644434" cy="89738"/>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TextBox 81">
            <a:extLst>
              <a:ext uri="{FF2B5EF4-FFF2-40B4-BE49-F238E27FC236}">
                <a16:creationId xmlns:a16="http://schemas.microsoft.com/office/drawing/2014/main" id="{6DD1500C-3C60-4F90-A435-880EA84EFAF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1" name="TextBox 10">
            <a:extLst>
              <a:ext uri="{FF2B5EF4-FFF2-40B4-BE49-F238E27FC236}">
                <a16:creationId xmlns:a16="http://schemas.microsoft.com/office/drawing/2014/main" id="{B1128BFD-CD24-4510-91E9-843BAC985797}"/>
              </a:ext>
            </a:extLst>
          </p:cNvPr>
          <p:cNvSpPr txBox="1"/>
          <p:nvPr/>
        </p:nvSpPr>
        <p:spPr>
          <a:xfrm rot="20555095">
            <a:off x="4300247" y="4510888"/>
            <a:ext cx="1909329" cy="276999"/>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answers may vary </a:t>
            </a:r>
          </a:p>
        </p:txBody>
      </p:sp>
      <p:cxnSp>
        <p:nvCxnSpPr>
          <p:cNvPr id="21" name="Straight Connector 20">
            <a:extLst>
              <a:ext uri="{FF2B5EF4-FFF2-40B4-BE49-F238E27FC236}">
                <a16:creationId xmlns:a16="http://schemas.microsoft.com/office/drawing/2014/main" id="{88285190-A369-CEBB-FAC4-0BEBA5B23703}"/>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36">
            <a:extLst>
              <a:ext uri="{FF2B5EF4-FFF2-40B4-BE49-F238E27FC236}">
                <a16:creationId xmlns:a16="http://schemas.microsoft.com/office/drawing/2014/main" id="{AFD48B29-2FE8-49A6-DA3D-0AAB0DC16E34}"/>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3" name="TextBox 36">
            <a:extLst>
              <a:ext uri="{FF2B5EF4-FFF2-40B4-BE49-F238E27FC236}">
                <a16:creationId xmlns:a16="http://schemas.microsoft.com/office/drawing/2014/main" id="{6B830884-2935-7D50-883A-C56BF72DA15D}"/>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3269814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29041-E71A-1170-83DE-EB7F4F6EA9B5}"/>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140E6632-DEC1-54F1-3336-92DCEABB4BA3}"/>
              </a:ext>
            </a:extLst>
          </p:cNvPr>
          <p:cNvSpPr txBox="1"/>
          <p:nvPr/>
        </p:nvSpPr>
        <p:spPr>
          <a:xfrm>
            <a:off x="1462707" y="236396"/>
            <a:ext cx="4155897" cy="738664"/>
          </a:xfrm>
          <a:prstGeom prst="rect">
            <a:avLst/>
          </a:prstGeom>
          <a:noFill/>
        </p:spPr>
        <p:txBody>
          <a:bodyPr wrap="square" rtlCol="0">
            <a:spAutoFit/>
          </a:bodyPr>
          <a:lstStyle/>
          <a:p>
            <a:r>
              <a:rPr lang="en-US" sz="2000" b="1" dirty="0">
                <a:latin typeface="Arial Narrow" pitchFamily="34" charset="0"/>
              </a:rPr>
              <a:t>Identify</a:t>
            </a:r>
            <a:r>
              <a:rPr lang="en-AU" sz="1100" dirty="0">
                <a:latin typeface="Arial Narrow" panose="020B0606020202030204" pitchFamily="34" charset="0"/>
              </a:rPr>
              <a:t> </a:t>
            </a:r>
            <a:r>
              <a:rPr lang="en-US" sz="1100" dirty="0">
                <a:latin typeface="Arial Narrow" pitchFamily="34" charset="0"/>
              </a:rPr>
              <a:t>the relationship between water quality and some of the factors that affect coral cover, e.g. crown-of-thorns.</a:t>
            </a:r>
            <a:endParaRPr lang="en-US" sz="1050" i="1" dirty="0">
              <a:latin typeface="Arial Narrow" pitchFamily="34" charset="0"/>
            </a:endParaRPr>
          </a:p>
          <a:p>
            <a:endParaRPr lang="en-AU" sz="1100" dirty="0">
              <a:latin typeface="Arial Narrow" panose="020B0606020202030204" pitchFamily="34" charset="0"/>
            </a:endParaRPr>
          </a:p>
        </p:txBody>
      </p:sp>
      <p:sp>
        <p:nvSpPr>
          <p:cNvPr id="31" name="TextBox 30">
            <a:extLst>
              <a:ext uri="{FF2B5EF4-FFF2-40B4-BE49-F238E27FC236}">
                <a16:creationId xmlns:a16="http://schemas.microsoft.com/office/drawing/2014/main" id="{150375BA-83A8-D0CB-0268-7ECFDC16409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6FF12BD7-2B5B-0761-253F-5ADA85BA34E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C28BCA8C-5AE2-6D07-ABE0-1D6202A617EB}"/>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DCBCE0D4-C225-5BF7-D7F3-5487EB922875}"/>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F65A6782-4500-BB1F-4D79-5F253E74F59A}"/>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A955CA19-1E9C-546B-F1BF-468E737DC529}"/>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3821105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05163" y="168382"/>
            <a:ext cx="3917759" cy="738664"/>
          </a:xfrm>
          <a:prstGeom prst="rect">
            <a:avLst/>
          </a:prstGeom>
          <a:noFill/>
        </p:spPr>
        <p:txBody>
          <a:bodyPr wrap="square" rtlCol="0">
            <a:spAutoFit/>
          </a:bodyPr>
          <a:lstStyle/>
          <a:p>
            <a:r>
              <a:rPr lang="en-US" b="1" dirty="0">
                <a:latin typeface="Arial Narrow" pitchFamily="34" charset="0"/>
              </a:rPr>
              <a:t>29. The Ultimate Board Game – </a:t>
            </a:r>
            <a:r>
              <a:rPr lang="en-US" sz="1200" dirty="0">
                <a:latin typeface="Arial Narrow" pitchFamily="34" charset="0"/>
              </a:rPr>
              <a:t>Discuss how the processes in this sub-topic interact to have an overall net effect, </a:t>
            </a:r>
          </a:p>
          <a:p>
            <a:r>
              <a:rPr lang="en-US" sz="1200" dirty="0">
                <a:latin typeface="Arial Narrow" pitchFamily="34" charset="0"/>
              </a:rPr>
              <a:t>i.e. they do not occur in isolation.</a:t>
            </a:r>
          </a:p>
        </p:txBody>
      </p:sp>
      <p:sp>
        <p:nvSpPr>
          <p:cNvPr id="51" name="Rectangle 50"/>
          <p:cNvSpPr/>
          <p:nvPr/>
        </p:nvSpPr>
        <p:spPr>
          <a:xfrm>
            <a:off x="461814" y="1042854"/>
            <a:ext cx="947563" cy="6481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Arial Narrow" panose="020B0606020202030204" pitchFamily="34" charset="0"/>
              </a:rPr>
              <a:t>Start</a:t>
            </a:r>
          </a:p>
        </p:txBody>
      </p:sp>
      <p:sp>
        <p:nvSpPr>
          <p:cNvPr id="64" name="Rectangle 63"/>
          <p:cNvSpPr/>
          <p:nvPr/>
        </p:nvSpPr>
        <p:spPr>
          <a:xfrm>
            <a:off x="5415137" y="1041438"/>
            <a:ext cx="947563" cy="6766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p:cNvSpPr/>
          <p:nvPr/>
        </p:nvSpPr>
        <p:spPr>
          <a:xfrm>
            <a:off x="463800" y="8131554"/>
            <a:ext cx="947365" cy="60849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Rectangle 66"/>
          <p:cNvSpPr/>
          <p:nvPr/>
        </p:nvSpPr>
        <p:spPr>
          <a:xfrm>
            <a:off x="1409375" y="8142104"/>
            <a:ext cx="1177885" cy="5979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Rectangle 68"/>
          <p:cNvSpPr/>
          <p:nvPr/>
        </p:nvSpPr>
        <p:spPr>
          <a:xfrm>
            <a:off x="2579792" y="8141265"/>
            <a:ext cx="1419233" cy="5979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Rectangle 69"/>
          <p:cNvSpPr/>
          <p:nvPr/>
        </p:nvSpPr>
        <p:spPr>
          <a:xfrm>
            <a:off x="3999026" y="8142104"/>
            <a:ext cx="1416112" cy="5979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p:cNvSpPr/>
          <p:nvPr/>
        </p:nvSpPr>
        <p:spPr>
          <a:xfrm>
            <a:off x="5407179" y="8142104"/>
            <a:ext cx="955207" cy="5979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latin typeface="Arial Narrow" panose="020B0606020202030204" pitchFamily="34" charset="0"/>
            </a:endParaRPr>
          </a:p>
        </p:txBody>
      </p:sp>
      <p:sp>
        <p:nvSpPr>
          <p:cNvPr id="72" name="Rectangle 71"/>
          <p:cNvSpPr/>
          <p:nvPr/>
        </p:nvSpPr>
        <p:spPr>
          <a:xfrm>
            <a:off x="465212" y="7115891"/>
            <a:ext cx="944161" cy="102621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Rectangle 72"/>
          <p:cNvSpPr/>
          <p:nvPr/>
        </p:nvSpPr>
        <p:spPr>
          <a:xfrm>
            <a:off x="461812" y="6103177"/>
            <a:ext cx="947563" cy="101271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Rectangle 73"/>
          <p:cNvSpPr/>
          <p:nvPr/>
        </p:nvSpPr>
        <p:spPr>
          <a:xfrm>
            <a:off x="461814" y="4983708"/>
            <a:ext cx="947563" cy="113566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Rectangle 74"/>
          <p:cNvSpPr/>
          <p:nvPr/>
        </p:nvSpPr>
        <p:spPr>
          <a:xfrm>
            <a:off x="461814" y="3898075"/>
            <a:ext cx="947563" cy="111387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Rectangle 75"/>
          <p:cNvSpPr/>
          <p:nvPr/>
        </p:nvSpPr>
        <p:spPr>
          <a:xfrm>
            <a:off x="461814" y="2913018"/>
            <a:ext cx="947563" cy="98870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Rectangle 76"/>
          <p:cNvSpPr/>
          <p:nvPr/>
        </p:nvSpPr>
        <p:spPr>
          <a:xfrm>
            <a:off x="461441" y="1708921"/>
            <a:ext cx="947563" cy="121685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Rectangle 77"/>
          <p:cNvSpPr/>
          <p:nvPr/>
        </p:nvSpPr>
        <p:spPr>
          <a:xfrm>
            <a:off x="5413970" y="6477439"/>
            <a:ext cx="948416" cy="166395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80" name="Rectangle 79"/>
          <p:cNvSpPr/>
          <p:nvPr/>
        </p:nvSpPr>
        <p:spPr>
          <a:xfrm>
            <a:off x="5413971" y="5274773"/>
            <a:ext cx="948416" cy="120266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Rectangle 80"/>
          <p:cNvSpPr/>
          <p:nvPr/>
        </p:nvSpPr>
        <p:spPr>
          <a:xfrm>
            <a:off x="5415196" y="3634863"/>
            <a:ext cx="947563" cy="69502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Rectangle 82"/>
          <p:cNvSpPr/>
          <p:nvPr/>
        </p:nvSpPr>
        <p:spPr>
          <a:xfrm>
            <a:off x="5415137" y="1691679"/>
            <a:ext cx="947563" cy="81447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Rectangle 83"/>
          <p:cNvSpPr/>
          <p:nvPr/>
        </p:nvSpPr>
        <p:spPr>
          <a:xfrm>
            <a:off x="1412774" y="1042146"/>
            <a:ext cx="1546583" cy="64953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Rectangle 84"/>
          <p:cNvSpPr/>
          <p:nvPr/>
        </p:nvSpPr>
        <p:spPr>
          <a:xfrm>
            <a:off x="2959357" y="1041744"/>
            <a:ext cx="1504719" cy="65024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Rectangle 85"/>
          <p:cNvSpPr/>
          <p:nvPr/>
        </p:nvSpPr>
        <p:spPr>
          <a:xfrm>
            <a:off x="4464076" y="1042146"/>
            <a:ext cx="951061" cy="64953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Rectangle 86"/>
          <p:cNvSpPr/>
          <p:nvPr/>
        </p:nvSpPr>
        <p:spPr>
          <a:xfrm>
            <a:off x="1464407" y="2792895"/>
            <a:ext cx="2109920" cy="1569660"/>
          </a:xfrm>
          <a:prstGeom prst="rect">
            <a:avLst/>
          </a:prstGeom>
          <a:solidFill>
            <a:schemeClr val="bg1"/>
          </a:solidFill>
        </p:spPr>
        <p:txBody>
          <a:bodyPr wrap="square">
            <a:spAutoFit/>
          </a:bodyPr>
          <a:lstStyle/>
          <a:p>
            <a:r>
              <a:rPr lang="en-AU" sz="800" b="1" dirty="0">
                <a:latin typeface="Arial Narrow" panose="020B0606020202030204" pitchFamily="34" charset="0"/>
              </a:rPr>
              <a:t>List of Organisms</a:t>
            </a:r>
          </a:p>
          <a:p>
            <a:pPr marL="228600" indent="-228600">
              <a:buFont typeface="+mj-lt"/>
              <a:buAutoNum type="arabicPeriod"/>
            </a:pPr>
            <a:r>
              <a:rPr lang="en-AU" sz="800" i="1" dirty="0">
                <a:latin typeface="Arial Narrow" panose="020B0606020202030204" pitchFamily="34" charset="0"/>
              </a:rPr>
              <a:t>Acropora </a:t>
            </a:r>
            <a:r>
              <a:rPr lang="en-AU" sz="800" dirty="0">
                <a:latin typeface="Arial Narrow" panose="020B0606020202030204" pitchFamily="34" charset="0"/>
              </a:rPr>
              <a:t>Branching Coral</a:t>
            </a:r>
          </a:p>
          <a:p>
            <a:pPr marL="228600" indent="-228600">
              <a:buFont typeface="+mj-lt"/>
              <a:buAutoNum type="arabicPeriod"/>
            </a:pPr>
            <a:r>
              <a:rPr lang="en-AU" sz="800" dirty="0">
                <a:latin typeface="Arial Narrow" panose="020B0606020202030204" pitchFamily="34" charset="0"/>
              </a:rPr>
              <a:t>Zooxanthellae Clade C</a:t>
            </a:r>
          </a:p>
          <a:p>
            <a:pPr marL="228600" indent="-228600">
              <a:buFont typeface="+mj-lt"/>
              <a:buAutoNum type="arabicPeriod"/>
            </a:pPr>
            <a:r>
              <a:rPr lang="en-AU" sz="800" dirty="0">
                <a:latin typeface="Arial Narrow" panose="020B0606020202030204" pitchFamily="34" charset="0"/>
              </a:rPr>
              <a:t>Brown macro-algae seaweed </a:t>
            </a:r>
          </a:p>
          <a:p>
            <a:pPr marL="228600" indent="-228600">
              <a:buFont typeface="+mj-lt"/>
              <a:buAutoNum type="arabicPeriod"/>
            </a:pPr>
            <a:r>
              <a:rPr lang="en-AU" sz="800" i="1" dirty="0">
                <a:latin typeface="Arial Narrow" panose="020B0606020202030204" pitchFamily="34" charset="0"/>
              </a:rPr>
              <a:t>Porites </a:t>
            </a:r>
            <a:r>
              <a:rPr lang="en-AU" sz="800" dirty="0">
                <a:latin typeface="Arial Narrow" panose="020B0606020202030204" pitchFamily="34" charset="0"/>
              </a:rPr>
              <a:t>Boulder Coral</a:t>
            </a:r>
          </a:p>
          <a:p>
            <a:pPr marL="228600" indent="-228600">
              <a:buFont typeface="+mj-lt"/>
              <a:buAutoNum type="arabicPeriod"/>
            </a:pPr>
            <a:r>
              <a:rPr lang="en-AU" sz="800" dirty="0">
                <a:latin typeface="Arial Narrow" panose="020B0606020202030204" pitchFamily="34" charset="0"/>
              </a:rPr>
              <a:t>Zooxanthellae Clade D</a:t>
            </a:r>
          </a:p>
          <a:p>
            <a:pPr marL="228600" indent="-228600">
              <a:buFont typeface="+mj-lt"/>
              <a:buAutoNum type="arabicPeriod"/>
            </a:pPr>
            <a:r>
              <a:rPr lang="en-AU" sz="800" dirty="0">
                <a:latin typeface="Arial Narrow" panose="020B0606020202030204" pitchFamily="34" charset="0"/>
              </a:rPr>
              <a:t>Green macro-algae seaweed</a:t>
            </a:r>
          </a:p>
          <a:p>
            <a:pPr marL="228600" indent="-228600">
              <a:buFont typeface="+mj-lt"/>
              <a:buAutoNum type="arabicPeriod"/>
            </a:pPr>
            <a:r>
              <a:rPr lang="en-AU" sz="800" dirty="0">
                <a:latin typeface="Arial Narrow" panose="020B0606020202030204" pitchFamily="34" charset="0"/>
              </a:rPr>
              <a:t>Surgeon Fish (primary consumer/herbivore)</a:t>
            </a:r>
          </a:p>
          <a:p>
            <a:pPr marL="228600" indent="-228600">
              <a:buFont typeface="+mj-lt"/>
              <a:buAutoNum type="arabicPeriod"/>
            </a:pPr>
            <a:r>
              <a:rPr lang="en-AU" sz="800" dirty="0">
                <a:latin typeface="Arial Narrow" panose="020B0606020202030204" pitchFamily="34" charset="0"/>
              </a:rPr>
              <a:t>Coral Trout (secondary consumer)</a:t>
            </a:r>
          </a:p>
          <a:p>
            <a:pPr marL="228600" indent="-228600">
              <a:buFont typeface="+mj-lt"/>
              <a:buAutoNum type="arabicPeriod"/>
            </a:pPr>
            <a:r>
              <a:rPr lang="en-AU" sz="800" dirty="0">
                <a:latin typeface="Arial Narrow" panose="020B0606020202030204" pitchFamily="34" charset="0"/>
              </a:rPr>
              <a:t>Shark (tertiary consumer)</a:t>
            </a:r>
          </a:p>
          <a:p>
            <a:pPr marL="228600" indent="-228600">
              <a:buFont typeface="+mj-lt"/>
              <a:buAutoNum type="arabicPeriod"/>
            </a:pPr>
            <a:r>
              <a:rPr lang="en-AU" sz="800" i="1" dirty="0" err="1">
                <a:latin typeface="Arial Narrow" panose="020B0606020202030204" pitchFamily="34" charset="0"/>
              </a:rPr>
              <a:t>Pocillopora</a:t>
            </a:r>
            <a:r>
              <a:rPr lang="en-AU" sz="800" i="1" dirty="0">
                <a:latin typeface="Arial Narrow" panose="020B0606020202030204" pitchFamily="34" charset="0"/>
              </a:rPr>
              <a:t> </a:t>
            </a:r>
            <a:r>
              <a:rPr lang="en-AU" sz="800" dirty="0">
                <a:latin typeface="Arial Narrow" panose="020B0606020202030204" pitchFamily="34" charset="0"/>
              </a:rPr>
              <a:t>Branching Coral </a:t>
            </a:r>
          </a:p>
          <a:p>
            <a:r>
              <a:rPr lang="en-AU" sz="800" dirty="0">
                <a:latin typeface="Arial Narrow" panose="020B0606020202030204" pitchFamily="34" charset="0"/>
              </a:rPr>
              <a:t>You can make up the rest if you need more.</a:t>
            </a:r>
          </a:p>
        </p:txBody>
      </p:sp>
      <p:sp>
        <p:nvSpPr>
          <p:cNvPr id="2" name="Oval 1"/>
          <p:cNvSpPr/>
          <p:nvPr/>
        </p:nvSpPr>
        <p:spPr>
          <a:xfrm>
            <a:off x="3869091" y="299994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1" name="Oval 90"/>
          <p:cNvSpPr/>
          <p:nvPr/>
        </p:nvSpPr>
        <p:spPr>
          <a:xfrm>
            <a:off x="3729305" y="3121997"/>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2" name="Oval 91"/>
          <p:cNvSpPr/>
          <p:nvPr/>
        </p:nvSpPr>
        <p:spPr>
          <a:xfrm>
            <a:off x="4730572" y="3013805"/>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3" name="Oval 92"/>
          <p:cNvSpPr/>
          <p:nvPr/>
        </p:nvSpPr>
        <p:spPr>
          <a:xfrm>
            <a:off x="4035185" y="2913331"/>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4" name="Oval 93"/>
          <p:cNvSpPr/>
          <p:nvPr/>
        </p:nvSpPr>
        <p:spPr>
          <a:xfrm>
            <a:off x="4224304" y="287409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7" name="Oval 96"/>
          <p:cNvSpPr/>
          <p:nvPr/>
        </p:nvSpPr>
        <p:spPr>
          <a:xfrm>
            <a:off x="4864054" y="3131168"/>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8" name="Oval 97"/>
          <p:cNvSpPr/>
          <p:nvPr/>
        </p:nvSpPr>
        <p:spPr>
          <a:xfrm>
            <a:off x="5042009" y="365205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9" name="Oval 98"/>
          <p:cNvSpPr/>
          <p:nvPr/>
        </p:nvSpPr>
        <p:spPr>
          <a:xfrm>
            <a:off x="5042009" y="3460643"/>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0" name="Oval 99"/>
          <p:cNvSpPr/>
          <p:nvPr/>
        </p:nvSpPr>
        <p:spPr>
          <a:xfrm>
            <a:off x="4586182" y="2905939"/>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1" name="Oval 100"/>
          <p:cNvSpPr/>
          <p:nvPr/>
        </p:nvSpPr>
        <p:spPr>
          <a:xfrm>
            <a:off x="4974463" y="328445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2" name="Oval 101"/>
          <p:cNvSpPr/>
          <p:nvPr/>
        </p:nvSpPr>
        <p:spPr>
          <a:xfrm>
            <a:off x="4410472" y="2864112"/>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 name="Rectangle 3"/>
          <p:cNvSpPr/>
          <p:nvPr/>
        </p:nvSpPr>
        <p:spPr>
          <a:xfrm>
            <a:off x="5367351" y="6492762"/>
            <a:ext cx="1048429" cy="1646605"/>
          </a:xfrm>
          <a:prstGeom prst="rect">
            <a:avLst/>
          </a:prstGeom>
        </p:spPr>
        <p:txBody>
          <a:bodyPr wrap="square">
            <a:spAutoFit/>
          </a:bodyPr>
          <a:lstStyle/>
          <a:p>
            <a:pPr algn="ctr"/>
            <a:r>
              <a:rPr lang="en-AU" sz="1000" b="1" dirty="0">
                <a:latin typeface="Arial Narrow" panose="020B0606020202030204" pitchFamily="34" charset="0"/>
              </a:rPr>
              <a:t>OCEAN ACIDIFICATION</a:t>
            </a:r>
          </a:p>
          <a:p>
            <a:pPr algn="ctr"/>
            <a:endParaRPr lang="en-AU" sz="900" dirty="0">
              <a:latin typeface="Arial Narrow" panose="020B0606020202030204" pitchFamily="34" charset="0"/>
            </a:endParaRPr>
          </a:p>
          <a:p>
            <a:pPr algn="ctr"/>
            <a:r>
              <a:rPr lang="en-AU" sz="900" dirty="0">
                <a:latin typeface="Arial Narrow" panose="020B0606020202030204" pitchFamily="34" charset="0"/>
              </a:rPr>
              <a:t>IF</a:t>
            </a:r>
          </a:p>
          <a:p>
            <a:pPr algn="ctr"/>
            <a:r>
              <a:rPr lang="en-AU" sz="900" dirty="0">
                <a:latin typeface="Arial Narrow" panose="020B0606020202030204" pitchFamily="34" charset="0"/>
              </a:rPr>
              <a:t>you have passed this point more than once already, </a:t>
            </a:r>
            <a:br>
              <a:rPr lang="en-AU" sz="900" dirty="0">
                <a:latin typeface="Arial Narrow" panose="020B0606020202030204" pitchFamily="34" charset="0"/>
              </a:rPr>
            </a:br>
            <a:r>
              <a:rPr lang="en-AU" sz="900" dirty="0">
                <a:latin typeface="Arial Narrow" panose="020B0606020202030204" pitchFamily="34" charset="0"/>
              </a:rPr>
              <a:t>corals lose 3 lifelines. </a:t>
            </a:r>
            <a:br>
              <a:rPr lang="en-AU" sz="900" dirty="0">
                <a:latin typeface="Arial Narrow" panose="020B0606020202030204" pitchFamily="34" charset="0"/>
              </a:rPr>
            </a:br>
            <a:r>
              <a:rPr lang="en-AU" sz="900" dirty="0">
                <a:latin typeface="Arial Narrow" panose="020B0606020202030204" pitchFamily="34" charset="0"/>
              </a:rPr>
              <a:t>Otherwise,</a:t>
            </a:r>
            <a:br>
              <a:rPr lang="en-AU" sz="900" dirty="0">
                <a:latin typeface="Arial Narrow" panose="020B0606020202030204" pitchFamily="34" charset="0"/>
              </a:rPr>
            </a:br>
            <a:r>
              <a:rPr lang="en-AU" sz="900" dirty="0">
                <a:latin typeface="Arial Narrow" panose="020B0606020202030204" pitchFamily="34" charset="0"/>
              </a:rPr>
              <a:t>roll again.</a:t>
            </a:r>
          </a:p>
        </p:txBody>
      </p:sp>
      <p:sp>
        <p:nvSpPr>
          <p:cNvPr id="49" name="Rectangle 48"/>
          <p:cNvSpPr/>
          <p:nvPr/>
        </p:nvSpPr>
        <p:spPr>
          <a:xfrm>
            <a:off x="1415670" y="7694407"/>
            <a:ext cx="4017031" cy="60921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050" b="1" dirty="0">
                <a:solidFill>
                  <a:schemeClr val="tx1"/>
                </a:solidFill>
                <a:latin typeface="Arial Narrow" panose="020B0606020202030204" pitchFamily="34" charset="0"/>
              </a:rPr>
              <a:t>Activity: (Part D) Discus if (going anti-clockwise and) boosting resilience </a:t>
            </a:r>
            <a:r>
              <a:rPr lang="en-AU" sz="1050" b="1" i="1" dirty="0">
                <a:solidFill>
                  <a:schemeClr val="tx1"/>
                </a:solidFill>
                <a:latin typeface="Arial Narrow" panose="020B0606020202030204" pitchFamily="34" charset="0"/>
              </a:rPr>
              <a:t>before</a:t>
            </a:r>
            <a:r>
              <a:rPr lang="en-AU" sz="1050" b="1" dirty="0">
                <a:solidFill>
                  <a:schemeClr val="tx1"/>
                </a:solidFill>
                <a:latin typeface="Arial Narrow" panose="020B0606020202030204" pitchFamily="34" charset="0"/>
              </a:rPr>
              <a:t> disturbances makes a difference to the final outcome for the reef?</a:t>
            </a:r>
          </a:p>
        </p:txBody>
      </p:sp>
      <p:sp>
        <p:nvSpPr>
          <p:cNvPr id="6" name="TextBox 5"/>
          <p:cNvSpPr txBox="1"/>
          <p:nvPr/>
        </p:nvSpPr>
        <p:spPr>
          <a:xfrm>
            <a:off x="1392936" y="1028310"/>
            <a:ext cx="1597600" cy="661720"/>
          </a:xfrm>
          <a:prstGeom prst="rect">
            <a:avLst/>
          </a:prstGeom>
          <a:noFill/>
        </p:spPr>
        <p:txBody>
          <a:bodyPr wrap="square" rtlCol="0">
            <a:spAutoFit/>
          </a:bodyPr>
          <a:lstStyle/>
          <a:p>
            <a:pPr algn="ctr"/>
            <a:r>
              <a:rPr lang="en-AU" sz="1000" b="1" dirty="0">
                <a:latin typeface="Arial Narrow" panose="020B0606020202030204" pitchFamily="34" charset="0"/>
              </a:rPr>
              <a:t>CORAL BLEACHING EVENT</a:t>
            </a:r>
          </a:p>
          <a:p>
            <a:pPr algn="ctr"/>
            <a:r>
              <a:rPr lang="en-AU" sz="900" b="1" dirty="0">
                <a:latin typeface="Arial Narrow" panose="020B0606020202030204" pitchFamily="34" charset="0"/>
              </a:rPr>
              <a:t>4 Degree Heating Weeks (DHW)</a:t>
            </a:r>
          </a:p>
          <a:p>
            <a:pPr algn="ctr"/>
            <a:r>
              <a:rPr lang="en-AU" sz="900" dirty="0">
                <a:latin typeface="Arial Narrow" panose="020B0606020202030204" pitchFamily="34" charset="0"/>
              </a:rPr>
              <a:t>Fish, coral and zooxanthellae Clade C all lose 1 lifeline</a:t>
            </a:r>
          </a:p>
        </p:txBody>
      </p:sp>
      <p:sp>
        <p:nvSpPr>
          <p:cNvPr id="50" name="TextBox 49"/>
          <p:cNvSpPr txBox="1"/>
          <p:nvPr/>
        </p:nvSpPr>
        <p:spPr>
          <a:xfrm>
            <a:off x="2924199" y="1034726"/>
            <a:ext cx="1594130" cy="661720"/>
          </a:xfrm>
          <a:prstGeom prst="rect">
            <a:avLst/>
          </a:prstGeom>
          <a:noFill/>
        </p:spPr>
        <p:txBody>
          <a:bodyPr wrap="square" rtlCol="0">
            <a:spAutoFit/>
          </a:bodyPr>
          <a:lstStyle/>
          <a:p>
            <a:pPr algn="ctr"/>
            <a:r>
              <a:rPr lang="en-AU" sz="1000" b="1" dirty="0">
                <a:latin typeface="Arial Narrow" panose="020B0606020202030204" pitchFamily="34" charset="0"/>
              </a:rPr>
              <a:t>CORAL BLEACHING EVENT</a:t>
            </a:r>
          </a:p>
          <a:p>
            <a:pPr algn="ctr"/>
            <a:r>
              <a:rPr lang="en-AU" sz="900" b="1" dirty="0">
                <a:latin typeface="Arial Narrow" panose="020B0606020202030204" pitchFamily="34" charset="0"/>
              </a:rPr>
              <a:t>8 DHW</a:t>
            </a:r>
          </a:p>
          <a:p>
            <a:pPr algn="ctr"/>
            <a:r>
              <a:rPr lang="en-AU" sz="900" dirty="0">
                <a:latin typeface="Arial Narrow" panose="020B0606020202030204" pitchFamily="34" charset="0"/>
              </a:rPr>
              <a:t>Fish, coral and zooxanthellae Clade C all lose 2 lifelines</a:t>
            </a:r>
          </a:p>
        </p:txBody>
      </p:sp>
      <p:sp>
        <p:nvSpPr>
          <p:cNvPr id="53" name="TextBox 52"/>
          <p:cNvSpPr txBox="1"/>
          <p:nvPr/>
        </p:nvSpPr>
        <p:spPr>
          <a:xfrm>
            <a:off x="5254009" y="1690548"/>
            <a:ext cx="1264261" cy="815608"/>
          </a:xfrm>
          <a:prstGeom prst="rect">
            <a:avLst/>
          </a:prstGeom>
          <a:noFill/>
        </p:spPr>
        <p:txBody>
          <a:bodyPr wrap="square" rtlCol="0">
            <a:spAutoFit/>
          </a:bodyPr>
          <a:lstStyle/>
          <a:p>
            <a:pPr algn="ctr"/>
            <a:r>
              <a:rPr lang="en-AU" sz="1000" b="1" dirty="0">
                <a:latin typeface="Arial Narrow" panose="020B0606020202030204" pitchFamily="34" charset="0"/>
              </a:rPr>
              <a:t>FLOOD</a:t>
            </a:r>
          </a:p>
          <a:p>
            <a:pPr algn="ctr"/>
            <a:endParaRPr lang="en-AU" sz="500" b="1" dirty="0">
              <a:latin typeface="Arial Narrow" panose="020B0606020202030204" pitchFamily="34" charset="0"/>
            </a:endParaRPr>
          </a:p>
          <a:p>
            <a:pPr algn="ctr"/>
            <a:r>
              <a:rPr lang="en-AU" sz="900" dirty="0">
                <a:latin typeface="Arial Narrow" panose="020B0606020202030204" pitchFamily="34" charset="0"/>
              </a:rPr>
              <a:t>Coral lose 1 lifeline</a:t>
            </a:r>
          </a:p>
          <a:p>
            <a:pPr algn="ctr"/>
            <a:endParaRPr lang="en-AU" sz="500" dirty="0">
              <a:latin typeface="Arial Narrow" panose="020B0606020202030204" pitchFamily="34" charset="0"/>
            </a:endParaRPr>
          </a:p>
          <a:p>
            <a:pPr algn="ctr"/>
            <a:r>
              <a:rPr lang="en-AU" sz="900" dirty="0">
                <a:latin typeface="Arial Narrow" panose="020B0606020202030204" pitchFamily="34" charset="0"/>
              </a:rPr>
              <a:t>Macro-algae gain </a:t>
            </a:r>
            <a:br>
              <a:rPr lang="en-AU" sz="900" dirty="0">
                <a:latin typeface="Arial Narrow" panose="020B0606020202030204" pitchFamily="34" charset="0"/>
              </a:rPr>
            </a:br>
            <a:r>
              <a:rPr lang="en-AU" sz="900" dirty="0">
                <a:latin typeface="Arial Narrow" panose="020B0606020202030204" pitchFamily="34" charset="0"/>
              </a:rPr>
              <a:t>1 lifeline</a:t>
            </a:r>
          </a:p>
        </p:txBody>
      </p:sp>
      <p:sp>
        <p:nvSpPr>
          <p:cNvPr id="54" name="Rectangle 53"/>
          <p:cNvSpPr/>
          <p:nvPr/>
        </p:nvSpPr>
        <p:spPr>
          <a:xfrm>
            <a:off x="5413970" y="2504394"/>
            <a:ext cx="948416" cy="113046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TextBox 57"/>
          <p:cNvSpPr txBox="1"/>
          <p:nvPr/>
        </p:nvSpPr>
        <p:spPr>
          <a:xfrm>
            <a:off x="4345307" y="1007666"/>
            <a:ext cx="1158038" cy="661720"/>
          </a:xfrm>
          <a:prstGeom prst="rect">
            <a:avLst/>
          </a:prstGeom>
          <a:noFill/>
        </p:spPr>
        <p:txBody>
          <a:bodyPr wrap="square" rtlCol="0">
            <a:spAutoFit/>
          </a:bodyPr>
          <a:lstStyle/>
          <a:p>
            <a:pPr algn="ctr"/>
            <a:r>
              <a:rPr lang="en-AU" sz="1100" b="1" dirty="0">
                <a:latin typeface="Arial Narrow" panose="020B0606020202030204" pitchFamily="34" charset="0"/>
              </a:rPr>
              <a:t>COTS OUTBREAK</a:t>
            </a:r>
            <a:endParaRPr lang="en-AU" sz="900" b="1" dirty="0">
              <a:latin typeface="Arial Narrow" panose="020B0606020202030204" pitchFamily="34" charset="0"/>
            </a:endParaRPr>
          </a:p>
          <a:p>
            <a:pPr algn="ctr"/>
            <a:endParaRPr lang="en-AU" sz="600" b="1" dirty="0">
              <a:latin typeface="Arial Narrow" panose="020B0606020202030204" pitchFamily="34" charset="0"/>
            </a:endParaRPr>
          </a:p>
          <a:p>
            <a:pPr algn="ctr"/>
            <a:r>
              <a:rPr lang="en-AU" sz="900" dirty="0">
                <a:latin typeface="Arial Narrow" panose="020B0606020202030204" pitchFamily="34" charset="0"/>
              </a:rPr>
              <a:t>Coral lose 1 lifeline</a:t>
            </a:r>
          </a:p>
        </p:txBody>
      </p:sp>
      <p:sp>
        <p:nvSpPr>
          <p:cNvPr id="59" name="TextBox 58"/>
          <p:cNvSpPr txBox="1"/>
          <p:nvPr/>
        </p:nvSpPr>
        <p:spPr>
          <a:xfrm>
            <a:off x="5330322" y="1037300"/>
            <a:ext cx="1066160" cy="677108"/>
          </a:xfrm>
          <a:prstGeom prst="rect">
            <a:avLst/>
          </a:prstGeom>
          <a:noFill/>
        </p:spPr>
        <p:txBody>
          <a:bodyPr wrap="square" rtlCol="0">
            <a:spAutoFit/>
          </a:bodyPr>
          <a:lstStyle/>
          <a:p>
            <a:pPr algn="ctr"/>
            <a:r>
              <a:rPr lang="en-AU" sz="1000" b="1" dirty="0">
                <a:latin typeface="Arial Narrow" panose="020B0606020202030204" pitchFamily="34" charset="0"/>
              </a:rPr>
              <a:t>OIL SPILL</a:t>
            </a:r>
          </a:p>
          <a:p>
            <a:pPr algn="ctr"/>
            <a:endParaRPr lang="en-AU" sz="900" b="1" dirty="0">
              <a:latin typeface="Arial Narrow" panose="020B0606020202030204" pitchFamily="34" charset="0"/>
            </a:endParaRPr>
          </a:p>
          <a:p>
            <a:pPr algn="ctr"/>
            <a:r>
              <a:rPr lang="en-AU" sz="900" dirty="0">
                <a:latin typeface="Arial Narrow" panose="020B0606020202030204" pitchFamily="34" charset="0"/>
              </a:rPr>
              <a:t>All organisms </a:t>
            </a:r>
            <a:br>
              <a:rPr lang="en-AU" sz="900" dirty="0">
                <a:latin typeface="Arial Narrow" panose="020B0606020202030204" pitchFamily="34" charset="0"/>
              </a:rPr>
            </a:br>
            <a:r>
              <a:rPr lang="en-AU" sz="900" dirty="0">
                <a:latin typeface="Arial Narrow" panose="020B0606020202030204" pitchFamily="34" charset="0"/>
              </a:rPr>
              <a:t>lose 1 lifeline</a:t>
            </a:r>
          </a:p>
        </p:txBody>
      </p:sp>
      <p:sp>
        <p:nvSpPr>
          <p:cNvPr id="55" name="TextBox 54"/>
          <p:cNvSpPr txBox="1"/>
          <p:nvPr/>
        </p:nvSpPr>
        <p:spPr>
          <a:xfrm>
            <a:off x="390015" y="1739715"/>
            <a:ext cx="1105913" cy="1169551"/>
          </a:xfrm>
          <a:prstGeom prst="rect">
            <a:avLst/>
          </a:prstGeom>
          <a:noFill/>
        </p:spPr>
        <p:txBody>
          <a:bodyPr wrap="square" rtlCol="0">
            <a:spAutoFit/>
          </a:bodyPr>
          <a:lstStyle/>
          <a:p>
            <a:pPr algn="ctr"/>
            <a:r>
              <a:rPr lang="en-AU" sz="1000" b="1" dirty="0">
                <a:latin typeface="Arial Narrow" panose="020B0606020202030204" pitchFamily="34" charset="0"/>
              </a:rPr>
              <a:t>TRADITIONAL OWNERS WIN RIGHTS TO, AND PROTECT, THE REEF</a:t>
            </a:r>
          </a:p>
          <a:p>
            <a:pPr algn="ctr"/>
            <a:endParaRPr lang="en-AU" sz="200" b="1" dirty="0">
              <a:latin typeface="Arial Narrow" panose="020B0606020202030204" pitchFamily="34" charset="0"/>
            </a:endParaRPr>
          </a:p>
          <a:p>
            <a:pPr algn="ctr"/>
            <a:r>
              <a:rPr lang="en-AU" sz="900" dirty="0">
                <a:latin typeface="Arial Narrow" panose="020B0606020202030204" pitchFamily="34" charset="0"/>
              </a:rPr>
              <a:t>All organisms </a:t>
            </a:r>
            <a:br>
              <a:rPr lang="en-AU" sz="900" dirty="0">
                <a:latin typeface="Arial Narrow" panose="020B0606020202030204" pitchFamily="34" charset="0"/>
              </a:rPr>
            </a:br>
            <a:r>
              <a:rPr lang="en-AU" sz="900" dirty="0">
                <a:latin typeface="Arial Narrow" panose="020B0606020202030204" pitchFamily="34" charset="0"/>
              </a:rPr>
              <a:t>gain 1 lifeline</a:t>
            </a:r>
          </a:p>
        </p:txBody>
      </p:sp>
      <p:sp>
        <p:nvSpPr>
          <p:cNvPr id="60" name="TextBox 59"/>
          <p:cNvSpPr txBox="1"/>
          <p:nvPr/>
        </p:nvSpPr>
        <p:spPr>
          <a:xfrm>
            <a:off x="388817" y="2911264"/>
            <a:ext cx="1105913" cy="1031051"/>
          </a:xfrm>
          <a:prstGeom prst="rect">
            <a:avLst/>
          </a:prstGeom>
          <a:noFill/>
        </p:spPr>
        <p:txBody>
          <a:bodyPr wrap="square" rtlCol="0">
            <a:spAutoFit/>
          </a:bodyPr>
          <a:lstStyle/>
          <a:p>
            <a:pPr algn="ctr"/>
            <a:r>
              <a:rPr lang="en-AU" sz="1000" b="1" dirty="0">
                <a:latin typeface="Arial Narrow" panose="020B0606020202030204" pitchFamily="34" charset="0"/>
              </a:rPr>
              <a:t>LAWS PASSED TO PROTECT MORE REEFS</a:t>
            </a:r>
          </a:p>
          <a:p>
            <a:pPr algn="ctr"/>
            <a:endParaRPr lang="en-AU" sz="400" dirty="0">
              <a:latin typeface="Arial Narrow" panose="020B0606020202030204" pitchFamily="34" charset="0"/>
            </a:endParaRPr>
          </a:p>
          <a:p>
            <a:pPr algn="ctr"/>
            <a:r>
              <a:rPr lang="en-AU" sz="900" dirty="0">
                <a:latin typeface="Arial Narrow" panose="020B0606020202030204" pitchFamily="34" charset="0"/>
              </a:rPr>
              <a:t>All organisms </a:t>
            </a:r>
            <a:br>
              <a:rPr lang="en-AU" sz="900" dirty="0">
                <a:latin typeface="Arial Narrow" panose="020B0606020202030204" pitchFamily="34" charset="0"/>
              </a:rPr>
            </a:br>
            <a:r>
              <a:rPr lang="en-AU" sz="900" dirty="0">
                <a:latin typeface="Arial Narrow" panose="020B0606020202030204" pitchFamily="34" charset="0"/>
              </a:rPr>
              <a:t>gain 1 lifeline </a:t>
            </a:r>
            <a:br>
              <a:rPr lang="en-AU" sz="900" dirty="0">
                <a:latin typeface="Arial Narrow" panose="020B0606020202030204" pitchFamily="34" charset="0"/>
              </a:rPr>
            </a:br>
            <a:r>
              <a:rPr lang="en-AU" sz="900" dirty="0">
                <a:latin typeface="Arial Narrow" panose="020B0606020202030204" pitchFamily="34" charset="0"/>
              </a:rPr>
              <a:t>(except macro-algae)</a:t>
            </a:r>
          </a:p>
        </p:txBody>
      </p:sp>
      <p:sp>
        <p:nvSpPr>
          <p:cNvPr id="61" name="TextBox 60"/>
          <p:cNvSpPr txBox="1"/>
          <p:nvPr/>
        </p:nvSpPr>
        <p:spPr>
          <a:xfrm>
            <a:off x="395397" y="3912813"/>
            <a:ext cx="1084288" cy="1107996"/>
          </a:xfrm>
          <a:prstGeom prst="rect">
            <a:avLst/>
          </a:prstGeom>
          <a:noFill/>
        </p:spPr>
        <p:txBody>
          <a:bodyPr wrap="square" rtlCol="0">
            <a:spAutoFit/>
          </a:bodyPr>
          <a:lstStyle/>
          <a:p>
            <a:pPr algn="ctr"/>
            <a:r>
              <a:rPr lang="en-AU" sz="1000" b="1" dirty="0">
                <a:latin typeface="Arial Narrow" panose="020B0606020202030204" pitchFamily="34" charset="0"/>
              </a:rPr>
              <a:t>CORAL LARVAE REPLENISHMENT &amp; RECRUITMENT</a:t>
            </a:r>
          </a:p>
          <a:p>
            <a:pPr algn="ctr"/>
            <a:endParaRPr lang="en-AU" sz="900" b="1" dirty="0">
              <a:latin typeface="Arial Narrow" panose="020B0606020202030204" pitchFamily="34" charset="0"/>
            </a:endParaRPr>
          </a:p>
          <a:p>
            <a:pPr algn="ctr"/>
            <a:r>
              <a:rPr lang="en-AU" sz="900" dirty="0">
                <a:latin typeface="Arial Narrow" panose="020B0606020202030204" pitchFamily="34" charset="0"/>
              </a:rPr>
              <a:t>Swap a macro-algae for a coral </a:t>
            </a:r>
            <a:br>
              <a:rPr lang="en-AU" sz="900" dirty="0">
                <a:latin typeface="Arial Narrow" panose="020B0606020202030204" pitchFamily="34" charset="0"/>
              </a:rPr>
            </a:br>
            <a:r>
              <a:rPr lang="en-AU" sz="900" dirty="0">
                <a:latin typeface="Arial Narrow" panose="020B0606020202030204" pitchFamily="34" charset="0"/>
              </a:rPr>
              <a:t>(with 3 lifelines)</a:t>
            </a:r>
          </a:p>
        </p:txBody>
      </p:sp>
      <p:sp>
        <p:nvSpPr>
          <p:cNvPr id="62" name="TextBox 61"/>
          <p:cNvSpPr txBox="1"/>
          <p:nvPr/>
        </p:nvSpPr>
        <p:spPr>
          <a:xfrm>
            <a:off x="373772" y="5055785"/>
            <a:ext cx="1105913" cy="1046440"/>
          </a:xfrm>
          <a:prstGeom prst="rect">
            <a:avLst/>
          </a:prstGeom>
          <a:noFill/>
        </p:spPr>
        <p:txBody>
          <a:bodyPr wrap="square" rtlCol="0">
            <a:spAutoFit/>
          </a:bodyPr>
          <a:lstStyle/>
          <a:p>
            <a:pPr algn="ctr"/>
            <a:r>
              <a:rPr lang="en-AU" sz="1000" b="1" dirty="0">
                <a:latin typeface="Arial Narrow" panose="020B0606020202030204" pitchFamily="34" charset="0"/>
              </a:rPr>
              <a:t>OIL MINING &amp; EXPLORATION WITHIN THE EEZ BANNED</a:t>
            </a:r>
          </a:p>
          <a:p>
            <a:pPr algn="ctr"/>
            <a:endParaRPr lang="en-AU" sz="400" b="1" dirty="0">
              <a:latin typeface="Arial Narrow" panose="020B0606020202030204" pitchFamily="34" charset="0"/>
            </a:endParaRPr>
          </a:p>
          <a:p>
            <a:pPr algn="ctr"/>
            <a:r>
              <a:rPr lang="en-AU" sz="900" dirty="0">
                <a:latin typeface="Arial Narrow" panose="020B0606020202030204" pitchFamily="34" charset="0"/>
              </a:rPr>
              <a:t>All organisms gain </a:t>
            </a:r>
          </a:p>
          <a:p>
            <a:pPr algn="ctr"/>
            <a:r>
              <a:rPr lang="en-AU" sz="900" dirty="0">
                <a:latin typeface="Arial Narrow" panose="020B0606020202030204" pitchFamily="34" charset="0"/>
              </a:rPr>
              <a:t>1 lifeline</a:t>
            </a:r>
          </a:p>
        </p:txBody>
      </p:sp>
      <p:sp>
        <p:nvSpPr>
          <p:cNvPr id="63" name="TextBox 62"/>
          <p:cNvSpPr txBox="1"/>
          <p:nvPr/>
        </p:nvSpPr>
        <p:spPr>
          <a:xfrm>
            <a:off x="381093" y="6113714"/>
            <a:ext cx="1131174" cy="1015663"/>
          </a:xfrm>
          <a:prstGeom prst="rect">
            <a:avLst/>
          </a:prstGeom>
          <a:noFill/>
        </p:spPr>
        <p:txBody>
          <a:bodyPr wrap="square" rtlCol="0">
            <a:spAutoFit/>
          </a:bodyPr>
          <a:lstStyle/>
          <a:p>
            <a:pPr algn="ctr"/>
            <a:r>
              <a:rPr lang="en-AU" sz="1000" b="1" dirty="0">
                <a:latin typeface="Arial Narrow" panose="020B0606020202030204" pitchFamily="34" charset="0"/>
              </a:rPr>
              <a:t>MORE FUNDING TO STOP ILLEGAL FISHING</a:t>
            </a:r>
          </a:p>
          <a:p>
            <a:pPr algn="ctr"/>
            <a:endParaRPr lang="en-AU" sz="300" dirty="0">
              <a:latin typeface="Arial Narrow" panose="020B0606020202030204" pitchFamily="34" charset="0"/>
            </a:endParaRPr>
          </a:p>
          <a:p>
            <a:pPr algn="ctr"/>
            <a:r>
              <a:rPr lang="en-AU" sz="900" dirty="0">
                <a:latin typeface="Arial Narrow" panose="020B0606020202030204" pitchFamily="34" charset="0"/>
              </a:rPr>
              <a:t>FISH gain 1 lifeline. Macro-algae </a:t>
            </a:r>
            <a:br>
              <a:rPr lang="en-AU" sz="900" dirty="0">
                <a:latin typeface="Arial Narrow" panose="020B0606020202030204" pitchFamily="34" charset="0"/>
              </a:rPr>
            </a:br>
            <a:r>
              <a:rPr lang="en-AU" sz="900" dirty="0">
                <a:latin typeface="Arial Narrow" panose="020B0606020202030204" pitchFamily="34" charset="0"/>
              </a:rPr>
              <a:t>lose 1 lifeline</a:t>
            </a:r>
          </a:p>
        </p:txBody>
      </p:sp>
      <p:sp>
        <p:nvSpPr>
          <p:cNvPr id="65" name="TextBox 64"/>
          <p:cNvSpPr txBox="1"/>
          <p:nvPr/>
        </p:nvSpPr>
        <p:spPr>
          <a:xfrm>
            <a:off x="408328" y="7123995"/>
            <a:ext cx="1076489" cy="1323439"/>
          </a:xfrm>
          <a:prstGeom prst="rect">
            <a:avLst/>
          </a:prstGeom>
          <a:noFill/>
        </p:spPr>
        <p:txBody>
          <a:bodyPr wrap="square" rtlCol="0">
            <a:spAutoFit/>
          </a:bodyPr>
          <a:lstStyle/>
          <a:p>
            <a:pPr algn="ctr"/>
            <a:r>
              <a:rPr lang="en-AU" sz="1000" b="1" dirty="0">
                <a:latin typeface="Arial Narrow" panose="020B0606020202030204" pitchFamily="34" charset="0"/>
              </a:rPr>
              <a:t>PROTECTION &amp; REPLANTING OF MANGROVES</a:t>
            </a:r>
          </a:p>
          <a:p>
            <a:pPr algn="ctr"/>
            <a:endParaRPr lang="en-AU" sz="300" b="1" dirty="0">
              <a:latin typeface="Arial Narrow" panose="020B0606020202030204" pitchFamily="34" charset="0"/>
            </a:endParaRPr>
          </a:p>
          <a:p>
            <a:pPr algn="ctr"/>
            <a:r>
              <a:rPr lang="en-AU" sz="900" dirty="0">
                <a:latin typeface="Arial Narrow" panose="020B0606020202030204" pitchFamily="34" charset="0"/>
              </a:rPr>
              <a:t>All organisms gain 1 lifeline.</a:t>
            </a:r>
            <a:r>
              <a:rPr lang="en-AU" sz="500" dirty="0">
                <a:latin typeface="Arial Narrow" panose="020B0606020202030204" pitchFamily="34" charset="0"/>
              </a:rPr>
              <a:t> </a:t>
            </a:r>
            <a:r>
              <a:rPr lang="en-AU" sz="900" dirty="0">
                <a:latin typeface="Arial Narrow" panose="020B0606020202030204" pitchFamily="34" charset="0"/>
              </a:rPr>
              <a:t>Macro-algae </a:t>
            </a:r>
            <a:br>
              <a:rPr lang="en-AU" sz="900" dirty="0">
                <a:latin typeface="Arial Narrow" panose="020B0606020202030204" pitchFamily="34" charset="0"/>
              </a:rPr>
            </a:br>
            <a:r>
              <a:rPr lang="en-AU" sz="900" dirty="0">
                <a:latin typeface="Arial Narrow" panose="020B0606020202030204" pitchFamily="34" charset="0"/>
              </a:rPr>
              <a:t>lose 1 lifeline</a:t>
            </a:r>
          </a:p>
          <a:p>
            <a:pPr algn="ctr"/>
            <a:endParaRPr lang="en-AU" sz="1100" b="1" dirty="0">
              <a:latin typeface="Arial Narrow" panose="020B0606020202030204" pitchFamily="34" charset="0"/>
            </a:endParaRPr>
          </a:p>
          <a:p>
            <a:pPr algn="ctr"/>
            <a:endParaRPr lang="en-AU" sz="900" dirty="0">
              <a:latin typeface="Arial Narrow" panose="020B0606020202030204" pitchFamily="34" charset="0"/>
            </a:endParaRPr>
          </a:p>
        </p:txBody>
      </p:sp>
      <p:sp>
        <p:nvSpPr>
          <p:cNvPr id="79" name="TextBox 78"/>
          <p:cNvSpPr txBox="1"/>
          <p:nvPr/>
        </p:nvSpPr>
        <p:spPr>
          <a:xfrm>
            <a:off x="5361540" y="5318778"/>
            <a:ext cx="1069055" cy="1107996"/>
          </a:xfrm>
          <a:prstGeom prst="rect">
            <a:avLst/>
          </a:prstGeom>
          <a:noFill/>
        </p:spPr>
        <p:txBody>
          <a:bodyPr wrap="square" rtlCol="0">
            <a:spAutoFit/>
          </a:bodyPr>
          <a:lstStyle/>
          <a:p>
            <a:pPr algn="ctr"/>
            <a:r>
              <a:rPr lang="en-AU" sz="1000" b="1" dirty="0">
                <a:latin typeface="Arial Narrow" panose="020B0606020202030204" pitchFamily="34" charset="0"/>
              </a:rPr>
              <a:t>CORAL BLEACHING EVENT (</a:t>
            </a:r>
            <a:r>
              <a:rPr lang="en-AU" sz="900" b="1" dirty="0">
                <a:latin typeface="Arial Narrow" panose="020B0606020202030204" pitchFamily="34" charset="0"/>
              </a:rPr>
              <a:t>4 DHW)</a:t>
            </a:r>
          </a:p>
          <a:p>
            <a:pPr algn="ctr"/>
            <a:r>
              <a:rPr lang="en-AU" sz="900" dirty="0">
                <a:latin typeface="Arial Narrow" panose="020B0606020202030204" pitchFamily="34" charset="0"/>
              </a:rPr>
              <a:t>Fish, coral and </a:t>
            </a:r>
            <a:br>
              <a:rPr lang="en-AU" sz="900" dirty="0">
                <a:latin typeface="Arial Narrow" panose="020B0606020202030204" pitchFamily="34" charset="0"/>
              </a:rPr>
            </a:br>
            <a:r>
              <a:rPr lang="en-AU" sz="900" dirty="0">
                <a:latin typeface="Arial Narrow" panose="020B0606020202030204" pitchFamily="34" charset="0"/>
              </a:rPr>
              <a:t>zooxanthellae </a:t>
            </a:r>
            <a:br>
              <a:rPr lang="en-AU" sz="900" dirty="0">
                <a:latin typeface="Arial Narrow" panose="020B0606020202030204" pitchFamily="34" charset="0"/>
              </a:rPr>
            </a:br>
            <a:r>
              <a:rPr lang="en-AU" sz="900" dirty="0">
                <a:latin typeface="Arial Narrow" panose="020B0606020202030204" pitchFamily="34" charset="0"/>
              </a:rPr>
              <a:t>Clade C </a:t>
            </a:r>
            <a:br>
              <a:rPr lang="en-AU" sz="900" dirty="0">
                <a:latin typeface="Arial Narrow" panose="020B0606020202030204" pitchFamily="34" charset="0"/>
              </a:rPr>
            </a:br>
            <a:r>
              <a:rPr lang="en-AU" sz="900" dirty="0">
                <a:latin typeface="Arial Narrow" panose="020B0606020202030204" pitchFamily="34" charset="0"/>
              </a:rPr>
              <a:t>lose 1 lifeline</a:t>
            </a:r>
          </a:p>
        </p:txBody>
      </p:sp>
      <p:sp>
        <p:nvSpPr>
          <p:cNvPr id="82" name="TextBox 81"/>
          <p:cNvSpPr txBox="1"/>
          <p:nvPr/>
        </p:nvSpPr>
        <p:spPr>
          <a:xfrm>
            <a:off x="3946964" y="8111941"/>
            <a:ext cx="1554405" cy="677108"/>
          </a:xfrm>
          <a:prstGeom prst="rect">
            <a:avLst/>
          </a:prstGeom>
          <a:noFill/>
        </p:spPr>
        <p:txBody>
          <a:bodyPr wrap="square" rtlCol="0">
            <a:spAutoFit/>
          </a:bodyPr>
          <a:lstStyle/>
          <a:p>
            <a:pPr algn="ctr"/>
            <a:r>
              <a:rPr lang="en-AU" sz="1000" b="1" dirty="0">
                <a:latin typeface="Arial Narrow" panose="020B0606020202030204" pitchFamily="34" charset="0"/>
              </a:rPr>
              <a:t>MARINE DEBRIS </a:t>
            </a:r>
            <a:br>
              <a:rPr lang="en-AU" sz="1000" b="1" dirty="0">
                <a:latin typeface="Arial Narrow" panose="020B0606020202030204" pitchFamily="34" charset="0"/>
              </a:rPr>
            </a:br>
            <a:r>
              <a:rPr lang="en-AU" sz="1000" b="1" dirty="0">
                <a:latin typeface="Arial Narrow" panose="020B0606020202030204" pitchFamily="34" charset="0"/>
              </a:rPr>
              <a:t>CLEAN-UP</a:t>
            </a:r>
          </a:p>
          <a:p>
            <a:pPr algn="ctr"/>
            <a:r>
              <a:rPr lang="en-AU" sz="900" dirty="0">
                <a:latin typeface="Arial Narrow" panose="020B0606020202030204" pitchFamily="34" charset="0"/>
              </a:rPr>
              <a:t>All organisms gain 1 lifeline</a:t>
            </a:r>
          </a:p>
          <a:p>
            <a:pPr algn="ctr"/>
            <a:r>
              <a:rPr lang="en-AU" sz="900" dirty="0">
                <a:latin typeface="Arial Narrow" panose="020B0606020202030204" pitchFamily="34" charset="0"/>
              </a:rPr>
              <a:t>(except macro-algae)</a:t>
            </a:r>
          </a:p>
        </p:txBody>
      </p:sp>
      <p:sp>
        <p:nvSpPr>
          <p:cNvPr id="88" name="TextBox 87"/>
          <p:cNvSpPr txBox="1"/>
          <p:nvPr/>
        </p:nvSpPr>
        <p:spPr>
          <a:xfrm>
            <a:off x="5367861" y="3692581"/>
            <a:ext cx="1066160" cy="600164"/>
          </a:xfrm>
          <a:prstGeom prst="rect">
            <a:avLst/>
          </a:prstGeom>
          <a:noFill/>
        </p:spPr>
        <p:txBody>
          <a:bodyPr wrap="square" rtlCol="0">
            <a:spAutoFit/>
          </a:bodyPr>
          <a:lstStyle/>
          <a:p>
            <a:pPr algn="ctr"/>
            <a:r>
              <a:rPr lang="en-AU" sz="1000" b="1" dirty="0">
                <a:latin typeface="Arial Narrow" panose="020B0606020202030204" pitchFamily="34" charset="0"/>
              </a:rPr>
              <a:t>DREDGING</a:t>
            </a:r>
          </a:p>
          <a:p>
            <a:pPr algn="ctr"/>
            <a:endParaRPr lang="en-AU" sz="400" b="1" dirty="0">
              <a:latin typeface="Arial Narrow" panose="020B0606020202030204" pitchFamily="34" charset="0"/>
            </a:endParaRPr>
          </a:p>
          <a:p>
            <a:pPr algn="ctr"/>
            <a:r>
              <a:rPr lang="en-AU" sz="900" dirty="0">
                <a:latin typeface="Arial Narrow" panose="020B0606020202030204" pitchFamily="34" charset="0"/>
              </a:rPr>
              <a:t>Corals lose </a:t>
            </a:r>
            <a:br>
              <a:rPr lang="en-AU" sz="900" dirty="0">
                <a:latin typeface="Arial Narrow" panose="020B0606020202030204" pitchFamily="34" charset="0"/>
              </a:rPr>
            </a:br>
            <a:r>
              <a:rPr lang="en-AU" sz="900" dirty="0">
                <a:latin typeface="Arial Narrow" panose="020B0606020202030204" pitchFamily="34" charset="0"/>
              </a:rPr>
              <a:t>1 lifeline</a:t>
            </a:r>
          </a:p>
        </p:txBody>
      </p:sp>
      <p:sp>
        <p:nvSpPr>
          <p:cNvPr id="90" name="TextBox 89"/>
          <p:cNvSpPr txBox="1"/>
          <p:nvPr/>
        </p:nvSpPr>
        <p:spPr>
          <a:xfrm>
            <a:off x="5322923" y="8181037"/>
            <a:ext cx="1126520" cy="538609"/>
          </a:xfrm>
          <a:prstGeom prst="rect">
            <a:avLst/>
          </a:prstGeom>
          <a:noFill/>
        </p:spPr>
        <p:txBody>
          <a:bodyPr wrap="square" rtlCol="0">
            <a:spAutoFit/>
          </a:bodyPr>
          <a:lstStyle/>
          <a:p>
            <a:pPr algn="ctr"/>
            <a:r>
              <a:rPr lang="en-AU" sz="1000" b="1" dirty="0">
                <a:latin typeface="Arial Narrow" panose="020B0606020202030204" pitchFamily="34" charset="0"/>
              </a:rPr>
              <a:t>DISEASE OUTBREAK</a:t>
            </a:r>
            <a:br>
              <a:rPr lang="en-AU" sz="1000" b="1" dirty="0">
                <a:latin typeface="Arial Narrow" panose="020B0606020202030204" pitchFamily="34" charset="0"/>
              </a:rPr>
            </a:br>
            <a:r>
              <a:rPr lang="en-AU" sz="900" dirty="0">
                <a:latin typeface="Arial Narrow" panose="020B0606020202030204" pitchFamily="34" charset="0"/>
              </a:rPr>
              <a:t>Coral lose 1 lifeline</a:t>
            </a:r>
          </a:p>
        </p:txBody>
      </p:sp>
      <p:sp>
        <p:nvSpPr>
          <p:cNvPr id="95" name="TextBox 94"/>
          <p:cNvSpPr txBox="1"/>
          <p:nvPr/>
        </p:nvSpPr>
        <p:spPr>
          <a:xfrm>
            <a:off x="2453588" y="8095147"/>
            <a:ext cx="1622890" cy="677108"/>
          </a:xfrm>
          <a:prstGeom prst="rect">
            <a:avLst/>
          </a:prstGeom>
          <a:noFill/>
        </p:spPr>
        <p:txBody>
          <a:bodyPr wrap="square" rtlCol="0">
            <a:spAutoFit/>
          </a:bodyPr>
          <a:lstStyle/>
          <a:p>
            <a:pPr algn="ctr"/>
            <a:r>
              <a:rPr lang="en-AU" sz="1000" b="1" dirty="0">
                <a:latin typeface="Arial Narrow" panose="020B0606020202030204" pitchFamily="34" charset="0"/>
              </a:rPr>
              <a:t>SEWAGE TREATMENT UPGRADES</a:t>
            </a:r>
          </a:p>
          <a:p>
            <a:pPr algn="ctr"/>
            <a:r>
              <a:rPr lang="en-AU" sz="900" dirty="0">
                <a:latin typeface="Arial Narrow" panose="020B0606020202030204" pitchFamily="34" charset="0"/>
              </a:rPr>
              <a:t>All organisms gain 1 lifeline (except macro-algae)</a:t>
            </a:r>
          </a:p>
        </p:txBody>
      </p:sp>
      <p:sp>
        <p:nvSpPr>
          <p:cNvPr id="96" name="TextBox 95"/>
          <p:cNvSpPr txBox="1"/>
          <p:nvPr/>
        </p:nvSpPr>
        <p:spPr>
          <a:xfrm>
            <a:off x="1345975" y="8126281"/>
            <a:ext cx="1288197" cy="600164"/>
          </a:xfrm>
          <a:prstGeom prst="rect">
            <a:avLst/>
          </a:prstGeom>
          <a:noFill/>
        </p:spPr>
        <p:txBody>
          <a:bodyPr wrap="square" rtlCol="0">
            <a:spAutoFit/>
          </a:bodyPr>
          <a:lstStyle/>
          <a:p>
            <a:pPr algn="ctr"/>
            <a:r>
              <a:rPr lang="en-AU" sz="1000" b="1" dirty="0">
                <a:latin typeface="Arial Narrow" panose="020B0606020202030204" pitchFamily="34" charset="0"/>
              </a:rPr>
              <a:t>MASS SPAWNING EVENT</a:t>
            </a:r>
          </a:p>
          <a:p>
            <a:pPr algn="ctr"/>
            <a:endParaRPr lang="en-AU" sz="400" b="1" dirty="0">
              <a:latin typeface="Arial Narrow" panose="020B0606020202030204" pitchFamily="34" charset="0"/>
            </a:endParaRPr>
          </a:p>
          <a:p>
            <a:pPr algn="ctr"/>
            <a:r>
              <a:rPr lang="en-AU" sz="900" dirty="0">
                <a:latin typeface="Arial Narrow" panose="020B0606020202030204" pitchFamily="34" charset="0"/>
              </a:rPr>
              <a:t>coral gain 1 lifeline </a:t>
            </a:r>
          </a:p>
        </p:txBody>
      </p:sp>
      <p:sp>
        <p:nvSpPr>
          <p:cNvPr id="103" name="Rectangle 102"/>
          <p:cNvSpPr/>
          <p:nvPr/>
        </p:nvSpPr>
        <p:spPr>
          <a:xfrm>
            <a:off x="5413971" y="4319719"/>
            <a:ext cx="951484" cy="955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TextBox 103"/>
          <p:cNvSpPr txBox="1"/>
          <p:nvPr/>
        </p:nvSpPr>
        <p:spPr>
          <a:xfrm>
            <a:off x="5387533" y="4373265"/>
            <a:ext cx="1046488" cy="861774"/>
          </a:xfrm>
          <a:prstGeom prst="rect">
            <a:avLst/>
          </a:prstGeom>
          <a:noFill/>
        </p:spPr>
        <p:txBody>
          <a:bodyPr wrap="square" rtlCol="0">
            <a:spAutoFit/>
          </a:bodyPr>
          <a:lstStyle/>
          <a:p>
            <a:pPr algn="ctr"/>
            <a:r>
              <a:rPr lang="en-AU" sz="1000" b="1" dirty="0">
                <a:latin typeface="Arial Narrow" panose="020B0606020202030204" pitchFamily="34" charset="0"/>
              </a:rPr>
              <a:t>SEVERE AND DESTRUCTIVE STORM EVENT</a:t>
            </a:r>
          </a:p>
          <a:p>
            <a:pPr algn="ctr"/>
            <a:endParaRPr lang="en-AU" sz="1100" b="1" dirty="0">
              <a:latin typeface="Arial Narrow" panose="020B0606020202030204" pitchFamily="34" charset="0"/>
            </a:endParaRPr>
          </a:p>
          <a:p>
            <a:pPr algn="ctr"/>
            <a:r>
              <a:rPr lang="en-AU" sz="900" dirty="0">
                <a:latin typeface="Arial Narrow" panose="020B0606020202030204" pitchFamily="34" charset="0"/>
              </a:rPr>
              <a:t>Coral lose 1 lifeline</a:t>
            </a:r>
          </a:p>
        </p:txBody>
      </p:sp>
      <p:sp>
        <p:nvSpPr>
          <p:cNvPr id="105" name="TextBox 104"/>
          <p:cNvSpPr txBox="1"/>
          <p:nvPr/>
        </p:nvSpPr>
        <p:spPr>
          <a:xfrm>
            <a:off x="359233" y="8101681"/>
            <a:ext cx="1164833" cy="677108"/>
          </a:xfrm>
          <a:prstGeom prst="rect">
            <a:avLst/>
          </a:prstGeom>
          <a:noFill/>
        </p:spPr>
        <p:txBody>
          <a:bodyPr wrap="square" rtlCol="0">
            <a:spAutoFit/>
          </a:bodyPr>
          <a:lstStyle/>
          <a:p>
            <a:pPr algn="ctr"/>
            <a:r>
              <a:rPr lang="en-AU" sz="1000" b="1" dirty="0">
                <a:latin typeface="Arial Narrow" panose="020B0606020202030204" pitchFamily="34" charset="0"/>
              </a:rPr>
              <a:t>FRACKING BAN</a:t>
            </a:r>
          </a:p>
          <a:p>
            <a:pPr algn="ctr"/>
            <a:r>
              <a:rPr lang="en-AU" sz="900" dirty="0">
                <a:latin typeface="Arial Narrow" panose="020B0606020202030204" pitchFamily="34" charset="0"/>
              </a:rPr>
              <a:t>All organisms gain </a:t>
            </a:r>
            <a:br>
              <a:rPr lang="en-AU" sz="900" dirty="0">
                <a:latin typeface="Arial Narrow" panose="020B0606020202030204" pitchFamily="34" charset="0"/>
              </a:rPr>
            </a:br>
            <a:r>
              <a:rPr lang="en-AU" sz="900" dirty="0">
                <a:latin typeface="Arial Narrow" panose="020B0606020202030204" pitchFamily="34" charset="0"/>
              </a:rPr>
              <a:t>1 lifeline </a:t>
            </a:r>
            <a:br>
              <a:rPr lang="en-AU" sz="900" dirty="0">
                <a:latin typeface="Arial Narrow" panose="020B0606020202030204" pitchFamily="34" charset="0"/>
              </a:rPr>
            </a:br>
            <a:r>
              <a:rPr lang="en-AU" sz="900" dirty="0">
                <a:latin typeface="Arial Narrow" panose="020B0606020202030204" pitchFamily="34" charset="0"/>
              </a:rPr>
              <a:t>(except macro-algae)</a:t>
            </a:r>
          </a:p>
        </p:txBody>
      </p:sp>
      <p:sp>
        <p:nvSpPr>
          <p:cNvPr id="106" name="TextBox 105"/>
          <p:cNvSpPr txBox="1"/>
          <p:nvPr/>
        </p:nvSpPr>
        <p:spPr>
          <a:xfrm>
            <a:off x="5331975" y="2561658"/>
            <a:ext cx="1116017" cy="954107"/>
          </a:xfrm>
          <a:prstGeom prst="rect">
            <a:avLst/>
          </a:prstGeom>
          <a:noFill/>
        </p:spPr>
        <p:txBody>
          <a:bodyPr wrap="square" rtlCol="0">
            <a:spAutoFit/>
          </a:bodyPr>
          <a:lstStyle/>
          <a:p>
            <a:pPr algn="ctr"/>
            <a:r>
              <a:rPr lang="en-AU" sz="1000" b="1" dirty="0">
                <a:latin typeface="Arial Narrow" panose="020B0606020202030204" pitchFamily="34" charset="0"/>
              </a:rPr>
              <a:t>GROUND WATER CONTAMINATION</a:t>
            </a:r>
          </a:p>
          <a:p>
            <a:pPr algn="ctr"/>
            <a:endParaRPr lang="en-AU" sz="900" b="1" dirty="0">
              <a:latin typeface="Arial Narrow" panose="020B0606020202030204" pitchFamily="34" charset="0"/>
            </a:endParaRPr>
          </a:p>
          <a:p>
            <a:pPr algn="ctr"/>
            <a:r>
              <a:rPr lang="en-AU" sz="900" dirty="0">
                <a:latin typeface="Arial Narrow" panose="020B0606020202030204" pitchFamily="34" charset="0"/>
              </a:rPr>
              <a:t>All organisms</a:t>
            </a:r>
            <a:br>
              <a:rPr lang="en-AU" sz="900" dirty="0">
                <a:latin typeface="Arial Narrow" panose="020B0606020202030204" pitchFamily="34" charset="0"/>
              </a:rPr>
            </a:br>
            <a:r>
              <a:rPr lang="en-AU" sz="900" dirty="0">
                <a:latin typeface="Arial Narrow" panose="020B0606020202030204" pitchFamily="34" charset="0"/>
              </a:rPr>
              <a:t>lose 1 lifeline</a:t>
            </a:r>
          </a:p>
          <a:p>
            <a:pPr algn="ctr"/>
            <a:r>
              <a:rPr lang="en-AU" sz="900" dirty="0">
                <a:latin typeface="Arial Narrow" panose="020B0606020202030204" pitchFamily="34" charset="0"/>
              </a:rPr>
              <a:t>(except macro-algae)</a:t>
            </a:r>
          </a:p>
        </p:txBody>
      </p:sp>
      <p:sp>
        <p:nvSpPr>
          <p:cNvPr id="7" name="TextBox 6"/>
          <p:cNvSpPr txBox="1"/>
          <p:nvPr/>
        </p:nvSpPr>
        <p:spPr>
          <a:xfrm>
            <a:off x="1409003" y="1694323"/>
            <a:ext cx="4092365" cy="1154162"/>
          </a:xfrm>
          <a:prstGeom prst="rect">
            <a:avLst/>
          </a:prstGeom>
          <a:noFill/>
        </p:spPr>
        <p:txBody>
          <a:bodyPr wrap="square" rtlCol="0">
            <a:spAutoFit/>
          </a:bodyPr>
          <a:lstStyle/>
          <a:p>
            <a:r>
              <a:rPr lang="en-AU" sz="1000" b="1" dirty="0">
                <a:latin typeface="Arial Narrow" panose="020B0606020202030204" pitchFamily="34" charset="0"/>
              </a:rPr>
              <a:t>Activity: (Part A) Prepare your game play</a:t>
            </a:r>
          </a:p>
          <a:p>
            <a:endParaRPr lang="en-AU" sz="300" b="1" dirty="0">
              <a:latin typeface="Arial Narrow" panose="020B0606020202030204" pitchFamily="34" charset="0"/>
            </a:endParaRPr>
          </a:p>
          <a:p>
            <a:pPr marL="228600" indent="-228600">
              <a:buAutoNum type="arabicParenBoth"/>
            </a:pPr>
            <a:r>
              <a:rPr lang="en-AU" sz="800" dirty="0">
                <a:latin typeface="Arial Narrow" panose="020B0606020202030204" pitchFamily="34" charset="0"/>
              </a:rPr>
              <a:t>Allocate each student the name of a marine organism from the list below (start at the top of the list). </a:t>
            </a:r>
          </a:p>
          <a:p>
            <a:pPr marL="228600" indent="-228600">
              <a:buAutoNum type="arabicParenBoth"/>
            </a:pPr>
            <a:r>
              <a:rPr lang="en-AU" sz="800" dirty="0">
                <a:latin typeface="Arial Narrow" panose="020B0606020202030204" pitchFamily="34" charset="0"/>
              </a:rPr>
              <a:t>Draw a human circle on the board, like the one pictured below (you may have less circles/people). </a:t>
            </a:r>
          </a:p>
          <a:p>
            <a:pPr marL="228600" indent="-228600">
              <a:buAutoNum type="arabicParenBoth"/>
            </a:pPr>
            <a:r>
              <a:rPr lang="en-AU" sz="800" dirty="0">
                <a:latin typeface="Arial Narrow" panose="020B0606020202030204" pitchFamily="34" charset="0"/>
              </a:rPr>
              <a:t>Label each circle with the name of a person in your class and the name of their marine animal.</a:t>
            </a:r>
          </a:p>
          <a:p>
            <a:pPr marL="228600" indent="-228600">
              <a:buAutoNum type="arabicParenBoth"/>
            </a:pPr>
            <a:r>
              <a:rPr lang="en-AU" sz="800" dirty="0">
                <a:latin typeface="Arial Narrow" panose="020B0606020202030204" pitchFamily="34" charset="0"/>
              </a:rPr>
              <a:t>Starting at the top circle, ask if that person’s marine organism interacts with any other marine organisms on the board. For example, an interaction might exist between a habitat former and a habitat user, a predator and its prey, or between a coral and a clade of zooxanthellae. Draw a line between any 2 circles that represent 2 marine organisms sharing an interaction with each other. </a:t>
            </a:r>
          </a:p>
        </p:txBody>
      </p:sp>
      <p:sp>
        <p:nvSpPr>
          <p:cNvPr id="108" name="Oval 107"/>
          <p:cNvSpPr/>
          <p:nvPr/>
        </p:nvSpPr>
        <p:spPr>
          <a:xfrm>
            <a:off x="3625995" y="3294658"/>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9" name="Oval 108"/>
          <p:cNvSpPr/>
          <p:nvPr/>
        </p:nvSpPr>
        <p:spPr>
          <a:xfrm>
            <a:off x="3567103" y="3476853"/>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0" name="Oval 109"/>
          <p:cNvSpPr/>
          <p:nvPr/>
        </p:nvSpPr>
        <p:spPr>
          <a:xfrm>
            <a:off x="3558058" y="3669687"/>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1" name="Oval 110"/>
          <p:cNvSpPr/>
          <p:nvPr/>
        </p:nvSpPr>
        <p:spPr>
          <a:xfrm>
            <a:off x="3598751" y="3860022"/>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2" name="Oval 111"/>
          <p:cNvSpPr/>
          <p:nvPr/>
        </p:nvSpPr>
        <p:spPr>
          <a:xfrm>
            <a:off x="3678558" y="4035762"/>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3" name="Oval 112"/>
          <p:cNvSpPr/>
          <p:nvPr/>
        </p:nvSpPr>
        <p:spPr>
          <a:xfrm>
            <a:off x="3813765" y="4182766"/>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4" name="Oval 113"/>
          <p:cNvSpPr/>
          <p:nvPr/>
        </p:nvSpPr>
        <p:spPr>
          <a:xfrm>
            <a:off x="3968184" y="4285243"/>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5" name="Oval 114"/>
          <p:cNvSpPr/>
          <p:nvPr/>
        </p:nvSpPr>
        <p:spPr>
          <a:xfrm>
            <a:off x="4143074" y="4349553"/>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6" name="Oval 115"/>
          <p:cNvSpPr/>
          <p:nvPr/>
        </p:nvSpPr>
        <p:spPr>
          <a:xfrm>
            <a:off x="4325345" y="4379739"/>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7" name="Oval 116"/>
          <p:cNvSpPr/>
          <p:nvPr/>
        </p:nvSpPr>
        <p:spPr>
          <a:xfrm>
            <a:off x="4507616" y="4346947"/>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8" name="Oval 117"/>
          <p:cNvSpPr/>
          <p:nvPr/>
        </p:nvSpPr>
        <p:spPr>
          <a:xfrm>
            <a:off x="4676324" y="427943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9" name="Oval 118"/>
          <p:cNvSpPr/>
          <p:nvPr/>
        </p:nvSpPr>
        <p:spPr>
          <a:xfrm>
            <a:off x="4831246" y="4161582"/>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0" name="Oval 119"/>
          <p:cNvSpPr/>
          <p:nvPr/>
        </p:nvSpPr>
        <p:spPr>
          <a:xfrm>
            <a:off x="4953528" y="4018625"/>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1" name="Oval 120"/>
          <p:cNvSpPr/>
          <p:nvPr/>
        </p:nvSpPr>
        <p:spPr>
          <a:xfrm>
            <a:off x="5022225" y="3841634"/>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DF644598-2305-4A87-9F35-487C0213C820}"/>
              </a:ext>
            </a:extLst>
          </p:cNvPr>
          <p:cNvSpPr/>
          <p:nvPr/>
        </p:nvSpPr>
        <p:spPr>
          <a:xfrm>
            <a:off x="5409465" y="1041437"/>
            <a:ext cx="960693" cy="709760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Rectangle 121">
            <a:extLst>
              <a:ext uri="{FF2B5EF4-FFF2-40B4-BE49-F238E27FC236}">
                <a16:creationId xmlns:a16="http://schemas.microsoft.com/office/drawing/2014/main" id="{018581DA-D9C9-4FDD-B9BF-F536561B7678}"/>
              </a:ext>
            </a:extLst>
          </p:cNvPr>
          <p:cNvSpPr/>
          <p:nvPr/>
        </p:nvSpPr>
        <p:spPr>
          <a:xfrm>
            <a:off x="460438" y="8139042"/>
            <a:ext cx="5909720" cy="6001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Rectangle 123">
            <a:extLst>
              <a:ext uri="{FF2B5EF4-FFF2-40B4-BE49-F238E27FC236}">
                <a16:creationId xmlns:a16="http://schemas.microsoft.com/office/drawing/2014/main" id="{70021474-E9D5-474B-A75A-75613C5B3B97}"/>
              </a:ext>
            </a:extLst>
          </p:cNvPr>
          <p:cNvSpPr/>
          <p:nvPr/>
        </p:nvSpPr>
        <p:spPr>
          <a:xfrm>
            <a:off x="460438" y="1669386"/>
            <a:ext cx="956552" cy="64688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Rectangle 124">
            <a:extLst>
              <a:ext uri="{FF2B5EF4-FFF2-40B4-BE49-F238E27FC236}">
                <a16:creationId xmlns:a16="http://schemas.microsoft.com/office/drawing/2014/main" id="{EB2F5AA1-3D12-49FE-813C-5168E6B68850}"/>
              </a:ext>
            </a:extLst>
          </p:cNvPr>
          <p:cNvSpPr/>
          <p:nvPr/>
        </p:nvSpPr>
        <p:spPr>
          <a:xfrm>
            <a:off x="460438" y="1034673"/>
            <a:ext cx="5909720" cy="65535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TextBox 125">
            <a:extLst>
              <a:ext uri="{FF2B5EF4-FFF2-40B4-BE49-F238E27FC236}">
                <a16:creationId xmlns:a16="http://schemas.microsoft.com/office/drawing/2014/main" id="{E91E27FC-668B-4EB2-829D-51967AD46B6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30" name="Rectangle 129">
            <a:extLst>
              <a:ext uri="{FF2B5EF4-FFF2-40B4-BE49-F238E27FC236}">
                <a16:creationId xmlns:a16="http://schemas.microsoft.com/office/drawing/2014/main" id="{C19D8C05-A8F9-40B1-A97F-390743BD1FA4}"/>
              </a:ext>
            </a:extLst>
          </p:cNvPr>
          <p:cNvSpPr/>
          <p:nvPr/>
        </p:nvSpPr>
        <p:spPr>
          <a:xfrm>
            <a:off x="1404394" y="4374562"/>
            <a:ext cx="3991013" cy="1154162"/>
          </a:xfrm>
          <a:prstGeom prst="rect">
            <a:avLst/>
          </a:prstGeom>
          <a:noFill/>
        </p:spPr>
        <p:txBody>
          <a:bodyPr wrap="square">
            <a:spAutoFit/>
          </a:bodyPr>
          <a:lstStyle/>
          <a:p>
            <a:pPr algn="just"/>
            <a:r>
              <a:rPr lang="en-AU" sz="1000" b="1" dirty="0">
                <a:latin typeface="Arial Narrow" panose="020B0606020202030204" pitchFamily="34" charset="0"/>
              </a:rPr>
              <a:t>Activity: (Part B) Make a human model </a:t>
            </a:r>
          </a:p>
          <a:p>
            <a:pPr algn="just"/>
            <a:endParaRPr lang="en-AU" sz="300" b="1" dirty="0">
              <a:latin typeface="Arial Narrow" panose="020B0606020202030204" pitchFamily="34" charset="0"/>
            </a:endParaRPr>
          </a:p>
          <a:p>
            <a:pPr marL="228600" indent="-228600" algn="just">
              <a:buAutoNum type="arabicParenBoth"/>
            </a:pPr>
            <a:r>
              <a:rPr lang="en-AU" sz="800" dirty="0">
                <a:latin typeface="Arial Narrow" panose="020B0606020202030204" pitchFamily="34" charset="0"/>
              </a:rPr>
              <a:t>Get up out of your seat and make the human circle that is drawn on the board.</a:t>
            </a:r>
          </a:p>
          <a:p>
            <a:pPr marL="228600" indent="-228600" algn="just">
              <a:buAutoNum type="arabicParenBoth"/>
            </a:pPr>
            <a:r>
              <a:rPr lang="en-AU" sz="800" dirty="0">
                <a:latin typeface="Arial Narrow" panose="020B0606020202030204" pitchFamily="34" charset="0"/>
              </a:rPr>
              <a:t>Every person is given a bundle of strings. Each piece of string is the same length as the diameter of the circle. </a:t>
            </a:r>
          </a:p>
          <a:p>
            <a:pPr marL="228600" indent="-228600" algn="just">
              <a:buAutoNum type="arabicParenBoth"/>
            </a:pPr>
            <a:r>
              <a:rPr lang="en-AU" sz="800" dirty="0">
                <a:latin typeface="Arial Narrow" panose="020B0606020202030204" pitchFamily="34" charset="0"/>
              </a:rPr>
              <a:t>One by one, each person holds one end of a string and passes the other end to whom they share an interaction with (as per the lines on the board). </a:t>
            </a:r>
          </a:p>
          <a:p>
            <a:pPr marL="228600" indent="-228600" algn="just">
              <a:buAutoNum type="arabicParenBoth"/>
            </a:pPr>
            <a:r>
              <a:rPr lang="en-AU" sz="800" dirty="0">
                <a:latin typeface="Arial Narrow" panose="020B0606020202030204" pitchFamily="34" charset="0"/>
              </a:rPr>
              <a:t>Once complete, the circle should have a spider-like configuration. The more players, the more string </a:t>
            </a:r>
            <a:r>
              <a:rPr lang="en-AU" sz="800" i="1" dirty="0">
                <a:latin typeface="Arial Narrow" panose="020B0606020202030204" pitchFamily="34" charset="0"/>
              </a:rPr>
              <a:t>(note: </a:t>
            </a:r>
            <a:r>
              <a:rPr lang="en-AU" sz="800" dirty="0">
                <a:latin typeface="Arial Narrow" panose="020B0606020202030204" pitchFamily="34" charset="0"/>
              </a:rPr>
              <a:t>a biodiverse system, with lots of players, is a resilient one)!</a:t>
            </a:r>
            <a:endParaRPr lang="en-AU" sz="800" b="1" dirty="0">
              <a:latin typeface="Arial Narrow" panose="020B0606020202030204" pitchFamily="34" charset="0"/>
            </a:endParaRPr>
          </a:p>
        </p:txBody>
      </p:sp>
      <p:sp>
        <p:nvSpPr>
          <p:cNvPr id="131" name="Rectangle 130">
            <a:extLst>
              <a:ext uri="{FF2B5EF4-FFF2-40B4-BE49-F238E27FC236}">
                <a16:creationId xmlns:a16="http://schemas.microsoft.com/office/drawing/2014/main" id="{8C3490BE-97CF-47E8-95B5-2D9297367423}"/>
              </a:ext>
            </a:extLst>
          </p:cNvPr>
          <p:cNvSpPr/>
          <p:nvPr/>
        </p:nvSpPr>
        <p:spPr>
          <a:xfrm>
            <a:off x="1428261" y="5527155"/>
            <a:ext cx="4028556" cy="212718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000" b="1" dirty="0">
                <a:solidFill>
                  <a:schemeClr val="tx1"/>
                </a:solidFill>
                <a:latin typeface="Arial Narrow" panose="020B0606020202030204" pitchFamily="34" charset="0"/>
              </a:rPr>
              <a:t>Activity: (Part C) The Rules of the Game</a:t>
            </a:r>
          </a:p>
          <a:p>
            <a:endParaRPr lang="en-AU" sz="400" dirty="0">
              <a:solidFill>
                <a:schemeClr val="tx1"/>
              </a:solidFill>
              <a:latin typeface="Arial Narrow" panose="020B0606020202030204" pitchFamily="34" charset="0"/>
            </a:endParaRPr>
          </a:p>
          <a:p>
            <a:pPr marL="228600" indent="-228600">
              <a:buAutoNum type="arabicParenBoth"/>
            </a:pPr>
            <a:r>
              <a:rPr lang="en-AU" sz="800" dirty="0">
                <a:solidFill>
                  <a:schemeClr val="tx1"/>
                </a:solidFill>
                <a:latin typeface="Arial Narrow" panose="020B0606020202030204" pitchFamily="34" charset="0"/>
              </a:rPr>
              <a:t>Each player starts with 3 lifelines. Except for </a:t>
            </a:r>
            <a:r>
              <a:rPr lang="en-AU" sz="800" i="1" dirty="0">
                <a:solidFill>
                  <a:schemeClr val="tx1"/>
                </a:solidFill>
                <a:latin typeface="Arial Narrow" panose="020B0606020202030204" pitchFamily="34" charset="0"/>
              </a:rPr>
              <a:t>Porites</a:t>
            </a:r>
            <a:r>
              <a:rPr lang="en-AU" sz="800" dirty="0">
                <a:solidFill>
                  <a:schemeClr val="tx1"/>
                </a:solidFill>
                <a:latin typeface="Arial Narrow" panose="020B0606020202030204" pitchFamily="34" charset="0"/>
              </a:rPr>
              <a:t>, </a:t>
            </a:r>
            <a:r>
              <a:rPr lang="en-AU" sz="800" i="1" dirty="0">
                <a:solidFill>
                  <a:schemeClr val="tx1"/>
                </a:solidFill>
                <a:latin typeface="Arial Narrow" panose="020B0606020202030204" pitchFamily="34" charset="0"/>
              </a:rPr>
              <a:t>Zooxanthellae Clade D </a:t>
            </a:r>
            <a:r>
              <a:rPr lang="en-AU" sz="800" dirty="0">
                <a:solidFill>
                  <a:schemeClr val="tx1"/>
                </a:solidFill>
                <a:latin typeface="Arial Narrow" panose="020B0606020202030204" pitchFamily="34" charset="0"/>
              </a:rPr>
              <a:t>and </a:t>
            </a:r>
            <a:r>
              <a:rPr lang="en-AU" sz="800" i="1" dirty="0">
                <a:solidFill>
                  <a:schemeClr val="tx1"/>
                </a:solidFill>
                <a:latin typeface="Arial Narrow" panose="020B0606020202030204" pitchFamily="34" charset="0"/>
              </a:rPr>
              <a:t>Brown Macro-algae </a:t>
            </a:r>
            <a:r>
              <a:rPr lang="en-AU" sz="800" dirty="0">
                <a:solidFill>
                  <a:schemeClr val="tx1"/>
                </a:solidFill>
                <a:latin typeface="Arial Narrow" panose="020B0606020202030204" pitchFamily="34" charset="0"/>
              </a:rPr>
              <a:t>that have 4 lifelines (because they are more resilient). Everyone in the circle should be able to see the number of lifelines you have at all times (e.g. raise that many fingers on your hand). </a:t>
            </a:r>
          </a:p>
          <a:p>
            <a:pPr marL="228600" indent="-228600">
              <a:buAutoNum type="arabicParenBoth"/>
            </a:pPr>
            <a:r>
              <a:rPr lang="en-AU" sz="800" dirty="0">
                <a:solidFill>
                  <a:schemeClr val="tx1"/>
                </a:solidFill>
                <a:latin typeface="Arial Narrow" panose="020B0606020202030204" pitchFamily="34" charset="0"/>
              </a:rPr>
              <a:t>The teacher places a game piece on ‘start’ and rolls the dice, moving</a:t>
            </a:r>
            <a:r>
              <a:rPr lang="en-AU" sz="800" i="1" dirty="0">
                <a:solidFill>
                  <a:schemeClr val="tx1"/>
                </a:solidFill>
                <a:latin typeface="Arial Narrow" panose="020B0606020202030204" pitchFamily="34" charset="0"/>
              </a:rPr>
              <a:t> clockwise </a:t>
            </a:r>
            <a:r>
              <a:rPr lang="en-AU" sz="800" dirty="0">
                <a:solidFill>
                  <a:schemeClr val="tx1"/>
                </a:solidFill>
                <a:latin typeface="Arial Narrow" panose="020B0606020202030204" pitchFamily="34" charset="0"/>
              </a:rPr>
              <a:t>to begin with.</a:t>
            </a:r>
          </a:p>
          <a:p>
            <a:pPr marL="228600" indent="-228600">
              <a:buAutoNum type="arabicParenBoth"/>
            </a:pPr>
            <a:r>
              <a:rPr lang="en-AU" sz="800" dirty="0">
                <a:solidFill>
                  <a:schemeClr val="tx1"/>
                </a:solidFill>
                <a:latin typeface="Arial Narrow" panose="020B0606020202030204" pitchFamily="34" charset="0"/>
              </a:rPr>
              <a:t>When a player runs out of lifelines, they must sit down and drop all their strings. </a:t>
            </a:r>
          </a:p>
          <a:p>
            <a:pPr marL="228600" indent="-228600">
              <a:buAutoNum type="arabicParenBoth"/>
            </a:pPr>
            <a:r>
              <a:rPr lang="en-AU" sz="800" dirty="0">
                <a:solidFill>
                  <a:schemeClr val="tx1"/>
                </a:solidFill>
                <a:latin typeface="Arial Narrow" panose="020B0606020202030204" pitchFamily="34" charset="0"/>
              </a:rPr>
              <a:t>Anyone holding a string that was let go by a removed species loses a lifeline and must assess if its remaining interactions (string connections) will be enough for it to survive. If not, they must also sit down and drop all their strings. </a:t>
            </a:r>
          </a:p>
          <a:p>
            <a:pPr marL="228600" indent="-228600">
              <a:buAutoNum type="arabicParenBoth"/>
            </a:pPr>
            <a:r>
              <a:rPr lang="en-AU" sz="800" dirty="0">
                <a:solidFill>
                  <a:schemeClr val="tx1"/>
                </a:solidFill>
                <a:latin typeface="Arial Narrow" panose="020B0606020202030204" pitchFamily="34" charset="0"/>
              </a:rPr>
              <a:t>When a coral sits down, it gets back up as a </a:t>
            </a:r>
            <a:r>
              <a:rPr lang="en-AU" sz="800" i="1" dirty="0">
                <a:solidFill>
                  <a:schemeClr val="tx1"/>
                </a:solidFill>
                <a:latin typeface="Arial Narrow" panose="020B0606020202030204" pitchFamily="34" charset="0"/>
              </a:rPr>
              <a:t>macro-algae seaweed </a:t>
            </a:r>
            <a:r>
              <a:rPr lang="en-AU" sz="800" dirty="0">
                <a:solidFill>
                  <a:schemeClr val="tx1"/>
                </a:solidFill>
                <a:latin typeface="Arial Narrow" panose="020B0606020202030204" pitchFamily="34" charset="0"/>
              </a:rPr>
              <a:t>and continues to play (making new connections with strings and starting with 4 lifelines). </a:t>
            </a:r>
          </a:p>
          <a:p>
            <a:pPr marL="228600" indent="-228600">
              <a:buAutoNum type="arabicParenBoth"/>
            </a:pPr>
            <a:r>
              <a:rPr lang="en-AU" sz="800" dirty="0">
                <a:solidFill>
                  <a:schemeClr val="tx1"/>
                </a:solidFill>
                <a:latin typeface="Arial Narrow" panose="020B0606020202030204" pitchFamily="34" charset="0"/>
              </a:rPr>
              <a:t>Likewise, when a </a:t>
            </a:r>
            <a:r>
              <a:rPr lang="en-AU" sz="800" i="1" dirty="0">
                <a:solidFill>
                  <a:schemeClr val="tx1"/>
                </a:solidFill>
                <a:latin typeface="Arial Narrow" panose="020B0606020202030204" pitchFamily="34" charset="0"/>
              </a:rPr>
              <a:t>macro-algae seaweed </a:t>
            </a:r>
            <a:r>
              <a:rPr lang="en-AU" sz="800" dirty="0">
                <a:solidFill>
                  <a:schemeClr val="tx1"/>
                </a:solidFill>
                <a:latin typeface="Arial Narrow" panose="020B0606020202030204" pitchFamily="34" charset="0"/>
              </a:rPr>
              <a:t>sits down, it gets back up as an </a:t>
            </a:r>
            <a:r>
              <a:rPr lang="en-AU" sz="800" i="1" dirty="0">
                <a:solidFill>
                  <a:schemeClr val="tx1"/>
                </a:solidFill>
                <a:latin typeface="Arial Narrow" panose="020B0606020202030204" pitchFamily="34" charset="0"/>
              </a:rPr>
              <a:t>Acropora</a:t>
            </a:r>
            <a:r>
              <a:rPr lang="en-AU" sz="800" dirty="0">
                <a:solidFill>
                  <a:schemeClr val="tx1"/>
                </a:solidFill>
                <a:latin typeface="Arial Narrow" panose="020B0606020202030204" pitchFamily="34" charset="0"/>
              </a:rPr>
              <a:t> branching coral and continues to play (making new connections with strings and starting with 3 lifelines).</a:t>
            </a:r>
          </a:p>
          <a:p>
            <a:pPr marL="228600" indent="-228600">
              <a:buAutoNum type="arabicParenBoth"/>
            </a:pPr>
            <a:r>
              <a:rPr lang="en-AU" sz="800" dirty="0">
                <a:solidFill>
                  <a:schemeClr val="tx1"/>
                </a:solidFill>
                <a:latin typeface="Arial Narrow" panose="020B0606020202030204" pitchFamily="34" charset="0"/>
              </a:rPr>
              <a:t>Stop playing when it becomes too difficult to reverse a phase-shift, or 15min before the end of the lesson, whichever comes first. </a:t>
            </a:r>
          </a:p>
          <a:p>
            <a:pPr marL="228600" indent="-228600">
              <a:buFontTx/>
              <a:buAutoNum type="arabicParenBoth"/>
            </a:pPr>
            <a:r>
              <a:rPr lang="en-AU" sz="800" dirty="0">
                <a:solidFill>
                  <a:schemeClr val="tx1"/>
                </a:solidFill>
                <a:latin typeface="Arial Narrow" panose="020B0606020202030204" pitchFamily="34" charset="0"/>
              </a:rPr>
              <a:t>Start again, from Part B (3). But this time, the teacher goes</a:t>
            </a:r>
            <a:r>
              <a:rPr lang="en-AU" sz="700" dirty="0">
                <a:solidFill>
                  <a:schemeClr val="tx1"/>
                </a:solidFill>
                <a:latin typeface="Arial Narrow" panose="020B0606020202030204" pitchFamily="34" charset="0"/>
              </a:rPr>
              <a:t> </a:t>
            </a:r>
            <a:r>
              <a:rPr lang="en-AU" sz="1000" b="1" i="1" dirty="0">
                <a:solidFill>
                  <a:schemeClr val="tx1"/>
                </a:solidFill>
                <a:latin typeface="Arial Narrow" panose="020B0606020202030204" pitchFamily="34" charset="0"/>
              </a:rPr>
              <a:t>anti-clockwise</a:t>
            </a:r>
            <a:r>
              <a:rPr lang="en-AU" sz="1000" b="1" dirty="0">
                <a:solidFill>
                  <a:schemeClr val="tx1"/>
                </a:solidFill>
                <a:latin typeface="Arial Narrow" panose="020B0606020202030204" pitchFamily="34" charset="0"/>
              </a:rPr>
              <a:t> </a:t>
            </a:r>
            <a:r>
              <a:rPr lang="en-AU" sz="800" dirty="0">
                <a:solidFill>
                  <a:schemeClr val="tx1"/>
                </a:solidFill>
                <a:latin typeface="Arial Narrow" panose="020B0606020202030204" pitchFamily="34" charset="0"/>
              </a:rPr>
              <a:t>around the board. </a:t>
            </a:r>
          </a:p>
          <a:p>
            <a:endParaRPr lang="en-AU" sz="800" dirty="0">
              <a:solidFill>
                <a:schemeClr val="tx1"/>
              </a:solidFill>
              <a:latin typeface="Arial Narrow" panose="020B0606020202030204" pitchFamily="34" charset="0"/>
            </a:endParaRPr>
          </a:p>
        </p:txBody>
      </p:sp>
      <p:cxnSp>
        <p:nvCxnSpPr>
          <p:cNvPr id="5" name="Straight Connector 4">
            <a:extLst>
              <a:ext uri="{FF2B5EF4-FFF2-40B4-BE49-F238E27FC236}">
                <a16:creationId xmlns:a16="http://schemas.microsoft.com/office/drawing/2014/main" id="{46F2ACFC-1F83-2538-DFE9-64A6CE109A57}"/>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31B212E3-B03E-93B8-F276-C2A21BDCC8BC}"/>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6B8213C2-B7BD-EBB6-26FF-443A5EFB1016}"/>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1345717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B97FC-D654-1A5E-3732-A8F696A29D8F}"/>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D41ACCB4-834E-09E6-F1D9-9F100CF061CF}"/>
              </a:ext>
            </a:extLst>
          </p:cNvPr>
          <p:cNvSpPr txBox="1"/>
          <p:nvPr/>
        </p:nvSpPr>
        <p:spPr>
          <a:xfrm>
            <a:off x="1462707" y="236396"/>
            <a:ext cx="4155897" cy="738664"/>
          </a:xfrm>
          <a:prstGeom prst="rect">
            <a:avLst/>
          </a:prstGeom>
          <a:noFill/>
        </p:spPr>
        <p:txBody>
          <a:bodyPr wrap="square" rtlCol="0">
            <a:spAutoFit/>
          </a:bodyPr>
          <a:lstStyle/>
          <a:p>
            <a:r>
              <a:rPr lang="en-US" sz="2000" b="1" dirty="0">
                <a:latin typeface="Arial Narrow" pitchFamily="34" charset="0"/>
              </a:rPr>
              <a:t>Discuss</a:t>
            </a:r>
            <a:r>
              <a:rPr lang="en-AU" sz="1100" dirty="0">
                <a:latin typeface="Arial Narrow" panose="020B0606020202030204" pitchFamily="34" charset="0"/>
              </a:rPr>
              <a:t> </a:t>
            </a:r>
            <a:r>
              <a:rPr lang="en-US" sz="1100" dirty="0">
                <a:latin typeface="Arial Narrow" pitchFamily="34" charset="0"/>
              </a:rPr>
              <a:t>how the processes in this sub-topic interact to have an overall net effect, i.e. they do not occur in isolation.</a:t>
            </a:r>
          </a:p>
          <a:p>
            <a:endParaRPr lang="en-AU" sz="1100" dirty="0">
              <a:latin typeface="Arial Narrow" panose="020B0606020202030204" pitchFamily="34" charset="0"/>
            </a:endParaRPr>
          </a:p>
        </p:txBody>
      </p:sp>
      <p:sp>
        <p:nvSpPr>
          <p:cNvPr id="31" name="TextBox 30">
            <a:extLst>
              <a:ext uri="{FF2B5EF4-FFF2-40B4-BE49-F238E27FC236}">
                <a16:creationId xmlns:a16="http://schemas.microsoft.com/office/drawing/2014/main" id="{35D3BF15-8888-A4F4-6271-EE4333BD56F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B97766D0-AC53-DA37-4AAC-076E0A88955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EED9F9B0-449D-43E9-594D-3926F12E9374}"/>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E09A548D-6E03-5E00-537A-CE24111ED988}"/>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CE8BBC1B-38B5-C8EE-15C9-B7080C87A64A}"/>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394D71CC-988E-6AD1-DD58-6747CD3D706F}"/>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8773523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33442-C2D9-2BC1-4782-2EB0A486EC6E}"/>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2E357890-1B9A-C5AF-804E-B06229E4E880}"/>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996F46D7-BC4B-22C4-9A67-8264840F9D07}"/>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C6373836-6ABD-641B-FA6B-651A9A67D813}"/>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0FB2A07-F2E6-0E93-CFCE-E3EDCECCC29E}"/>
              </a:ext>
            </a:extLst>
          </p:cNvPr>
          <p:cNvSpPr txBox="1"/>
          <p:nvPr/>
        </p:nvSpPr>
        <p:spPr>
          <a:xfrm>
            <a:off x="1405163" y="243453"/>
            <a:ext cx="4032449" cy="538609"/>
          </a:xfrm>
          <a:prstGeom prst="rect">
            <a:avLst/>
          </a:prstGeom>
          <a:noFill/>
        </p:spPr>
        <p:txBody>
          <a:bodyPr wrap="square" rtlCol="0">
            <a:spAutoFit/>
          </a:bodyPr>
          <a:lstStyle/>
          <a:p>
            <a:r>
              <a:rPr lang="en-US" b="1" dirty="0">
                <a:latin typeface="Arial Narrow" pitchFamily="34" charset="0"/>
              </a:rPr>
              <a:t>30. Water Quality – </a:t>
            </a:r>
            <a:r>
              <a:rPr lang="en-AU" sz="1100" dirty="0">
                <a:latin typeface="Arial Narrow" panose="020B0606020202030204" pitchFamily="34" charset="0"/>
              </a:rPr>
              <a:t>Interpret data relating to the impact of water quality on reef health.</a:t>
            </a:r>
            <a:endParaRPr lang="en-US" sz="1100" i="1" dirty="0">
              <a:latin typeface="Arial Narrow" pitchFamily="34" charset="0"/>
            </a:endParaRPr>
          </a:p>
        </p:txBody>
      </p:sp>
      <p:sp>
        <p:nvSpPr>
          <p:cNvPr id="65" name="TextBox 64">
            <a:extLst>
              <a:ext uri="{FF2B5EF4-FFF2-40B4-BE49-F238E27FC236}">
                <a16:creationId xmlns:a16="http://schemas.microsoft.com/office/drawing/2014/main" id="{D86431C6-6EA5-8182-C0BE-AEC9BD433D6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Rectangle 3">
            <a:extLst>
              <a:ext uri="{FF2B5EF4-FFF2-40B4-BE49-F238E27FC236}">
                <a16:creationId xmlns:a16="http://schemas.microsoft.com/office/drawing/2014/main" id="{6BC2A1CD-E46E-C9B5-6AEB-53BBDC3B1490}"/>
              </a:ext>
            </a:extLst>
          </p:cNvPr>
          <p:cNvSpPr/>
          <p:nvPr/>
        </p:nvSpPr>
        <p:spPr>
          <a:xfrm>
            <a:off x="519154" y="1039662"/>
            <a:ext cx="5847169" cy="280414"/>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Question: Which reef (below) has the best water quality? Ans. </a:t>
            </a:r>
          </a:p>
        </p:txBody>
      </p:sp>
      <p:pic>
        <p:nvPicPr>
          <p:cNvPr id="5" name="Picture 4">
            <a:extLst>
              <a:ext uri="{FF2B5EF4-FFF2-40B4-BE49-F238E27FC236}">
                <a16:creationId xmlns:a16="http://schemas.microsoft.com/office/drawing/2014/main" id="{79B4CCD2-9E60-A686-9BA5-94E891B8A88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6950" t="6923" r="29932" b="29012"/>
          <a:stretch/>
        </p:blipFill>
        <p:spPr>
          <a:xfrm>
            <a:off x="3495544" y="1661119"/>
            <a:ext cx="2883591" cy="2170543"/>
          </a:xfrm>
          <a:prstGeom prst="rect">
            <a:avLst/>
          </a:prstGeom>
        </p:spPr>
      </p:pic>
      <p:pic>
        <p:nvPicPr>
          <p:cNvPr id="6" name="Picture 5">
            <a:extLst>
              <a:ext uri="{FF2B5EF4-FFF2-40B4-BE49-F238E27FC236}">
                <a16:creationId xmlns:a16="http://schemas.microsoft.com/office/drawing/2014/main" id="{87156186-CB9B-5A03-25BE-3E47B772978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37369" t="3983" r="22478" b="35336"/>
          <a:stretch/>
        </p:blipFill>
        <p:spPr>
          <a:xfrm>
            <a:off x="515651" y="1654395"/>
            <a:ext cx="2891238" cy="2177268"/>
          </a:xfrm>
          <a:prstGeom prst="rect">
            <a:avLst/>
          </a:prstGeom>
        </p:spPr>
      </p:pic>
      <p:sp>
        <p:nvSpPr>
          <p:cNvPr id="59" name="TextBox 58">
            <a:extLst>
              <a:ext uri="{FF2B5EF4-FFF2-40B4-BE49-F238E27FC236}">
                <a16:creationId xmlns:a16="http://schemas.microsoft.com/office/drawing/2014/main" id="{9101D2C9-E909-4813-E99E-EFA4EC448A37}"/>
              </a:ext>
            </a:extLst>
          </p:cNvPr>
          <p:cNvSpPr txBox="1"/>
          <p:nvPr/>
        </p:nvSpPr>
        <p:spPr>
          <a:xfrm>
            <a:off x="478865" y="1326383"/>
            <a:ext cx="2931286" cy="338554"/>
          </a:xfrm>
          <a:prstGeom prst="rect">
            <a:avLst/>
          </a:prstGeom>
          <a:noFill/>
        </p:spPr>
        <p:txBody>
          <a:bodyPr wrap="square" rtlCol="0">
            <a:spAutoFit/>
          </a:bodyPr>
          <a:lstStyle/>
          <a:p>
            <a:r>
              <a:rPr lang="en-US" sz="1600" b="1" dirty="0">
                <a:latin typeface="Arial Narrow" panose="020B0604020202020204" pitchFamily="34" charset="0"/>
                <a:cs typeface="Arial Narrow" panose="020B0604020202020204" pitchFamily="34" charset="0"/>
              </a:rPr>
              <a:t>Agincourt Reef</a:t>
            </a:r>
          </a:p>
        </p:txBody>
      </p:sp>
      <p:sp>
        <p:nvSpPr>
          <p:cNvPr id="61" name="Rectangle 60">
            <a:extLst>
              <a:ext uri="{FF2B5EF4-FFF2-40B4-BE49-F238E27FC236}">
                <a16:creationId xmlns:a16="http://schemas.microsoft.com/office/drawing/2014/main" id="{6F56D40C-9771-ED4A-8BE5-97AD7FB201D3}"/>
              </a:ext>
            </a:extLst>
          </p:cNvPr>
          <p:cNvSpPr/>
          <p:nvPr/>
        </p:nvSpPr>
        <p:spPr>
          <a:xfrm>
            <a:off x="4365104" y="1039662"/>
            <a:ext cx="2001219" cy="2804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15E3A74D-CB0A-6B65-9938-35D891FE8D33}"/>
              </a:ext>
            </a:extLst>
          </p:cNvPr>
          <p:cNvSpPr txBox="1"/>
          <p:nvPr/>
        </p:nvSpPr>
        <p:spPr>
          <a:xfrm>
            <a:off x="4437112" y="1039662"/>
            <a:ext cx="2016224" cy="276999"/>
          </a:xfrm>
          <a:prstGeom prst="rect">
            <a:avLst/>
          </a:prstGeom>
          <a:noFill/>
        </p:spPr>
        <p:txBody>
          <a:bodyPr wrap="square" rtlCol="0">
            <a:spAutoFit/>
          </a:bodyPr>
          <a:lstStyle/>
          <a:p>
            <a:r>
              <a:rPr lang="en-US" sz="1200" dirty="0">
                <a:solidFill>
                  <a:schemeClr val="tx1">
                    <a:lumMod val="50000"/>
                    <a:lumOff val="50000"/>
                  </a:schemeClr>
                </a:solidFill>
                <a:latin typeface="Comic Sans MS" panose="030F0902030302020204" pitchFamily="66" charset="0"/>
              </a:rPr>
              <a:t>Agincourt Reef</a:t>
            </a:r>
          </a:p>
        </p:txBody>
      </p:sp>
      <p:cxnSp>
        <p:nvCxnSpPr>
          <p:cNvPr id="63" name="Straight Connector 62">
            <a:extLst>
              <a:ext uri="{FF2B5EF4-FFF2-40B4-BE49-F238E27FC236}">
                <a16:creationId xmlns:a16="http://schemas.microsoft.com/office/drawing/2014/main" id="{1F37D8AE-8214-81DD-E5EF-7A5192FE3D63}"/>
              </a:ext>
            </a:extLst>
          </p:cNvPr>
          <p:cNvCxnSpPr/>
          <p:nvPr/>
        </p:nvCxnSpPr>
        <p:spPr>
          <a:xfrm flipH="1">
            <a:off x="522031" y="3923928"/>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5C69D026-5707-0CF1-BD15-5CF007F20945}"/>
              </a:ext>
            </a:extLst>
          </p:cNvPr>
          <p:cNvSpPr txBox="1"/>
          <p:nvPr/>
        </p:nvSpPr>
        <p:spPr>
          <a:xfrm>
            <a:off x="486395" y="3950931"/>
            <a:ext cx="2931286" cy="338554"/>
          </a:xfrm>
          <a:prstGeom prst="rect">
            <a:avLst/>
          </a:prstGeom>
          <a:noFill/>
        </p:spPr>
        <p:txBody>
          <a:bodyPr wrap="square" rtlCol="0">
            <a:spAutoFit/>
          </a:bodyPr>
          <a:lstStyle/>
          <a:p>
            <a:r>
              <a:rPr lang="en-US" sz="1600" b="1" dirty="0">
                <a:latin typeface="Arial Narrow" panose="020B0604020202020204" pitchFamily="34" charset="0"/>
                <a:cs typeface="Arial Narrow" panose="020B0604020202020204" pitchFamily="34" charset="0"/>
              </a:rPr>
              <a:t>Magnetic Island (Nelly Bay)</a:t>
            </a:r>
          </a:p>
        </p:txBody>
      </p:sp>
      <p:pic>
        <p:nvPicPr>
          <p:cNvPr id="68" name="Picture 67">
            <a:extLst>
              <a:ext uri="{FF2B5EF4-FFF2-40B4-BE49-F238E27FC236}">
                <a16:creationId xmlns:a16="http://schemas.microsoft.com/office/drawing/2014/main" id="{FB10CB10-0C19-BBA2-AA56-C739E80D307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1899" b="12365"/>
          <a:stretch/>
        </p:blipFill>
        <p:spPr>
          <a:xfrm>
            <a:off x="3495544" y="4327269"/>
            <a:ext cx="2853372" cy="2163680"/>
          </a:xfrm>
          <a:prstGeom prst="rect">
            <a:avLst/>
          </a:prstGeom>
        </p:spPr>
      </p:pic>
      <p:pic>
        <p:nvPicPr>
          <p:cNvPr id="69" name="Picture 68">
            <a:extLst>
              <a:ext uri="{FF2B5EF4-FFF2-40B4-BE49-F238E27FC236}">
                <a16:creationId xmlns:a16="http://schemas.microsoft.com/office/drawing/2014/main" id="{8DEE01E4-A0A3-AFDA-5922-5AA9F0DCCA1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b="-1031"/>
          <a:stretch/>
        </p:blipFill>
        <p:spPr>
          <a:xfrm>
            <a:off x="548755" y="4338413"/>
            <a:ext cx="2852613" cy="2163680"/>
          </a:xfrm>
          <a:prstGeom prst="rect">
            <a:avLst/>
          </a:prstGeom>
        </p:spPr>
      </p:pic>
      <p:sp>
        <p:nvSpPr>
          <p:cNvPr id="72" name="Rectangle 71">
            <a:extLst>
              <a:ext uri="{FF2B5EF4-FFF2-40B4-BE49-F238E27FC236}">
                <a16:creationId xmlns:a16="http://schemas.microsoft.com/office/drawing/2014/main" id="{C9B14402-FF3A-EAEC-10C8-AA8F6EC56AE9}"/>
              </a:ext>
            </a:extLst>
          </p:cNvPr>
          <p:cNvSpPr/>
          <p:nvPr/>
        </p:nvSpPr>
        <p:spPr>
          <a:xfrm>
            <a:off x="524892" y="6575479"/>
            <a:ext cx="5863484" cy="214836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Provide a reason for your answer in the space provided below. </a:t>
            </a:r>
            <a:r>
              <a:rPr lang="en-AU" sz="1200" b="1" i="1" dirty="0">
                <a:solidFill>
                  <a:schemeClr val="tx1"/>
                </a:solidFill>
                <a:latin typeface="Arial Narrow" panose="020B0606020202030204" pitchFamily="34" charset="0"/>
              </a:rPr>
              <a:t>Hint: </a:t>
            </a:r>
            <a:r>
              <a:rPr lang="en-AU" sz="1200" b="1" dirty="0">
                <a:solidFill>
                  <a:schemeClr val="tx1"/>
                </a:solidFill>
                <a:latin typeface="Arial Narrow" panose="020B0606020202030204" pitchFamily="34" charset="0"/>
              </a:rPr>
              <a:t>proximity to coastline</a:t>
            </a:r>
          </a:p>
        </p:txBody>
      </p:sp>
      <p:sp>
        <p:nvSpPr>
          <p:cNvPr id="73" name="Rectangle 72">
            <a:extLst>
              <a:ext uri="{FF2B5EF4-FFF2-40B4-BE49-F238E27FC236}">
                <a16:creationId xmlns:a16="http://schemas.microsoft.com/office/drawing/2014/main" id="{F4074D62-F692-B595-F7B6-A310FDDCE068}"/>
              </a:ext>
            </a:extLst>
          </p:cNvPr>
          <p:cNvSpPr/>
          <p:nvPr/>
        </p:nvSpPr>
        <p:spPr>
          <a:xfrm>
            <a:off x="571598" y="6894289"/>
            <a:ext cx="5711792" cy="175749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latin typeface="Comic Sans MS" panose="030F0702030302020204" pitchFamily="66" charset="0"/>
            </a:endParaRPr>
          </a:p>
        </p:txBody>
      </p:sp>
      <p:sp>
        <p:nvSpPr>
          <p:cNvPr id="75" name="TextBox 74">
            <a:extLst>
              <a:ext uri="{FF2B5EF4-FFF2-40B4-BE49-F238E27FC236}">
                <a16:creationId xmlns:a16="http://schemas.microsoft.com/office/drawing/2014/main" id="{318009D6-9BA6-E71D-41D0-B61D75FC4F5F}"/>
              </a:ext>
            </a:extLst>
          </p:cNvPr>
          <p:cNvSpPr txBox="1"/>
          <p:nvPr/>
        </p:nvSpPr>
        <p:spPr>
          <a:xfrm>
            <a:off x="622325" y="6963936"/>
            <a:ext cx="5726591" cy="646331"/>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Magnetic Island is much closer to the mainland than Agincourt Reef. Magnetic Island is subject to coastal runoff, shipping, coastal development and flood waters, all of which impact water quality.</a:t>
            </a:r>
          </a:p>
        </p:txBody>
      </p:sp>
      <p:cxnSp>
        <p:nvCxnSpPr>
          <p:cNvPr id="76" name="Straight Connector 75">
            <a:extLst>
              <a:ext uri="{FF2B5EF4-FFF2-40B4-BE49-F238E27FC236}">
                <a16:creationId xmlns:a16="http://schemas.microsoft.com/office/drawing/2014/main" id="{54D1A0B8-38D3-9BB9-05E4-4CF856D9501E}"/>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TextBox 36">
            <a:extLst>
              <a:ext uri="{FF2B5EF4-FFF2-40B4-BE49-F238E27FC236}">
                <a16:creationId xmlns:a16="http://schemas.microsoft.com/office/drawing/2014/main" id="{489DD2FE-91DB-CF5B-6F11-B3D24D3C3B82}"/>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78" name="TextBox 36">
            <a:extLst>
              <a:ext uri="{FF2B5EF4-FFF2-40B4-BE49-F238E27FC236}">
                <a16:creationId xmlns:a16="http://schemas.microsoft.com/office/drawing/2014/main" id="{2EF82FFD-A37B-803F-3974-EA9295C0CE62}"/>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5173159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B3E86-5B26-50A3-37B3-A6DA787DDF26}"/>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9425004C-78B5-001C-4A1D-BBC9A45C844A}"/>
              </a:ext>
            </a:extLst>
          </p:cNvPr>
          <p:cNvSpPr txBox="1"/>
          <p:nvPr/>
        </p:nvSpPr>
        <p:spPr>
          <a:xfrm>
            <a:off x="1462707" y="236396"/>
            <a:ext cx="4155897" cy="400110"/>
          </a:xfrm>
          <a:prstGeom prst="rect">
            <a:avLst/>
          </a:prstGeom>
          <a:noFill/>
        </p:spPr>
        <p:txBody>
          <a:bodyPr wrap="square" rtlCol="0">
            <a:spAutoFit/>
          </a:bodyPr>
          <a:lstStyle/>
          <a:p>
            <a:r>
              <a:rPr lang="en-US" sz="2000" b="1" dirty="0">
                <a:latin typeface="Arial Narrow" pitchFamily="34" charset="0"/>
              </a:rPr>
              <a:t>Interpret</a:t>
            </a:r>
            <a:r>
              <a:rPr lang="en-AU" sz="1100" dirty="0">
                <a:latin typeface="Arial Narrow" panose="020B0606020202030204" pitchFamily="34" charset="0"/>
              </a:rPr>
              <a:t> data relating to the impact of water quality on reef health.</a:t>
            </a:r>
          </a:p>
        </p:txBody>
      </p:sp>
      <p:sp>
        <p:nvSpPr>
          <p:cNvPr id="31" name="TextBox 30">
            <a:extLst>
              <a:ext uri="{FF2B5EF4-FFF2-40B4-BE49-F238E27FC236}">
                <a16:creationId xmlns:a16="http://schemas.microsoft.com/office/drawing/2014/main" id="{ACA9C5B3-97B6-DDD8-4421-A452F2D6F37A}"/>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30B12AA0-8673-A380-AF2A-6F6FC27E90A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673754C4-E672-D87C-0DF4-1CCB20BBFCF6}"/>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F63F474B-815F-4068-10A4-B75E82D66D3F}"/>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C1FF4BD1-ABD9-2746-0674-0CB1E779181F}"/>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BD90C404-6F3E-6F9D-F466-4B998F100D3E}"/>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40266971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F720E-F5D9-2348-13E9-9DAD1C6F0DA6}"/>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06269B89-9733-1A53-289E-627F72BB3BBE}"/>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61888DB7-659A-EE77-A63A-88AA3885A1D8}"/>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33BB70F0-4F58-4290-4CCF-B9A559A44B22}"/>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3ADD443-2A49-9B0D-863E-9F181AC073A0}"/>
              </a:ext>
            </a:extLst>
          </p:cNvPr>
          <p:cNvSpPr txBox="1"/>
          <p:nvPr/>
        </p:nvSpPr>
        <p:spPr>
          <a:xfrm>
            <a:off x="1405163" y="179657"/>
            <a:ext cx="4032449" cy="707886"/>
          </a:xfrm>
          <a:prstGeom prst="rect">
            <a:avLst/>
          </a:prstGeom>
          <a:noFill/>
        </p:spPr>
        <p:txBody>
          <a:bodyPr wrap="square" rtlCol="0">
            <a:spAutoFit/>
          </a:bodyPr>
          <a:lstStyle/>
          <a:p>
            <a:r>
              <a:rPr lang="en-US" b="1" dirty="0">
                <a:latin typeface="Arial Narrow" pitchFamily="34" charset="0"/>
              </a:rPr>
              <a:t>31. Title – </a:t>
            </a:r>
            <a:r>
              <a:rPr lang="en-AU" sz="1100" dirty="0">
                <a:latin typeface="Arial Narrow" panose="020B0606020202030204" pitchFamily="34" charset="0"/>
              </a:rPr>
              <a:t>Investigate how complex models of marine ecosystems can be developed based on a wide range of evidence from multiple individuals and across disciplines.</a:t>
            </a:r>
            <a:endParaRPr lang="en-US" sz="1100" i="1" dirty="0">
              <a:latin typeface="Arial Narrow" pitchFamily="34" charset="0"/>
            </a:endParaRPr>
          </a:p>
        </p:txBody>
      </p:sp>
      <p:sp>
        <p:nvSpPr>
          <p:cNvPr id="65" name="TextBox 64">
            <a:extLst>
              <a:ext uri="{FF2B5EF4-FFF2-40B4-BE49-F238E27FC236}">
                <a16:creationId xmlns:a16="http://schemas.microsoft.com/office/drawing/2014/main" id="{046C6BAF-0DBC-4491-C8A5-F34C8ADF0B8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C46A0B6F-282D-C7A7-9CDD-53708F0FD242}"/>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713A0B25-40A8-1F5B-9F7C-575399A7F3D7}"/>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A8D0A13F-D33F-62C2-B6EA-7041032DB546}"/>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2" name="TextBox 36">
            <a:extLst>
              <a:ext uri="{FF2B5EF4-FFF2-40B4-BE49-F238E27FC236}">
                <a16:creationId xmlns:a16="http://schemas.microsoft.com/office/drawing/2014/main" id="{346A2120-A76B-B73C-7440-4B3B37AE906B}"/>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as a Human Endeavour</a:t>
            </a:r>
            <a:endParaRPr lang="en-AU" sz="1100" b="1" dirty="0">
              <a:latin typeface="Arial Narrow" pitchFamily="34" charset="0"/>
            </a:endParaRPr>
          </a:p>
        </p:txBody>
      </p:sp>
    </p:spTree>
    <p:extLst>
      <p:ext uri="{BB962C8B-B14F-4D97-AF65-F5344CB8AC3E}">
        <p14:creationId xmlns:p14="http://schemas.microsoft.com/office/powerpoint/2010/main" val="29254538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9722A-E146-79AA-065C-7C373169BBC4}"/>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380475EA-AE47-7965-1B36-EE1473E1586A}"/>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C0DD18B1-3D57-16ED-AE43-8C5E00B4B322}"/>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83620138-35ED-7AA9-B1DC-97A6BBDAB65B}"/>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2B9C039-C58F-C7F6-F68A-0EE97016879B}"/>
              </a:ext>
            </a:extLst>
          </p:cNvPr>
          <p:cNvSpPr txBox="1"/>
          <p:nvPr/>
        </p:nvSpPr>
        <p:spPr>
          <a:xfrm>
            <a:off x="1405163" y="168945"/>
            <a:ext cx="4032449" cy="707886"/>
          </a:xfrm>
          <a:prstGeom prst="rect">
            <a:avLst/>
          </a:prstGeom>
          <a:noFill/>
        </p:spPr>
        <p:txBody>
          <a:bodyPr wrap="square" rtlCol="0">
            <a:spAutoFit/>
          </a:bodyPr>
          <a:lstStyle/>
          <a:p>
            <a:r>
              <a:rPr lang="en-US" b="1" dirty="0">
                <a:latin typeface="Arial Narrow" pitchFamily="34" charset="0"/>
              </a:rPr>
              <a:t>32. Title – </a:t>
            </a:r>
            <a:r>
              <a:rPr lang="en-AU" sz="1100" dirty="0">
                <a:latin typeface="Arial Narrow" panose="020B0606020202030204" pitchFamily="34" charset="0"/>
              </a:rPr>
              <a:t>Analyse how the evidence from other disciplines, such as plate tectonics and shifts between glacial and interglacial periods, leads to improvements in the models used for the formation of reefs.</a:t>
            </a:r>
            <a:endParaRPr lang="en-US" sz="1100" i="1" dirty="0">
              <a:latin typeface="Arial Narrow" pitchFamily="34" charset="0"/>
            </a:endParaRPr>
          </a:p>
        </p:txBody>
      </p:sp>
      <p:sp>
        <p:nvSpPr>
          <p:cNvPr id="65" name="TextBox 64">
            <a:extLst>
              <a:ext uri="{FF2B5EF4-FFF2-40B4-BE49-F238E27FC236}">
                <a16:creationId xmlns:a16="http://schemas.microsoft.com/office/drawing/2014/main" id="{2958E76C-47C6-1FC4-EF6D-ADA365693F0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5E4B6B23-8D16-62A9-1D31-AE56C3CA08A2}"/>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4395F0D8-5B19-8433-C450-51E1382B1446}"/>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737705D1-64C8-0677-9B51-4EBDCA199684}"/>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2" name="TextBox 36">
            <a:extLst>
              <a:ext uri="{FF2B5EF4-FFF2-40B4-BE49-F238E27FC236}">
                <a16:creationId xmlns:a16="http://schemas.microsoft.com/office/drawing/2014/main" id="{E61D6AEF-685E-B0D5-2C16-422A570206E5}"/>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as a Human Endeavour</a:t>
            </a:r>
            <a:endParaRPr lang="en-AU" sz="1100" b="1" dirty="0">
              <a:latin typeface="Arial Narrow" pitchFamily="34" charset="0"/>
            </a:endParaRPr>
          </a:p>
        </p:txBody>
      </p:sp>
    </p:spTree>
    <p:extLst>
      <p:ext uri="{BB962C8B-B14F-4D97-AF65-F5344CB8AC3E}">
        <p14:creationId xmlns:p14="http://schemas.microsoft.com/office/powerpoint/2010/main" val="3042309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851101" y="8843736"/>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AU" sz="1100" dirty="0">
                <a:latin typeface="Arial Narrow" pitchFamily="34" charset="0"/>
              </a:rPr>
              <a:t>                                               </a:t>
            </a:r>
            <a:endParaRPr lang="en-AU" sz="1100" b="1" dirty="0">
              <a:latin typeface="Arial Narrow" pitchFamily="34" charset="0"/>
            </a:endParaRPr>
          </a:p>
        </p:txBody>
      </p:sp>
      <p:cxnSp>
        <p:nvCxnSpPr>
          <p:cNvPr id="29" name="Straight Connector 28"/>
          <p:cNvCxnSpPr/>
          <p:nvPr/>
        </p:nvCxnSpPr>
        <p:spPr>
          <a:xfrm flipH="1">
            <a:off x="508863" y="8843736"/>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772816" y="236672"/>
            <a:ext cx="4191130" cy="523220"/>
          </a:xfrm>
          <a:prstGeom prst="rect">
            <a:avLst/>
          </a:prstGeom>
          <a:noFill/>
        </p:spPr>
        <p:txBody>
          <a:bodyPr wrap="square" rtlCol="0">
            <a:spAutoFit/>
          </a:bodyPr>
          <a:lstStyle/>
          <a:p>
            <a:r>
              <a:rPr lang="en-US" sz="2800" b="1" dirty="0">
                <a:latin typeface="Arial Narrow" pitchFamily="34" charset="0"/>
              </a:rPr>
              <a:t>Year 12 Marine Science</a:t>
            </a:r>
          </a:p>
        </p:txBody>
      </p:sp>
      <p:sp>
        <p:nvSpPr>
          <p:cNvPr id="32" name="TextBox 31"/>
          <p:cNvSpPr txBox="1"/>
          <p:nvPr/>
        </p:nvSpPr>
        <p:spPr>
          <a:xfrm>
            <a:off x="564258" y="215118"/>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3"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2" name="TextBox 11"/>
          <p:cNvSpPr txBox="1"/>
          <p:nvPr/>
        </p:nvSpPr>
        <p:spPr>
          <a:xfrm>
            <a:off x="1381974" y="1179309"/>
            <a:ext cx="4104456" cy="2831544"/>
          </a:xfrm>
          <a:prstGeom prst="rect">
            <a:avLst/>
          </a:prstGeom>
          <a:noFill/>
        </p:spPr>
        <p:txBody>
          <a:bodyPr wrap="square" rtlCol="0">
            <a:spAutoFit/>
          </a:bodyPr>
          <a:lstStyle/>
          <a:p>
            <a:pPr algn="ctr"/>
            <a:r>
              <a:rPr lang="en-AU" sz="2800" b="1" dirty="0">
                <a:latin typeface="Arial Narrow" panose="020B0606020202030204" pitchFamily="34" charset="0"/>
              </a:rPr>
              <a:t>Unit 3 Marine Systems</a:t>
            </a:r>
          </a:p>
          <a:p>
            <a:pPr algn="ctr"/>
            <a:r>
              <a:rPr lang="en-AU" sz="2000" b="1" dirty="0">
                <a:latin typeface="Arial Narrow" panose="020B0606020202030204" pitchFamily="34" charset="0"/>
              </a:rPr>
              <a:t>Connections and Change</a:t>
            </a:r>
          </a:p>
          <a:p>
            <a:pPr algn="ctr"/>
            <a:endParaRPr lang="en-AU" sz="2000" b="1" dirty="0">
              <a:latin typeface="Arial Narrow" panose="020B0606020202030204" pitchFamily="34" charset="0"/>
            </a:endParaRPr>
          </a:p>
          <a:p>
            <a:pPr algn="ctr"/>
            <a:r>
              <a:rPr lang="en-AU" sz="2800" b="1" dirty="0">
                <a:latin typeface="Arial Narrow" panose="020B0606020202030204" pitchFamily="34" charset="0"/>
              </a:rPr>
              <a:t>Topic 1: </a:t>
            </a:r>
          </a:p>
          <a:p>
            <a:pPr algn="ctr"/>
            <a:r>
              <a:rPr lang="en-AU" sz="2800" b="1" dirty="0">
                <a:latin typeface="Arial Narrow" panose="020B0606020202030204" pitchFamily="34" charset="0"/>
              </a:rPr>
              <a:t>The Reef and Beyond</a:t>
            </a:r>
          </a:p>
          <a:p>
            <a:pPr algn="ctr"/>
            <a:r>
              <a:rPr lang="en-AU" dirty="0">
                <a:latin typeface="Arial Narrow" panose="020B0606020202030204" pitchFamily="34" charset="0"/>
              </a:rPr>
              <a:t>Coral reef distribution</a:t>
            </a:r>
          </a:p>
          <a:p>
            <a:pPr algn="ctr"/>
            <a:r>
              <a:rPr lang="en-AU" dirty="0">
                <a:latin typeface="Arial Narrow" panose="020B0606020202030204" pitchFamily="34" charset="0"/>
              </a:rPr>
              <a:t>Coral reef development</a:t>
            </a:r>
          </a:p>
          <a:p>
            <a:pPr algn="ctr"/>
            <a:r>
              <a:rPr lang="en-AU" dirty="0">
                <a:latin typeface="Arial Narrow" panose="020B0606020202030204" pitchFamily="34" charset="0"/>
              </a:rPr>
              <a:t>Reef, habitats and connectivity</a:t>
            </a:r>
          </a:p>
        </p:txBody>
      </p:sp>
      <p:sp>
        <p:nvSpPr>
          <p:cNvPr id="14" name="TextBox 13"/>
          <p:cNvSpPr txBox="1"/>
          <p:nvPr/>
        </p:nvSpPr>
        <p:spPr>
          <a:xfrm>
            <a:off x="564258" y="8565344"/>
            <a:ext cx="2490482" cy="215444"/>
          </a:xfrm>
          <a:prstGeom prst="rect">
            <a:avLst/>
          </a:prstGeom>
          <a:noFill/>
        </p:spPr>
        <p:txBody>
          <a:bodyPr wrap="square" rtlCol="0">
            <a:spAutoFit/>
          </a:bodyPr>
          <a:lstStyle/>
          <a:p>
            <a:r>
              <a:rPr lang="en-AU" sz="800" dirty="0">
                <a:solidFill>
                  <a:schemeClr val="bg1"/>
                </a:solidFill>
                <a:latin typeface="Gabriola" panose="04040605051002020D02" pitchFamily="82" charset="0"/>
              </a:rPr>
              <a:t>Flinders Reef Moreton Bay Marine Park July 2016</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607" t="4582" r="933" b="8417"/>
          <a:stretch/>
        </p:blipFill>
        <p:spPr>
          <a:xfrm>
            <a:off x="531399" y="4117697"/>
            <a:ext cx="5788897" cy="4480747"/>
          </a:xfrm>
          <a:prstGeom prst="rect">
            <a:avLst/>
          </a:prstGeom>
          <a:ln w="57150">
            <a:solidFill>
              <a:schemeClr val="tx1"/>
            </a:solidFill>
          </a:ln>
        </p:spPr>
      </p:pic>
      <p:sp>
        <p:nvSpPr>
          <p:cNvPr id="2" name="TextBox 1"/>
          <p:cNvSpPr txBox="1"/>
          <p:nvPr/>
        </p:nvSpPr>
        <p:spPr>
          <a:xfrm>
            <a:off x="453658" y="8634027"/>
            <a:ext cx="6071685" cy="215444"/>
          </a:xfrm>
          <a:prstGeom prst="rect">
            <a:avLst/>
          </a:prstGeom>
          <a:noFill/>
        </p:spPr>
        <p:txBody>
          <a:bodyPr wrap="square" rtlCol="0">
            <a:spAutoFit/>
          </a:bodyPr>
          <a:lstStyle/>
          <a:p>
            <a:r>
              <a:rPr lang="en-AU" sz="800" b="1" dirty="0">
                <a:latin typeface="Arial Narrow" panose="020B0606020202030204" pitchFamily="34" charset="0"/>
              </a:rPr>
              <a:t>An assortment of corals photographed at Capricorn Bunker Group. Photograph © Mr. Brad Lawrence (Redlands SHS). Reprinted with permission</a:t>
            </a:r>
            <a:r>
              <a:rPr lang="en-AU" sz="800" dirty="0">
                <a:latin typeface="Arial Narrow" panose="020B0606020202030204" pitchFamily="34" charset="0"/>
              </a:rPr>
              <a:t>.</a:t>
            </a:r>
          </a:p>
        </p:txBody>
      </p:sp>
      <p:sp>
        <p:nvSpPr>
          <p:cNvPr id="15" name="TextBox 14">
            <a:extLst>
              <a:ext uri="{FF2B5EF4-FFF2-40B4-BE49-F238E27FC236}">
                <a16:creationId xmlns:a16="http://schemas.microsoft.com/office/drawing/2014/main" id="{0651A33B-B357-48E3-9A22-47ADAC84FA5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TextBox 36">
            <a:extLst>
              <a:ext uri="{FF2B5EF4-FFF2-40B4-BE49-F238E27FC236}">
                <a16:creationId xmlns:a16="http://schemas.microsoft.com/office/drawing/2014/main" id="{75C0A3A2-F2CE-4A0B-583F-B2E5C7474BC9}"/>
              </a:ext>
            </a:extLst>
          </p:cNvPr>
          <p:cNvSpPr txBox="1"/>
          <p:nvPr/>
        </p:nvSpPr>
        <p:spPr>
          <a:xfrm>
            <a:off x="469477" y="8846894"/>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0632402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28C37-6150-B0F7-61ED-4B4DA4791DB2}"/>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85008F2D-286C-E966-273D-8AE027BB28FC}"/>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B9BF56E1-5442-5633-AACC-900F320F3F10}"/>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52517A33-A6A4-F460-CFD1-8D86750A4009}"/>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AFC6B9F-E1E5-0875-A6C0-FCAA71106471}"/>
              </a:ext>
            </a:extLst>
          </p:cNvPr>
          <p:cNvSpPr txBox="1"/>
          <p:nvPr/>
        </p:nvSpPr>
        <p:spPr>
          <a:xfrm>
            <a:off x="1405163" y="168945"/>
            <a:ext cx="4032449" cy="707886"/>
          </a:xfrm>
          <a:prstGeom prst="rect">
            <a:avLst/>
          </a:prstGeom>
          <a:noFill/>
        </p:spPr>
        <p:txBody>
          <a:bodyPr wrap="square" rtlCol="0">
            <a:spAutoFit/>
          </a:bodyPr>
          <a:lstStyle/>
          <a:p>
            <a:r>
              <a:rPr lang="en-US" b="1" dirty="0">
                <a:latin typeface="Arial Narrow" pitchFamily="34" charset="0"/>
              </a:rPr>
              <a:t>33. Title – </a:t>
            </a:r>
            <a:r>
              <a:rPr lang="en-AU" sz="1100" dirty="0">
                <a:latin typeface="Arial Narrow" panose="020B0606020202030204" pitchFamily="34" charset="0"/>
              </a:rPr>
              <a:t>Consider Aboriginal perspectives and Torres Strait Islander perspectives on rising sea levels. Sea level change in the Holocene resulted in an increase of approximately 125 metres in depth.</a:t>
            </a:r>
            <a:endParaRPr lang="en-US" sz="1100" i="1" dirty="0">
              <a:latin typeface="Arial Narrow" pitchFamily="34" charset="0"/>
            </a:endParaRPr>
          </a:p>
        </p:txBody>
      </p:sp>
      <p:sp>
        <p:nvSpPr>
          <p:cNvPr id="65" name="TextBox 64">
            <a:extLst>
              <a:ext uri="{FF2B5EF4-FFF2-40B4-BE49-F238E27FC236}">
                <a16:creationId xmlns:a16="http://schemas.microsoft.com/office/drawing/2014/main" id="{8CA69EC0-1B95-8846-D0CA-24385648C16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206378EC-3C31-7802-1737-3006E363ED4E}"/>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0B0F9A8B-B66F-399F-B4CA-60F3C6DCFA6C}"/>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D41DF8C5-D2BD-87E2-E3DD-4F6CC6DAC5AB}"/>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2" name="TextBox 36">
            <a:extLst>
              <a:ext uri="{FF2B5EF4-FFF2-40B4-BE49-F238E27FC236}">
                <a16:creationId xmlns:a16="http://schemas.microsoft.com/office/drawing/2014/main" id="{1C8A6A68-2377-BE0B-287A-96C6E240056E}"/>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as a Human Endeavour</a:t>
            </a:r>
            <a:endParaRPr lang="en-AU" sz="1100" b="1" dirty="0">
              <a:latin typeface="Arial Narrow" pitchFamily="34" charset="0"/>
            </a:endParaRPr>
          </a:p>
        </p:txBody>
      </p:sp>
    </p:spTree>
    <p:extLst>
      <p:ext uri="{BB962C8B-B14F-4D97-AF65-F5344CB8AC3E}">
        <p14:creationId xmlns:p14="http://schemas.microsoft.com/office/powerpoint/2010/main" val="144265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11400-491F-370B-981E-890A82A645A5}"/>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1BA3E9AC-D1AF-E0E1-C10A-E806B5C14DD9}"/>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E365A0E1-2C84-6974-26B0-2A47011464FD}"/>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B56802D6-90E6-5576-FED3-E1637C9C4463}"/>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2FE3903-A262-B687-D9FD-472FB1B6512B}"/>
              </a:ext>
            </a:extLst>
          </p:cNvPr>
          <p:cNvSpPr txBox="1"/>
          <p:nvPr/>
        </p:nvSpPr>
        <p:spPr>
          <a:xfrm>
            <a:off x="1405163" y="168945"/>
            <a:ext cx="4032449" cy="707886"/>
          </a:xfrm>
          <a:prstGeom prst="rect">
            <a:avLst/>
          </a:prstGeom>
          <a:noFill/>
        </p:spPr>
        <p:txBody>
          <a:bodyPr wrap="square" rtlCol="0">
            <a:spAutoFit/>
          </a:bodyPr>
          <a:lstStyle/>
          <a:p>
            <a:r>
              <a:rPr lang="en-US" b="1" dirty="0">
                <a:latin typeface="Arial Narrow" pitchFamily="34" charset="0"/>
              </a:rPr>
              <a:t>34. Title – </a:t>
            </a:r>
            <a:r>
              <a:rPr lang="en-AU" sz="1100" dirty="0">
                <a:latin typeface="Arial Narrow" panose="020B0606020202030204" pitchFamily="34" charset="0"/>
              </a:rPr>
              <a:t>Investigate the impact of water quality on reef health to infer connectivity within or between habitats. Consider the impacts qualitatively and quantitatively, using online, virtual or field data.</a:t>
            </a:r>
            <a:endParaRPr lang="en-US" sz="1100" i="1" dirty="0">
              <a:latin typeface="Arial Narrow" pitchFamily="34" charset="0"/>
            </a:endParaRPr>
          </a:p>
        </p:txBody>
      </p:sp>
      <p:sp>
        <p:nvSpPr>
          <p:cNvPr id="65" name="TextBox 64">
            <a:extLst>
              <a:ext uri="{FF2B5EF4-FFF2-40B4-BE49-F238E27FC236}">
                <a16:creationId xmlns:a16="http://schemas.microsoft.com/office/drawing/2014/main" id="{5AC1227E-55C4-6569-69C7-C996E4893B5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65F3F505-CE1E-5985-1C82-ED4A8024F017}"/>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5E1F07F4-9A20-B057-6FDE-554151767086}"/>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 name="TextBox 36">
            <a:extLst>
              <a:ext uri="{FF2B5EF4-FFF2-40B4-BE49-F238E27FC236}">
                <a16:creationId xmlns:a16="http://schemas.microsoft.com/office/drawing/2014/main" id="{89B4B80F-33A9-88F6-A481-D0C63A91EB7A}"/>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Inquiry</a:t>
            </a:r>
            <a:endParaRPr lang="en-AU" sz="1100" b="1" dirty="0">
              <a:latin typeface="Arial Narrow" pitchFamily="34" charset="0"/>
            </a:endParaRPr>
          </a:p>
        </p:txBody>
      </p:sp>
      <p:sp>
        <p:nvSpPr>
          <p:cNvPr id="4" name="TextBox 3">
            <a:extLst>
              <a:ext uri="{FF2B5EF4-FFF2-40B4-BE49-F238E27FC236}">
                <a16:creationId xmlns:a16="http://schemas.microsoft.com/office/drawing/2014/main" id="{F2B61FCB-2DBE-8FEA-B5B3-ABE626C25D68}"/>
              </a:ext>
            </a:extLst>
          </p:cNvPr>
          <p:cNvSpPr txBox="1"/>
          <p:nvPr/>
        </p:nvSpPr>
        <p:spPr>
          <a:xfrm>
            <a:off x="1945223" y="1331640"/>
            <a:ext cx="2952328" cy="1477328"/>
          </a:xfrm>
          <a:prstGeom prst="rect">
            <a:avLst/>
          </a:prstGeom>
          <a:noFill/>
        </p:spPr>
        <p:txBody>
          <a:bodyPr wrap="square" rtlCol="0">
            <a:spAutoFit/>
          </a:bodyPr>
          <a:lstStyle/>
          <a:p>
            <a:pPr algn="ctr"/>
            <a:r>
              <a:rPr lang="en-US" dirty="0">
                <a:solidFill>
                  <a:schemeClr val="tx1">
                    <a:lumMod val="50000"/>
                    <a:lumOff val="50000"/>
                  </a:schemeClr>
                </a:solidFill>
              </a:rPr>
              <a:t>Refer to booklet titled, </a:t>
            </a:r>
          </a:p>
          <a:p>
            <a:pPr algn="ctr"/>
            <a:r>
              <a:rPr lang="en-US" dirty="0">
                <a:solidFill>
                  <a:schemeClr val="tx1">
                    <a:lumMod val="50000"/>
                    <a:lumOff val="50000"/>
                  </a:schemeClr>
                </a:solidFill>
              </a:rPr>
              <a:t>‘</a:t>
            </a:r>
            <a:r>
              <a:rPr lang="en-US" b="1" i="1" dirty="0">
                <a:solidFill>
                  <a:schemeClr val="tx1">
                    <a:lumMod val="50000"/>
                    <a:lumOff val="50000"/>
                  </a:schemeClr>
                </a:solidFill>
                <a:latin typeface="Arial Narrow" panose="020B0604020202020204" pitchFamily="34" charset="0"/>
                <a:cs typeface="Arial Narrow" panose="020B0604020202020204" pitchFamily="34" charset="0"/>
              </a:rPr>
              <a:t>Year 12 Student Experiment </a:t>
            </a:r>
            <a:r>
              <a:rPr lang="en-AU" sz="1800" b="1" i="1" dirty="0">
                <a:solidFill>
                  <a:schemeClr val="tx1">
                    <a:lumMod val="50000"/>
                    <a:lumOff val="50000"/>
                  </a:schemeClr>
                </a:solidFill>
                <a:latin typeface="Arial Narrow" panose="020B0606020202030204" pitchFamily="34" charset="0"/>
              </a:rPr>
              <a:t>Mandatory Practical</a:t>
            </a:r>
            <a:r>
              <a:rPr lang="en-AU" sz="1800" b="1" dirty="0">
                <a:solidFill>
                  <a:schemeClr val="tx1">
                    <a:lumMod val="50000"/>
                    <a:lumOff val="50000"/>
                  </a:schemeClr>
                </a:solidFill>
                <a:latin typeface="Arial Narrow" panose="020B0606020202030204" pitchFamily="34" charset="0"/>
              </a:rPr>
              <a:t>’ </a:t>
            </a:r>
          </a:p>
          <a:p>
            <a:pPr algn="ctr"/>
            <a:r>
              <a:rPr lang="en-AU" sz="1800" dirty="0">
                <a:solidFill>
                  <a:schemeClr val="tx1">
                    <a:lumMod val="50000"/>
                    <a:lumOff val="50000"/>
                  </a:schemeClr>
                </a:solidFill>
                <a:latin typeface="Arial Narrow" panose="020B0606020202030204" pitchFamily="34" charset="0"/>
              </a:rPr>
              <a:t>on </a:t>
            </a:r>
            <a:r>
              <a:rPr lang="en-AU" sz="1800" dirty="0" err="1">
                <a:solidFill>
                  <a:schemeClr val="tx1">
                    <a:lumMod val="50000"/>
                    <a:lumOff val="50000"/>
                  </a:schemeClr>
                </a:solidFill>
                <a:latin typeface="Arial Narrow" panose="020B0606020202030204" pitchFamily="34" charset="0"/>
              </a:rPr>
              <a:t>marineeducation.com.au</a:t>
            </a:r>
            <a:endParaRPr lang="en-AU" sz="1800" dirty="0">
              <a:solidFill>
                <a:schemeClr val="tx1">
                  <a:lumMod val="50000"/>
                  <a:lumOff val="50000"/>
                </a:schemeClr>
              </a:solidFill>
              <a:latin typeface="Arial Narrow" panose="020B0606020202030204" pitchFamily="34" charset="0"/>
            </a:endParaRPr>
          </a:p>
          <a:p>
            <a:pPr algn="ctr"/>
            <a:endParaRPr lang="en-US" dirty="0">
              <a:solidFill>
                <a:schemeClr val="tx1">
                  <a:lumMod val="50000"/>
                  <a:lumOff val="50000"/>
                </a:schemeClr>
              </a:solidFill>
            </a:endParaRPr>
          </a:p>
        </p:txBody>
      </p:sp>
    </p:spTree>
    <p:extLst>
      <p:ext uri="{BB962C8B-B14F-4D97-AF65-F5344CB8AC3E}">
        <p14:creationId xmlns:p14="http://schemas.microsoft.com/office/powerpoint/2010/main" val="25571992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C4DA2-173D-CD5E-4F73-44FE4AD6E673}"/>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23752C95-C294-724D-6DE5-6CD19CF148AB}"/>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BFC1B57C-B4F9-5FDE-8A11-1CC54CA6FD2F}"/>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39E08DEE-40EC-8CA7-EC99-A5BE337022B6}"/>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DBAC2AE-AFAF-906C-48F5-D070B880C3A4}"/>
              </a:ext>
            </a:extLst>
          </p:cNvPr>
          <p:cNvSpPr txBox="1"/>
          <p:nvPr/>
        </p:nvSpPr>
        <p:spPr>
          <a:xfrm>
            <a:off x="1391018" y="322833"/>
            <a:ext cx="4032449" cy="369332"/>
          </a:xfrm>
          <a:prstGeom prst="rect">
            <a:avLst/>
          </a:prstGeom>
          <a:noFill/>
        </p:spPr>
        <p:txBody>
          <a:bodyPr wrap="square" rtlCol="0">
            <a:spAutoFit/>
          </a:bodyPr>
          <a:lstStyle/>
          <a:p>
            <a:r>
              <a:rPr lang="en-US" b="1" dirty="0">
                <a:latin typeface="Arial Narrow" pitchFamily="34" charset="0"/>
              </a:rPr>
              <a:t>35. Title – </a:t>
            </a:r>
            <a:r>
              <a:rPr lang="en-AU" sz="1100" dirty="0">
                <a:latin typeface="Arial Narrow" panose="020B0606020202030204" pitchFamily="34" charset="0"/>
              </a:rPr>
              <a:t>Examine coral to determine genus (photo, online or field).</a:t>
            </a:r>
            <a:endParaRPr lang="en-US" sz="1100" i="1" dirty="0">
              <a:latin typeface="Arial Narrow" pitchFamily="34" charset="0"/>
            </a:endParaRPr>
          </a:p>
        </p:txBody>
      </p:sp>
      <p:sp>
        <p:nvSpPr>
          <p:cNvPr id="65" name="TextBox 64">
            <a:extLst>
              <a:ext uri="{FF2B5EF4-FFF2-40B4-BE49-F238E27FC236}">
                <a16:creationId xmlns:a16="http://schemas.microsoft.com/office/drawing/2014/main" id="{B3D5D85B-4E0B-D680-F1D7-51A3479B041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CAE98EB5-D3DE-3E51-05D1-B3890943DFED}"/>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D7B52D67-7C95-B193-B4A7-68E4ECA33F44}"/>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26143CFA-0839-1F5A-6575-4C3E08A3FF80}"/>
              </a:ext>
            </a:extLst>
          </p:cNvPr>
          <p:cNvSpPr txBox="1"/>
          <p:nvPr/>
        </p:nvSpPr>
        <p:spPr>
          <a:xfrm>
            <a:off x="2075094" y="1261360"/>
            <a:ext cx="2664296" cy="1200329"/>
          </a:xfrm>
          <a:prstGeom prst="rect">
            <a:avLst/>
          </a:prstGeom>
          <a:noFill/>
        </p:spPr>
        <p:txBody>
          <a:bodyPr wrap="square" rtlCol="0">
            <a:spAutoFit/>
          </a:bodyPr>
          <a:lstStyle/>
          <a:p>
            <a:pPr algn="ctr"/>
            <a:r>
              <a:rPr lang="en-US" dirty="0">
                <a:solidFill>
                  <a:schemeClr val="tx1">
                    <a:lumMod val="50000"/>
                    <a:lumOff val="50000"/>
                  </a:schemeClr>
                </a:solidFill>
              </a:rPr>
              <a:t>Refer to booklet titled, </a:t>
            </a:r>
          </a:p>
          <a:p>
            <a:pPr algn="ctr"/>
            <a:r>
              <a:rPr lang="en-US" dirty="0">
                <a:solidFill>
                  <a:schemeClr val="tx1">
                    <a:lumMod val="50000"/>
                    <a:lumOff val="50000"/>
                  </a:schemeClr>
                </a:solidFill>
              </a:rPr>
              <a:t>‘</a:t>
            </a:r>
            <a:r>
              <a:rPr lang="en-AU" sz="1800" b="1" i="1" dirty="0">
                <a:solidFill>
                  <a:schemeClr val="tx1">
                    <a:lumMod val="50000"/>
                    <a:lumOff val="50000"/>
                  </a:schemeClr>
                </a:solidFill>
                <a:latin typeface="Arial Narrow" panose="020B0606020202030204" pitchFamily="34" charset="0"/>
              </a:rPr>
              <a:t>Coral Identification Guide’</a:t>
            </a:r>
            <a:endParaRPr lang="en-AU" sz="1800" b="1" dirty="0">
              <a:solidFill>
                <a:schemeClr val="tx1">
                  <a:lumMod val="50000"/>
                  <a:lumOff val="50000"/>
                </a:schemeClr>
              </a:solidFill>
              <a:latin typeface="Arial Narrow" panose="020B0606020202030204" pitchFamily="34" charset="0"/>
            </a:endParaRPr>
          </a:p>
          <a:p>
            <a:pPr algn="ctr"/>
            <a:r>
              <a:rPr lang="en-AU" sz="1800" dirty="0">
                <a:solidFill>
                  <a:schemeClr val="tx1">
                    <a:lumMod val="50000"/>
                    <a:lumOff val="50000"/>
                  </a:schemeClr>
                </a:solidFill>
                <a:latin typeface="Arial Narrow" panose="020B0606020202030204" pitchFamily="34" charset="0"/>
              </a:rPr>
              <a:t>on </a:t>
            </a:r>
            <a:r>
              <a:rPr lang="en-AU" sz="1800" dirty="0" err="1">
                <a:solidFill>
                  <a:schemeClr val="tx1">
                    <a:lumMod val="50000"/>
                    <a:lumOff val="50000"/>
                  </a:schemeClr>
                </a:solidFill>
                <a:latin typeface="Arial Narrow" panose="020B0606020202030204" pitchFamily="34" charset="0"/>
              </a:rPr>
              <a:t>marineeducation.com.au</a:t>
            </a:r>
            <a:endParaRPr lang="en-AU" sz="1800" dirty="0">
              <a:solidFill>
                <a:schemeClr val="tx1">
                  <a:lumMod val="50000"/>
                  <a:lumOff val="50000"/>
                </a:schemeClr>
              </a:solidFill>
              <a:latin typeface="Arial Narrow" panose="020B0606020202030204" pitchFamily="34" charset="0"/>
            </a:endParaRPr>
          </a:p>
          <a:p>
            <a:pPr algn="ctr"/>
            <a:endParaRPr lang="en-US" dirty="0">
              <a:solidFill>
                <a:schemeClr val="tx1">
                  <a:lumMod val="50000"/>
                  <a:lumOff val="50000"/>
                </a:schemeClr>
              </a:solidFill>
            </a:endParaRPr>
          </a:p>
        </p:txBody>
      </p:sp>
      <p:sp>
        <p:nvSpPr>
          <p:cNvPr id="2" name="TextBox 36">
            <a:extLst>
              <a:ext uri="{FF2B5EF4-FFF2-40B4-BE49-F238E27FC236}">
                <a16:creationId xmlns:a16="http://schemas.microsoft.com/office/drawing/2014/main" id="{C488AFA8-9437-0159-7571-CAFFD5EE2400}"/>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Inquiry</a:t>
            </a:r>
            <a:endParaRPr lang="en-AU" sz="1100" b="1" dirty="0">
              <a:latin typeface="Arial Narrow" pitchFamily="34" charset="0"/>
            </a:endParaRPr>
          </a:p>
        </p:txBody>
      </p:sp>
    </p:spTree>
    <p:extLst>
      <p:ext uri="{BB962C8B-B14F-4D97-AF65-F5344CB8AC3E}">
        <p14:creationId xmlns:p14="http://schemas.microsoft.com/office/powerpoint/2010/main" val="27874273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DF1EE-9B10-C08A-1FA0-BCAC30C1DB0F}"/>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162F1B8B-41B8-EFBF-80EA-E8C83FF3AAE1}"/>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21F1994A-6F85-8876-B112-A7696A3D5CE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A241DB6E-29A1-0918-5DA1-FC82194DEE9B}"/>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6315A72-575B-2FB1-0F23-3E2A09389FF1}"/>
              </a:ext>
            </a:extLst>
          </p:cNvPr>
          <p:cNvSpPr txBox="1"/>
          <p:nvPr/>
        </p:nvSpPr>
        <p:spPr>
          <a:xfrm>
            <a:off x="1393309" y="243453"/>
            <a:ext cx="4032449" cy="538609"/>
          </a:xfrm>
          <a:prstGeom prst="rect">
            <a:avLst/>
          </a:prstGeom>
          <a:noFill/>
        </p:spPr>
        <p:txBody>
          <a:bodyPr wrap="square" rtlCol="0">
            <a:spAutoFit/>
          </a:bodyPr>
          <a:lstStyle/>
          <a:p>
            <a:r>
              <a:rPr lang="en-US" b="1" dirty="0">
                <a:latin typeface="Arial Narrow" pitchFamily="34" charset="0"/>
              </a:rPr>
              <a:t>36. Title – </a:t>
            </a:r>
            <a:r>
              <a:rPr lang="en-AU" sz="1100" dirty="0">
                <a:latin typeface="Arial Narrow" panose="020B0606020202030204" pitchFamily="34" charset="0"/>
              </a:rPr>
              <a:t>Explore and classify plankton using field work techniques such as collection/trawls.</a:t>
            </a:r>
            <a:endParaRPr lang="en-US" sz="1100" i="1" dirty="0">
              <a:latin typeface="Arial Narrow" pitchFamily="34" charset="0"/>
            </a:endParaRPr>
          </a:p>
        </p:txBody>
      </p:sp>
      <p:sp>
        <p:nvSpPr>
          <p:cNvPr id="65" name="TextBox 64">
            <a:extLst>
              <a:ext uri="{FF2B5EF4-FFF2-40B4-BE49-F238E27FC236}">
                <a16:creationId xmlns:a16="http://schemas.microsoft.com/office/drawing/2014/main" id="{2C04219F-FF93-89E0-F4A8-ACD199A017E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C3BBFD05-3A1D-5CB4-DBB2-1BBEBC407DFB}"/>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C79B5D70-9F0C-D021-4901-C811CAD05179}"/>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F53C8BF4-D065-E501-99D3-37736626497B}"/>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2" name="TextBox 36">
            <a:extLst>
              <a:ext uri="{FF2B5EF4-FFF2-40B4-BE49-F238E27FC236}">
                <a16:creationId xmlns:a16="http://schemas.microsoft.com/office/drawing/2014/main" id="{919E4A36-45D9-AC24-68BC-ABD3AAAAC9B8}"/>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Inquiry</a:t>
            </a:r>
            <a:endParaRPr lang="en-AU" sz="1100" b="1" dirty="0">
              <a:latin typeface="Arial Narrow" pitchFamily="34" charset="0"/>
            </a:endParaRPr>
          </a:p>
        </p:txBody>
      </p:sp>
    </p:spTree>
    <p:extLst>
      <p:ext uri="{BB962C8B-B14F-4D97-AF65-F5344CB8AC3E}">
        <p14:creationId xmlns:p14="http://schemas.microsoft.com/office/powerpoint/2010/main" val="17025047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112CE-6688-15EB-0F22-FE3E55F28813}"/>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FDC613D7-1BC1-CD25-FD39-6BB96C3289A1}"/>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87EBF7C3-5E33-EE7C-2834-78F3D303FF62}"/>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3AF4BEC9-7CAB-F73E-8890-5FBB1CC9190C}"/>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20FEEBE-00AD-C8BA-A111-1E05312B7F0D}"/>
              </a:ext>
            </a:extLst>
          </p:cNvPr>
          <p:cNvSpPr txBox="1"/>
          <p:nvPr/>
        </p:nvSpPr>
        <p:spPr>
          <a:xfrm>
            <a:off x="1393309" y="243453"/>
            <a:ext cx="4032449" cy="538609"/>
          </a:xfrm>
          <a:prstGeom prst="rect">
            <a:avLst/>
          </a:prstGeom>
          <a:noFill/>
        </p:spPr>
        <p:txBody>
          <a:bodyPr wrap="square" rtlCol="0">
            <a:spAutoFit/>
          </a:bodyPr>
          <a:lstStyle/>
          <a:p>
            <a:r>
              <a:rPr lang="en-US" b="1" dirty="0">
                <a:latin typeface="Arial Narrow" pitchFamily="34" charset="0"/>
              </a:rPr>
              <a:t>37. Title – </a:t>
            </a:r>
            <a:r>
              <a:rPr lang="en-AU" sz="1100" dirty="0">
                <a:latin typeface="Arial Narrow" panose="020B0606020202030204" pitchFamily="34" charset="0"/>
              </a:rPr>
              <a:t>Investigate zooxanthellae (e.g. with flotsam jellyfish or aquarium coral) using a microscope.</a:t>
            </a:r>
            <a:endParaRPr lang="en-US" sz="1100" i="1" dirty="0">
              <a:latin typeface="Arial Narrow" pitchFamily="34" charset="0"/>
            </a:endParaRPr>
          </a:p>
        </p:txBody>
      </p:sp>
      <p:sp>
        <p:nvSpPr>
          <p:cNvPr id="65" name="TextBox 64">
            <a:extLst>
              <a:ext uri="{FF2B5EF4-FFF2-40B4-BE49-F238E27FC236}">
                <a16:creationId xmlns:a16="http://schemas.microsoft.com/office/drawing/2014/main" id="{EC960D8B-BBAE-57AE-91A8-17FD80E36B6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AD32E3DF-5C62-4EAF-DCAE-17D0747C6500}"/>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ACD37C04-B7AA-DBB8-7C53-F94FC6BC2DA3}"/>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7E1E3691-B00C-43B3-3675-3F7EC067834D}"/>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2" name="TextBox 36">
            <a:extLst>
              <a:ext uri="{FF2B5EF4-FFF2-40B4-BE49-F238E27FC236}">
                <a16:creationId xmlns:a16="http://schemas.microsoft.com/office/drawing/2014/main" id="{BDDD73DD-2049-E098-09B3-C9F4D47E52B7}"/>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Inquiry</a:t>
            </a:r>
            <a:endParaRPr lang="en-AU" sz="1100" b="1" dirty="0">
              <a:latin typeface="Arial Narrow" pitchFamily="34" charset="0"/>
            </a:endParaRPr>
          </a:p>
        </p:txBody>
      </p:sp>
    </p:spTree>
    <p:extLst>
      <p:ext uri="{BB962C8B-B14F-4D97-AF65-F5344CB8AC3E}">
        <p14:creationId xmlns:p14="http://schemas.microsoft.com/office/powerpoint/2010/main" val="5492310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5BBD6-60C2-13C2-1BD6-4A51481BA134}"/>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00645459-8461-D087-1A36-C02E1735D283}"/>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F1B79FE7-5050-3DD2-84CC-8ED4F1404CD4}"/>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5C89B6C2-E60D-69F1-893E-3296357C3181}"/>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968A6AC-EEB0-D05F-583F-28C3B7D82CC4}"/>
              </a:ext>
            </a:extLst>
          </p:cNvPr>
          <p:cNvSpPr txBox="1"/>
          <p:nvPr/>
        </p:nvSpPr>
        <p:spPr>
          <a:xfrm>
            <a:off x="1393309" y="243453"/>
            <a:ext cx="4032449" cy="538609"/>
          </a:xfrm>
          <a:prstGeom prst="rect">
            <a:avLst/>
          </a:prstGeom>
          <a:noFill/>
        </p:spPr>
        <p:txBody>
          <a:bodyPr wrap="square" rtlCol="0">
            <a:spAutoFit/>
          </a:bodyPr>
          <a:lstStyle/>
          <a:p>
            <a:r>
              <a:rPr lang="en-US" b="1" dirty="0">
                <a:latin typeface="Arial Narrow" pitchFamily="34" charset="0"/>
              </a:rPr>
              <a:t>38. Diversity in Data – </a:t>
            </a:r>
            <a:r>
              <a:rPr lang="en-AU" sz="1100" dirty="0">
                <a:latin typeface="Arial Narrow" panose="020B0606020202030204" pitchFamily="34" charset="0"/>
              </a:rPr>
              <a:t>Examine coral diversity using a transect technique (using online or field data).</a:t>
            </a:r>
            <a:endParaRPr lang="en-US" sz="1100" i="1" dirty="0">
              <a:latin typeface="Arial Narrow" pitchFamily="34" charset="0"/>
            </a:endParaRPr>
          </a:p>
        </p:txBody>
      </p:sp>
      <p:sp>
        <p:nvSpPr>
          <p:cNvPr id="65" name="TextBox 64">
            <a:extLst>
              <a:ext uri="{FF2B5EF4-FFF2-40B4-BE49-F238E27FC236}">
                <a16:creationId xmlns:a16="http://schemas.microsoft.com/office/drawing/2014/main" id="{7C4600D6-EDA4-4732-7E23-F16B79CDCCF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5AE5CAD5-C934-C665-3135-4B9B400CE3AB}"/>
              </a:ext>
            </a:extLst>
          </p:cNvPr>
          <p:cNvCxnSpPr>
            <a:cxnSpLocks/>
          </p:cNvCxnSpPr>
          <p:nvPr/>
        </p:nvCxnSpPr>
        <p:spPr>
          <a:xfrm flipH="1">
            <a:off x="519539" y="88204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36">
            <a:extLst>
              <a:ext uri="{FF2B5EF4-FFF2-40B4-BE49-F238E27FC236}">
                <a16:creationId xmlns:a16="http://schemas.microsoft.com/office/drawing/2014/main" id="{25149737-55AF-5E45-0345-A330DB702BCE}"/>
              </a:ext>
            </a:extLst>
          </p:cNvPr>
          <p:cNvSpPr txBox="1"/>
          <p:nvPr/>
        </p:nvSpPr>
        <p:spPr>
          <a:xfrm>
            <a:off x="2781533" y="8820472"/>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Inquiry</a:t>
            </a:r>
            <a:endParaRPr lang="en-AU" sz="1100" b="1" dirty="0">
              <a:latin typeface="Arial Narrow" pitchFamily="34" charset="0"/>
            </a:endParaRPr>
          </a:p>
        </p:txBody>
      </p:sp>
      <p:sp>
        <p:nvSpPr>
          <p:cNvPr id="4" name="Rectangle 3">
            <a:extLst>
              <a:ext uri="{FF2B5EF4-FFF2-40B4-BE49-F238E27FC236}">
                <a16:creationId xmlns:a16="http://schemas.microsoft.com/office/drawing/2014/main" id="{5B172790-1B2B-2F07-DC4E-F5BA98C8DD9F}"/>
              </a:ext>
            </a:extLst>
          </p:cNvPr>
          <p:cNvSpPr/>
          <p:nvPr/>
        </p:nvSpPr>
        <p:spPr>
          <a:xfrm>
            <a:off x="519539" y="5373170"/>
            <a:ext cx="2807793" cy="107942"/>
          </a:xfrm>
          <a:prstGeom prst="rect">
            <a:avLst/>
          </a:prstGeom>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89A8CCCA-47AA-D6F2-CD9E-D4F88972434C}"/>
              </a:ext>
            </a:extLst>
          </p:cNvPr>
          <p:cNvSpPr/>
          <p:nvPr/>
        </p:nvSpPr>
        <p:spPr>
          <a:xfrm>
            <a:off x="840890" y="5384384"/>
            <a:ext cx="90488" cy="993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78067068-0029-7DC2-6EE2-FE403698648D}"/>
              </a:ext>
            </a:extLst>
          </p:cNvPr>
          <p:cNvSpPr/>
          <p:nvPr/>
        </p:nvSpPr>
        <p:spPr>
          <a:xfrm>
            <a:off x="1554079" y="5373619"/>
            <a:ext cx="103217" cy="1034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F828F9E6-8A27-9119-C52E-921D8795042E}"/>
              </a:ext>
            </a:extLst>
          </p:cNvPr>
          <p:cNvSpPr/>
          <p:nvPr/>
        </p:nvSpPr>
        <p:spPr>
          <a:xfrm>
            <a:off x="2246591" y="5373619"/>
            <a:ext cx="96508" cy="1034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E487294B-BF17-471A-593C-13330F4FBD62}"/>
              </a:ext>
            </a:extLst>
          </p:cNvPr>
          <p:cNvSpPr/>
          <p:nvPr/>
        </p:nvSpPr>
        <p:spPr>
          <a:xfrm>
            <a:off x="2911380" y="5382138"/>
            <a:ext cx="99853" cy="1015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A2797A21-4ABC-3338-7FD6-4A544F8F3C69}"/>
              </a:ext>
            </a:extLst>
          </p:cNvPr>
          <p:cNvSpPr txBox="1"/>
          <p:nvPr/>
        </p:nvSpPr>
        <p:spPr>
          <a:xfrm rot="16200000">
            <a:off x="573092" y="5016908"/>
            <a:ext cx="621854" cy="184666"/>
          </a:xfrm>
          <a:prstGeom prst="rect">
            <a:avLst/>
          </a:prstGeom>
          <a:noFill/>
        </p:spPr>
        <p:txBody>
          <a:bodyPr wrap="square" rtlCol="0">
            <a:spAutoFit/>
          </a:bodyPr>
          <a:lstStyle/>
          <a:p>
            <a:r>
              <a:rPr lang="en-AU" sz="600" dirty="0">
                <a:latin typeface="Arial Narrow" panose="020B0606020202030204" pitchFamily="34" charset="0"/>
              </a:rPr>
              <a:t>Branching</a:t>
            </a:r>
          </a:p>
        </p:txBody>
      </p:sp>
      <p:sp>
        <p:nvSpPr>
          <p:cNvPr id="12" name="TextBox 11">
            <a:extLst>
              <a:ext uri="{FF2B5EF4-FFF2-40B4-BE49-F238E27FC236}">
                <a16:creationId xmlns:a16="http://schemas.microsoft.com/office/drawing/2014/main" id="{A14099A4-AB52-5466-32CD-1F8C24FC78B5}"/>
              </a:ext>
            </a:extLst>
          </p:cNvPr>
          <p:cNvSpPr txBox="1"/>
          <p:nvPr/>
        </p:nvSpPr>
        <p:spPr>
          <a:xfrm rot="16200000">
            <a:off x="1409443" y="5138111"/>
            <a:ext cx="402560" cy="184666"/>
          </a:xfrm>
          <a:prstGeom prst="rect">
            <a:avLst/>
          </a:prstGeom>
          <a:noFill/>
        </p:spPr>
        <p:txBody>
          <a:bodyPr wrap="square" rtlCol="0">
            <a:spAutoFit/>
          </a:bodyPr>
          <a:lstStyle/>
          <a:p>
            <a:r>
              <a:rPr lang="en-AU" sz="600" dirty="0">
                <a:latin typeface="Arial Narrow" panose="020B0606020202030204" pitchFamily="34" charset="0"/>
              </a:rPr>
              <a:t>Plate</a:t>
            </a:r>
          </a:p>
        </p:txBody>
      </p:sp>
      <p:sp>
        <p:nvSpPr>
          <p:cNvPr id="15" name="TextBox 14">
            <a:extLst>
              <a:ext uri="{FF2B5EF4-FFF2-40B4-BE49-F238E27FC236}">
                <a16:creationId xmlns:a16="http://schemas.microsoft.com/office/drawing/2014/main" id="{9C7D2DA8-9437-9144-3261-05178BA0ED06}"/>
              </a:ext>
            </a:extLst>
          </p:cNvPr>
          <p:cNvSpPr txBox="1"/>
          <p:nvPr/>
        </p:nvSpPr>
        <p:spPr>
          <a:xfrm rot="16200000">
            <a:off x="2085215" y="5138900"/>
            <a:ext cx="404138" cy="184666"/>
          </a:xfrm>
          <a:prstGeom prst="rect">
            <a:avLst/>
          </a:prstGeom>
          <a:noFill/>
        </p:spPr>
        <p:txBody>
          <a:bodyPr wrap="square" rtlCol="0">
            <a:spAutoFit/>
          </a:bodyPr>
          <a:lstStyle/>
          <a:p>
            <a:r>
              <a:rPr lang="en-AU" sz="600" dirty="0">
                <a:latin typeface="Arial Narrow" panose="020B0606020202030204" pitchFamily="34" charset="0"/>
              </a:rPr>
              <a:t>Boulder</a:t>
            </a:r>
          </a:p>
        </p:txBody>
      </p:sp>
      <p:sp>
        <p:nvSpPr>
          <p:cNvPr id="17" name="TextBox 16">
            <a:extLst>
              <a:ext uri="{FF2B5EF4-FFF2-40B4-BE49-F238E27FC236}">
                <a16:creationId xmlns:a16="http://schemas.microsoft.com/office/drawing/2014/main" id="{CD4A3990-87F1-5BF8-65A0-4413A564D413}"/>
              </a:ext>
            </a:extLst>
          </p:cNvPr>
          <p:cNvSpPr txBox="1"/>
          <p:nvPr/>
        </p:nvSpPr>
        <p:spPr>
          <a:xfrm rot="16200000">
            <a:off x="2714003" y="5078748"/>
            <a:ext cx="503415" cy="184666"/>
          </a:xfrm>
          <a:prstGeom prst="rect">
            <a:avLst/>
          </a:prstGeom>
          <a:noFill/>
        </p:spPr>
        <p:txBody>
          <a:bodyPr wrap="square" rtlCol="0">
            <a:spAutoFit/>
          </a:bodyPr>
          <a:lstStyle/>
          <a:p>
            <a:r>
              <a:rPr lang="en-AU" sz="600" dirty="0">
                <a:latin typeface="Arial Narrow" panose="020B0606020202030204" pitchFamily="34" charset="0"/>
              </a:rPr>
              <a:t>Branching</a:t>
            </a:r>
          </a:p>
        </p:txBody>
      </p:sp>
      <p:sp>
        <p:nvSpPr>
          <p:cNvPr id="18" name="Rectangle 17">
            <a:extLst>
              <a:ext uri="{FF2B5EF4-FFF2-40B4-BE49-F238E27FC236}">
                <a16:creationId xmlns:a16="http://schemas.microsoft.com/office/drawing/2014/main" id="{0C5CF5C0-3F6B-BB43-B07A-1404EBE5AEF4}"/>
              </a:ext>
            </a:extLst>
          </p:cNvPr>
          <p:cNvSpPr/>
          <p:nvPr/>
        </p:nvSpPr>
        <p:spPr>
          <a:xfrm>
            <a:off x="398094" y="973010"/>
            <a:ext cx="6001641" cy="707886"/>
          </a:xfrm>
          <a:prstGeom prst="rect">
            <a:avLst/>
          </a:prstGeom>
        </p:spPr>
        <p:txBody>
          <a:bodyPr wrap="square">
            <a:spAutoFit/>
          </a:bodyPr>
          <a:lstStyle/>
          <a:p>
            <a:pPr>
              <a:spcAft>
                <a:spcPts val="0"/>
              </a:spcAft>
            </a:pPr>
            <a:r>
              <a:rPr lang="en-GB" sz="1600" b="1" dirty="0">
                <a:latin typeface="Arial Narrow" panose="020B0606020202030204" pitchFamily="34" charset="0"/>
                <a:ea typeface="Times New Roman" panose="02020603050405020304" pitchFamily="18" charset="0"/>
              </a:rPr>
              <a:t>Quadrats and Transects</a:t>
            </a:r>
          </a:p>
          <a:p>
            <a:pPr>
              <a:spcAft>
                <a:spcPts val="0"/>
              </a:spcAft>
            </a:pPr>
            <a:r>
              <a:rPr lang="en-GB" sz="1200" dirty="0">
                <a:latin typeface="Arial Narrow" panose="020B0606020202030204" pitchFamily="34" charset="0"/>
                <a:ea typeface="Times New Roman" panose="02020603050405020304" pitchFamily="18" charset="0"/>
              </a:rPr>
              <a:t>Quadrats and transects are common tools of the trade in marine science research. Below is a brief overview of the Quadrat-transect method, the Point Intercept Method and the Line Intercept Method</a:t>
            </a:r>
            <a:r>
              <a:rPr lang="en-GB" sz="1200" baseline="30000" dirty="0">
                <a:latin typeface="Arial Narrow" panose="020B0606020202030204" pitchFamily="34" charset="0"/>
                <a:ea typeface="Times New Roman" panose="02020603050405020304" pitchFamily="18" charset="0"/>
              </a:rPr>
              <a:t>[1]</a:t>
            </a:r>
            <a:r>
              <a:rPr lang="en-GB" sz="1200" dirty="0">
                <a:latin typeface="Arial Narrow" panose="020B0606020202030204" pitchFamily="34" charset="0"/>
                <a:ea typeface="Times New Roman" panose="02020603050405020304" pitchFamily="18" charset="0"/>
              </a:rPr>
              <a:t>. </a:t>
            </a:r>
          </a:p>
        </p:txBody>
      </p:sp>
      <p:sp>
        <p:nvSpPr>
          <p:cNvPr id="19" name="TextBox 18">
            <a:extLst>
              <a:ext uri="{FF2B5EF4-FFF2-40B4-BE49-F238E27FC236}">
                <a16:creationId xmlns:a16="http://schemas.microsoft.com/office/drawing/2014/main" id="{830FBBFC-E701-D6F7-5523-70164DA00353}"/>
              </a:ext>
            </a:extLst>
          </p:cNvPr>
          <p:cNvSpPr txBox="1"/>
          <p:nvPr/>
        </p:nvSpPr>
        <p:spPr>
          <a:xfrm>
            <a:off x="4516174" y="2981179"/>
            <a:ext cx="1244485" cy="215444"/>
          </a:xfrm>
          <a:prstGeom prst="rect">
            <a:avLst/>
          </a:prstGeom>
          <a:noFill/>
        </p:spPr>
        <p:txBody>
          <a:bodyPr wrap="square" rtlCol="0">
            <a:spAutoFit/>
          </a:bodyPr>
          <a:lstStyle/>
          <a:p>
            <a:pPr algn="r"/>
            <a:r>
              <a:rPr lang="en-AU" sz="800" dirty="0"/>
              <a:t>Transect (tape measure)</a:t>
            </a:r>
          </a:p>
        </p:txBody>
      </p:sp>
      <p:sp>
        <p:nvSpPr>
          <p:cNvPr id="20" name="Rectangle 19">
            <a:extLst>
              <a:ext uri="{FF2B5EF4-FFF2-40B4-BE49-F238E27FC236}">
                <a16:creationId xmlns:a16="http://schemas.microsoft.com/office/drawing/2014/main" id="{BC4F752D-094A-6D23-07A7-A073ADFB182D}"/>
              </a:ext>
            </a:extLst>
          </p:cNvPr>
          <p:cNvSpPr/>
          <p:nvPr/>
        </p:nvSpPr>
        <p:spPr>
          <a:xfrm>
            <a:off x="469249" y="1679452"/>
            <a:ext cx="5853202" cy="523220"/>
          </a:xfrm>
          <a:prstGeom prst="rect">
            <a:avLst/>
          </a:prstGeom>
          <a:solidFill>
            <a:schemeClr val="bg1">
              <a:lumMod val="85000"/>
            </a:schemeClr>
          </a:solidFill>
          <a:ln w="38100">
            <a:noFill/>
          </a:ln>
          <a:effectLst>
            <a:outerShdw blurRad="50800" dist="38100" dir="2700000" algn="tl" rotWithShape="0">
              <a:prstClr val="black">
                <a:alpha val="40000"/>
              </a:prstClr>
            </a:outerShdw>
          </a:effectLst>
        </p:spPr>
        <p:txBody>
          <a:bodyPr wrap="square">
            <a:spAutoFit/>
          </a:bodyPr>
          <a:lstStyle/>
          <a:p>
            <a:r>
              <a:rPr lang="en-AU" sz="1600" b="1" dirty="0">
                <a:latin typeface="Arial Narrow" panose="020B0606020202030204" pitchFamily="34" charset="0"/>
                <a:ea typeface="Times New Roman" panose="02020603050405020304" pitchFamily="18" charset="0"/>
              </a:rPr>
              <a:t>Quadrat-transect method </a:t>
            </a:r>
          </a:p>
          <a:p>
            <a:r>
              <a:rPr lang="en-AU" sz="1200" dirty="0">
                <a:latin typeface="Arial Narrow" panose="020B0606020202030204" pitchFamily="34" charset="0"/>
                <a:ea typeface="Times New Roman" panose="02020603050405020304" pitchFamily="18" charset="0"/>
              </a:rPr>
              <a:t>Quadrats (i.e. squares) are </a:t>
            </a:r>
            <a:r>
              <a:rPr lang="en-AU" sz="1200" i="1" dirty="0">
                <a:latin typeface="Arial Narrow" panose="020B0606020202030204" pitchFamily="34" charset="0"/>
              </a:rPr>
              <a:t>randomly</a:t>
            </a:r>
            <a:r>
              <a:rPr lang="en-AU" sz="1200" dirty="0">
                <a:latin typeface="Arial Narrow" panose="020B0606020202030204" pitchFamily="34" charset="0"/>
              </a:rPr>
              <a:t> placed along a transect,</a:t>
            </a:r>
            <a:r>
              <a:rPr lang="en-AU" sz="1200" b="1" i="1" dirty="0">
                <a:latin typeface="Arial Narrow" panose="020B0606020202030204" pitchFamily="34" charset="0"/>
              </a:rPr>
              <a:t> or, </a:t>
            </a:r>
            <a:r>
              <a:rPr lang="en-AU" sz="1200" i="1" dirty="0">
                <a:latin typeface="Arial Narrow" panose="020B0606020202030204" pitchFamily="34" charset="0"/>
              </a:rPr>
              <a:t>evenly </a:t>
            </a:r>
            <a:r>
              <a:rPr lang="en-AU" sz="1200" dirty="0">
                <a:latin typeface="Arial Narrow" panose="020B0606020202030204" pitchFamily="34" charset="0"/>
              </a:rPr>
              <a:t>spaced along a transect. </a:t>
            </a:r>
            <a:endParaRPr lang="en-AU" sz="1200" i="1" dirty="0">
              <a:latin typeface="Arial Narrow" panose="020B0606020202030204" pitchFamily="34" charset="0"/>
            </a:endParaRPr>
          </a:p>
        </p:txBody>
      </p:sp>
      <p:graphicFrame>
        <p:nvGraphicFramePr>
          <p:cNvPr id="21" name="Table 20">
            <a:extLst>
              <a:ext uri="{FF2B5EF4-FFF2-40B4-BE49-F238E27FC236}">
                <a16:creationId xmlns:a16="http://schemas.microsoft.com/office/drawing/2014/main" id="{0C682C99-DEAB-E978-3C47-F6E047386781}"/>
              </a:ext>
            </a:extLst>
          </p:cNvPr>
          <p:cNvGraphicFramePr>
            <a:graphicFrameLocks noGrp="1"/>
          </p:cNvGraphicFramePr>
          <p:nvPr>
            <p:extLst>
              <p:ext uri="{D42A27DB-BD31-4B8C-83A1-F6EECF244321}">
                <p14:modId xmlns:p14="http://schemas.microsoft.com/office/powerpoint/2010/main" val="2774969763"/>
              </p:ext>
            </p:extLst>
          </p:nvPr>
        </p:nvGraphicFramePr>
        <p:xfrm>
          <a:off x="921859" y="2553852"/>
          <a:ext cx="4740505" cy="370840"/>
        </p:xfrm>
        <a:graphic>
          <a:graphicData uri="http://schemas.openxmlformats.org/drawingml/2006/table">
            <a:tbl>
              <a:tblPr firstRow="1" bandRow="1">
                <a:tableStyleId>{5940675A-B579-460E-94D1-54222C63F5DA}</a:tableStyleId>
              </a:tblPr>
              <a:tblGrid>
                <a:gridCol w="430955">
                  <a:extLst>
                    <a:ext uri="{9D8B030D-6E8A-4147-A177-3AD203B41FA5}">
                      <a16:colId xmlns:a16="http://schemas.microsoft.com/office/drawing/2014/main" val="20000"/>
                    </a:ext>
                  </a:extLst>
                </a:gridCol>
                <a:gridCol w="430955">
                  <a:extLst>
                    <a:ext uri="{9D8B030D-6E8A-4147-A177-3AD203B41FA5}">
                      <a16:colId xmlns:a16="http://schemas.microsoft.com/office/drawing/2014/main" val="20001"/>
                    </a:ext>
                  </a:extLst>
                </a:gridCol>
                <a:gridCol w="430955">
                  <a:extLst>
                    <a:ext uri="{9D8B030D-6E8A-4147-A177-3AD203B41FA5}">
                      <a16:colId xmlns:a16="http://schemas.microsoft.com/office/drawing/2014/main" val="20002"/>
                    </a:ext>
                  </a:extLst>
                </a:gridCol>
                <a:gridCol w="430955">
                  <a:extLst>
                    <a:ext uri="{9D8B030D-6E8A-4147-A177-3AD203B41FA5}">
                      <a16:colId xmlns:a16="http://schemas.microsoft.com/office/drawing/2014/main" val="20003"/>
                    </a:ext>
                  </a:extLst>
                </a:gridCol>
                <a:gridCol w="430955">
                  <a:extLst>
                    <a:ext uri="{9D8B030D-6E8A-4147-A177-3AD203B41FA5}">
                      <a16:colId xmlns:a16="http://schemas.microsoft.com/office/drawing/2014/main" val="20004"/>
                    </a:ext>
                  </a:extLst>
                </a:gridCol>
                <a:gridCol w="430955">
                  <a:extLst>
                    <a:ext uri="{9D8B030D-6E8A-4147-A177-3AD203B41FA5}">
                      <a16:colId xmlns:a16="http://schemas.microsoft.com/office/drawing/2014/main" val="20005"/>
                    </a:ext>
                  </a:extLst>
                </a:gridCol>
                <a:gridCol w="430955">
                  <a:extLst>
                    <a:ext uri="{9D8B030D-6E8A-4147-A177-3AD203B41FA5}">
                      <a16:colId xmlns:a16="http://schemas.microsoft.com/office/drawing/2014/main" val="20006"/>
                    </a:ext>
                  </a:extLst>
                </a:gridCol>
                <a:gridCol w="430955">
                  <a:extLst>
                    <a:ext uri="{9D8B030D-6E8A-4147-A177-3AD203B41FA5}">
                      <a16:colId xmlns:a16="http://schemas.microsoft.com/office/drawing/2014/main" val="20007"/>
                    </a:ext>
                  </a:extLst>
                </a:gridCol>
                <a:gridCol w="430955">
                  <a:extLst>
                    <a:ext uri="{9D8B030D-6E8A-4147-A177-3AD203B41FA5}">
                      <a16:colId xmlns:a16="http://schemas.microsoft.com/office/drawing/2014/main" val="20008"/>
                    </a:ext>
                  </a:extLst>
                </a:gridCol>
                <a:gridCol w="430955">
                  <a:extLst>
                    <a:ext uri="{9D8B030D-6E8A-4147-A177-3AD203B41FA5}">
                      <a16:colId xmlns:a16="http://schemas.microsoft.com/office/drawing/2014/main" val="20009"/>
                    </a:ext>
                  </a:extLst>
                </a:gridCol>
                <a:gridCol w="430955">
                  <a:extLst>
                    <a:ext uri="{9D8B030D-6E8A-4147-A177-3AD203B41FA5}">
                      <a16:colId xmlns:a16="http://schemas.microsoft.com/office/drawing/2014/main" val="20010"/>
                    </a:ext>
                  </a:extLst>
                </a:gridCol>
              </a:tblGrid>
              <a:tr h="370840">
                <a:tc>
                  <a:txBody>
                    <a:bodyPr/>
                    <a:lstStyle/>
                    <a:p>
                      <a:pPr algn="ctr"/>
                      <a:r>
                        <a:rPr lang="en-AU" sz="1200" dirty="0">
                          <a:latin typeface="Arial Narrow" panose="020B0606020202030204" pitchFamily="34" charset="0"/>
                        </a:rPr>
                        <a:t>Q1</a:t>
                      </a:r>
                    </a:p>
                  </a:txBody>
                  <a:tcP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AU"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200" dirty="0">
                          <a:latin typeface="Arial Narrow" panose="020B0606020202030204" pitchFamily="34" charset="0"/>
                        </a:rPr>
                        <a:t>Q2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AU"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200" dirty="0">
                          <a:latin typeface="Arial Narrow" panose="020B0606020202030204" pitchFamily="34" charset="0"/>
                        </a:rPr>
                        <a:t>Q3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AU"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200" dirty="0">
                          <a:latin typeface="Arial Narrow" panose="020B0606020202030204" pitchFamily="34" charset="0"/>
                        </a:rPr>
                        <a:t>Q4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AU"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200" dirty="0">
                          <a:latin typeface="Arial Narrow" panose="020B0606020202030204" pitchFamily="34" charset="0"/>
                        </a:rPr>
                        <a:t>Q5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AU"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200" dirty="0">
                          <a:latin typeface="Arial Narrow" panose="020B0606020202030204" pitchFamily="34" charset="0"/>
                        </a:rPr>
                        <a:t>Q6</a:t>
                      </a:r>
                    </a:p>
                  </a:txBody>
                  <a:tcPr>
                    <a:lnL w="12700" cap="flat" cmpd="sng" algn="ctr">
                      <a:solidFill>
                        <a:schemeClr val="tx1"/>
                      </a:solidFill>
                      <a:prstDash val="solid"/>
                      <a:round/>
                      <a:headEnd type="none" w="med" len="med"/>
                      <a:tailEnd type="none" w="med" len="med"/>
                    </a:lnL>
                    <a:solidFill>
                      <a:schemeClr val="bg1">
                        <a:lumMod val="85000"/>
                      </a:schemeClr>
                    </a:solidFill>
                  </a:tcPr>
                </a:tc>
                <a:extLst>
                  <a:ext uri="{0D108BD9-81ED-4DB2-BD59-A6C34878D82A}">
                    <a16:rowId xmlns:a16="http://schemas.microsoft.com/office/drawing/2014/main" val="10000"/>
                  </a:ext>
                </a:extLst>
              </a:tr>
            </a:tbl>
          </a:graphicData>
        </a:graphic>
      </p:graphicFrame>
      <p:cxnSp>
        <p:nvCxnSpPr>
          <p:cNvPr id="22" name="Straight Arrow Connector 21">
            <a:extLst>
              <a:ext uri="{FF2B5EF4-FFF2-40B4-BE49-F238E27FC236}">
                <a16:creationId xmlns:a16="http://schemas.microsoft.com/office/drawing/2014/main" id="{DBF96C62-D57D-809D-B16F-6EA8DDEAB934}"/>
              </a:ext>
            </a:extLst>
          </p:cNvPr>
          <p:cNvCxnSpPr/>
          <p:nvPr/>
        </p:nvCxnSpPr>
        <p:spPr>
          <a:xfrm>
            <a:off x="898691" y="3006577"/>
            <a:ext cx="49153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2DCE471-9344-CE6D-0379-1F6F7DB31AC8}"/>
              </a:ext>
            </a:extLst>
          </p:cNvPr>
          <p:cNvSpPr txBox="1"/>
          <p:nvPr/>
        </p:nvSpPr>
        <p:spPr>
          <a:xfrm>
            <a:off x="1067724" y="2973942"/>
            <a:ext cx="419103" cy="215444"/>
          </a:xfrm>
          <a:prstGeom prst="rect">
            <a:avLst/>
          </a:prstGeom>
          <a:noFill/>
        </p:spPr>
        <p:txBody>
          <a:bodyPr wrap="square" rtlCol="0">
            <a:spAutoFit/>
          </a:bodyPr>
          <a:lstStyle/>
          <a:p>
            <a:pPr algn="r"/>
            <a:r>
              <a:rPr lang="en-AU" sz="800" dirty="0"/>
              <a:t>1m</a:t>
            </a:r>
          </a:p>
        </p:txBody>
      </p:sp>
      <p:sp>
        <p:nvSpPr>
          <p:cNvPr id="24" name="TextBox 23">
            <a:extLst>
              <a:ext uri="{FF2B5EF4-FFF2-40B4-BE49-F238E27FC236}">
                <a16:creationId xmlns:a16="http://schemas.microsoft.com/office/drawing/2014/main" id="{5191A537-72AA-96EA-95DE-0391944CE910}"/>
              </a:ext>
            </a:extLst>
          </p:cNvPr>
          <p:cNvSpPr txBox="1"/>
          <p:nvPr/>
        </p:nvSpPr>
        <p:spPr>
          <a:xfrm>
            <a:off x="5831448" y="2810129"/>
            <a:ext cx="359772" cy="338554"/>
          </a:xfrm>
          <a:prstGeom prst="rect">
            <a:avLst/>
          </a:prstGeom>
          <a:noFill/>
        </p:spPr>
        <p:txBody>
          <a:bodyPr wrap="square" rtlCol="0">
            <a:spAutoFit/>
          </a:bodyPr>
          <a:lstStyle/>
          <a:p>
            <a:r>
              <a:rPr lang="en-AU" sz="1600" dirty="0">
                <a:latin typeface="Arial Narrow" panose="020B0606020202030204" pitchFamily="34" charset="0"/>
              </a:rPr>
              <a:t>x3 </a:t>
            </a:r>
          </a:p>
        </p:txBody>
      </p:sp>
      <p:sp>
        <p:nvSpPr>
          <p:cNvPr id="25" name="TextBox 24">
            <a:extLst>
              <a:ext uri="{FF2B5EF4-FFF2-40B4-BE49-F238E27FC236}">
                <a16:creationId xmlns:a16="http://schemas.microsoft.com/office/drawing/2014/main" id="{9A3147EB-0E53-019D-ABBF-0A20ED57298D}"/>
              </a:ext>
            </a:extLst>
          </p:cNvPr>
          <p:cNvSpPr txBox="1"/>
          <p:nvPr/>
        </p:nvSpPr>
        <p:spPr>
          <a:xfrm>
            <a:off x="1622947" y="2973942"/>
            <a:ext cx="318921" cy="215444"/>
          </a:xfrm>
          <a:prstGeom prst="rect">
            <a:avLst/>
          </a:prstGeom>
          <a:noFill/>
        </p:spPr>
        <p:txBody>
          <a:bodyPr wrap="square" rtlCol="0">
            <a:spAutoFit/>
          </a:bodyPr>
          <a:lstStyle/>
          <a:p>
            <a:pPr algn="r"/>
            <a:r>
              <a:rPr lang="en-AU" sz="800" dirty="0"/>
              <a:t>2m</a:t>
            </a:r>
          </a:p>
        </p:txBody>
      </p:sp>
      <p:sp>
        <p:nvSpPr>
          <p:cNvPr id="26" name="TextBox 25">
            <a:extLst>
              <a:ext uri="{FF2B5EF4-FFF2-40B4-BE49-F238E27FC236}">
                <a16:creationId xmlns:a16="http://schemas.microsoft.com/office/drawing/2014/main" id="{857AD593-D984-A52B-3645-97387572354F}"/>
              </a:ext>
            </a:extLst>
          </p:cNvPr>
          <p:cNvSpPr txBox="1"/>
          <p:nvPr/>
        </p:nvSpPr>
        <p:spPr>
          <a:xfrm>
            <a:off x="2025920" y="2970032"/>
            <a:ext cx="327292" cy="215444"/>
          </a:xfrm>
          <a:prstGeom prst="rect">
            <a:avLst/>
          </a:prstGeom>
          <a:noFill/>
        </p:spPr>
        <p:txBody>
          <a:bodyPr wrap="square" rtlCol="0">
            <a:spAutoFit/>
          </a:bodyPr>
          <a:lstStyle/>
          <a:p>
            <a:pPr algn="r"/>
            <a:r>
              <a:rPr lang="en-AU" sz="800" dirty="0"/>
              <a:t>3m</a:t>
            </a:r>
          </a:p>
        </p:txBody>
      </p:sp>
      <p:sp>
        <p:nvSpPr>
          <p:cNvPr id="27" name="TextBox 26">
            <a:extLst>
              <a:ext uri="{FF2B5EF4-FFF2-40B4-BE49-F238E27FC236}">
                <a16:creationId xmlns:a16="http://schemas.microsoft.com/office/drawing/2014/main" id="{AC22ABFF-E7CE-BBAF-C9EB-872B64AEDF01}"/>
              </a:ext>
            </a:extLst>
          </p:cNvPr>
          <p:cNvSpPr txBox="1"/>
          <p:nvPr/>
        </p:nvSpPr>
        <p:spPr>
          <a:xfrm>
            <a:off x="2491131" y="2976438"/>
            <a:ext cx="327292" cy="215444"/>
          </a:xfrm>
          <a:prstGeom prst="rect">
            <a:avLst/>
          </a:prstGeom>
          <a:noFill/>
        </p:spPr>
        <p:txBody>
          <a:bodyPr wrap="square" rtlCol="0">
            <a:spAutoFit/>
          </a:bodyPr>
          <a:lstStyle/>
          <a:p>
            <a:pPr algn="r"/>
            <a:r>
              <a:rPr lang="en-AU" sz="800" dirty="0"/>
              <a:t>4m</a:t>
            </a:r>
          </a:p>
        </p:txBody>
      </p:sp>
      <p:sp>
        <p:nvSpPr>
          <p:cNvPr id="28" name="TextBox 27">
            <a:extLst>
              <a:ext uri="{FF2B5EF4-FFF2-40B4-BE49-F238E27FC236}">
                <a16:creationId xmlns:a16="http://schemas.microsoft.com/office/drawing/2014/main" id="{51087EF1-13F2-950E-A3DA-AA09EAC47EB5}"/>
              </a:ext>
            </a:extLst>
          </p:cNvPr>
          <p:cNvSpPr txBox="1"/>
          <p:nvPr/>
        </p:nvSpPr>
        <p:spPr>
          <a:xfrm>
            <a:off x="2884021" y="2971803"/>
            <a:ext cx="327292" cy="215444"/>
          </a:xfrm>
          <a:prstGeom prst="rect">
            <a:avLst/>
          </a:prstGeom>
          <a:noFill/>
        </p:spPr>
        <p:txBody>
          <a:bodyPr wrap="square" rtlCol="0">
            <a:spAutoFit/>
          </a:bodyPr>
          <a:lstStyle/>
          <a:p>
            <a:pPr algn="r"/>
            <a:r>
              <a:rPr lang="en-AU" sz="800" dirty="0"/>
              <a:t>5m</a:t>
            </a:r>
          </a:p>
        </p:txBody>
      </p:sp>
      <p:sp>
        <p:nvSpPr>
          <p:cNvPr id="29" name="TextBox 28">
            <a:extLst>
              <a:ext uri="{FF2B5EF4-FFF2-40B4-BE49-F238E27FC236}">
                <a16:creationId xmlns:a16="http://schemas.microsoft.com/office/drawing/2014/main" id="{9F8115C1-5417-9308-F51D-9D2808EFF8E1}"/>
              </a:ext>
            </a:extLst>
          </p:cNvPr>
          <p:cNvSpPr txBox="1"/>
          <p:nvPr/>
        </p:nvSpPr>
        <p:spPr>
          <a:xfrm>
            <a:off x="3292112" y="2970032"/>
            <a:ext cx="375003" cy="215444"/>
          </a:xfrm>
          <a:prstGeom prst="rect">
            <a:avLst/>
          </a:prstGeom>
          <a:noFill/>
        </p:spPr>
        <p:txBody>
          <a:bodyPr wrap="square" rtlCol="0">
            <a:spAutoFit/>
          </a:bodyPr>
          <a:lstStyle/>
          <a:p>
            <a:pPr algn="r"/>
            <a:r>
              <a:rPr lang="en-AU" sz="800" dirty="0"/>
              <a:t>6m</a:t>
            </a:r>
          </a:p>
        </p:txBody>
      </p:sp>
      <p:sp>
        <p:nvSpPr>
          <p:cNvPr id="30" name="Rectangle 29">
            <a:extLst>
              <a:ext uri="{FF2B5EF4-FFF2-40B4-BE49-F238E27FC236}">
                <a16:creationId xmlns:a16="http://schemas.microsoft.com/office/drawing/2014/main" id="{EAC24DB1-D845-EC33-EBC2-ED44E747A005}"/>
              </a:ext>
            </a:extLst>
          </p:cNvPr>
          <p:cNvSpPr/>
          <p:nvPr/>
        </p:nvSpPr>
        <p:spPr>
          <a:xfrm>
            <a:off x="2355201" y="3241264"/>
            <a:ext cx="918332" cy="80852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dirty="0">
              <a:solidFill>
                <a:schemeClr val="tx1"/>
              </a:solidFill>
              <a:latin typeface="Arial Narrow" panose="020B0606020202030204" pitchFamily="34" charset="0"/>
            </a:endParaRPr>
          </a:p>
        </p:txBody>
      </p:sp>
      <p:sp>
        <p:nvSpPr>
          <p:cNvPr id="31" name="Rectangle 30">
            <a:extLst>
              <a:ext uri="{FF2B5EF4-FFF2-40B4-BE49-F238E27FC236}">
                <a16:creationId xmlns:a16="http://schemas.microsoft.com/office/drawing/2014/main" id="{D96AFA58-426E-C043-F8BC-FFAD9D8A1E0E}"/>
              </a:ext>
            </a:extLst>
          </p:cNvPr>
          <p:cNvSpPr/>
          <p:nvPr/>
        </p:nvSpPr>
        <p:spPr>
          <a:xfrm>
            <a:off x="2284084" y="3421035"/>
            <a:ext cx="1052803" cy="461665"/>
          </a:xfrm>
          <a:prstGeom prst="rect">
            <a:avLst/>
          </a:prstGeom>
        </p:spPr>
        <p:txBody>
          <a:bodyPr wrap="square">
            <a:spAutoFit/>
          </a:bodyPr>
          <a:lstStyle/>
          <a:p>
            <a:pPr algn="ctr"/>
            <a:r>
              <a:rPr lang="en-AU" sz="800" dirty="0">
                <a:latin typeface="Arial Narrow" panose="020B0606020202030204" pitchFamily="34" charset="0"/>
              </a:rPr>
              <a:t>Identify and record everything within the quadrat</a:t>
            </a:r>
          </a:p>
        </p:txBody>
      </p:sp>
      <p:sp>
        <p:nvSpPr>
          <p:cNvPr id="32" name="Rectangle 31">
            <a:extLst>
              <a:ext uri="{FF2B5EF4-FFF2-40B4-BE49-F238E27FC236}">
                <a16:creationId xmlns:a16="http://schemas.microsoft.com/office/drawing/2014/main" id="{53159C2C-0FE2-05F6-814D-E6D668DBCE49}"/>
              </a:ext>
            </a:extLst>
          </p:cNvPr>
          <p:cNvSpPr/>
          <p:nvPr/>
        </p:nvSpPr>
        <p:spPr>
          <a:xfrm>
            <a:off x="3091022" y="3448064"/>
            <a:ext cx="1002644" cy="276999"/>
          </a:xfrm>
          <a:prstGeom prst="rect">
            <a:avLst/>
          </a:prstGeom>
        </p:spPr>
        <p:txBody>
          <a:bodyPr wrap="square">
            <a:spAutoFit/>
          </a:bodyPr>
          <a:lstStyle/>
          <a:p>
            <a:pPr algn="ctr"/>
            <a:r>
              <a:rPr lang="en-AU" sz="1200" dirty="0">
                <a:latin typeface="Arial Narrow" panose="020B0606020202030204" pitchFamily="34" charset="0"/>
              </a:rPr>
              <a:t>OR</a:t>
            </a:r>
          </a:p>
        </p:txBody>
      </p:sp>
      <p:sp>
        <p:nvSpPr>
          <p:cNvPr id="33" name="Rectangle 32">
            <a:extLst>
              <a:ext uri="{FF2B5EF4-FFF2-40B4-BE49-F238E27FC236}">
                <a16:creationId xmlns:a16="http://schemas.microsoft.com/office/drawing/2014/main" id="{2F406188-81DB-9989-9F46-EA0C5CADF13A}"/>
              </a:ext>
            </a:extLst>
          </p:cNvPr>
          <p:cNvSpPr/>
          <p:nvPr/>
        </p:nvSpPr>
        <p:spPr>
          <a:xfrm>
            <a:off x="840890" y="3448982"/>
            <a:ext cx="1398766" cy="338554"/>
          </a:xfrm>
          <a:prstGeom prst="rect">
            <a:avLst/>
          </a:prstGeom>
        </p:spPr>
        <p:txBody>
          <a:bodyPr wrap="square">
            <a:spAutoFit/>
          </a:bodyPr>
          <a:lstStyle/>
          <a:p>
            <a:pPr algn="ctr"/>
            <a:r>
              <a:rPr lang="mr-IN" sz="1600" dirty="0">
                <a:latin typeface="Arial Narrow" panose="020B0606020202030204" pitchFamily="34" charset="0"/>
              </a:rPr>
              <a:t>…</a:t>
            </a:r>
            <a:r>
              <a:rPr lang="en-AU" sz="1200" dirty="0">
                <a:latin typeface="Arial Narrow" panose="020B0606020202030204" pitchFamily="34" charset="0"/>
              </a:rPr>
              <a:t>to EITHER</a:t>
            </a:r>
          </a:p>
        </p:txBody>
      </p:sp>
      <p:sp>
        <p:nvSpPr>
          <p:cNvPr id="34" name="Rectangle 33">
            <a:extLst>
              <a:ext uri="{FF2B5EF4-FFF2-40B4-BE49-F238E27FC236}">
                <a16:creationId xmlns:a16="http://schemas.microsoft.com/office/drawing/2014/main" id="{7682A87C-120E-B52E-6521-16C8DA84B7E4}"/>
              </a:ext>
            </a:extLst>
          </p:cNvPr>
          <p:cNvSpPr/>
          <p:nvPr/>
        </p:nvSpPr>
        <p:spPr>
          <a:xfrm>
            <a:off x="484198" y="4228588"/>
            <a:ext cx="2865182" cy="707886"/>
          </a:xfrm>
          <a:prstGeom prst="rect">
            <a:avLst/>
          </a:prstGeom>
          <a:solidFill>
            <a:schemeClr val="bg1">
              <a:lumMod val="85000"/>
            </a:schemeClr>
          </a:solidFill>
          <a:ln w="38100">
            <a:noFill/>
          </a:ln>
          <a:effectLst>
            <a:outerShdw blurRad="50800" dist="38100" dir="2700000" algn="tl" rotWithShape="0">
              <a:prstClr val="black">
                <a:alpha val="40000"/>
              </a:prstClr>
            </a:outerShdw>
          </a:effectLst>
        </p:spPr>
        <p:txBody>
          <a:bodyPr wrap="square">
            <a:spAutoFit/>
          </a:bodyPr>
          <a:lstStyle/>
          <a:p>
            <a:r>
              <a:rPr lang="en-AU" sz="1600" b="1" dirty="0">
                <a:latin typeface="Arial Narrow" panose="020B0606020202030204" pitchFamily="34" charset="0"/>
                <a:ea typeface="Times New Roman" panose="02020603050405020304" pitchFamily="18" charset="0"/>
              </a:rPr>
              <a:t>Point Intercept Method     </a:t>
            </a:r>
          </a:p>
          <a:p>
            <a:r>
              <a:rPr lang="en-AU" sz="1200" dirty="0">
                <a:latin typeface="Arial Narrow" panose="020B0606020202030204" pitchFamily="34" charset="0"/>
                <a:ea typeface="Times New Roman" panose="02020603050405020304" pitchFamily="18" charset="0"/>
              </a:rPr>
              <a:t>Identify &amp; record anything under a point along a transect (points are randomly</a:t>
            </a:r>
            <a:r>
              <a:rPr lang="en-AU" sz="1200" i="1" dirty="0">
                <a:latin typeface="Arial Narrow" panose="020B0606020202030204" pitchFamily="34" charset="0"/>
                <a:ea typeface="Times New Roman" panose="02020603050405020304" pitchFamily="18" charset="0"/>
              </a:rPr>
              <a:t> </a:t>
            </a:r>
            <a:r>
              <a:rPr lang="en-AU" sz="1200" i="1" u="sng" dirty="0">
                <a:latin typeface="Arial Narrow" panose="020B0606020202030204" pitchFamily="34" charset="0"/>
                <a:ea typeface="Times New Roman" panose="02020603050405020304" pitchFamily="18" charset="0"/>
              </a:rPr>
              <a:t>or</a:t>
            </a:r>
            <a:r>
              <a:rPr lang="en-AU" sz="1200" i="1" dirty="0">
                <a:latin typeface="Arial Narrow" panose="020B0606020202030204" pitchFamily="34" charset="0"/>
                <a:ea typeface="Times New Roman" panose="02020603050405020304" pitchFamily="18" charset="0"/>
              </a:rPr>
              <a:t> </a:t>
            </a:r>
            <a:r>
              <a:rPr lang="en-AU" sz="1200" dirty="0">
                <a:latin typeface="Arial Narrow" panose="020B0606020202030204" pitchFamily="34" charset="0"/>
                <a:ea typeface="Times New Roman" panose="02020603050405020304" pitchFamily="18" charset="0"/>
              </a:rPr>
              <a:t>equally spaced)</a:t>
            </a:r>
          </a:p>
        </p:txBody>
      </p:sp>
      <p:sp>
        <p:nvSpPr>
          <p:cNvPr id="35" name="TextBox 34">
            <a:extLst>
              <a:ext uri="{FF2B5EF4-FFF2-40B4-BE49-F238E27FC236}">
                <a16:creationId xmlns:a16="http://schemas.microsoft.com/office/drawing/2014/main" id="{E6EFB75C-0F81-D73B-9DEF-D40EFA490F23}"/>
              </a:ext>
            </a:extLst>
          </p:cNvPr>
          <p:cNvSpPr txBox="1"/>
          <p:nvPr/>
        </p:nvSpPr>
        <p:spPr>
          <a:xfrm>
            <a:off x="3684545" y="2979228"/>
            <a:ext cx="375003" cy="215444"/>
          </a:xfrm>
          <a:prstGeom prst="rect">
            <a:avLst/>
          </a:prstGeom>
          <a:noFill/>
        </p:spPr>
        <p:txBody>
          <a:bodyPr wrap="square" rtlCol="0">
            <a:spAutoFit/>
          </a:bodyPr>
          <a:lstStyle/>
          <a:p>
            <a:pPr algn="r"/>
            <a:r>
              <a:rPr lang="en-AU" sz="800" dirty="0"/>
              <a:t>7m</a:t>
            </a:r>
          </a:p>
        </p:txBody>
      </p:sp>
      <p:sp>
        <p:nvSpPr>
          <p:cNvPr id="36" name="TextBox 35">
            <a:extLst>
              <a:ext uri="{FF2B5EF4-FFF2-40B4-BE49-F238E27FC236}">
                <a16:creationId xmlns:a16="http://schemas.microsoft.com/office/drawing/2014/main" id="{5CD3C6CB-2D02-3250-B155-4B6322E1D29A}"/>
              </a:ext>
            </a:extLst>
          </p:cNvPr>
          <p:cNvSpPr txBox="1"/>
          <p:nvPr/>
        </p:nvSpPr>
        <p:spPr>
          <a:xfrm>
            <a:off x="4168307" y="2973891"/>
            <a:ext cx="364473" cy="215444"/>
          </a:xfrm>
          <a:prstGeom prst="rect">
            <a:avLst/>
          </a:prstGeom>
          <a:noFill/>
        </p:spPr>
        <p:txBody>
          <a:bodyPr wrap="square" rtlCol="0">
            <a:spAutoFit/>
          </a:bodyPr>
          <a:lstStyle/>
          <a:p>
            <a:pPr algn="r"/>
            <a:r>
              <a:rPr lang="en-AU" sz="800" dirty="0"/>
              <a:t>8m</a:t>
            </a:r>
          </a:p>
        </p:txBody>
      </p:sp>
      <p:sp>
        <p:nvSpPr>
          <p:cNvPr id="37" name="TextBox 36">
            <a:extLst>
              <a:ext uri="{FF2B5EF4-FFF2-40B4-BE49-F238E27FC236}">
                <a16:creationId xmlns:a16="http://schemas.microsoft.com/office/drawing/2014/main" id="{6F082B70-9E53-F7F3-DA24-858DF3B0945A}"/>
              </a:ext>
            </a:extLst>
          </p:cNvPr>
          <p:cNvSpPr txBox="1"/>
          <p:nvPr/>
        </p:nvSpPr>
        <p:spPr>
          <a:xfrm>
            <a:off x="683544" y="2970874"/>
            <a:ext cx="419103" cy="215444"/>
          </a:xfrm>
          <a:prstGeom prst="rect">
            <a:avLst/>
          </a:prstGeom>
          <a:noFill/>
        </p:spPr>
        <p:txBody>
          <a:bodyPr wrap="square" rtlCol="0">
            <a:spAutoFit/>
          </a:bodyPr>
          <a:lstStyle/>
          <a:p>
            <a:pPr algn="r"/>
            <a:r>
              <a:rPr lang="en-AU" sz="800" dirty="0"/>
              <a:t>0m</a:t>
            </a:r>
          </a:p>
        </p:txBody>
      </p:sp>
      <p:sp>
        <p:nvSpPr>
          <p:cNvPr id="38" name="Oval 37">
            <a:extLst>
              <a:ext uri="{FF2B5EF4-FFF2-40B4-BE49-F238E27FC236}">
                <a16:creationId xmlns:a16="http://schemas.microsoft.com/office/drawing/2014/main" id="{2327786F-5E20-1C44-4B32-72ADBBBC0C33}"/>
              </a:ext>
            </a:extLst>
          </p:cNvPr>
          <p:cNvSpPr/>
          <p:nvPr/>
        </p:nvSpPr>
        <p:spPr>
          <a:xfrm>
            <a:off x="2451802" y="4356972"/>
            <a:ext cx="97027" cy="10921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9" name="TextBox 38">
            <a:extLst>
              <a:ext uri="{FF2B5EF4-FFF2-40B4-BE49-F238E27FC236}">
                <a16:creationId xmlns:a16="http://schemas.microsoft.com/office/drawing/2014/main" id="{8C03C3DF-CA65-3448-E7F6-CFB47431C9B3}"/>
              </a:ext>
            </a:extLst>
          </p:cNvPr>
          <p:cNvSpPr txBox="1"/>
          <p:nvPr/>
        </p:nvSpPr>
        <p:spPr>
          <a:xfrm>
            <a:off x="3604837" y="5186076"/>
            <a:ext cx="897110" cy="184666"/>
          </a:xfrm>
          <a:prstGeom prst="rect">
            <a:avLst/>
          </a:prstGeom>
          <a:noFill/>
        </p:spPr>
        <p:txBody>
          <a:bodyPr wrap="square" rtlCol="0">
            <a:spAutoFit/>
          </a:bodyPr>
          <a:lstStyle/>
          <a:p>
            <a:r>
              <a:rPr lang="en-AU" sz="600" dirty="0">
                <a:latin typeface="Arial Narrow" panose="020B0606020202030204" pitchFamily="34" charset="0"/>
              </a:rPr>
              <a:t>Branching Coral</a:t>
            </a:r>
          </a:p>
        </p:txBody>
      </p:sp>
      <p:cxnSp>
        <p:nvCxnSpPr>
          <p:cNvPr id="40" name="Straight Connector 39">
            <a:extLst>
              <a:ext uri="{FF2B5EF4-FFF2-40B4-BE49-F238E27FC236}">
                <a16:creationId xmlns:a16="http://schemas.microsoft.com/office/drawing/2014/main" id="{E1530735-AFA1-E8DB-2C91-F0765CE22FD3}"/>
              </a:ext>
            </a:extLst>
          </p:cNvPr>
          <p:cNvCxnSpPr/>
          <p:nvPr/>
        </p:nvCxnSpPr>
        <p:spPr>
          <a:xfrm flipH="1">
            <a:off x="3517028" y="5192254"/>
            <a:ext cx="5214" cy="60287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Freeform 40">
            <a:extLst>
              <a:ext uri="{FF2B5EF4-FFF2-40B4-BE49-F238E27FC236}">
                <a16:creationId xmlns:a16="http://schemas.microsoft.com/office/drawing/2014/main" id="{2497D410-94A8-AC65-5538-F1618E5E48A9}"/>
              </a:ext>
            </a:extLst>
          </p:cNvPr>
          <p:cNvSpPr/>
          <p:nvPr/>
        </p:nvSpPr>
        <p:spPr>
          <a:xfrm>
            <a:off x="549297" y="5642094"/>
            <a:ext cx="2778035" cy="365760"/>
          </a:xfrm>
          <a:custGeom>
            <a:avLst/>
            <a:gdLst>
              <a:gd name="connsiteX0" fmla="*/ 0 w 2778035"/>
              <a:gd name="connsiteY0" fmla="*/ 339635 h 365760"/>
              <a:gd name="connsiteX1" fmla="*/ 148046 w 2778035"/>
              <a:gd name="connsiteY1" fmla="*/ 339635 h 365760"/>
              <a:gd name="connsiteX2" fmla="*/ 165463 w 2778035"/>
              <a:gd name="connsiteY2" fmla="*/ 322217 h 365760"/>
              <a:gd name="connsiteX3" fmla="*/ 191589 w 2778035"/>
              <a:gd name="connsiteY3" fmla="*/ 269966 h 365760"/>
              <a:gd name="connsiteX4" fmla="*/ 182880 w 2778035"/>
              <a:gd name="connsiteY4" fmla="*/ 191589 h 365760"/>
              <a:gd name="connsiteX5" fmla="*/ 156755 w 2778035"/>
              <a:gd name="connsiteY5" fmla="*/ 174172 h 365760"/>
              <a:gd name="connsiteX6" fmla="*/ 104503 w 2778035"/>
              <a:gd name="connsiteY6" fmla="*/ 156755 h 365760"/>
              <a:gd name="connsiteX7" fmla="*/ 78378 w 2778035"/>
              <a:gd name="connsiteY7" fmla="*/ 139337 h 365760"/>
              <a:gd name="connsiteX8" fmla="*/ 52252 w 2778035"/>
              <a:gd name="connsiteY8" fmla="*/ 130629 h 365760"/>
              <a:gd name="connsiteX9" fmla="*/ 78378 w 2778035"/>
              <a:gd name="connsiteY9" fmla="*/ 113212 h 365760"/>
              <a:gd name="connsiteX10" fmla="*/ 174172 w 2778035"/>
              <a:gd name="connsiteY10" fmla="*/ 130629 h 365760"/>
              <a:gd name="connsiteX11" fmla="*/ 200298 w 2778035"/>
              <a:gd name="connsiteY11" fmla="*/ 148046 h 365760"/>
              <a:gd name="connsiteX12" fmla="*/ 226423 w 2778035"/>
              <a:gd name="connsiteY12" fmla="*/ 87086 h 365760"/>
              <a:gd name="connsiteX13" fmla="*/ 139338 w 2778035"/>
              <a:gd name="connsiteY13" fmla="*/ 60960 h 365760"/>
              <a:gd name="connsiteX14" fmla="*/ 139338 w 2778035"/>
              <a:gd name="connsiteY14" fmla="*/ 26126 h 365760"/>
              <a:gd name="connsiteX15" fmla="*/ 217715 w 2778035"/>
              <a:gd name="connsiteY15" fmla="*/ 43543 h 365760"/>
              <a:gd name="connsiteX16" fmla="*/ 269966 w 2778035"/>
              <a:gd name="connsiteY16" fmla="*/ 60960 h 365760"/>
              <a:gd name="connsiteX17" fmla="*/ 339635 w 2778035"/>
              <a:gd name="connsiteY17" fmla="*/ 121920 h 365760"/>
              <a:gd name="connsiteX18" fmla="*/ 357052 w 2778035"/>
              <a:gd name="connsiteY18" fmla="*/ 95795 h 365760"/>
              <a:gd name="connsiteX19" fmla="*/ 383178 w 2778035"/>
              <a:gd name="connsiteY19" fmla="*/ 87086 h 365760"/>
              <a:gd name="connsiteX20" fmla="*/ 418012 w 2778035"/>
              <a:gd name="connsiteY20" fmla="*/ 17417 h 365760"/>
              <a:gd name="connsiteX21" fmla="*/ 444138 w 2778035"/>
              <a:gd name="connsiteY21" fmla="*/ 0 h 365760"/>
              <a:gd name="connsiteX22" fmla="*/ 487680 w 2778035"/>
              <a:gd name="connsiteY22" fmla="*/ 8709 h 365760"/>
              <a:gd name="connsiteX23" fmla="*/ 452846 w 2778035"/>
              <a:gd name="connsiteY23" fmla="*/ 87086 h 365760"/>
              <a:gd name="connsiteX24" fmla="*/ 426720 w 2778035"/>
              <a:gd name="connsiteY24" fmla="*/ 104503 h 365760"/>
              <a:gd name="connsiteX25" fmla="*/ 435429 w 2778035"/>
              <a:gd name="connsiteY25" fmla="*/ 148046 h 365760"/>
              <a:gd name="connsiteX26" fmla="*/ 461555 w 2778035"/>
              <a:gd name="connsiteY26" fmla="*/ 130629 h 365760"/>
              <a:gd name="connsiteX27" fmla="*/ 487680 w 2778035"/>
              <a:gd name="connsiteY27" fmla="*/ 121920 h 365760"/>
              <a:gd name="connsiteX28" fmla="*/ 505098 w 2778035"/>
              <a:gd name="connsiteY28" fmla="*/ 95795 h 365760"/>
              <a:gd name="connsiteX29" fmla="*/ 627018 w 2778035"/>
              <a:gd name="connsiteY29" fmla="*/ 95795 h 365760"/>
              <a:gd name="connsiteX30" fmla="*/ 618309 w 2778035"/>
              <a:gd name="connsiteY30" fmla="*/ 121920 h 365760"/>
              <a:gd name="connsiteX31" fmla="*/ 592183 w 2778035"/>
              <a:gd name="connsiteY31" fmla="*/ 139337 h 365760"/>
              <a:gd name="connsiteX32" fmla="*/ 496389 w 2778035"/>
              <a:gd name="connsiteY32" fmla="*/ 156755 h 365760"/>
              <a:gd name="connsiteX33" fmla="*/ 435429 w 2778035"/>
              <a:gd name="connsiteY33" fmla="*/ 200297 h 365760"/>
              <a:gd name="connsiteX34" fmla="*/ 452846 w 2778035"/>
              <a:gd name="connsiteY34" fmla="*/ 217715 h 365760"/>
              <a:gd name="connsiteX35" fmla="*/ 478972 w 2778035"/>
              <a:gd name="connsiteY35" fmla="*/ 226423 h 365760"/>
              <a:gd name="connsiteX36" fmla="*/ 635726 w 2778035"/>
              <a:gd name="connsiteY36" fmla="*/ 235132 h 365760"/>
              <a:gd name="connsiteX37" fmla="*/ 583475 w 2778035"/>
              <a:gd name="connsiteY37" fmla="*/ 261257 h 365760"/>
              <a:gd name="connsiteX38" fmla="*/ 566058 w 2778035"/>
              <a:gd name="connsiteY38" fmla="*/ 278675 h 365760"/>
              <a:gd name="connsiteX39" fmla="*/ 487680 w 2778035"/>
              <a:gd name="connsiteY39" fmla="*/ 296092 h 365760"/>
              <a:gd name="connsiteX40" fmla="*/ 444138 w 2778035"/>
              <a:gd name="connsiteY40" fmla="*/ 304800 h 365760"/>
              <a:gd name="connsiteX41" fmla="*/ 426720 w 2778035"/>
              <a:gd name="connsiteY41" fmla="*/ 322217 h 365760"/>
              <a:gd name="connsiteX42" fmla="*/ 444138 w 2778035"/>
              <a:gd name="connsiteY42" fmla="*/ 339635 h 365760"/>
              <a:gd name="connsiteX43" fmla="*/ 452846 w 2778035"/>
              <a:gd name="connsiteY43" fmla="*/ 365760 h 365760"/>
              <a:gd name="connsiteX44" fmla="*/ 644435 w 2778035"/>
              <a:gd name="connsiteY44" fmla="*/ 348343 h 365760"/>
              <a:gd name="connsiteX45" fmla="*/ 775063 w 2778035"/>
              <a:gd name="connsiteY45" fmla="*/ 357052 h 365760"/>
              <a:gd name="connsiteX46" fmla="*/ 862149 w 2778035"/>
              <a:gd name="connsiteY46" fmla="*/ 348343 h 365760"/>
              <a:gd name="connsiteX47" fmla="*/ 888275 w 2778035"/>
              <a:gd name="connsiteY47" fmla="*/ 339635 h 365760"/>
              <a:gd name="connsiteX48" fmla="*/ 896983 w 2778035"/>
              <a:gd name="connsiteY48" fmla="*/ 313509 h 365760"/>
              <a:gd name="connsiteX49" fmla="*/ 870858 w 2778035"/>
              <a:gd name="connsiteY49" fmla="*/ 296092 h 365760"/>
              <a:gd name="connsiteX50" fmla="*/ 783772 w 2778035"/>
              <a:gd name="connsiteY50" fmla="*/ 269966 h 365760"/>
              <a:gd name="connsiteX51" fmla="*/ 722812 w 2778035"/>
              <a:gd name="connsiteY51" fmla="*/ 261257 h 365760"/>
              <a:gd name="connsiteX52" fmla="*/ 687978 w 2778035"/>
              <a:gd name="connsiteY52" fmla="*/ 252549 h 365760"/>
              <a:gd name="connsiteX53" fmla="*/ 836023 w 2778035"/>
              <a:gd name="connsiteY53" fmla="*/ 235132 h 365760"/>
              <a:gd name="connsiteX54" fmla="*/ 862149 w 2778035"/>
              <a:gd name="connsiteY54" fmla="*/ 226423 h 365760"/>
              <a:gd name="connsiteX55" fmla="*/ 896983 w 2778035"/>
              <a:gd name="connsiteY55" fmla="*/ 217715 h 365760"/>
              <a:gd name="connsiteX56" fmla="*/ 1010195 w 2778035"/>
              <a:gd name="connsiteY56" fmla="*/ 226423 h 365760"/>
              <a:gd name="connsiteX57" fmla="*/ 1297578 w 2778035"/>
              <a:gd name="connsiteY57" fmla="*/ 209006 h 365760"/>
              <a:gd name="connsiteX58" fmla="*/ 1489166 w 2778035"/>
              <a:gd name="connsiteY58" fmla="*/ 209006 h 365760"/>
              <a:gd name="connsiteX59" fmla="*/ 1576252 w 2778035"/>
              <a:gd name="connsiteY59" fmla="*/ 226423 h 365760"/>
              <a:gd name="connsiteX60" fmla="*/ 1602378 w 2778035"/>
              <a:gd name="connsiteY60" fmla="*/ 243840 h 365760"/>
              <a:gd name="connsiteX61" fmla="*/ 1593669 w 2778035"/>
              <a:gd name="connsiteY61" fmla="*/ 269966 h 365760"/>
              <a:gd name="connsiteX62" fmla="*/ 1463040 w 2778035"/>
              <a:gd name="connsiteY62" fmla="*/ 278675 h 365760"/>
              <a:gd name="connsiteX63" fmla="*/ 1280160 w 2778035"/>
              <a:gd name="connsiteY63" fmla="*/ 296092 h 365760"/>
              <a:gd name="connsiteX64" fmla="*/ 1210492 w 2778035"/>
              <a:gd name="connsiteY64" fmla="*/ 304800 h 365760"/>
              <a:gd name="connsiteX65" fmla="*/ 1132115 w 2778035"/>
              <a:gd name="connsiteY65" fmla="*/ 322217 h 365760"/>
              <a:gd name="connsiteX66" fmla="*/ 1062446 w 2778035"/>
              <a:gd name="connsiteY66" fmla="*/ 330926 h 365760"/>
              <a:gd name="connsiteX67" fmla="*/ 1088572 w 2778035"/>
              <a:gd name="connsiteY67" fmla="*/ 348343 h 365760"/>
              <a:gd name="connsiteX68" fmla="*/ 1114698 w 2778035"/>
              <a:gd name="connsiteY68" fmla="*/ 357052 h 365760"/>
              <a:gd name="connsiteX69" fmla="*/ 1663338 w 2778035"/>
              <a:gd name="connsiteY69" fmla="*/ 348343 h 365760"/>
              <a:gd name="connsiteX70" fmla="*/ 1689463 w 2778035"/>
              <a:gd name="connsiteY70" fmla="*/ 339635 h 365760"/>
              <a:gd name="connsiteX71" fmla="*/ 1680755 w 2778035"/>
              <a:gd name="connsiteY71" fmla="*/ 261257 h 365760"/>
              <a:gd name="connsiteX72" fmla="*/ 1672046 w 2778035"/>
              <a:gd name="connsiteY72" fmla="*/ 235132 h 365760"/>
              <a:gd name="connsiteX73" fmla="*/ 1645920 w 2778035"/>
              <a:gd name="connsiteY73" fmla="*/ 217715 h 365760"/>
              <a:gd name="connsiteX74" fmla="*/ 1637212 w 2778035"/>
              <a:gd name="connsiteY74" fmla="*/ 191589 h 365760"/>
              <a:gd name="connsiteX75" fmla="*/ 1628503 w 2778035"/>
              <a:gd name="connsiteY75" fmla="*/ 139337 h 365760"/>
              <a:gd name="connsiteX76" fmla="*/ 1654629 w 2778035"/>
              <a:gd name="connsiteY76" fmla="*/ 121920 h 365760"/>
              <a:gd name="connsiteX77" fmla="*/ 1672046 w 2778035"/>
              <a:gd name="connsiteY77" fmla="*/ 95795 h 365760"/>
              <a:gd name="connsiteX78" fmla="*/ 1733006 w 2778035"/>
              <a:gd name="connsiteY78" fmla="*/ 87086 h 365760"/>
              <a:gd name="connsiteX79" fmla="*/ 1793966 w 2778035"/>
              <a:gd name="connsiteY79" fmla="*/ 69669 h 365760"/>
              <a:gd name="connsiteX80" fmla="*/ 1837509 w 2778035"/>
              <a:gd name="connsiteY80" fmla="*/ 60960 h 365760"/>
              <a:gd name="connsiteX81" fmla="*/ 2090058 w 2778035"/>
              <a:gd name="connsiteY81" fmla="*/ 78377 h 365760"/>
              <a:gd name="connsiteX82" fmla="*/ 2116183 w 2778035"/>
              <a:gd name="connsiteY82" fmla="*/ 87086 h 365760"/>
              <a:gd name="connsiteX83" fmla="*/ 2124892 w 2778035"/>
              <a:gd name="connsiteY83" fmla="*/ 113212 h 365760"/>
              <a:gd name="connsiteX84" fmla="*/ 2142309 w 2778035"/>
              <a:gd name="connsiteY84" fmla="*/ 139337 h 365760"/>
              <a:gd name="connsiteX85" fmla="*/ 2107475 w 2778035"/>
              <a:gd name="connsiteY85" fmla="*/ 191589 h 365760"/>
              <a:gd name="connsiteX86" fmla="*/ 2072640 w 2778035"/>
              <a:gd name="connsiteY86" fmla="*/ 235132 h 365760"/>
              <a:gd name="connsiteX87" fmla="*/ 2081349 w 2778035"/>
              <a:gd name="connsiteY87" fmla="*/ 269966 h 365760"/>
              <a:gd name="connsiteX88" fmla="*/ 2116183 w 2778035"/>
              <a:gd name="connsiteY88" fmla="*/ 322217 h 365760"/>
              <a:gd name="connsiteX89" fmla="*/ 2168435 w 2778035"/>
              <a:gd name="connsiteY89" fmla="*/ 339635 h 365760"/>
              <a:gd name="connsiteX90" fmla="*/ 2194560 w 2778035"/>
              <a:gd name="connsiteY90" fmla="*/ 348343 h 365760"/>
              <a:gd name="connsiteX91" fmla="*/ 2281646 w 2778035"/>
              <a:gd name="connsiteY91" fmla="*/ 304800 h 365760"/>
              <a:gd name="connsiteX92" fmla="*/ 2255520 w 2778035"/>
              <a:gd name="connsiteY92" fmla="*/ 252549 h 365760"/>
              <a:gd name="connsiteX93" fmla="*/ 2203269 w 2778035"/>
              <a:gd name="connsiteY93" fmla="*/ 235132 h 365760"/>
              <a:gd name="connsiteX94" fmla="*/ 2194560 w 2778035"/>
              <a:gd name="connsiteY94" fmla="*/ 209006 h 365760"/>
              <a:gd name="connsiteX95" fmla="*/ 2211978 w 2778035"/>
              <a:gd name="connsiteY95" fmla="*/ 191589 h 365760"/>
              <a:gd name="connsiteX96" fmla="*/ 2290355 w 2778035"/>
              <a:gd name="connsiteY96" fmla="*/ 182880 h 365760"/>
              <a:gd name="connsiteX97" fmla="*/ 2281646 w 2778035"/>
              <a:gd name="connsiteY97" fmla="*/ 139337 h 365760"/>
              <a:gd name="connsiteX98" fmla="*/ 2177143 w 2778035"/>
              <a:gd name="connsiteY98" fmla="*/ 113212 h 365760"/>
              <a:gd name="connsiteX99" fmla="*/ 2185852 w 2778035"/>
              <a:gd name="connsiteY99" fmla="*/ 87086 h 365760"/>
              <a:gd name="connsiteX100" fmla="*/ 2264229 w 2778035"/>
              <a:gd name="connsiteY100" fmla="*/ 78377 h 365760"/>
              <a:gd name="connsiteX101" fmla="*/ 2316480 w 2778035"/>
              <a:gd name="connsiteY101" fmla="*/ 95795 h 365760"/>
              <a:gd name="connsiteX102" fmla="*/ 2342606 w 2778035"/>
              <a:gd name="connsiteY102" fmla="*/ 104503 h 365760"/>
              <a:gd name="connsiteX103" fmla="*/ 2360023 w 2778035"/>
              <a:gd name="connsiteY103" fmla="*/ 78377 h 365760"/>
              <a:gd name="connsiteX104" fmla="*/ 2368732 w 2778035"/>
              <a:gd name="connsiteY104" fmla="*/ 26126 h 365760"/>
              <a:gd name="connsiteX105" fmla="*/ 2438400 w 2778035"/>
              <a:gd name="connsiteY105" fmla="*/ 34835 h 365760"/>
              <a:gd name="connsiteX106" fmla="*/ 2412275 w 2778035"/>
              <a:gd name="connsiteY106" fmla="*/ 148046 h 365760"/>
              <a:gd name="connsiteX107" fmla="*/ 2394858 w 2778035"/>
              <a:gd name="connsiteY107" fmla="*/ 174172 h 365760"/>
              <a:gd name="connsiteX108" fmla="*/ 2368732 w 2778035"/>
              <a:gd name="connsiteY108" fmla="*/ 182880 h 365760"/>
              <a:gd name="connsiteX109" fmla="*/ 2394858 w 2778035"/>
              <a:gd name="connsiteY109" fmla="*/ 200297 h 365760"/>
              <a:gd name="connsiteX110" fmla="*/ 2447109 w 2778035"/>
              <a:gd name="connsiteY110" fmla="*/ 165463 h 365760"/>
              <a:gd name="connsiteX111" fmla="*/ 2455818 w 2778035"/>
              <a:gd name="connsiteY111" fmla="*/ 139337 h 365760"/>
              <a:gd name="connsiteX112" fmla="*/ 2473235 w 2778035"/>
              <a:gd name="connsiteY112" fmla="*/ 113212 h 365760"/>
              <a:gd name="connsiteX113" fmla="*/ 2516778 w 2778035"/>
              <a:gd name="connsiteY113" fmla="*/ 121920 h 365760"/>
              <a:gd name="connsiteX114" fmla="*/ 2525486 w 2778035"/>
              <a:gd name="connsiteY114" fmla="*/ 148046 h 365760"/>
              <a:gd name="connsiteX115" fmla="*/ 2490652 w 2778035"/>
              <a:gd name="connsiteY115" fmla="*/ 217715 h 365760"/>
              <a:gd name="connsiteX116" fmla="*/ 2473235 w 2778035"/>
              <a:gd name="connsiteY116" fmla="*/ 243840 h 365760"/>
              <a:gd name="connsiteX117" fmla="*/ 2394858 w 2778035"/>
              <a:gd name="connsiteY117" fmla="*/ 278675 h 365760"/>
              <a:gd name="connsiteX118" fmla="*/ 2368732 w 2778035"/>
              <a:gd name="connsiteY118" fmla="*/ 287383 h 365760"/>
              <a:gd name="connsiteX119" fmla="*/ 2377440 w 2778035"/>
              <a:gd name="connsiteY119" fmla="*/ 348343 h 365760"/>
              <a:gd name="connsiteX120" fmla="*/ 2455818 w 2778035"/>
              <a:gd name="connsiteY120" fmla="*/ 330926 h 365760"/>
              <a:gd name="connsiteX121" fmla="*/ 2560320 w 2778035"/>
              <a:gd name="connsiteY121" fmla="*/ 322217 h 365760"/>
              <a:gd name="connsiteX122" fmla="*/ 2778035 w 2778035"/>
              <a:gd name="connsiteY122" fmla="*/ 339635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778035" h="365760">
                <a:moveTo>
                  <a:pt x="0" y="339635"/>
                </a:moveTo>
                <a:cubicBezTo>
                  <a:pt x="61856" y="352005"/>
                  <a:pt x="66491" y="357111"/>
                  <a:pt x="148046" y="339635"/>
                </a:cubicBezTo>
                <a:cubicBezTo>
                  <a:pt x="156074" y="337915"/>
                  <a:pt x="160334" y="328628"/>
                  <a:pt x="165463" y="322217"/>
                </a:cubicBezTo>
                <a:cubicBezTo>
                  <a:pt x="184757" y="298099"/>
                  <a:pt x="182390" y="297561"/>
                  <a:pt x="191589" y="269966"/>
                </a:cubicBezTo>
                <a:cubicBezTo>
                  <a:pt x="188686" y="243840"/>
                  <a:pt x="191863" y="216293"/>
                  <a:pt x="182880" y="191589"/>
                </a:cubicBezTo>
                <a:cubicBezTo>
                  <a:pt x="179303" y="181753"/>
                  <a:pt x="166319" y="178423"/>
                  <a:pt x="156755" y="174172"/>
                </a:cubicBezTo>
                <a:cubicBezTo>
                  <a:pt x="139978" y="166716"/>
                  <a:pt x="104503" y="156755"/>
                  <a:pt x="104503" y="156755"/>
                </a:cubicBezTo>
                <a:cubicBezTo>
                  <a:pt x="95795" y="150949"/>
                  <a:pt x="87739" y="144018"/>
                  <a:pt x="78378" y="139337"/>
                </a:cubicBezTo>
                <a:cubicBezTo>
                  <a:pt x="70167" y="135232"/>
                  <a:pt x="52252" y="139809"/>
                  <a:pt x="52252" y="130629"/>
                </a:cubicBezTo>
                <a:cubicBezTo>
                  <a:pt x="52252" y="120163"/>
                  <a:pt x="69669" y="119018"/>
                  <a:pt x="78378" y="113212"/>
                </a:cubicBezTo>
                <a:cubicBezTo>
                  <a:pt x="102400" y="116215"/>
                  <a:pt x="147321" y="117203"/>
                  <a:pt x="174172" y="130629"/>
                </a:cubicBezTo>
                <a:cubicBezTo>
                  <a:pt x="183533" y="135310"/>
                  <a:pt x="191589" y="142240"/>
                  <a:pt x="200298" y="148046"/>
                </a:cubicBezTo>
                <a:cubicBezTo>
                  <a:pt x="227027" y="141363"/>
                  <a:pt x="274329" y="141835"/>
                  <a:pt x="226423" y="87086"/>
                </a:cubicBezTo>
                <a:cubicBezTo>
                  <a:pt x="220487" y="80302"/>
                  <a:pt x="154387" y="64722"/>
                  <a:pt x="139338" y="60960"/>
                </a:cubicBezTo>
                <a:cubicBezTo>
                  <a:pt x="133532" y="55154"/>
                  <a:pt x="98696" y="31932"/>
                  <a:pt x="139338" y="26126"/>
                </a:cubicBezTo>
                <a:cubicBezTo>
                  <a:pt x="144947" y="25325"/>
                  <a:pt x="208685" y="40834"/>
                  <a:pt x="217715" y="43543"/>
                </a:cubicBezTo>
                <a:cubicBezTo>
                  <a:pt x="235300" y="48818"/>
                  <a:pt x="269966" y="60960"/>
                  <a:pt x="269966" y="60960"/>
                </a:cubicBezTo>
                <a:cubicBezTo>
                  <a:pt x="330926" y="101601"/>
                  <a:pt x="310606" y="78378"/>
                  <a:pt x="339635" y="121920"/>
                </a:cubicBezTo>
                <a:cubicBezTo>
                  <a:pt x="345441" y="113212"/>
                  <a:pt x="348879" y="102333"/>
                  <a:pt x="357052" y="95795"/>
                </a:cubicBezTo>
                <a:cubicBezTo>
                  <a:pt x="364220" y="90060"/>
                  <a:pt x="377842" y="94556"/>
                  <a:pt x="383178" y="87086"/>
                </a:cubicBezTo>
                <a:cubicBezTo>
                  <a:pt x="433900" y="16076"/>
                  <a:pt x="373880" y="52723"/>
                  <a:pt x="418012" y="17417"/>
                </a:cubicBezTo>
                <a:cubicBezTo>
                  <a:pt x="426185" y="10879"/>
                  <a:pt x="435429" y="5806"/>
                  <a:pt x="444138" y="0"/>
                </a:cubicBezTo>
                <a:cubicBezTo>
                  <a:pt x="458652" y="2903"/>
                  <a:pt x="481850" y="-4896"/>
                  <a:pt x="487680" y="8709"/>
                </a:cubicBezTo>
                <a:cubicBezTo>
                  <a:pt x="492853" y="20781"/>
                  <a:pt x="465681" y="74251"/>
                  <a:pt x="452846" y="87086"/>
                </a:cubicBezTo>
                <a:cubicBezTo>
                  <a:pt x="445445" y="94487"/>
                  <a:pt x="435429" y="98697"/>
                  <a:pt x="426720" y="104503"/>
                </a:cubicBezTo>
                <a:cubicBezTo>
                  <a:pt x="418979" y="116115"/>
                  <a:pt x="385113" y="148046"/>
                  <a:pt x="435429" y="148046"/>
                </a:cubicBezTo>
                <a:cubicBezTo>
                  <a:pt x="445895" y="148046"/>
                  <a:pt x="452194" y="135310"/>
                  <a:pt x="461555" y="130629"/>
                </a:cubicBezTo>
                <a:cubicBezTo>
                  <a:pt x="469765" y="126524"/>
                  <a:pt x="478972" y="124823"/>
                  <a:pt x="487680" y="121920"/>
                </a:cubicBezTo>
                <a:cubicBezTo>
                  <a:pt x="493486" y="113212"/>
                  <a:pt x="496925" y="102333"/>
                  <a:pt x="505098" y="95795"/>
                </a:cubicBezTo>
                <a:cubicBezTo>
                  <a:pt x="532025" y="74254"/>
                  <a:pt x="625527" y="95659"/>
                  <a:pt x="627018" y="95795"/>
                </a:cubicBezTo>
                <a:cubicBezTo>
                  <a:pt x="624115" y="104503"/>
                  <a:pt x="624044" y="114752"/>
                  <a:pt x="618309" y="121920"/>
                </a:cubicBezTo>
                <a:cubicBezTo>
                  <a:pt x="611770" y="130093"/>
                  <a:pt x="601544" y="134656"/>
                  <a:pt x="592183" y="139337"/>
                </a:cubicBezTo>
                <a:cubicBezTo>
                  <a:pt x="565332" y="152763"/>
                  <a:pt x="520410" y="153752"/>
                  <a:pt x="496389" y="156755"/>
                </a:cubicBezTo>
                <a:cubicBezTo>
                  <a:pt x="435430" y="177075"/>
                  <a:pt x="449944" y="156755"/>
                  <a:pt x="435429" y="200297"/>
                </a:cubicBezTo>
                <a:cubicBezTo>
                  <a:pt x="441235" y="206103"/>
                  <a:pt x="445805" y="213491"/>
                  <a:pt x="452846" y="217715"/>
                </a:cubicBezTo>
                <a:cubicBezTo>
                  <a:pt x="460717" y="222438"/>
                  <a:pt x="469834" y="225553"/>
                  <a:pt x="478972" y="226423"/>
                </a:cubicBezTo>
                <a:cubicBezTo>
                  <a:pt x="531068" y="231385"/>
                  <a:pt x="583475" y="232229"/>
                  <a:pt x="635726" y="235132"/>
                </a:cubicBezTo>
                <a:cubicBezTo>
                  <a:pt x="608132" y="244329"/>
                  <a:pt x="607591" y="241963"/>
                  <a:pt x="583475" y="261257"/>
                </a:cubicBezTo>
                <a:cubicBezTo>
                  <a:pt x="577064" y="266386"/>
                  <a:pt x="573099" y="274451"/>
                  <a:pt x="566058" y="278675"/>
                </a:cubicBezTo>
                <a:cubicBezTo>
                  <a:pt x="549371" y="288687"/>
                  <a:pt x="498607" y="294105"/>
                  <a:pt x="487680" y="296092"/>
                </a:cubicBezTo>
                <a:cubicBezTo>
                  <a:pt x="473117" y="298740"/>
                  <a:pt x="458652" y="301897"/>
                  <a:pt x="444138" y="304800"/>
                </a:cubicBezTo>
                <a:cubicBezTo>
                  <a:pt x="438332" y="310606"/>
                  <a:pt x="426720" y="314006"/>
                  <a:pt x="426720" y="322217"/>
                </a:cubicBezTo>
                <a:cubicBezTo>
                  <a:pt x="426720" y="330428"/>
                  <a:pt x="439913" y="332594"/>
                  <a:pt x="444138" y="339635"/>
                </a:cubicBezTo>
                <a:cubicBezTo>
                  <a:pt x="448861" y="347506"/>
                  <a:pt x="449943" y="357052"/>
                  <a:pt x="452846" y="365760"/>
                </a:cubicBezTo>
                <a:cubicBezTo>
                  <a:pt x="523835" y="355619"/>
                  <a:pt x="563851" y="348343"/>
                  <a:pt x="644435" y="348343"/>
                </a:cubicBezTo>
                <a:cubicBezTo>
                  <a:pt x="688074" y="348343"/>
                  <a:pt x="731520" y="354149"/>
                  <a:pt x="775063" y="357052"/>
                </a:cubicBezTo>
                <a:cubicBezTo>
                  <a:pt x="804092" y="354149"/>
                  <a:pt x="833315" y="352779"/>
                  <a:pt x="862149" y="348343"/>
                </a:cubicBezTo>
                <a:cubicBezTo>
                  <a:pt x="871222" y="346947"/>
                  <a:pt x="881784" y="346126"/>
                  <a:pt x="888275" y="339635"/>
                </a:cubicBezTo>
                <a:cubicBezTo>
                  <a:pt x="894766" y="333144"/>
                  <a:pt x="894080" y="322218"/>
                  <a:pt x="896983" y="313509"/>
                </a:cubicBezTo>
                <a:cubicBezTo>
                  <a:pt x="888275" y="307703"/>
                  <a:pt x="880422" y="300343"/>
                  <a:pt x="870858" y="296092"/>
                </a:cubicBezTo>
                <a:cubicBezTo>
                  <a:pt x="855132" y="289103"/>
                  <a:pt x="805203" y="273863"/>
                  <a:pt x="783772" y="269966"/>
                </a:cubicBezTo>
                <a:cubicBezTo>
                  <a:pt x="763577" y="266294"/>
                  <a:pt x="743007" y="264929"/>
                  <a:pt x="722812" y="261257"/>
                </a:cubicBezTo>
                <a:cubicBezTo>
                  <a:pt x="711036" y="259116"/>
                  <a:pt x="699589" y="255452"/>
                  <a:pt x="687978" y="252549"/>
                </a:cubicBezTo>
                <a:cubicBezTo>
                  <a:pt x="731105" y="187857"/>
                  <a:pt x="688682" y="235132"/>
                  <a:pt x="836023" y="235132"/>
                </a:cubicBezTo>
                <a:cubicBezTo>
                  <a:pt x="845203" y="235132"/>
                  <a:pt x="853322" y="228945"/>
                  <a:pt x="862149" y="226423"/>
                </a:cubicBezTo>
                <a:cubicBezTo>
                  <a:pt x="873657" y="223135"/>
                  <a:pt x="885372" y="220618"/>
                  <a:pt x="896983" y="217715"/>
                </a:cubicBezTo>
                <a:cubicBezTo>
                  <a:pt x="934720" y="220618"/>
                  <a:pt x="972346" y="226423"/>
                  <a:pt x="1010195" y="226423"/>
                </a:cubicBezTo>
                <a:cubicBezTo>
                  <a:pt x="1157247" y="226423"/>
                  <a:pt x="1183154" y="221720"/>
                  <a:pt x="1297578" y="209006"/>
                </a:cubicBezTo>
                <a:cubicBezTo>
                  <a:pt x="1374177" y="183471"/>
                  <a:pt x="1326099" y="195960"/>
                  <a:pt x="1489166" y="209006"/>
                </a:cubicBezTo>
                <a:cubicBezTo>
                  <a:pt x="1520562" y="211518"/>
                  <a:pt x="1546426" y="218967"/>
                  <a:pt x="1576252" y="226423"/>
                </a:cubicBezTo>
                <a:cubicBezTo>
                  <a:pt x="1584961" y="232229"/>
                  <a:pt x="1598491" y="234122"/>
                  <a:pt x="1602378" y="243840"/>
                </a:cubicBezTo>
                <a:cubicBezTo>
                  <a:pt x="1605787" y="252363"/>
                  <a:pt x="1602575" y="267740"/>
                  <a:pt x="1593669" y="269966"/>
                </a:cubicBezTo>
                <a:cubicBezTo>
                  <a:pt x="1551332" y="280550"/>
                  <a:pt x="1506583" y="275772"/>
                  <a:pt x="1463040" y="278675"/>
                </a:cubicBezTo>
                <a:cubicBezTo>
                  <a:pt x="1352476" y="297101"/>
                  <a:pt x="1466140" y="279920"/>
                  <a:pt x="1280160" y="296092"/>
                </a:cubicBezTo>
                <a:cubicBezTo>
                  <a:pt x="1256845" y="298119"/>
                  <a:pt x="1233715" y="301897"/>
                  <a:pt x="1210492" y="304800"/>
                </a:cubicBezTo>
                <a:cubicBezTo>
                  <a:pt x="1182745" y="311737"/>
                  <a:pt x="1160872" y="317793"/>
                  <a:pt x="1132115" y="322217"/>
                </a:cubicBezTo>
                <a:cubicBezTo>
                  <a:pt x="1108983" y="325776"/>
                  <a:pt x="1085669" y="328023"/>
                  <a:pt x="1062446" y="330926"/>
                </a:cubicBezTo>
                <a:cubicBezTo>
                  <a:pt x="1071155" y="336732"/>
                  <a:pt x="1079211" y="343662"/>
                  <a:pt x="1088572" y="348343"/>
                </a:cubicBezTo>
                <a:cubicBezTo>
                  <a:pt x="1096783" y="352448"/>
                  <a:pt x="1105518" y="357052"/>
                  <a:pt x="1114698" y="357052"/>
                </a:cubicBezTo>
                <a:cubicBezTo>
                  <a:pt x="1297601" y="357052"/>
                  <a:pt x="1480458" y="351246"/>
                  <a:pt x="1663338" y="348343"/>
                </a:cubicBezTo>
                <a:cubicBezTo>
                  <a:pt x="1672046" y="345440"/>
                  <a:pt x="1687663" y="348636"/>
                  <a:pt x="1689463" y="339635"/>
                </a:cubicBezTo>
                <a:cubicBezTo>
                  <a:pt x="1694618" y="313859"/>
                  <a:pt x="1685076" y="287186"/>
                  <a:pt x="1680755" y="261257"/>
                </a:cubicBezTo>
                <a:cubicBezTo>
                  <a:pt x="1679246" y="252202"/>
                  <a:pt x="1677781" y="242300"/>
                  <a:pt x="1672046" y="235132"/>
                </a:cubicBezTo>
                <a:cubicBezTo>
                  <a:pt x="1665507" y="226959"/>
                  <a:pt x="1654629" y="223521"/>
                  <a:pt x="1645920" y="217715"/>
                </a:cubicBezTo>
                <a:cubicBezTo>
                  <a:pt x="1643017" y="209006"/>
                  <a:pt x="1641317" y="199800"/>
                  <a:pt x="1637212" y="191589"/>
                </a:cubicBezTo>
                <a:cubicBezTo>
                  <a:pt x="1625545" y="168254"/>
                  <a:pt x="1606976" y="166245"/>
                  <a:pt x="1628503" y="139337"/>
                </a:cubicBezTo>
                <a:cubicBezTo>
                  <a:pt x="1635041" y="131164"/>
                  <a:pt x="1645920" y="127726"/>
                  <a:pt x="1654629" y="121920"/>
                </a:cubicBezTo>
                <a:cubicBezTo>
                  <a:pt x="1660435" y="113212"/>
                  <a:pt x="1662482" y="100046"/>
                  <a:pt x="1672046" y="95795"/>
                </a:cubicBezTo>
                <a:cubicBezTo>
                  <a:pt x="1690803" y="87459"/>
                  <a:pt x="1712811" y="90758"/>
                  <a:pt x="1733006" y="87086"/>
                </a:cubicBezTo>
                <a:cubicBezTo>
                  <a:pt x="1792718" y="76229"/>
                  <a:pt x="1744235" y="82102"/>
                  <a:pt x="1793966" y="69669"/>
                </a:cubicBezTo>
                <a:cubicBezTo>
                  <a:pt x="1808326" y="66079"/>
                  <a:pt x="1822995" y="63863"/>
                  <a:pt x="1837509" y="60960"/>
                </a:cubicBezTo>
                <a:cubicBezTo>
                  <a:pt x="1934732" y="65011"/>
                  <a:pt x="2005008" y="57114"/>
                  <a:pt x="2090058" y="78377"/>
                </a:cubicBezTo>
                <a:cubicBezTo>
                  <a:pt x="2098963" y="80603"/>
                  <a:pt x="2107475" y="84183"/>
                  <a:pt x="2116183" y="87086"/>
                </a:cubicBezTo>
                <a:cubicBezTo>
                  <a:pt x="2119086" y="95795"/>
                  <a:pt x="2120787" y="105001"/>
                  <a:pt x="2124892" y="113212"/>
                </a:cubicBezTo>
                <a:cubicBezTo>
                  <a:pt x="2129573" y="122573"/>
                  <a:pt x="2140588" y="129013"/>
                  <a:pt x="2142309" y="139337"/>
                </a:cubicBezTo>
                <a:cubicBezTo>
                  <a:pt x="2146135" y="162293"/>
                  <a:pt x="2118049" y="178900"/>
                  <a:pt x="2107475" y="191589"/>
                </a:cubicBezTo>
                <a:cubicBezTo>
                  <a:pt x="2052563" y="257486"/>
                  <a:pt x="2123300" y="184475"/>
                  <a:pt x="2072640" y="235132"/>
                </a:cubicBezTo>
                <a:cubicBezTo>
                  <a:pt x="2075543" y="246743"/>
                  <a:pt x="2078061" y="258458"/>
                  <a:pt x="2081349" y="269966"/>
                </a:cubicBezTo>
                <a:cubicBezTo>
                  <a:pt x="2088143" y="293743"/>
                  <a:pt x="2091362" y="308427"/>
                  <a:pt x="2116183" y="322217"/>
                </a:cubicBezTo>
                <a:cubicBezTo>
                  <a:pt x="2132232" y="331133"/>
                  <a:pt x="2151018" y="333829"/>
                  <a:pt x="2168435" y="339635"/>
                </a:cubicBezTo>
                <a:lnTo>
                  <a:pt x="2194560" y="348343"/>
                </a:lnTo>
                <a:cubicBezTo>
                  <a:pt x="2274383" y="328388"/>
                  <a:pt x="2250951" y="350843"/>
                  <a:pt x="2281646" y="304800"/>
                </a:cubicBezTo>
                <a:cubicBezTo>
                  <a:pt x="2276335" y="283556"/>
                  <a:pt x="2277705" y="263641"/>
                  <a:pt x="2255520" y="252549"/>
                </a:cubicBezTo>
                <a:cubicBezTo>
                  <a:pt x="2239099" y="244339"/>
                  <a:pt x="2203269" y="235132"/>
                  <a:pt x="2203269" y="235132"/>
                </a:cubicBezTo>
                <a:cubicBezTo>
                  <a:pt x="2200366" y="226423"/>
                  <a:pt x="2192760" y="218007"/>
                  <a:pt x="2194560" y="209006"/>
                </a:cubicBezTo>
                <a:cubicBezTo>
                  <a:pt x="2196170" y="200955"/>
                  <a:pt x="2204057" y="193749"/>
                  <a:pt x="2211978" y="191589"/>
                </a:cubicBezTo>
                <a:cubicBezTo>
                  <a:pt x="2237338" y="184673"/>
                  <a:pt x="2264229" y="185783"/>
                  <a:pt x="2290355" y="182880"/>
                </a:cubicBezTo>
                <a:cubicBezTo>
                  <a:pt x="2287452" y="168366"/>
                  <a:pt x="2290249" y="151382"/>
                  <a:pt x="2281646" y="139337"/>
                </a:cubicBezTo>
                <a:cubicBezTo>
                  <a:pt x="2265244" y="116374"/>
                  <a:pt x="2188727" y="114660"/>
                  <a:pt x="2177143" y="113212"/>
                </a:cubicBezTo>
                <a:cubicBezTo>
                  <a:pt x="2180046" y="104503"/>
                  <a:pt x="2180117" y="94254"/>
                  <a:pt x="2185852" y="87086"/>
                </a:cubicBezTo>
                <a:cubicBezTo>
                  <a:pt x="2209862" y="57074"/>
                  <a:pt x="2230009" y="72674"/>
                  <a:pt x="2264229" y="78377"/>
                </a:cubicBezTo>
                <a:lnTo>
                  <a:pt x="2316480" y="95795"/>
                </a:lnTo>
                <a:lnTo>
                  <a:pt x="2342606" y="104503"/>
                </a:lnTo>
                <a:cubicBezTo>
                  <a:pt x="2348412" y="95794"/>
                  <a:pt x="2356713" y="88306"/>
                  <a:pt x="2360023" y="78377"/>
                </a:cubicBezTo>
                <a:cubicBezTo>
                  <a:pt x="2365607" y="61626"/>
                  <a:pt x="2353297" y="34701"/>
                  <a:pt x="2368732" y="26126"/>
                </a:cubicBezTo>
                <a:cubicBezTo>
                  <a:pt x="2389190" y="14760"/>
                  <a:pt x="2415177" y="31932"/>
                  <a:pt x="2438400" y="34835"/>
                </a:cubicBezTo>
                <a:cubicBezTo>
                  <a:pt x="2434385" y="62941"/>
                  <a:pt x="2429663" y="121963"/>
                  <a:pt x="2412275" y="148046"/>
                </a:cubicBezTo>
                <a:cubicBezTo>
                  <a:pt x="2406469" y="156755"/>
                  <a:pt x="2403031" y="167634"/>
                  <a:pt x="2394858" y="174172"/>
                </a:cubicBezTo>
                <a:cubicBezTo>
                  <a:pt x="2387690" y="179906"/>
                  <a:pt x="2377441" y="179977"/>
                  <a:pt x="2368732" y="182880"/>
                </a:cubicBezTo>
                <a:cubicBezTo>
                  <a:pt x="2377441" y="188686"/>
                  <a:pt x="2384497" y="198817"/>
                  <a:pt x="2394858" y="200297"/>
                </a:cubicBezTo>
                <a:cubicBezTo>
                  <a:pt x="2425180" y="204629"/>
                  <a:pt x="2435878" y="187925"/>
                  <a:pt x="2447109" y="165463"/>
                </a:cubicBezTo>
                <a:cubicBezTo>
                  <a:pt x="2451214" y="157252"/>
                  <a:pt x="2451713" y="147548"/>
                  <a:pt x="2455818" y="139337"/>
                </a:cubicBezTo>
                <a:cubicBezTo>
                  <a:pt x="2460499" y="129976"/>
                  <a:pt x="2467429" y="121920"/>
                  <a:pt x="2473235" y="113212"/>
                </a:cubicBezTo>
                <a:cubicBezTo>
                  <a:pt x="2487749" y="116115"/>
                  <a:pt x="2504462" y="113709"/>
                  <a:pt x="2516778" y="121920"/>
                </a:cubicBezTo>
                <a:cubicBezTo>
                  <a:pt x="2524416" y="127012"/>
                  <a:pt x="2526500" y="138922"/>
                  <a:pt x="2525486" y="148046"/>
                </a:cubicBezTo>
                <a:cubicBezTo>
                  <a:pt x="2518774" y="208449"/>
                  <a:pt x="2515102" y="187153"/>
                  <a:pt x="2490652" y="217715"/>
                </a:cubicBezTo>
                <a:cubicBezTo>
                  <a:pt x="2484114" y="225888"/>
                  <a:pt x="2480636" y="236439"/>
                  <a:pt x="2473235" y="243840"/>
                </a:cubicBezTo>
                <a:cubicBezTo>
                  <a:pt x="2452535" y="264539"/>
                  <a:pt x="2420725" y="270053"/>
                  <a:pt x="2394858" y="278675"/>
                </a:cubicBezTo>
                <a:lnTo>
                  <a:pt x="2368732" y="287383"/>
                </a:lnTo>
                <a:cubicBezTo>
                  <a:pt x="2371635" y="307703"/>
                  <a:pt x="2361855" y="334985"/>
                  <a:pt x="2377440" y="348343"/>
                </a:cubicBezTo>
                <a:cubicBezTo>
                  <a:pt x="2392032" y="360851"/>
                  <a:pt x="2437227" y="333405"/>
                  <a:pt x="2455818" y="330926"/>
                </a:cubicBezTo>
                <a:cubicBezTo>
                  <a:pt x="2490466" y="326306"/>
                  <a:pt x="2525486" y="325120"/>
                  <a:pt x="2560320" y="322217"/>
                </a:cubicBezTo>
                <a:cubicBezTo>
                  <a:pt x="2773428" y="331097"/>
                  <a:pt x="2720020" y="281620"/>
                  <a:pt x="2778035" y="33963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Rectangle 41">
            <a:extLst>
              <a:ext uri="{FF2B5EF4-FFF2-40B4-BE49-F238E27FC236}">
                <a16:creationId xmlns:a16="http://schemas.microsoft.com/office/drawing/2014/main" id="{39BB3DF0-EBB2-9B84-26A2-A2AF90DD43ED}"/>
              </a:ext>
            </a:extLst>
          </p:cNvPr>
          <p:cNvSpPr/>
          <p:nvPr/>
        </p:nvSpPr>
        <p:spPr>
          <a:xfrm>
            <a:off x="3499717" y="4229998"/>
            <a:ext cx="2865182" cy="707886"/>
          </a:xfrm>
          <a:prstGeom prst="rect">
            <a:avLst/>
          </a:prstGeom>
          <a:solidFill>
            <a:schemeClr val="bg1">
              <a:lumMod val="85000"/>
            </a:schemeClr>
          </a:solidFill>
          <a:ln w="38100">
            <a:noFill/>
          </a:ln>
          <a:effectLst>
            <a:outerShdw blurRad="50800" dist="38100" dir="2700000" algn="tl" rotWithShape="0">
              <a:prstClr val="black">
                <a:alpha val="40000"/>
              </a:prstClr>
            </a:outerShdw>
          </a:effectLst>
        </p:spPr>
        <p:txBody>
          <a:bodyPr wrap="square">
            <a:spAutoFit/>
          </a:bodyPr>
          <a:lstStyle/>
          <a:p>
            <a:r>
              <a:rPr lang="en-AU" sz="1600" b="1" dirty="0">
                <a:latin typeface="Arial Narrow" panose="020B0606020202030204" pitchFamily="34" charset="0"/>
                <a:ea typeface="Times New Roman" panose="02020603050405020304" pitchFamily="18" charset="0"/>
              </a:rPr>
              <a:t>Line Intercept Method     </a:t>
            </a:r>
            <a:endParaRPr lang="en-AU" sz="1200" dirty="0">
              <a:latin typeface="Arial Narrow" panose="020B0606020202030204" pitchFamily="34" charset="0"/>
              <a:ea typeface="Times New Roman" panose="02020603050405020304" pitchFamily="18" charset="0"/>
            </a:endParaRPr>
          </a:p>
          <a:p>
            <a:r>
              <a:rPr lang="en-AU" sz="1200" dirty="0">
                <a:latin typeface="Arial Narrow" panose="020B0606020202030204" pitchFamily="34" charset="0"/>
                <a:ea typeface="Times New Roman" panose="02020603050405020304" pitchFamily="18" charset="0"/>
              </a:rPr>
              <a:t>Identify and record anything under a length of transect (the transect is a tape measure)</a:t>
            </a:r>
          </a:p>
        </p:txBody>
      </p:sp>
      <p:sp>
        <p:nvSpPr>
          <p:cNvPr id="43" name="Freeform 42">
            <a:extLst>
              <a:ext uri="{FF2B5EF4-FFF2-40B4-BE49-F238E27FC236}">
                <a16:creationId xmlns:a16="http://schemas.microsoft.com/office/drawing/2014/main" id="{C818A6C8-CE43-9B56-A991-4565AF6C1A83}"/>
              </a:ext>
            </a:extLst>
          </p:cNvPr>
          <p:cNvSpPr/>
          <p:nvPr/>
        </p:nvSpPr>
        <p:spPr>
          <a:xfrm>
            <a:off x="3567196" y="5639685"/>
            <a:ext cx="2778035" cy="365760"/>
          </a:xfrm>
          <a:custGeom>
            <a:avLst/>
            <a:gdLst>
              <a:gd name="connsiteX0" fmla="*/ 0 w 2778035"/>
              <a:gd name="connsiteY0" fmla="*/ 339635 h 365760"/>
              <a:gd name="connsiteX1" fmla="*/ 148046 w 2778035"/>
              <a:gd name="connsiteY1" fmla="*/ 339635 h 365760"/>
              <a:gd name="connsiteX2" fmla="*/ 165463 w 2778035"/>
              <a:gd name="connsiteY2" fmla="*/ 322217 h 365760"/>
              <a:gd name="connsiteX3" fmla="*/ 191589 w 2778035"/>
              <a:gd name="connsiteY3" fmla="*/ 269966 h 365760"/>
              <a:gd name="connsiteX4" fmla="*/ 182880 w 2778035"/>
              <a:gd name="connsiteY4" fmla="*/ 191589 h 365760"/>
              <a:gd name="connsiteX5" fmla="*/ 156755 w 2778035"/>
              <a:gd name="connsiteY5" fmla="*/ 174172 h 365760"/>
              <a:gd name="connsiteX6" fmla="*/ 104503 w 2778035"/>
              <a:gd name="connsiteY6" fmla="*/ 156755 h 365760"/>
              <a:gd name="connsiteX7" fmla="*/ 78378 w 2778035"/>
              <a:gd name="connsiteY7" fmla="*/ 139337 h 365760"/>
              <a:gd name="connsiteX8" fmla="*/ 52252 w 2778035"/>
              <a:gd name="connsiteY8" fmla="*/ 130629 h 365760"/>
              <a:gd name="connsiteX9" fmla="*/ 78378 w 2778035"/>
              <a:gd name="connsiteY9" fmla="*/ 113212 h 365760"/>
              <a:gd name="connsiteX10" fmla="*/ 174172 w 2778035"/>
              <a:gd name="connsiteY10" fmla="*/ 130629 h 365760"/>
              <a:gd name="connsiteX11" fmla="*/ 200298 w 2778035"/>
              <a:gd name="connsiteY11" fmla="*/ 148046 h 365760"/>
              <a:gd name="connsiteX12" fmla="*/ 226423 w 2778035"/>
              <a:gd name="connsiteY12" fmla="*/ 87086 h 365760"/>
              <a:gd name="connsiteX13" fmla="*/ 139338 w 2778035"/>
              <a:gd name="connsiteY13" fmla="*/ 60960 h 365760"/>
              <a:gd name="connsiteX14" fmla="*/ 139338 w 2778035"/>
              <a:gd name="connsiteY14" fmla="*/ 26126 h 365760"/>
              <a:gd name="connsiteX15" fmla="*/ 217715 w 2778035"/>
              <a:gd name="connsiteY15" fmla="*/ 43543 h 365760"/>
              <a:gd name="connsiteX16" fmla="*/ 269966 w 2778035"/>
              <a:gd name="connsiteY16" fmla="*/ 60960 h 365760"/>
              <a:gd name="connsiteX17" fmla="*/ 339635 w 2778035"/>
              <a:gd name="connsiteY17" fmla="*/ 121920 h 365760"/>
              <a:gd name="connsiteX18" fmla="*/ 357052 w 2778035"/>
              <a:gd name="connsiteY18" fmla="*/ 95795 h 365760"/>
              <a:gd name="connsiteX19" fmla="*/ 383178 w 2778035"/>
              <a:gd name="connsiteY19" fmla="*/ 87086 h 365760"/>
              <a:gd name="connsiteX20" fmla="*/ 418012 w 2778035"/>
              <a:gd name="connsiteY20" fmla="*/ 17417 h 365760"/>
              <a:gd name="connsiteX21" fmla="*/ 444138 w 2778035"/>
              <a:gd name="connsiteY21" fmla="*/ 0 h 365760"/>
              <a:gd name="connsiteX22" fmla="*/ 487680 w 2778035"/>
              <a:gd name="connsiteY22" fmla="*/ 8709 h 365760"/>
              <a:gd name="connsiteX23" fmla="*/ 452846 w 2778035"/>
              <a:gd name="connsiteY23" fmla="*/ 87086 h 365760"/>
              <a:gd name="connsiteX24" fmla="*/ 426720 w 2778035"/>
              <a:gd name="connsiteY24" fmla="*/ 104503 h 365760"/>
              <a:gd name="connsiteX25" fmla="*/ 435429 w 2778035"/>
              <a:gd name="connsiteY25" fmla="*/ 148046 h 365760"/>
              <a:gd name="connsiteX26" fmla="*/ 461555 w 2778035"/>
              <a:gd name="connsiteY26" fmla="*/ 130629 h 365760"/>
              <a:gd name="connsiteX27" fmla="*/ 487680 w 2778035"/>
              <a:gd name="connsiteY27" fmla="*/ 121920 h 365760"/>
              <a:gd name="connsiteX28" fmla="*/ 505098 w 2778035"/>
              <a:gd name="connsiteY28" fmla="*/ 95795 h 365760"/>
              <a:gd name="connsiteX29" fmla="*/ 627018 w 2778035"/>
              <a:gd name="connsiteY29" fmla="*/ 95795 h 365760"/>
              <a:gd name="connsiteX30" fmla="*/ 618309 w 2778035"/>
              <a:gd name="connsiteY30" fmla="*/ 121920 h 365760"/>
              <a:gd name="connsiteX31" fmla="*/ 592183 w 2778035"/>
              <a:gd name="connsiteY31" fmla="*/ 139337 h 365760"/>
              <a:gd name="connsiteX32" fmla="*/ 496389 w 2778035"/>
              <a:gd name="connsiteY32" fmla="*/ 156755 h 365760"/>
              <a:gd name="connsiteX33" fmla="*/ 435429 w 2778035"/>
              <a:gd name="connsiteY33" fmla="*/ 200297 h 365760"/>
              <a:gd name="connsiteX34" fmla="*/ 452846 w 2778035"/>
              <a:gd name="connsiteY34" fmla="*/ 217715 h 365760"/>
              <a:gd name="connsiteX35" fmla="*/ 478972 w 2778035"/>
              <a:gd name="connsiteY35" fmla="*/ 226423 h 365760"/>
              <a:gd name="connsiteX36" fmla="*/ 635726 w 2778035"/>
              <a:gd name="connsiteY36" fmla="*/ 235132 h 365760"/>
              <a:gd name="connsiteX37" fmla="*/ 583475 w 2778035"/>
              <a:gd name="connsiteY37" fmla="*/ 261257 h 365760"/>
              <a:gd name="connsiteX38" fmla="*/ 566058 w 2778035"/>
              <a:gd name="connsiteY38" fmla="*/ 278675 h 365760"/>
              <a:gd name="connsiteX39" fmla="*/ 487680 w 2778035"/>
              <a:gd name="connsiteY39" fmla="*/ 296092 h 365760"/>
              <a:gd name="connsiteX40" fmla="*/ 444138 w 2778035"/>
              <a:gd name="connsiteY40" fmla="*/ 304800 h 365760"/>
              <a:gd name="connsiteX41" fmla="*/ 426720 w 2778035"/>
              <a:gd name="connsiteY41" fmla="*/ 322217 h 365760"/>
              <a:gd name="connsiteX42" fmla="*/ 444138 w 2778035"/>
              <a:gd name="connsiteY42" fmla="*/ 339635 h 365760"/>
              <a:gd name="connsiteX43" fmla="*/ 452846 w 2778035"/>
              <a:gd name="connsiteY43" fmla="*/ 365760 h 365760"/>
              <a:gd name="connsiteX44" fmla="*/ 644435 w 2778035"/>
              <a:gd name="connsiteY44" fmla="*/ 348343 h 365760"/>
              <a:gd name="connsiteX45" fmla="*/ 775063 w 2778035"/>
              <a:gd name="connsiteY45" fmla="*/ 357052 h 365760"/>
              <a:gd name="connsiteX46" fmla="*/ 862149 w 2778035"/>
              <a:gd name="connsiteY46" fmla="*/ 348343 h 365760"/>
              <a:gd name="connsiteX47" fmla="*/ 888275 w 2778035"/>
              <a:gd name="connsiteY47" fmla="*/ 339635 h 365760"/>
              <a:gd name="connsiteX48" fmla="*/ 896983 w 2778035"/>
              <a:gd name="connsiteY48" fmla="*/ 313509 h 365760"/>
              <a:gd name="connsiteX49" fmla="*/ 870858 w 2778035"/>
              <a:gd name="connsiteY49" fmla="*/ 296092 h 365760"/>
              <a:gd name="connsiteX50" fmla="*/ 783772 w 2778035"/>
              <a:gd name="connsiteY50" fmla="*/ 269966 h 365760"/>
              <a:gd name="connsiteX51" fmla="*/ 722812 w 2778035"/>
              <a:gd name="connsiteY51" fmla="*/ 261257 h 365760"/>
              <a:gd name="connsiteX52" fmla="*/ 687978 w 2778035"/>
              <a:gd name="connsiteY52" fmla="*/ 252549 h 365760"/>
              <a:gd name="connsiteX53" fmla="*/ 836023 w 2778035"/>
              <a:gd name="connsiteY53" fmla="*/ 235132 h 365760"/>
              <a:gd name="connsiteX54" fmla="*/ 862149 w 2778035"/>
              <a:gd name="connsiteY54" fmla="*/ 226423 h 365760"/>
              <a:gd name="connsiteX55" fmla="*/ 896983 w 2778035"/>
              <a:gd name="connsiteY55" fmla="*/ 217715 h 365760"/>
              <a:gd name="connsiteX56" fmla="*/ 1010195 w 2778035"/>
              <a:gd name="connsiteY56" fmla="*/ 226423 h 365760"/>
              <a:gd name="connsiteX57" fmla="*/ 1297578 w 2778035"/>
              <a:gd name="connsiteY57" fmla="*/ 209006 h 365760"/>
              <a:gd name="connsiteX58" fmla="*/ 1489166 w 2778035"/>
              <a:gd name="connsiteY58" fmla="*/ 209006 h 365760"/>
              <a:gd name="connsiteX59" fmla="*/ 1576252 w 2778035"/>
              <a:gd name="connsiteY59" fmla="*/ 226423 h 365760"/>
              <a:gd name="connsiteX60" fmla="*/ 1602378 w 2778035"/>
              <a:gd name="connsiteY60" fmla="*/ 243840 h 365760"/>
              <a:gd name="connsiteX61" fmla="*/ 1593669 w 2778035"/>
              <a:gd name="connsiteY61" fmla="*/ 269966 h 365760"/>
              <a:gd name="connsiteX62" fmla="*/ 1463040 w 2778035"/>
              <a:gd name="connsiteY62" fmla="*/ 278675 h 365760"/>
              <a:gd name="connsiteX63" fmla="*/ 1280160 w 2778035"/>
              <a:gd name="connsiteY63" fmla="*/ 296092 h 365760"/>
              <a:gd name="connsiteX64" fmla="*/ 1210492 w 2778035"/>
              <a:gd name="connsiteY64" fmla="*/ 304800 h 365760"/>
              <a:gd name="connsiteX65" fmla="*/ 1132115 w 2778035"/>
              <a:gd name="connsiteY65" fmla="*/ 322217 h 365760"/>
              <a:gd name="connsiteX66" fmla="*/ 1062446 w 2778035"/>
              <a:gd name="connsiteY66" fmla="*/ 330926 h 365760"/>
              <a:gd name="connsiteX67" fmla="*/ 1088572 w 2778035"/>
              <a:gd name="connsiteY67" fmla="*/ 348343 h 365760"/>
              <a:gd name="connsiteX68" fmla="*/ 1114698 w 2778035"/>
              <a:gd name="connsiteY68" fmla="*/ 357052 h 365760"/>
              <a:gd name="connsiteX69" fmla="*/ 1663338 w 2778035"/>
              <a:gd name="connsiteY69" fmla="*/ 348343 h 365760"/>
              <a:gd name="connsiteX70" fmla="*/ 1689463 w 2778035"/>
              <a:gd name="connsiteY70" fmla="*/ 339635 h 365760"/>
              <a:gd name="connsiteX71" fmla="*/ 1680755 w 2778035"/>
              <a:gd name="connsiteY71" fmla="*/ 261257 h 365760"/>
              <a:gd name="connsiteX72" fmla="*/ 1672046 w 2778035"/>
              <a:gd name="connsiteY72" fmla="*/ 235132 h 365760"/>
              <a:gd name="connsiteX73" fmla="*/ 1645920 w 2778035"/>
              <a:gd name="connsiteY73" fmla="*/ 217715 h 365760"/>
              <a:gd name="connsiteX74" fmla="*/ 1637212 w 2778035"/>
              <a:gd name="connsiteY74" fmla="*/ 191589 h 365760"/>
              <a:gd name="connsiteX75" fmla="*/ 1628503 w 2778035"/>
              <a:gd name="connsiteY75" fmla="*/ 139337 h 365760"/>
              <a:gd name="connsiteX76" fmla="*/ 1654629 w 2778035"/>
              <a:gd name="connsiteY76" fmla="*/ 121920 h 365760"/>
              <a:gd name="connsiteX77" fmla="*/ 1672046 w 2778035"/>
              <a:gd name="connsiteY77" fmla="*/ 95795 h 365760"/>
              <a:gd name="connsiteX78" fmla="*/ 1733006 w 2778035"/>
              <a:gd name="connsiteY78" fmla="*/ 87086 h 365760"/>
              <a:gd name="connsiteX79" fmla="*/ 1793966 w 2778035"/>
              <a:gd name="connsiteY79" fmla="*/ 69669 h 365760"/>
              <a:gd name="connsiteX80" fmla="*/ 1837509 w 2778035"/>
              <a:gd name="connsiteY80" fmla="*/ 60960 h 365760"/>
              <a:gd name="connsiteX81" fmla="*/ 2090058 w 2778035"/>
              <a:gd name="connsiteY81" fmla="*/ 78377 h 365760"/>
              <a:gd name="connsiteX82" fmla="*/ 2116183 w 2778035"/>
              <a:gd name="connsiteY82" fmla="*/ 87086 h 365760"/>
              <a:gd name="connsiteX83" fmla="*/ 2124892 w 2778035"/>
              <a:gd name="connsiteY83" fmla="*/ 113212 h 365760"/>
              <a:gd name="connsiteX84" fmla="*/ 2142309 w 2778035"/>
              <a:gd name="connsiteY84" fmla="*/ 139337 h 365760"/>
              <a:gd name="connsiteX85" fmla="*/ 2107475 w 2778035"/>
              <a:gd name="connsiteY85" fmla="*/ 191589 h 365760"/>
              <a:gd name="connsiteX86" fmla="*/ 2072640 w 2778035"/>
              <a:gd name="connsiteY86" fmla="*/ 235132 h 365760"/>
              <a:gd name="connsiteX87" fmla="*/ 2081349 w 2778035"/>
              <a:gd name="connsiteY87" fmla="*/ 269966 h 365760"/>
              <a:gd name="connsiteX88" fmla="*/ 2116183 w 2778035"/>
              <a:gd name="connsiteY88" fmla="*/ 322217 h 365760"/>
              <a:gd name="connsiteX89" fmla="*/ 2168435 w 2778035"/>
              <a:gd name="connsiteY89" fmla="*/ 339635 h 365760"/>
              <a:gd name="connsiteX90" fmla="*/ 2194560 w 2778035"/>
              <a:gd name="connsiteY90" fmla="*/ 348343 h 365760"/>
              <a:gd name="connsiteX91" fmla="*/ 2281646 w 2778035"/>
              <a:gd name="connsiteY91" fmla="*/ 304800 h 365760"/>
              <a:gd name="connsiteX92" fmla="*/ 2255520 w 2778035"/>
              <a:gd name="connsiteY92" fmla="*/ 252549 h 365760"/>
              <a:gd name="connsiteX93" fmla="*/ 2203269 w 2778035"/>
              <a:gd name="connsiteY93" fmla="*/ 235132 h 365760"/>
              <a:gd name="connsiteX94" fmla="*/ 2194560 w 2778035"/>
              <a:gd name="connsiteY94" fmla="*/ 209006 h 365760"/>
              <a:gd name="connsiteX95" fmla="*/ 2211978 w 2778035"/>
              <a:gd name="connsiteY95" fmla="*/ 191589 h 365760"/>
              <a:gd name="connsiteX96" fmla="*/ 2290355 w 2778035"/>
              <a:gd name="connsiteY96" fmla="*/ 182880 h 365760"/>
              <a:gd name="connsiteX97" fmla="*/ 2281646 w 2778035"/>
              <a:gd name="connsiteY97" fmla="*/ 139337 h 365760"/>
              <a:gd name="connsiteX98" fmla="*/ 2177143 w 2778035"/>
              <a:gd name="connsiteY98" fmla="*/ 113212 h 365760"/>
              <a:gd name="connsiteX99" fmla="*/ 2185852 w 2778035"/>
              <a:gd name="connsiteY99" fmla="*/ 87086 h 365760"/>
              <a:gd name="connsiteX100" fmla="*/ 2264229 w 2778035"/>
              <a:gd name="connsiteY100" fmla="*/ 78377 h 365760"/>
              <a:gd name="connsiteX101" fmla="*/ 2316480 w 2778035"/>
              <a:gd name="connsiteY101" fmla="*/ 95795 h 365760"/>
              <a:gd name="connsiteX102" fmla="*/ 2342606 w 2778035"/>
              <a:gd name="connsiteY102" fmla="*/ 104503 h 365760"/>
              <a:gd name="connsiteX103" fmla="*/ 2360023 w 2778035"/>
              <a:gd name="connsiteY103" fmla="*/ 78377 h 365760"/>
              <a:gd name="connsiteX104" fmla="*/ 2368732 w 2778035"/>
              <a:gd name="connsiteY104" fmla="*/ 26126 h 365760"/>
              <a:gd name="connsiteX105" fmla="*/ 2438400 w 2778035"/>
              <a:gd name="connsiteY105" fmla="*/ 34835 h 365760"/>
              <a:gd name="connsiteX106" fmla="*/ 2412275 w 2778035"/>
              <a:gd name="connsiteY106" fmla="*/ 148046 h 365760"/>
              <a:gd name="connsiteX107" fmla="*/ 2394858 w 2778035"/>
              <a:gd name="connsiteY107" fmla="*/ 174172 h 365760"/>
              <a:gd name="connsiteX108" fmla="*/ 2368732 w 2778035"/>
              <a:gd name="connsiteY108" fmla="*/ 182880 h 365760"/>
              <a:gd name="connsiteX109" fmla="*/ 2394858 w 2778035"/>
              <a:gd name="connsiteY109" fmla="*/ 200297 h 365760"/>
              <a:gd name="connsiteX110" fmla="*/ 2447109 w 2778035"/>
              <a:gd name="connsiteY110" fmla="*/ 165463 h 365760"/>
              <a:gd name="connsiteX111" fmla="*/ 2455818 w 2778035"/>
              <a:gd name="connsiteY111" fmla="*/ 139337 h 365760"/>
              <a:gd name="connsiteX112" fmla="*/ 2473235 w 2778035"/>
              <a:gd name="connsiteY112" fmla="*/ 113212 h 365760"/>
              <a:gd name="connsiteX113" fmla="*/ 2516778 w 2778035"/>
              <a:gd name="connsiteY113" fmla="*/ 121920 h 365760"/>
              <a:gd name="connsiteX114" fmla="*/ 2525486 w 2778035"/>
              <a:gd name="connsiteY114" fmla="*/ 148046 h 365760"/>
              <a:gd name="connsiteX115" fmla="*/ 2490652 w 2778035"/>
              <a:gd name="connsiteY115" fmla="*/ 217715 h 365760"/>
              <a:gd name="connsiteX116" fmla="*/ 2473235 w 2778035"/>
              <a:gd name="connsiteY116" fmla="*/ 243840 h 365760"/>
              <a:gd name="connsiteX117" fmla="*/ 2394858 w 2778035"/>
              <a:gd name="connsiteY117" fmla="*/ 278675 h 365760"/>
              <a:gd name="connsiteX118" fmla="*/ 2368732 w 2778035"/>
              <a:gd name="connsiteY118" fmla="*/ 287383 h 365760"/>
              <a:gd name="connsiteX119" fmla="*/ 2377440 w 2778035"/>
              <a:gd name="connsiteY119" fmla="*/ 348343 h 365760"/>
              <a:gd name="connsiteX120" fmla="*/ 2455818 w 2778035"/>
              <a:gd name="connsiteY120" fmla="*/ 330926 h 365760"/>
              <a:gd name="connsiteX121" fmla="*/ 2560320 w 2778035"/>
              <a:gd name="connsiteY121" fmla="*/ 322217 h 365760"/>
              <a:gd name="connsiteX122" fmla="*/ 2778035 w 2778035"/>
              <a:gd name="connsiteY122" fmla="*/ 339635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778035" h="365760">
                <a:moveTo>
                  <a:pt x="0" y="339635"/>
                </a:moveTo>
                <a:cubicBezTo>
                  <a:pt x="61856" y="352005"/>
                  <a:pt x="66491" y="357111"/>
                  <a:pt x="148046" y="339635"/>
                </a:cubicBezTo>
                <a:cubicBezTo>
                  <a:pt x="156074" y="337915"/>
                  <a:pt x="160334" y="328628"/>
                  <a:pt x="165463" y="322217"/>
                </a:cubicBezTo>
                <a:cubicBezTo>
                  <a:pt x="184757" y="298099"/>
                  <a:pt x="182390" y="297561"/>
                  <a:pt x="191589" y="269966"/>
                </a:cubicBezTo>
                <a:cubicBezTo>
                  <a:pt x="188686" y="243840"/>
                  <a:pt x="191863" y="216293"/>
                  <a:pt x="182880" y="191589"/>
                </a:cubicBezTo>
                <a:cubicBezTo>
                  <a:pt x="179303" y="181753"/>
                  <a:pt x="166319" y="178423"/>
                  <a:pt x="156755" y="174172"/>
                </a:cubicBezTo>
                <a:cubicBezTo>
                  <a:pt x="139978" y="166716"/>
                  <a:pt x="104503" y="156755"/>
                  <a:pt x="104503" y="156755"/>
                </a:cubicBezTo>
                <a:cubicBezTo>
                  <a:pt x="95795" y="150949"/>
                  <a:pt x="87739" y="144018"/>
                  <a:pt x="78378" y="139337"/>
                </a:cubicBezTo>
                <a:cubicBezTo>
                  <a:pt x="70167" y="135232"/>
                  <a:pt x="52252" y="139809"/>
                  <a:pt x="52252" y="130629"/>
                </a:cubicBezTo>
                <a:cubicBezTo>
                  <a:pt x="52252" y="120163"/>
                  <a:pt x="69669" y="119018"/>
                  <a:pt x="78378" y="113212"/>
                </a:cubicBezTo>
                <a:cubicBezTo>
                  <a:pt x="102400" y="116215"/>
                  <a:pt x="147321" y="117203"/>
                  <a:pt x="174172" y="130629"/>
                </a:cubicBezTo>
                <a:cubicBezTo>
                  <a:pt x="183533" y="135310"/>
                  <a:pt x="191589" y="142240"/>
                  <a:pt x="200298" y="148046"/>
                </a:cubicBezTo>
                <a:cubicBezTo>
                  <a:pt x="227027" y="141363"/>
                  <a:pt x="274329" y="141835"/>
                  <a:pt x="226423" y="87086"/>
                </a:cubicBezTo>
                <a:cubicBezTo>
                  <a:pt x="220487" y="80302"/>
                  <a:pt x="154387" y="64722"/>
                  <a:pt x="139338" y="60960"/>
                </a:cubicBezTo>
                <a:cubicBezTo>
                  <a:pt x="133532" y="55154"/>
                  <a:pt x="98696" y="31932"/>
                  <a:pt x="139338" y="26126"/>
                </a:cubicBezTo>
                <a:cubicBezTo>
                  <a:pt x="144947" y="25325"/>
                  <a:pt x="208685" y="40834"/>
                  <a:pt x="217715" y="43543"/>
                </a:cubicBezTo>
                <a:cubicBezTo>
                  <a:pt x="235300" y="48818"/>
                  <a:pt x="269966" y="60960"/>
                  <a:pt x="269966" y="60960"/>
                </a:cubicBezTo>
                <a:cubicBezTo>
                  <a:pt x="330926" y="101601"/>
                  <a:pt x="310606" y="78378"/>
                  <a:pt x="339635" y="121920"/>
                </a:cubicBezTo>
                <a:cubicBezTo>
                  <a:pt x="345441" y="113212"/>
                  <a:pt x="348879" y="102333"/>
                  <a:pt x="357052" y="95795"/>
                </a:cubicBezTo>
                <a:cubicBezTo>
                  <a:pt x="364220" y="90060"/>
                  <a:pt x="377842" y="94556"/>
                  <a:pt x="383178" y="87086"/>
                </a:cubicBezTo>
                <a:cubicBezTo>
                  <a:pt x="433900" y="16076"/>
                  <a:pt x="373880" y="52723"/>
                  <a:pt x="418012" y="17417"/>
                </a:cubicBezTo>
                <a:cubicBezTo>
                  <a:pt x="426185" y="10879"/>
                  <a:pt x="435429" y="5806"/>
                  <a:pt x="444138" y="0"/>
                </a:cubicBezTo>
                <a:cubicBezTo>
                  <a:pt x="458652" y="2903"/>
                  <a:pt x="481850" y="-4896"/>
                  <a:pt x="487680" y="8709"/>
                </a:cubicBezTo>
                <a:cubicBezTo>
                  <a:pt x="492853" y="20781"/>
                  <a:pt x="465681" y="74251"/>
                  <a:pt x="452846" y="87086"/>
                </a:cubicBezTo>
                <a:cubicBezTo>
                  <a:pt x="445445" y="94487"/>
                  <a:pt x="435429" y="98697"/>
                  <a:pt x="426720" y="104503"/>
                </a:cubicBezTo>
                <a:cubicBezTo>
                  <a:pt x="418979" y="116115"/>
                  <a:pt x="385113" y="148046"/>
                  <a:pt x="435429" y="148046"/>
                </a:cubicBezTo>
                <a:cubicBezTo>
                  <a:pt x="445895" y="148046"/>
                  <a:pt x="452194" y="135310"/>
                  <a:pt x="461555" y="130629"/>
                </a:cubicBezTo>
                <a:cubicBezTo>
                  <a:pt x="469765" y="126524"/>
                  <a:pt x="478972" y="124823"/>
                  <a:pt x="487680" y="121920"/>
                </a:cubicBezTo>
                <a:cubicBezTo>
                  <a:pt x="493486" y="113212"/>
                  <a:pt x="496925" y="102333"/>
                  <a:pt x="505098" y="95795"/>
                </a:cubicBezTo>
                <a:cubicBezTo>
                  <a:pt x="532025" y="74254"/>
                  <a:pt x="625527" y="95659"/>
                  <a:pt x="627018" y="95795"/>
                </a:cubicBezTo>
                <a:cubicBezTo>
                  <a:pt x="624115" y="104503"/>
                  <a:pt x="624044" y="114752"/>
                  <a:pt x="618309" y="121920"/>
                </a:cubicBezTo>
                <a:cubicBezTo>
                  <a:pt x="611770" y="130093"/>
                  <a:pt x="601544" y="134656"/>
                  <a:pt x="592183" y="139337"/>
                </a:cubicBezTo>
                <a:cubicBezTo>
                  <a:pt x="565332" y="152763"/>
                  <a:pt x="520410" y="153752"/>
                  <a:pt x="496389" y="156755"/>
                </a:cubicBezTo>
                <a:cubicBezTo>
                  <a:pt x="435430" y="177075"/>
                  <a:pt x="449944" y="156755"/>
                  <a:pt x="435429" y="200297"/>
                </a:cubicBezTo>
                <a:cubicBezTo>
                  <a:pt x="441235" y="206103"/>
                  <a:pt x="445805" y="213491"/>
                  <a:pt x="452846" y="217715"/>
                </a:cubicBezTo>
                <a:cubicBezTo>
                  <a:pt x="460717" y="222438"/>
                  <a:pt x="469834" y="225553"/>
                  <a:pt x="478972" y="226423"/>
                </a:cubicBezTo>
                <a:cubicBezTo>
                  <a:pt x="531068" y="231385"/>
                  <a:pt x="583475" y="232229"/>
                  <a:pt x="635726" y="235132"/>
                </a:cubicBezTo>
                <a:cubicBezTo>
                  <a:pt x="608132" y="244329"/>
                  <a:pt x="607591" y="241963"/>
                  <a:pt x="583475" y="261257"/>
                </a:cubicBezTo>
                <a:cubicBezTo>
                  <a:pt x="577064" y="266386"/>
                  <a:pt x="573099" y="274451"/>
                  <a:pt x="566058" y="278675"/>
                </a:cubicBezTo>
                <a:cubicBezTo>
                  <a:pt x="549371" y="288687"/>
                  <a:pt x="498607" y="294105"/>
                  <a:pt x="487680" y="296092"/>
                </a:cubicBezTo>
                <a:cubicBezTo>
                  <a:pt x="473117" y="298740"/>
                  <a:pt x="458652" y="301897"/>
                  <a:pt x="444138" y="304800"/>
                </a:cubicBezTo>
                <a:cubicBezTo>
                  <a:pt x="438332" y="310606"/>
                  <a:pt x="426720" y="314006"/>
                  <a:pt x="426720" y="322217"/>
                </a:cubicBezTo>
                <a:cubicBezTo>
                  <a:pt x="426720" y="330428"/>
                  <a:pt x="439913" y="332594"/>
                  <a:pt x="444138" y="339635"/>
                </a:cubicBezTo>
                <a:cubicBezTo>
                  <a:pt x="448861" y="347506"/>
                  <a:pt x="449943" y="357052"/>
                  <a:pt x="452846" y="365760"/>
                </a:cubicBezTo>
                <a:cubicBezTo>
                  <a:pt x="523835" y="355619"/>
                  <a:pt x="563851" y="348343"/>
                  <a:pt x="644435" y="348343"/>
                </a:cubicBezTo>
                <a:cubicBezTo>
                  <a:pt x="688074" y="348343"/>
                  <a:pt x="731520" y="354149"/>
                  <a:pt x="775063" y="357052"/>
                </a:cubicBezTo>
                <a:cubicBezTo>
                  <a:pt x="804092" y="354149"/>
                  <a:pt x="833315" y="352779"/>
                  <a:pt x="862149" y="348343"/>
                </a:cubicBezTo>
                <a:cubicBezTo>
                  <a:pt x="871222" y="346947"/>
                  <a:pt x="881784" y="346126"/>
                  <a:pt x="888275" y="339635"/>
                </a:cubicBezTo>
                <a:cubicBezTo>
                  <a:pt x="894766" y="333144"/>
                  <a:pt x="894080" y="322218"/>
                  <a:pt x="896983" y="313509"/>
                </a:cubicBezTo>
                <a:cubicBezTo>
                  <a:pt x="888275" y="307703"/>
                  <a:pt x="880422" y="300343"/>
                  <a:pt x="870858" y="296092"/>
                </a:cubicBezTo>
                <a:cubicBezTo>
                  <a:pt x="855132" y="289103"/>
                  <a:pt x="805203" y="273863"/>
                  <a:pt x="783772" y="269966"/>
                </a:cubicBezTo>
                <a:cubicBezTo>
                  <a:pt x="763577" y="266294"/>
                  <a:pt x="743007" y="264929"/>
                  <a:pt x="722812" y="261257"/>
                </a:cubicBezTo>
                <a:cubicBezTo>
                  <a:pt x="711036" y="259116"/>
                  <a:pt x="699589" y="255452"/>
                  <a:pt x="687978" y="252549"/>
                </a:cubicBezTo>
                <a:cubicBezTo>
                  <a:pt x="731105" y="187857"/>
                  <a:pt x="688682" y="235132"/>
                  <a:pt x="836023" y="235132"/>
                </a:cubicBezTo>
                <a:cubicBezTo>
                  <a:pt x="845203" y="235132"/>
                  <a:pt x="853322" y="228945"/>
                  <a:pt x="862149" y="226423"/>
                </a:cubicBezTo>
                <a:cubicBezTo>
                  <a:pt x="873657" y="223135"/>
                  <a:pt x="885372" y="220618"/>
                  <a:pt x="896983" y="217715"/>
                </a:cubicBezTo>
                <a:cubicBezTo>
                  <a:pt x="934720" y="220618"/>
                  <a:pt x="972346" y="226423"/>
                  <a:pt x="1010195" y="226423"/>
                </a:cubicBezTo>
                <a:cubicBezTo>
                  <a:pt x="1157247" y="226423"/>
                  <a:pt x="1183154" y="221720"/>
                  <a:pt x="1297578" y="209006"/>
                </a:cubicBezTo>
                <a:cubicBezTo>
                  <a:pt x="1374177" y="183471"/>
                  <a:pt x="1326099" y="195960"/>
                  <a:pt x="1489166" y="209006"/>
                </a:cubicBezTo>
                <a:cubicBezTo>
                  <a:pt x="1520562" y="211518"/>
                  <a:pt x="1546426" y="218967"/>
                  <a:pt x="1576252" y="226423"/>
                </a:cubicBezTo>
                <a:cubicBezTo>
                  <a:pt x="1584961" y="232229"/>
                  <a:pt x="1598491" y="234122"/>
                  <a:pt x="1602378" y="243840"/>
                </a:cubicBezTo>
                <a:cubicBezTo>
                  <a:pt x="1605787" y="252363"/>
                  <a:pt x="1602575" y="267740"/>
                  <a:pt x="1593669" y="269966"/>
                </a:cubicBezTo>
                <a:cubicBezTo>
                  <a:pt x="1551332" y="280550"/>
                  <a:pt x="1506583" y="275772"/>
                  <a:pt x="1463040" y="278675"/>
                </a:cubicBezTo>
                <a:cubicBezTo>
                  <a:pt x="1352476" y="297101"/>
                  <a:pt x="1466140" y="279920"/>
                  <a:pt x="1280160" y="296092"/>
                </a:cubicBezTo>
                <a:cubicBezTo>
                  <a:pt x="1256845" y="298119"/>
                  <a:pt x="1233715" y="301897"/>
                  <a:pt x="1210492" y="304800"/>
                </a:cubicBezTo>
                <a:cubicBezTo>
                  <a:pt x="1182745" y="311737"/>
                  <a:pt x="1160872" y="317793"/>
                  <a:pt x="1132115" y="322217"/>
                </a:cubicBezTo>
                <a:cubicBezTo>
                  <a:pt x="1108983" y="325776"/>
                  <a:pt x="1085669" y="328023"/>
                  <a:pt x="1062446" y="330926"/>
                </a:cubicBezTo>
                <a:cubicBezTo>
                  <a:pt x="1071155" y="336732"/>
                  <a:pt x="1079211" y="343662"/>
                  <a:pt x="1088572" y="348343"/>
                </a:cubicBezTo>
                <a:cubicBezTo>
                  <a:pt x="1096783" y="352448"/>
                  <a:pt x="1105518" y="357052"/>
                  <a:pt x="1114698" y="357052"/>
                </a:cubicBezTo>
                <a:cubicBezTo>
                  <a:pt x="1297601" y="357052"/>
                  <a:pt x="1480458" y="351246"/>
                  <a:pt x="1663338" y="348343"/>
                </a:cubicBezTo>
                <a:cubicBezTo>
                  <a:pt x="1672046" y="345440"/>
                  <a:pt x="1687663" y="348636"/>
                  <a:pt x="1689463" y="339635"/>
                </a:cubicBezTo>
                <a:cubicBezTo>
                  <a:pt x="1694618" y="313859"/>
                  <a:pt x="1685076" y="287186"/>
                  <a:pt x="1680755" y="261257"/>
                </a:cubicBezTo>
                <a:cubicBezTo>
                  <a:pt x="1679246" y="252202"/>
                  <a:pt x="1677781" y="242300"/>
                  <a:pt x="1672046" y="235132"/>
                </a:cubicBezTo>
                <a:cubicBezTo>
                  <a:pt x="1665507" y="226959"/>
                  <a:pt x="1654629" y="223521"/>
                  <a:pt x="1645920" y="217715"/>
                </a:cubicBezTo>
                <a:cubicBezTo>
                  <a:pt x="1643017" y="209006"/>
                  <a:pt x="1641317" y="199800"/>
                  <a:pt x="1637212" y="191589"/>
                </a:cubicBezTo>
                <a:cubicBezTo>
                  <a:pt x="1625545" y="168254"/>
                  <a:pt x="1606976" y="166245"/>
                  <a:pt x="1628503" y="139337"/>
                </a:cubicBezTo>
                <a:cubicBezTo>
                  <a:pt x="1635041" y="131164"/>
                  <a:pt x="1645920" y="127726"/>
                  <a:pt x="1654629" y="121920"/>
                </a:cubicBezTo>
                <a:cubicBezTo>
                  <a:pt x="1660435" y="113212"/>
                  <a:pt x="1662482" y="100046"/>
                  <a:pt x="1672046" y="95795"/>
                </a:cubicBezTo>
                <a:cubicBezTo>
                  <a:pt x="1690803" y="87459"/>
                  <a:pt x="1712811" y="90758"/>
                  <a:pt x="1733006" y="87086"/>
                </a:cubicBezTo>
                <a:cubicBezTo>
                  <a:pt x="1792718" y="76229"/>
                  <a:pt x="1744235" y="82102"/>
                  <a:pt x="1793966" y="69669"/>
                </a:cubicBezTo>
                <a:cubicBezTo>
                  <a:pt x="1808326" y="66079"/>
                  <a:pt x="1822995" y="63863"/>
                  <a:pt x="1837509" y="60960"/>
                </a:cubicBezTo>
                <a:cubicBezTo>
                  <a:pt x="1934732" y="65011"/>
                  <a:pt x="2005008" y="57114"/>
                  <a:pt x="2090058" y="78377"/>
                </a:cubicBezTo>
                <a:cubicBezTo>
                  <a:pt x="2098963" y="80603"/>
                  <a:pt x="2107475" y="84183"/>
                  <a:pt x="2116183" y="87086"/>
                </a:cubicBezTo>
                <a:cubicBezTo>
                  <a:pt x="2119086" y="95795"/>
                  <a:pt x="2120787" y="105001"/>
                  <a:pt x="2124892" y="113212"/>
                </a:cubicBezTo>
                <a:cubicBezTo>
                  <a:pt x="2129573" y="122573"/>
                  <a:pt x="2140588" y="129013"/>
                  <a:pt x="2142309" y="139337"/>
                </a:cubicBezTo>
                <a:cubicBezTo>
                  <a:pt x="2146135" y="162293"/>
                  <a:pt x="2118049" y="178900"/>
                  <a:pt x="2107475" y="191589"/>
                </a:cubicBezTo>
                <a:cubicBezTo>
                  <a:pt x="2052563" y="257486"/>
                  <a:pt x="2123300" y="184475"/>
                  <a:pt x="2072640" y="235132"/>
                </a:cubicBezTo>
                <a:cubicBezTo>
                  <a:pt x="2075543" y="246743"/>
                  <a:pt x="2078061" y="258458"/>
                  <a:pt x="2081349" y="269966"/>
                </a:cubicBezTo>
                <a:cubicBezTo>
                  <a:pt x="2088143" y="293743"/>
                  <a:pt x="2091362" y="308427"/>
                  <a:pt x="2116183" y="322217"/>
                </a:cubicBezTo>
                <a:cubicBezTo>
                  <a:pt x="2132232" y="331133"/>
                  <a:pt x="2151018" y="333829"/>
                  <a:pt x="2168435" y="339635"/>
                </a:cubicBezTo>
                <a:lnTo>
                  <a:pt x="2194560" y="348343"/>
                </a:lnTo>
                <a:cubicBezTo>
                  <a:pt x="2274383" y="328388"/>
                  <a:pt x="2250951" y="350843"/>
                  <a:pt x="2281646" y="304800"/>
                </a:cubicBezTo>
                <a:cubicBezTo>
                  <a:pt x="2276335" y="283556"/>
                  <a:pt x="2277705" y="263641"/>
                  <a:pt x="2255520" y="252549"/>
                </a:cubicBezTo>
                <a:cubicBezTo>
                  <a:pt x="2239099" y="244339"/>
                  <a:pt x="2203269" y="235132"/>
                  <a:pt x="2203269" y="235132"/>
                </a:cubicBezTo>
                <a:cubicBezTo>
                  <a:pt x="2200366" y="226423"/>
                  <a:pt x="2192760" y="218007"/>
                  <a:pt x="2194560" y="209006"/>
                </a:cubicBezTo>
                <a:cubicBezTo>
                  <a:pt x="2196170" y="200955"/>
                  <a:pt x="2204057" y="193749"/>
                  <a:pt x="2211978" y="191589"/>
                </a:cubicBezTo>
                <a:cubicBezTo>
                  <a:pt x="2237338" y="184673"/>
                  <a:pt x="2264229" y="185783"/>
                  <a:pt x="2290355" y="182880"/>
                </a:cubicBezTo>
                <a:cubicBezTo>
                  <a:pt x="2287452" y="168366"/>
                  <a:pt x="2290249" y="151382"/>
                  <a:pt x="2281646" y="139337"/>
                </a:cubicBezTo>
                <a:cubicBezTo>
                  <a:pt x="2265244" y="116374"/>
                  <a:pt x="2188727" y="114660"/>
                  <a:pt x="2177143" y="113212"/>
                </a:cubicBezTo>
                <a:cubicBezTo>
                  <a:pt x="2180046" y="104503"/>
                  <a:pt x="2180117" y="94254"/>
                  <a:pt x="2185852" y="87086"/>
                </a:cubicBezTo>
                <a:cubicBezTo>
                  <a:pt x="2209862" y="57074"/>
                  <a:pt x="2230009" y="72674"/>
                  <a:pt x="2264229" y="78377"/>
                </a:cubicBezTo>
                <a:lnTo>
                  <a:pt x="2316480" y="95795"/>
                </a:lnTo>
                <a:lnTo>
                  <a:pt x="2342606" y="104503"/>
                </a:lnTo>
                <a:cubicBezTo>
                  <a:pt x="2348412" y="95794"/>
                  <a:pt x="2356713" y="88306"/>
                  <a:pt x="2360023" y="78377"/>
                </a:cubicBezTo>
                <a:cubicBezTo>
                  <a:pt x="2365607" y="61626"/>
                  <a:pt x="2353297" y="34701"/>
                  <a:pt x="2368732" y="26126"/>
                </a:cubicBezTo>
                <a:cubicBezTo>
                  <a:pt x="2389190" y="14760"/>
                  <a:pt x="2415177" y="31932"/>
                  <a:pt x="2438400" y="34835"/>
                </a:cubicBezTo>
                <a:cubicBezTo>
                  <a:pt x="2434385" y="62941"/>
                  <a:pt x="2429663" y="121963"/>
                  <a:pt x="2412275" y="148046"/>
                </a:cubicBezTo>
                <a:cubicBezTo>
                  <a:pt x="2406469" y="156755"/>
                  <a:pt x="2403031" y="167634"/>
                  <a:pt x="2394858" y="174172"/>
                </a:cubicBezTo>
                <a:cubicBezTo>
                  <a:pt x="2387690" y="179906"/>
                  <a:pt x="2377441" y="179977"/>
                  <a:pt x="2368732" y="182880"/>
                </a:cubicBezTo>
                <a:cubicBezTo>
                  <a:pt x="2377441" y="188686"/>
                  <a:pt x="2384497" y="198817"/>
                  <a:pt x="2394858" y="200297"/>
                </a:cubicBezTo>
                <a:cubicBezTo>
                  <a:pt x="2425180" y="204629"/>
                  <a:pt x="2435878" y="187925"/>
                  <a:pt x="2447109" y="165463"/>
                </a:cubicBezTo>
                <a:cubicBezTo>
                  <a:pt x="2451214" y="157252"/>
                  <a:pt x="2451713" y="147548"/>
                  <a:pt x="2455818" y="139337"/>
                </a:cubicBezTo>
                <a:cubicBezTo>
                  <a:pt x="2460499" y="129976"/>
                  <a:pt x="2467429" y="121920"/>
                  <a:pt x="2473235" y="113212"/>
                </a:cubicBezTo>
                <a:cubicBezTo>
                  <a:pt x="2487749" y="116115"/>
                  <a:pt x="2504462" y="113709"/>
                  <a:pt x="2516778" y="121920"/>
                </a:cubicBezTo>
                <a:cubicBezTo>
                  <a:pt x="2524416" y="127012"/>
                  <a:pt x="2526500" y="138922"/>
                  <a:pt x="2525486" y="148046"/>
                </a:cubicBezTo>
                <a:cubicBezTo>
                  <a:pt x="2518774" y="208449"/>
                  <a:pt x="2515102" y="187153"/>
                  <a:pt x="2490652" y="217715"/>
                </a:cubicBezTo>
                <a:cubicBezTo>
                  <a:pt x="2484114" y="225888"/>
                  <a:pt x="2480636" y="236439"/>
                  <a:pt x="2473235" y="243840"/>
                </a:cubicBezTo>
                <a:cubicBezTo>
                  <a:pt x="2452535" y="264539"/>
                  <a:pt x="2420725" y="270053"/>
                  <a:pt x="2394858" y="278675"/>
                </a:cubicBezTo>
                <a:lnTo>
                  <a:pt x="2368732" y="287383"/>
                </a:lnTo>
                <a:cubicBezTo>
                  <a:pt x="2371635" y="307703"/>
                  <a:pt x="2361855" y="334985"/>
                  <a:pt x="2377440" y="348343"/>
                </a:cubicBezTo>
                <a:cubicBezTo>
                  <a:pt x="2392032" y="360851"/>
                  <a:pt x="2437227" y="333405"/>
                  <a:pt x="2455818" y="330926"/>
                </a:cubicBezTo>
                <a:cubicBezTo>
                  <a:pt x="2490466" y="326306"/>
                  <a:pt x="2525486" y="325120"/>
                  <a:pt x="2560320" y="322217"/>
                </a:cubicBezTo>
                <a:cubicBezTo>
                  <a:pt x="2773428" y="331097"/>
                  <a:pt x="2720020" y="281620"/>
                  <a:pt x="2778035" y="33963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a:extLst>
              <a:ext uri="{FF2B5EF4-FFF2-40B4-BE49-F238E27FC236}">
                <a16:creationId xmlns:a16="http://schemas.microsoft.com/office/drawing/2014/main" id="{54EAA528-86A0-38D3-A138-FD3FE0559768}"/>
              </a:ext>
            </a:extLst>
          </p:cNvPr>
          <p:cNvSpPr/>
          <p:nvPr/>
        </p:nvSpPr>
        <p:spPr>
          <a:xfrm>
            <a:off x="3508463" y="5373619"/>
            <a:ext cx="2828466" cy="112071"/>
          </a:xfrm>
          <a:prstGeom prst="rect">
            <a:avLst/>
          </a:prstGeom>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45" name="Straight Connector 44">
            <a:extLst>
              <a:ext uri="{FF2B5EF4-FFF2-40B4-BE49-F238E27FC236}">
                <a16:creationId xmlns:a16="http://schemas.microsoft.com/office/drawing/2014/main" id="{AE04B10E-6EB2-594E-35FB-1A12EB912430}"/>
              </a:ext>
            </a:extLst>
          </p:cNvPr>
          <p:cNvCxnSpPr/>
          <p:nvPr/>
        </p:nvCxnSpPr>
        <p:spPr>
          <a:xfrm flipH="1">
            <a:off x="500331" y="4190599"/>
            <a:ext cx="5863487" cy="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02BFB75-3BEB-B164-7048-814BDB858279}"/>
              </a:ext>
            </a:extLst>
          </p:cNvPr>
          <p:cNvCxnSpPr/>
          <p:nvPr/>
        </p:nvCxnSpPr>
        <p:spPr>
          <a:xfrm flipH="1">
            <a:off x="4228365" y="5210061"/>
            <a:ext cx="11759" cy="59383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425DFB0-1BB3-296A-8024-1F82627044D6}"/>
              </a:ext>
            </a:extLst>
          </p:cNvPr>
          <p:cNvCxnSpPr/>
          <p:nvPr/>
        </p:nvCxnSpPr>
        <p:spPr>
          <a:xfrm>
            <a:off x="5145574" y="5219624"/>
            <a:ext cx="4863" cy="57763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11A882E-7868-124C-F80E-7ADBC38026F0}"/>
              </a:ext>
            </a:extLst>
          </p:cNvPr>
          <p:cNvCxnSpPr/>
          <p:nvPr/>
        </p:nvCxnSpPr>
        <p:spPr>
          <a:xfrm flipH="1">
            <a:off x="5731064" y="5219624"/>
            <a:ext cx="5594" cy="55433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D26E861-CE2F-842E-4723-100EE877C843}"/>
              </a:ext>
            </a:extLst>
          </p:cNvPr>
          <p:cNvCxnSpPr/>
          <p:nvPr/>
        </p:nvCxnSpPr>
        <p:spPr>
          <a:xfrm flipH="1">
            <a:off x="6113642" y="5198321"/>
            <a:ext cx="10611" cy="60557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A367908-B648-BE2A-1C2A-43C116C9313E}"/>
              </a:ext>
            </a:extLst>
          </p:cNvPr>
          <p:cNvSpPr txBox="1"/>
          <p:nvPr/>
        </p:nvSpPr>
        <p:spPr>
          <a:xfrm>
            <a:off x="4490874" y="5196614"/>
            <a:ext cx="897110" cy="184666"/>
          </a:xfrm>
          <a:prstGeom prst="rect">
            <a:avLst/>
          </a:prstGeom>
          <a:noFill/>
        </p:spPr>
        <p:txBody>
          <a:bodyPr wrap="square" rtlCol="0">
            <a:spAutoFit/>
          </a:bodyPr>
          <a:lstStyle/>
          <a:p>
            <a:r>
              <a:rPr lang="en-AU" sz="600" dirty="0">
                <a:latin typeface="Arial Narrow" panose="020B0606020202030204" pitchFamily="34" charset="0"/>
              </a:rPr>
              <a:t>Plate Coral</a:t>
            </a:r>
          </a:p>
        </p:txBody>
      </p:sp>
      <p:sp>
        <p:nvSpPr>
          <p:cNvPr id="51" name="TextBox 50">
            <a:extLst>
              <a:ext uri="{FF2B5EF4-FFF2-40B4-BE49-F238E27FC236}">
                <a16:creationId xmlns:a16="http://schemas.microsoft.com/office/drawing/2014/main" id="{6F15B86E-FE5F-DBF4-F361-DD4276CE5B1F}"/>
              </a:ext>
            </a:extLst>
          </p:cNvPr>
          <p:cNvSpPr txBox="1"/>
          <p:nvPr/>
        </p:nvSpPr>
        <p:spPr>
          <a:xfrm>
            <a:off x="5159442" y="5188504"/>
            <a:ext cx="897110" cy="184666"/>
          </a:xfrm>
          <a:prstGeom prst="rect">
            <a:avLst/>
          </a:prstGeom>
          <a:noFill/>
        </p:spPr>
        <p:txBody>
          <a:bodyPr wrap="square" rtlCol="0">
            <a:spAutoFit/>
          </a:bodyPr>
          <a:lstStyle/>
          <a:p>
            <a:r>
              <a:rPr lang="en-AU" sz="600" dirty="0">
                <a:latin typeface="Arial Narrow" panose="020B0606020202030204" pitchFamily="34" charset="0"/>
              </a:rPr>
              <a:t>Boulder Coral</a:t>
            </a:r>
          </a:p>
        </p:txBody>
      </p:sp>
      <p:sp>
        <p:nvSpPr>
          <p:cNvPr id="52" name="TextBox 51">
            <a:extLst>
              <a:ext uri="{FF2B5EF4-FFF2-40B4-BE49-F238E27FC236}">
                <a16:creationId xmlns:a16="http://schemas.microsoft.com/office/drawing/2014/main" id="{13F5A343-F037-6BF2-195D-12186AD3EA23}"/>
              </a:ext>
            </a:extLst>
          </p:cNvPr>
          <p:cNvSpPr txBox="1"/>
          <p:nvPr/>
        </p:nvSpPr>
        <p:spPr>
          <a:xfrm>
            <a:off x="5701605" y="5188504"/>
            <a:ext cx="489062" cy="184666"/>
          </a:xfrm>
          <a:prstGeom prst="rect">
            <a:avLst/>
          </a:prstGeom>
          <a:noFill/>
        </p:spPr>
        <p:txBody>
          <a:bodyPr wrap="square" rtlCol="0">
            <a:spAutoFit/>
          </a:bodyPr>
          <a:lstStyle/>
          <a:p>
            <a:r>
              <a:rPr lang="en-AU" sz="600" dirty="0">
                <a:latin typeface="Arial Narrow" panose="020B0606020202030204" pitchFamily="34" charset="0"/>
              </a:rPr>
              <a:t>Branching </a:t>
            </a:r>
          </a:p>
        </p:txBody>
      </p:sp>
      <p:sp>
        <p:nvSpPr>
          <p:cNvPr id="53" name="TextBox 52">
            <a:extLst>
              <a:ext uri="{FF2B5EF4-FFF2-40B4-BE49-F238E27FC236}">
                <a16:creationId xmlns:a16="http://schemas.microsoft.com/office/drawing/2014/main" id="{F24DE940-153B-8882-FBC8-EF5135159260}"/>
              </a:ext>
            </a:extLst>
          </p:cNvPr>
          <p:cNvSpPr txBox="1"/>
          <p:nvPr/>
        </p:nvSpPr>
        <p:spPr>
          <a:xfrm>
            <a:off x="6068655" y="5187786"/>
            <a:ext cx="431599" cy="184666"/>
          </a:xfrm>
          <a:prstGeom prst="rect">
            <a:avLst/>
          </a:prstGeom>
          <a:noFill/>
        </p:spPr>
        <p:txBody>
          <a:bodyPr wrap="square" rtlCol="0">
            <a:spAutoFit/>
          </a:bodyPr>
          <a:lstStyle/>
          <a:p>
            <a:r>
              <a:rPr lang="en-AU" sz="600" dirty="0">
                <a:latin typeface="Arial Narrow" panose="020B0606020202030204" pitchFamily="34" charset="0"/>
              </a:rPr>
              <a:t>Sand</a:t>
            </a:r>
          </a:p>
        </p:txBody>
      </p:sp>
      <p:cxnSp>
        <p:nvCxnSpPr>
          <p:cNvPr id="54" name="Straight Connector 53">
            <a:extLst>
              <a:ext uri="{FF2B5EF4-FFF2-40B4-BE49-F238E27FC236}">
                <a16:creationId xmlns:a16="http://schemas.microsoft.com/office/drawing/2014/main" id="{445B48D1-87A7-94DE-1945-4FF97FC7F1E5}"/>
              </a:ext>
            </a:extLst>
          </p:cNvPr>
          <p:cNvCxnSpPr/>
          <p:nvPr/>
        </p:nvCxnSpPr>
        <p:spPr>
          <a:xfrm flipH="1">
            <a:off x="6333000" y="5192254"/>
            <a:ext cx="7272" cy="60757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65A7D8E6-C633-DC60-62DF-FC92616AEB64}"/>
              </a:ext>
            </a:extLst>
          </p:cNvPr>
          <p:cNvSpPr txBox="1"/>
          <p:nvPr/>
        </p:nvSpPr>
        <p:spPr>
          <a:xfrm>
            <a:off x="3657240" y="5036562"/>
            <a:ext cx="529184" cy="215444"/>
          </a:xfrm>
          <a:prstGeom prst="rect">
            <a:avLst/>
          </a:prstGeom>
          <a:noFill/>
        </p:spPr>
        <p:txBody>
          <a:bodyPr wrap="square" rtlCol="0">
            <a:spAutoFit/>
          </a:bodyPr>
          <a:lstStyle/>
          <a:p>
            <a:r>
              <a:rPr lang="en-AU" sz="800" dirty="0">
                <a:latin typeface="Arial Narrow" panose="020B0606020202030204" pitchFamily="34" charset="0"/>
              </a:rPr>
              <a:t>10.0 cm</a:t>
            </a:r>
          </a:p>
        </p:txBody>
      </p:sp>
      <p:sp>
        <p:nvSpPr>
          <p:cNvPr id="56" name="TextBox 55">
            <a:extLst>
              <a:ext uri="{FF2B5EF4-FFF2-40B4-BE49-F238E27FC236}">
                <a16:creationId xmlns:a16="http://schemas.microsoft.com/office/drawing/2014/main" id="{09FAB04F-2AB1-C983-2EEC-5007705CC993}"/>
              </a:ext>
            </a:extLst>
          </p:cNvPr>
          <p:cNvSpPr txBox="1"/>
          <p:nvPr/>
        </p:nvSpPr>
        <p:spPr>
          <a:xfrm>
            <a:off x="4498576" y="5029164"/>
            <a:ext cx="529184" cy="215444"/>
          </a:xfrm>
          <a:prstGeom prst="rect">
            <a:avLst/>
          </a:prstGeom>
          <a:noFill/>
        </p:spPr>
        <p:txBody>
          <a:bodyPr wrap="square" rtlCol="0">
            <a:spAutoFit/>
          </a:bodyPr>
          <a:lstStyle/>
          <a:p>
            <a:r>
              <a:rPr lang="en-AU" sz="800" dirty="0">
                <a:latin typeface="Arial Narrow" panose="020B0606020202030204" pitchFamily="34" charset="0"/>
              </a:rPr>
              <a:t>14.6 cm</a:t>
            </a:r>
          </a:p>
        </p:txBody>
      </p:sp>
      <p:sp>
        <p:nvSpPr>
          <p:cNvPr id="57" name="TextBox 56">
            <a:extLst>
              <a:ext uri="{FF2B5EF4-FFF2-40B4-BE49-F238E27FC236}">
                <a16:creationId xmlns:a16="http://schemas.microsoft.com/office/drawing/2014/main" id="{EBB4CE07-9F4C-2991-C41B-E312D54EC518}"/>
              </a:ext>
            </a:extLst>
          </p:cNvPr>
          <p:cNvSpPr txBox="1"/>
          <p:nvPr/>
        </p:nvSpPr>
        <p:spPr>
          <a:xfrm>
            <a:off x="5235210" y="5029164"/>
            <a:ext cx="529184" cy="215444"/>
          </a:xfrm>
          <a:prstGeom prst="rect">
            <a:avLst/>
          </a:prstGeom>
          <a:noFill/>
        </p:spPr>
        <p:txBody>
          <a:bodyPr wrap="square" rtlCol="0">
            <a:spAutoFit/>
          </a:bodyPr>
          <a:lstStyle/>
          <a:p>
            <a:r>
              <a:rPr lang="en-AU" sz="800" dirty="0">
                <a:latin typeface="Arial Narrow" panose="020B0606020202030204" pitchFamily="34" charset="0"/>
              </a:rPr>
              <a:t>8.4 cm</a:t>
            </a:r>
          </a:p>
        </p:txBody>
      </p:sp>
      <p:sp>
        <p:nvSpPr>
          <p:cNvPr id="58" name="TextBox 57">
            <a:extLst>
              <a:ext uri="{FF2B5EF4-FFF2-40B4-BE49-F238E27FC236}">
                <a16:creationId xmlns:a16="http://schemas.microsoft.com/office/drawing/2014/main" id="{15A8802C-00DA-5FC8-3E77-F40CE3FEE54A}"/>
              </a:ext>
            </a:extLst>
          </p:cNvPr>
          <p:cNvSpPr txBox="1"/>
          <p:nvPr/>
        </p:nvSpPr>
        <p:spPr>
          <a:xfrm>
            <a:off x="5725812" y="5036562"/>
            <a:ext cx="529184" cy="215444"/>
          </a:xfrm>
          <a:prstGeom prst="rect">
            <a:avLst/>
          </a:prstGeom>
          <a:noFill/>
        </p:spPr>
        <p:txBody>
          <a:bodyPr wrap="square" rtlCol="0">
            <a:spAutoFit/>
          </a:bodyPr>
          <a:lstStyle/>
          <a:p>
            <a:r>
              <a:rPr lang="en-AU" sz="800" dirty="0">
                <a:latin typeface="Arial Narrow" panose="020B0606020202030204" pitchFamily="34" charset="0"/>
              </a:rPr>
              <a:t>6.2 cm</a:t>
            </a:r>
          </a:p>
        </p:txBody>
      </p:sp>
      <p:sp>
        <p:nvSpPr>
          <p:cNvPr id="59" name="TextBox 58">
            <a:extLst>
              <a:ext uri="{FF2B5EF4-FFF2-40B4-BE49-F238E27FC236}">
                <a16:creationId xmlns:a16="http://schemas.microsoft.com/office/drawing/2014/main" id="{ABF6BB5E-5A9B-F1D4-4950-1050AE84094C}"/>
              </a:ext>
            </a:extLst>
          </p:cNvPr>
          <p:cNvSpPr txBox="1"/>
          <p:nvPr/>
        </p:nvSpPr>
        <p:spPr>
          <a:xfrm>
            <a:off x="6060979" y="5035395"/>
            <a:ext cx="529184" cy="215444"/>
          </a:xfrm>
          <a:prstGeom prst="rect">
            <a:avLst/>
          </a:prstGeom>
          <a:noFill/>
        </p:spPr>
        <p:txBody>
          <a:bodyPr wrap="square" rtlCol="0">
            <a:spAutoFit/>
          </a:bodyPr>
          <a:lstStyle/>
          <a:p>
            <a:r>
              <a:rPr lang="en-AU" sz="800" dirty="0">
                <a:latin typeface="Arial Narrow" panose="020B0606020202030204" pitchFamily="34" charset="0"/>
              </a:rPr>
              <a:t>4 cm</a:t>
            </a:r>
          </a:p>
        </p:txBody>
      </p:sp>
      <p:cxnSp>
        <p:nvCxnSpPr>
          <p:cNvPr id="60" name="Straight Connector 59">
            <a:extLst>
              <a:ext uri="{FF2B5EF4-FFF2-40B4-BE49-F238E27FC236}">
                <a16:creationId xmlns:a16="http://schemas.microsoft.com/office/drawing/2014/main" id="{231B2871-1955-FD4D-220C-229CB7081C69}"/>
              </a:ext>
            </a:extLst>
          </p:cNvPr>
          <p:cNvCxnSpPr/>
          <p:nvPr/>
        </p:nvCxnSpPr>
        <p:spPr>
          <a:xfrm>
            <a:off x="6306869" y="4293711"/>
            <a:ext cx="4863" cy="57763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135D183-AA1B-E682-BDBC-979BE46733BC}"/>
              </a:ext>
            </a:extLst>
          </p:cNvPr>
          <p:cNvCxnSpPr/>
          <p:nvPr/>
        </p:nvCxnSpPr>
        <p:spPr>
          <a:xfrm>
            <a:off x="3524230" y="4308312"/>
            <a:ext cx="4863" cy="57763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9A95785D-67C4-9F36-0DA9-CD1EAB002320}"/>
              </a:ext>
            </a:extLst>
          </p:cNvPr>
          <p:cNvSpPr txBox="1"/>
          <p:nvPr/>
        </p:nvSpPr>
        <p:spPr>
          <a:xfrm>
            <a:off x="3520361" y="5325763"/>
            <a:ext cx="1244485" cy="215444"/>
          </a:xfrm>
          <a:prstGeom prst="rect">
            <a:avLst/>
          </a:prstGeom>
          <a:noFill/>
        </p:spPr>
        <p:txBody>
          <a:bodyPr wrap="square" rtlCol="0">
            <a:spAutoFit/>
          </a:bodyPr>
          <a:lstStyle/>
          <a:p>
            <a:pPr algn="r"/>
            <a:r>
              <a:rPr lang="en-AU" sz="800" dirty="0"/>
              <a:t>Transect (tape   measure)</a:t>
            </a:r>
          </a:p>
        </p:txBody>
      </p:sp>
      <p:sp>
        <p:nvSpPr>
          <p:cNvPr id="63" name="TextBox 62">
            <a:extLst>
              <a:ext uri="{FF2B5EF4-FFF2-40B4-BE49-F238E27FC236}">
                <a16:creationId xmlns:a16="http://schemas.microsoft.com/office/drawing/2014/main" id="{FE36E7A8-AD1E-FF48-43DC-DE64A1B1CFDE}"/>
              </a:ext>
            </a:extLst>
          </p:cNvPr>
          <p:cNvSpPr txBox="1"/>
          <p:nvPr/>
        </p:nvSpPr>
        <p:spPr>
          <a:xfrm>
            <a:off x="264915" y="5312607"/>
            <a:ext cx="2002838" cy="215444"/>
          </a:xfrm>
          <a:prstGeom prst="rect">
            <a:avLst/>
          </a:prstGeom>
          <a:noFill/>
        </p:spPr>
        <p:txBody>
          <a:bodyPr wrap="square" rtlCol="0">
            <a:spAutoFit/>
          </a:bodyPr>
          <a:lstStyle/>
          <a:p>
            <a:pPr algn="ctr"/>
            <a:r>
              <a:rPr lang="en-AU" sz="800" dirty="0"/>
              <a:t>Transect            </a:t>
            </a:r>
          </a:p>
        </p:txBody>
      </p:sp>
      <p:sp>
        <p:nvSpPr>
          <p:cNvPr id="64" name="Rectangle 63">
            <a:extLst>
              <a:ext uri="{FF2B5EF4-FFF2-40B4-BE49-F238E27FC236}">
                <a16:creationId xmlns:a16="http://schemas.microsoft.com/office/drawing/2014/main" id="{D3EA13E2-8FCC-F39C-902A-FFA56C4630A5}"/>
              </a:ext>
            </a:extLst>
          </p:cNvPr>
          <p:cNvSpPr/>
          <p:nvPr/>
        </p:nvSpPr>
        <p:spPr>
          <a:xfrm>
            <a:off x="398716" y="2195698"/>
            <a:ext cx="6001019" cy="276999"/>
          </a:xfrm>
          <a:prstGeom prst="rect">
            <a:avLst/>
          </a:prstGeom>
        </p:spPr>
        <p:txBody>
          <a:bodyPr wrap="square">
            <a:spAutoFit/>
          </a:bodyPr>
          <a:lstStyle/>
          <a:p>
            <a:r>
              <a:rPr lang="en-AU" sz="1200" dirty="0">
                <a:latin typeface="Arial Narrow" panose="020B0606020202030204" pitchFamily="34" charset="0"/>
              </a:rPr>
              <a:t>For example, a 1mx1m square quadrat is placed every 2m along a transect (tape measure)……</a:t>
            </a:r>
            <a:endParaRPr lang="en-AU" sz="1200" dirty="0"/>
          </a:p>
        </p:txBody>
      </p:sp>
      <p:sp>
        <p:nvSpPr>
          <p:cNvPr id="66" name="Rectangle 65">
            <a:extLst>
              <a:ext uri="{FF2B5EF4-FFF2-40B4-BE49-F238E27FC236}">
                <a16:creationId xmlns:a16="http://schemas.microsoft.com/office/drawing/2014/main" id="{8F0676D2-6836-24F3-F2C4-2C1D2D245B83}"/>
              </a:ext>
            </a:extLst>
          </p:cNvPr>
          <p:cNvSpPr/>
          <p:nvPr/>
        </p:nvSpPr>
        <p:spPr>
          <a:xfrm>
            <a:off x="3911154" y="3253872"/>
            <a:ext cx="918332" cy="80852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dirty="0">
              <a:solidFill>
                <a:schemeClr val="tx1"/>
              </a:solidFill>
              <a:latin typeface="Arial Narrow" panose="020B0606020202030204" pitchFamily="34" charset="0"/>
            </a:endParaRPr>
          </a:p>
        </p:txBody>
      </p:sp>
      <p:sp>
        <p:nvSpPr>
          <p:cNvPr id="67" name="Oval 66">
            <a:extLst>
              <a:ext uri="{FF2B5EF4-FFF2-40B4-BE49-F238E27FC236}">
                <a16:creationId xmlns:a16="http://schemas.microsoft.com/office/drawing/2014/main" id="{55D2539E-651D-14E9-4302-BE04B15E9E9C}"/>
              </a:ext>
            </a:extLst>
          </p:cNvPr>
          <p:cNvSpPr/>
          <p:nvPr/>
        </p:nvSpPr>
        <p:spPr>
          <a:xfrm>
            <a:off x="3985462" y="3309601"/>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8" name="Oval 67">
            <a:extLst>
              <a:ext uri="{FF2B5EF4-FFF2-40B4-BE49-F238E27FC236}">
                <a16:creationId xmlns:a16="http://schemas.microsoft.com/office/drawing/2014/main" id="{20628E16-C274-9F2D-A970-21BB4F973DEB}"/>
              </a:ext>
            </a:extLst>
          </p:cNvPr>
          <p:cNvSpPr/>
          <p:nvPr/>
        </p:nvSpPr>
        <p:spPr>
          <a:xfrm>
            <a:off x="4470455" y="3548168"/>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9" name="Oval 68">
            <a:extLst>
              <a:ext uri="{FF2B5EF4-FFF2-40B4-BE49-F238E27FC236}">
                <a16:creationId xmlns:a16="http://schemas.microsoft.com/office/drawing/2014/main" id="{07D0B238-71DF-B098-A439-4B2963889633}"/>
              </a:ext>
            </a:extLst>
          </p:cNvPr>
          <p:cNvSpPr/>
          <p:nvPr/>
        </p:nvSpPr>
        <p:spPr>
          <a:xfrm>
            <a:off x="4713344" y="3888384"/>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0" name="Rectangle 69">
            <a:extLst>
              <a:ext uri="{FF2B5EF4-FFF2-40B4-BE49-F238E27FC236}">
                <a16:creationId xmlns:a16="http://schemas.microsoft.com/office/drawing/2014/main" id="{FC859440-A884-DAF3-5784-0C9B201D89F1}"/>
              </a:ext>
            </a:extLst>
          </p:cNvPr>
          <p:cNvSpPr/>
          <p:nvPr/>
        </p:nvSpPr>
        <p:spPr>
          <a:xfrm>
            <a:off x="3858355" y="3227343"/>
            <a:ext cx="1013068" cy="861774"/>
          </a:xfrm>
          <a:prstGeom prst="rect">
            <a:avLst/>
          </a:prstGeom>
        </p:spPr>
        <p:txBody>
          <a:bodyPr wrap="square">
            <a:spAutoFit/>
          </a:bodyPr>
          <a:lstStyle/>
          <a:p>
            <a:pPr algn="ctr"/>
            <a:r>
              <a:rPr lang="en-AU" sz="1000" dirty="0">
                <a:latin typeface="Arial Narrow" panose="020B0606020202030204" pitchFamily="34" charset="0"/>
              </a:rPr>
              <a:t>Identify &amp; record anything under a point (randomly or evenly spaced) in a quadrat</a:t>
            </a:r>
          </a:p>
        </p:txBody>
      </p:sp>
      <p:sp>
        <p:nvSpPr>
          <p:cNvPr id="71" name="Oval 70">
            <a:extLst>
              <a:ext uri="{FF2B5EF4-FFF2-40B4-BE49-F238E27FC236}">
                <a16:creationId xmlns:a16="http://schemas.microsoft.com/office/drawing/2014/main" id="{6FF4D2B5-09D9-0D4D-4EB8-FBEEE17163D8}"/>
              </a:ext>
            </a:extLst>
          </p:cNvPr>
          <p:cNvSpPr/>
          <p:nvPr/>
        </p:nvSpPr>
        <p:spPr>
          <a:xfrm>
            <a:off x="4679756" y="3322722"/>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2" name="TextBox 71">
            <a:extLst>
              <a:ext uri="{FF2B5EF4-FFF2-40B4-BE49-F238E27FC236}">
                <a16:creationId xmlns:a16="http://schemas.microsoft.com/office/drawing/2014/main" id="{BD26FC7F-4C0F-F822-4AEA-D25118DF9D75}"/>
              </a:ext>
            </a:extLst>
          </p:cNvPr>
          <p:cNvSpPr txBox="1"/>
          <p:nvPr/>
        </p:nvSpPr>
        <p:spPr>
          <a:xfrm>
            <a:off x="4818623" y="3242929"/>
            <a:ext cx="1611935" cy="784830"/>
          </a:xfrm>
          <a:prstGeom prst="rect">
            <a:avLst/>
          </a:prstGeom>
          <a:noFill/>
        </p:spPr>
        <p:txBody>
          <a:bodyPr wrap="square" rtlCol="0">
            <a:spAutoFit/>
          </a:bodyPr>
          <a:lstStyle/>
          <a:p>
            <a:r>
              <a:rPr lang="en-AU" sz="900" dirty="0">
                <a:latin typeface="Arial Narrow" panose="020B0606020202030204" pitchFamily="34" charset="0"/>
              </a:rPr>
              <a:t>This method is commonly used when quadrats are photographs, called ‘</a:t>
            </a:r>
            <a:r>
              <a:rPr lang="en-AU" sz="900" dirty="0" err="1">
                <a:latin typeface="Arial Narrow" panose="020B0606020202030204" pitchFamily="34" charset="0"/>
              </a:rPr>
              <a:t>photoquadrats</a:t>
            </a:r>
            <a:r>
              <a:rPr lang="en-AU" sz="900" dirty="0">
                <a:latin typeface="Arial Narrow" panose="020B0606020202030204" pitchFamily="34" charset="0"/>
              </a:rPr>
              <a:t>’ (i.e. using Coral Point Count (</a:t>
            </a:r>
            <a:r>
              <a:rPr lang="en-AU" sz="900" dirty="0" err="1">
                <a:latin typeface="Arial Narrow" panose="020B0606020202030204" pitchFamily="34" charset="0"/>
              </a:rPr>
              <a:t>CPCe</a:t>
            </a:r>
            <a:r>
              <a:rPr lang="en-AU" sz="900" dirty="0">
                <a:latin typeface="Arial Narrow" panose="020B0606020202030204" pitchFamily="34" charset="0"/>
              </a:rPr>
              <a:t>) software with Excel extension).</a:t>
            </a:r>
          </a:p>
        </p:txBody>
      </p:sp>
      <p:sp>
        <p:nvSpPr>
          <p:cNvPr id="73" name="Oval 72">
            <a:extLst>
              <a:ext uri="{FF2B5EF4-FFF2-40B4-BE49-F238E27FC236}">
                <a16:creationId xmlns:a16="http://schemas.microsoft.com/office/drawing/2014/main" id="{32F3B4FF-E7FA-B7DC-C070-28CFE9B7C678}"/>
              </a:ext>
            </a:extLst>
          </p:cNvPr>
          <p:cNvSpPr/>
          <p:nvPr/>
        </p:nvSpPr>
        <p:spPr>
          <a:xfrm>
            <a:off x="4052863" y="387864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74" name="Straight Connector 73">
            <a:extLst>
              <a:ext uri="{FF2B5EF4-FFF2-40B4-BE49-F238E27FC236}">
                <a16:creationId xmlns:a16="http://schemas.microsoft.com/office/drawing/2014/main" id="{B553AA82-4D5E-9C16-B857-92BF560D9F7B}"/>
              </a:ext>
            </a:extLst>
          </p:cNvPr>
          <p:cNvCxnSpPr/>
          <p:nvPr/>
        </p:nvCxnSpPr>
        <p:spPr>
          <a:xfrm flipH="1">
            <a:off x="465754" y="97301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242BC0A-C063-434B-E660-48D351D44A6F}"/>
              </a:ext>
            </a:extLst>
          </p:cNvPr>
          <p:cNvCxnSpPr/>
          <p:nvPr/>
        </p:nvCxnSpPr>
        <p:spPr>
          <a:xfrm flipH="1">
            <a:off x="514466" y="615343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Box 36">
            <a:extLst>
              <a:ext uri="{FF2B5EF4-FFF2-40B4-BE49-F238E27FC236}">
                <a16:creationId xmlns:a16="http://schemas.microsoft.com/office/drawing/2014/main" id="{46009169-9A5E-AF14-F63E-7172C8CCA661}"/>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4" name="Rectangle 83">
            <a:extLst>
              <a:ext uri="{FF2B5EF4-FFF2-40B4-BE49-F238E27FC236}">
                <a16:creationId xmlns:a16="http://schemas.microsoft.com/office/drawing/2014/main" id="{4EF126CD-F132-11E0-071C-2611F3DC39F3}"/>
              </a:ext>
            </a:extLst>
          </p:cNvPr>
          <p:cNvSpPr/>
          <p:nvPr/>
        </p:nvSpPr>
        <p:spPr>
          <a:xfrm>
            <a:off x="464901" y="6168836"/>
            <a:ext cx="6001641" cy="523220"/>
          </a:xfrm>
          <a:prstGeom prst="rect">
            <a:avLst/>
          </a:prstGeom>
        </p:spPr>
        <p:txBody>
          <a:bodyPr wrap="square">
            <a:spAutoFit/>
          </a:bodyPr>
          <a:lstStyle/>
          <a:p>
            <a:pPr>
              <a:spcAft>
                <a:spcPts val="0"/>
              </a:spcAft>
            </a:pPr>
            <a:r>
              <a:rPr lang="en-GB" sz="1600" b="1" dirty="0">
                <a:latin typeface="Arial Narrow" panose="020B0606020202030204" pitchFamily="34" charset="0"/>
                <a:ea typeface="Times New Roman" panose="02020603050405020304" pitchFamily="18" charset="0"/>
              </a:rPr>
              <a:t>Results Tables</a:t>
            </a:r>
          </a:p>
          <a:p>
            <a:pPr>
              <a:spcAft>
                <a:spcPts val="0"/>
              </a:spcAft>
            </a:pPr>
            <a:r>
              <a:rPr lang="en-GB" sz="1200" dirty="0">
                <a:latin typeface="Arial Narrow" panose="020B0606020202030204" pitchFamily="34" charset="0"/>
                <a:ea typeface="Times New Roman" panose="02020603050405020304" pitchFamily="18" charset="0"/>
              </a:rPr>
              <a:t>Create a results table </a:t>
            </a:r>
            <a:r>
              <a:rPr lang="en-GB" sz="1200" i="1" dirty="0">
                <a:latin typeface="Arial Narrow" panose="020B0606020202030204" pitchFamily="34" charset="0"/>
                <a:ea typeface="Times New Roman" panose="02020603050405020304" pitchFamily="18" charset="0"/>
              </a:rPr>
              <a:t>before </a:t>
            </a:r>
            <a:r>
              <a:rPr lang="en-GB" sz="1200" dirty="0">
                <a:latin typeface="Arial Narrow" panose="020B0606020202030204" pitchFamily="34" charset="0"/>
                <a:ea typeface="Times New Roman" panose="02020603050405020304" pitchFamily="18" charset="0"/>
              </a:rPr>
              <a:t>starting data collection. For example: </a:t>
            </a:r>
          </a:p>
        </p:txBody>
      </p:sp>
      <p:pic>
        <p:nvPicPr>
          <p:cNvPr id="86" name="Picture 85" descr="A black and white box with white text&#10;&#10;Description automatically generated">
            <a:extLst>
              <a:ext uri="{FF2B5EF4-FFF2-40B4-BE49-F238E27FC236}">
                <a16:creationId xmlns:a16="http://schemas.microsoft.com/office/drawing/2014/main" id="{17AE7981-7568-37D1-F5E4-D06485F09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16" y="6816390"/>
            <a:ext cx="3037868" cy="1793544"/>
          </a:xfrm>
          <a:prstGeom prst="rect">
            <a:avLst/>
          </a:prstGeom>
        </p:spPr>
      </p:pic>
      <p:pic>
        <p:nvPicPr>
          <p:cNvPr id="91" name="Picture 90" descr="A close-up of a list&#10;&#10;Description automatically generated">
            <a:extLst>
              <a:ext uri="{FF2B5EF4-FFF2-40B4-BE49-F238E27FC236}">
                <a16:creationId xmlns:a16="http://schemas.microsoft.com/office/drawing/2014/main" id="{97420D90-3F9A-7F1E-DC35-FA6A2AE70680}"/>
              </a:ext>
            </a:extLst>
          </p:cNvPr>
          <p:cNvPicPr>
            <a:picLocks noChangeAspect="1"/>
          </p:cNvPicPr>
          <p:nvPr/>
        </p:nvPicPr>
        <p:blipFill>
          <a:blip r:embed="rId4">
            <a:extLst>
              <a:ext uri="{28A0092B-C50C-407E-A947-70E740481C1C}">
                <a14:useLocalDpi xmlns:a14="http://schemas.microsoft.com/office/drawing/2010/main" val="0"/>
              </a:ext>
            </a:extLst>
          </a:blip>
          <a:srcRect r="5023"/>
          <a:stretch/>
        </p:blipFill>
        <p:spPr>
          <a:xfrm>
            <a:off x="3657240" y="6823259"/>
            <a:ext cx="2649629" cy="1762691"/>
          </a:xfrm>
          <a:prstGeom prst="rect">
            <a:avLst/>
          </a:prstGeom>
        </p:spPr>
      </p:pic>
    </p:spTree>
    <p:extLst>
      <p:ext uri="{BB962C8B-B14F-4D97-AF65-F5344CB8AC3E}">
        <p14:creationId xmlns:p14="http://schemas.microsoft.com/office/powerpoint/2010/main" val="4484659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71</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92905" y="8805762"/>
            <a:ext cx="59071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36"/>
          <p:cNvSpPr txBox="1"/>
          <p:nvPr/>
        </p:nvSpPr>
        <p:spPr>
          <a:xfrm>
            <a:off x="2132856" y="8805762"/>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Reef, habitats and connectivity	                                               </a:t>
            </a:r>
            <a:endParaRPr lang="en-AU" sz="1100" b="1" dirty="0">
              <a:latin typeface="Arial Narrow" pitchFamily="34" charset="0"/>
            </a:endParaRPr>
          </a:p>
        </p:txBody>
      </p:sp>
      <p:sp>
        <p:nvSpPr>
          <p:cNvPr id="13" name="TextBox 12"/>
          <p:cNvSpPr txBox="1"/>
          <p:nvPr/>
        </p:nvSpPr>
        <p:spPr>
          <a:xfrm>
            <a:off x="1412774" y="99972"/>
            <a:ext cx="4083501" cy="877163"/>
          </a:xfrm>
          <a:prstGeom prst="rect">
            <a:avLst/>
          </a:prstGeom>
          <a:noFill/>
        </p:spPr>
        <p:txBody>
          <a:bodyPr wrap="square" rtlCol="0">
            <a:spAutoFit/>
          </a:bodyPr>
          <a:lstStyle/>
          <a:p>
            <a:r>
              <a:rPr lang="en-US" b="1" dirty="0">
                <a:latin typeface="Arial Narrow" pitchFamily="34" charset="0"/>
              </a:rPr>
              <a:t>39. Data Detectives - </a:t>
            </a:r>
            <a:r>
              <a:rPr lang="en-AU" sz="1100" dirty="0">
                <a:latin typeface="Arial Narrow" panose="020B0606020202030204" pitchFamily="34" charset="0"/>
              </a:rPr>
              <a:t>Assess the diversity of a reef system, e.g. using line intercept transects, quadrats, fish counts using underwater video survey techniques, benthic surveys, invertebrate counts and rugosity measurements.</a:t>
            </a:r>
            <a:endParaRPr lang="en-US" sz="1100" i="1" dirty="0">
              <a:latin typeface="Arial Narrow" pitchFamily="34" charset="0"/>
            </a:endParaRPr>
          </a:p>
        </p:txBody>
      </p:sp>
      <p:sp>
        <p:nvSpPr>
          <p:cNvPr id="14" name="TextBox 13"/>
          <p:cNvSpPr txBox="1"/>
          <p:nvPr/>
        </p:nvSpPr>
        <p:spPr>
          <a:xfrm>
            <a:off x="413535" y="8237775"/>
            <a:ext cx="6113850" cy="592470"/>
          </a:xfrm>
          <a:prstGeom prst="rect">
            <a:avLst/>
          </a:prstGeom>
          <a:noFill/>
        </p:spPr>
        <p:txBody>
          <a:bodyPr wrap="square" rtlCol="0">
            <a:spAutoFit/>
          </a:bodyPr>
          <a:lstStyle/>
          <a:p>
            <a:r>
              <a:rPr lang="en-AU" sz="650" baseline="30000" dirty="0">
                <a:latin typeface="Arial Narrow" panose="020B0606020202030204" pitchFamily="34" charset="0"/>
              </a:rPr>
              <a:t>[1] </a:t>
            </a:r>
            <a:r>
              <a:rPr lang="en-AU" sz="650" dirty="0">
                <a:latin typeface="Arial Narrow" panose="020B0606020202030204" pitchFamily="34" charset="0"/>
              </a:rPr>
              <a:t>Langlois, T.J., </a:t>
            </a:r>
            <a:r>
              <a:rPr lang="en-AU" sz="650" dirty="0" err="1">
                <a:latin typeface="Arial Narrow" panose="020B0606020202030204" pitchFamily="34" charset="0"/>
              </a:rPr>
              <a:t>Chabanet</a:t>
            </a:r>
            <a:r>
              <a:rPr lang="en-AU" sz="650" dirty="0">
                <a:latin typeface="Arial Narrow" panose="020B0606020202030204" pitchFamily="34" charset="0"/>
              </a:rPr>
              <a:t>, P., Dominique, P. and Harvey, E.S.</a:t>
            </a:r>
            <a:r>
              <a:rPr lang="en-AU" sz="650" i="1" dirty="0">
                <a:latin typeface="Arial Narrow" panose="020B0606020202030204" pitchFamily="34" charset="0"/>
              </a:rPr>
              <a:t> </a:t>
            </a:r>
            <a:r>
              <a:rPr lang="en-AU" sz="650" dirty="0">
                <a:latin typeface="Arial Narrow" panose="020B0606020202030204" pitchFamily="34" charset="0"/>
              </a:rPr>
              <a:t>(2006). Baited underwater video for assessing reef fish populations in marine reserves. </a:t>
            </a:r>
            <a:r>
              <a:rPr lang="en-US" sz="650" dirty="0">
                <a:latin typeface="Arial Narrow" panose="020B0606020202030204" pitchFamily="34" charset="0"/>
              </a:rPr>
              <a:t>Secretariat of The South Pacific Community Fisheries Newsletter #118. July-September 2006. Pg. 53-56. </a:t>
            </a:r>
          </a:p>
          <a:p>
            <a:r>
              <a:rPr lang="en-AU" sz="650" baseline="30000" dirty="0">
                <a:latin typeface="Arial Narrow" panose="020B0606020202030204" pitchFamily="34" charset="0"/>
              </a:rPr>
              <a:t>[2] </a:t>
            </a:r>
            <a:r>
              <a:rPr lang="en-AU" sz="650" dirty="0">
                <a:latin typeface="Arial Narrow" panose="020B0606020202030204" pitchFamily="34" charset="0"/>
              </a:rPr>
              <a:t>Blue Robotics (2019). </a:t>
            </a:r>
            <a:r>
              <a:rPr lang="en-AU" sz="650" i="1" dirty="0">
                <a:latin typeface="Arial Narrow" panose="020B0606020202030204" pitchFamily="34" charset="0"/>
              </a:rPr>
              <a:t>BlueROV2</a:t>
            </a:r>
            <a:r>
              <a:rPr lang="en-AU" sz="650" dirty="0">
                <a:latin typeface="Arial Narrow" panose="020B0606020202030204" pitchFamily="34" charset="0"/>
              </a:rPr>
              <a:t>. Blue Robotics. Accessed 07.04.2019 from: https://www.bluerobotics.com/store/rov/bluerov2/bluerov2/</a:t>
            </a:r>
            <a:endParaRPr lang="en-AU" sz="650" baseline="30000" dirty="0">
              <a:latin typeface="Arial Narrow" panose="020B0606020202030204" pitchFamily="34" charset="0"/>
            </a:endParaRPr>
          </a:p>
          <a:p>
            <a:r>
              <a:rPr lang="en-AU" sz="650" baseline="30000" dirty="0">
                <a:latin typeface="Arial Narrow" panose="020B0606020202030204" pitchFamily="34" charset="0"/>
              </a:rPr>
              <a:t>[3]  </a:t>
            </a:r>
            <a:r>
              <a:rPr lang="en-AU" sz="650" dirty="0">
                <a:latin typeface="Arial Narrow" panose="020B0606020202030204" pitchFamily="34" charset="0"/>
              </a:rPr>
              <a:t>James Cooks University (2019). Classroom on the Reef. Accessed 07.04.2019 from: https://www.jcu.edu.au/classroom-on-the-reef</a:t>
            </a:r>
          </a:p>
          <a:p>
            <a:r>
              <a:rPr lang="en-AU" sz="650" baseline="30000" dirty="0">
                <a:latin typeface="Arial Narrow" panose="020B0606020202030204" pitchFamily="34" charset="0"/>
              </a:rPr>
              <a:t>[4] </a:t>
            </a:r>
            <a:r>
              <a:rPr lang="en-AU" sz="650" dirty="0">
                <a:latin typeface="Arial Narrow" panose="020B0606020202030204" pitchFamily="34" charset="0"/>
              </a:rPr>
              <a:t>Reproduced with permission from Lorna Parry. www.catlinseaviewsurvey.com/ </a:t>
            </a:r>
            <a:endParaRPr lang="en-AU" sz="650" i="1" dirty="0">
              <a:latin typeface="Arial Narrow" panose="020B0606020202030204" pitchFamily="34" charset="0"/>
            </a:endParaRPr>
          </a:p>
        </p:txBody>
      </p:sp>
      <p:sp>
        <p:nvSpPr>
          <p:cNvPr id="26" name="TextBox 25"/>
          <p:cNvSpPr txBox="1"/>
          <p:nvPr/>
        </p:nvSpPr>
        <p:spPr>
          <a:xfrm>
            <a:off x="544877" y="3091846"/>
            <a:ext cx="897110" cy="184666"/>
          </a:xfrm>
          <a:prstGeom prst="rect">
            <a:avLst/>
          </a:prstGeom>
          <a:noFill/>
        </p:spPr>
        <p:txBody>
          <a:bodyPr wrap="square" rtlCol="0">
            <a:spAutoFit/>
          </a:bodyPr>
          <a:lstStyle/>
          <a:p>
            <a:r>
              <a:rPr lang="en-AU" sz="600" dirty="0">
                <a:latin typeface="Arial Narrow" panose="020B0606020202030204" pitchFamily="34" charset="0"/>
              </a:rPr>
              <a:t>Branching Coral</a:t>
            </a:r>
          </a:p>
        </p:txBody>
      </p:sp>
      <p:cxnSp>
        <p:nvCxnSpPr>
          <p:cNvPr id="27" name="Straight Connector 26"/>
          <p:cNvCxnSpPr>
            <a:cxnSpLocks/>
          </p:cNvCxnSpPr>
          <p:nvPr/>
        </p:nvCxnSpPr>
        <p:spPr>
          <a:xfrm flipH="1">
            <a:off x="563101" y="2858262"/>
            <a:ext cx="12048" cy="743245"/>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533757" y="3269458"/>
            <a:ext cx="2778035" cy="365760"/>
          </a:xfrm>
          <a:custGeom>
            <a:avLst/>
            <a:gdLst>
              <a:gd name="connsiteX0" fmla="*/ 0 w 2778035"/>
              <a:gd name="connsiteY0" fmla="*/ 339635 h 365760"/>
              <a:gd name="connsiteX1" fmla="*/ 148046 w 2778035"/>
              <a:gd name="connsiteY1" fmla="*/ 339635 h 365760"/>
              <a:gd name="connsiteX2" fmla="*/ 165463 w 2778035"/>
              <a:gd name="connsiteY2" fmla="*/ 322217 h 365760"/>
              <a:gd name="connsiteX3" fmla="*/ 191589 w 2778035"/>
              <a:gd name="connsiteY3" fmla="*/ 269966 h 365760"/>
              <a:gd name="connsiteX4" fmla="*/ 182880 w 2778035"/>
              <a:gd name="connsiteY4" fmla="*/ 191589 h 365760"/>
              <a:gd name="connsiteX5" fmla="*/ 156755 w 2778035"/>
              <a:gd name="connsiteY5" fmla="*/ 174172 h 365760"/>
              <a:gd name="connsiteX6" fmla="*/ 104503 w 2778035"/>
              <a:gd name="connsiteY6" fmla="*/ 156755 h 365760"/>
              <a:gd name="connsiteX7" fmla="*/ 78378 w 2778035"/>
              <a:gd name="connsiteY7" fmla="*/ 139337 h 365760"/>
              <a:gd name="connsiteX8" fmla="*/ 52252 w 2778035"/>
              <a:gd name="connsiteY8" fmla="*/ 130629 h 365760"/>
              <a:gd name="connsiteX9" fmla="*/ 78378 w 2778035"/>
              <a:gd name="connsiteY9" fmla="*/ 113212 h 365760"/>
              <a:gd name="connsiteX10" fmla="*/ 174172 w 2778035"/>
              <a:gd name="connsiteY10" fmla="*/ 130629 h 365760"/>
              <a:gd name="connsiteX11" fmla="*/ 200298 w 2778035"/>
              <a:gd name="connsiteY11" fmla="*/ 148046 h 365760"/>
              <a:gd name="connsiteX12" fmla="*/ 226423 w 2778035"/>
              <a:gd name="connsiteY12" fmla="*/ 87086 h 365760"/>
              <a:gd name="connsiteX13" fmla="*/ 139338 w 2778035"/>
              <a:gd name="connsiteY13" fmla="*/ 60960 h 365760"/>
              <a:gd name="connsiteX14" fmla="*/ 139338 w 2778035"/>
              <a:gd name="connsiteY14" fmla="*/ 26126 h 365760"/>
              <a:gd name="connsiteX15" fmla="*/ 217715 w 2778035"/>
              <a:gd name="connsiteY15" fmla="*/ 43543 h 365760"/>
              <a:gd name="connsiteX16" fmla="*/ 269966 w 2778035"/>
              <a:gd name="connsiteY16" fmla="*/ 60960 h 365760"/>
              <a:gd name="connsiteX17" fmla="*/ 339635 w 2778035"/>
              <a:gd name="connsiteY17" fmla="*/ 121920 h 365760"/>
              <a:gd name="connsiteX18" fmla="*/ 357052 w 2778035"/>
              <a:gd name="connsiteY18" fmla="*/ 95795 h 365760"/>
              <a:gd name="connsiteX19" fmla="*/ 383178 w 2778035"/>
              <a:gd name="connsiteY19" fmla="*/ 87086 h 365760"/>
              <a:gd name="connsiteX20" fmla="*/ 418012 w 2778035"/>
              <a:gd name="connsiteY20" fmla="*/ 17417 h 365760"/>
              <a:gd name="connsiteX21" fmla="*/ 444138 w 2778035"/>
              <a:gd name="connsiteY21" fmla="*/ 0 h 365760"/>
              <a:gd name="connsiteX22" fmla="*/ 487680 w 2778035"/>
              <a:gd name="connsiteY22" fmla="*/ 8709 h 365760"/>
              <a:gd name="connsiteX23" fmla="*/ 452846 w 2778035"/>
              <a:gd name="connsiteY23" fmla="*/ 87086 h 365760"/>
              <a:gd name="connsiteX24" fmla="*/ 426720 w 2778035"/>
              <a:gd name="connsiteY24" fmla="*/ 104503 h 365760"/>
              <a:gd name="connsiteX25" fmla="*/ 435429 w 2778035"/>
              <a:gd name="connsiteY25" fmla="*/ 148046 h 365760"/>
              <a:gd name="connsiteX26" fmla="*/ 461555 w 2778035"/>
              <a:gd name="connsiteY26" fmla="*/ 130629 h 365760"/>
              <a:gd name="connsiteX27" fmla="*/ 487680 w 2778035"/>
              <a:gd name="connsiteY27" fmla="*/ 121920 h 365760"/>
              <a:gd name="connsiteX28" fmla="*/ 505098 w 2778035"/>
              <a:gd name="connsiteY28" fmla="*/ 95795 h 365760"/>
              <a:gd name="connsiteX29" fmla="*/ 627018 w 2778035"/>
              <a:gd name="connsiteY29" fmla="*/ 95795 h 365760"/>
              <a:gd name="connsiteX30" fmla="*/ 618309 w 2778035"/>
              <a:gd name="connsiteY30" fmla="*/ 121920 h 365760"/>
              <a:gd name="connsiteX31" fmla="*/ 592183 w 2778035"/>
              <a:gd name="connsiteY31" fmla="*/ 139337 h 365760"/>
              <a:gd name="connsiteX32" fmla="*/ 496389 w 2778035"/>
              <a:gd name="connsiteY32" fmla="*/ 156755 h 365760"/>
              <a:gd name="connsiteX33" fmla="*/ 435429 w 2778035"/>
              <a:gd name="connsiteY33" fmla="*/ 200297 h 365760"/>
              <a:gd name="connsiteX34" fmla="*/ 452846 w 2778035"/>
              <a:gd name="connsiteY34" fmla="*/ 217715 h 365760"/>
              <a:gd name="connsiteX35" fmla="*/ 478972 w 2778035"/>
              <a:gd name="connsiteY35" fmla="*/ 226423 h 365760"/>
              <a:gd name="connsiteX36" fmla="*/ 635726 w 2778035"/>
              <a:gd name="connsiteY36" fmla="*/ 235132 h 365760"/>
              <a:gd name="connsiteX37" fmla="*/ 583475 w 2778035"/>
              <a:gd name="connsiteY37" fmla="*/ 261257 h 365760"/>
              <a:gd name="connsiteX38" fmla="*/ 566058 w 2778035"/>
              <a:gd name="connsiteY38" fmla="*/ 278675 h 365760"/>
              <a:gd name="connsiteX39" fmla="*/ 487680 w 2778035"/>
              <a:gd name="connsiteY39" fmla="*/ 296092 h 365760"/>
              <a:gd name="connsiteX40" fmla="*/ 444138 w 2778035"/>
              <a:gd name="connsiteY40" fmla="*/ 304800 h 365760"/>
              <a:gd name="connsiteX41" fmla="*/ 426720 w 2778035"/>
              <a:gd name="connsiteY41" fmla="*/ 322217 h 365760"/>
              <a:gd name="connsiteX42" fmla="*/ 444138 w 2778035"/>
              <a:gd name="connsiteY42" fmla="*/ 339635 h 365760"/>
              <a:gd name="connsiteX43" fmla="*/ 452846 w 2778035"/>
              <a:gd name="connsiteY43" fmla="*/ 365760 h 365760"/>
              <a:gd name="connsiteX44" fmla="*/ 644435 w 2778035"/>
              <a:gd name="connsiteY44" fmla="*/ 348343 h 365760"/>
              <a:gd name="connsiteX45" fmla="*/ 775063 w 2778035"/>
              <a:gd name="connsiteY45" fmla="*/ 357052 h 365760"/>
              <a:gd name="connsiteX46" fmla="*/ 862149 w 2778035"/>
              <a:gd name="connsiteY46" fmla="*/ 348343 h 365760"/>
              <a:gd name="connsiteX47" fmla="*/ 888275 w 2778035"/>
              <a:gd name="connsiteY47" fmla="*/ 339635 h 365760"/>
              <a:gd name="connsiteX48" fmla="*/ 896983 w 2778035"/>
              <a:gd name="connsiteY48" fmla="*/ 313509 h 365760"/>
              <a:gd name="connsiteX49" fmla="*/ 870858 w 2778035"/>
              <a:gd name="connsiteY49" fmla="*/ 296092 h 365760"/>
              <a:gd name="connsiteX50" fmla="*/ 783772 w 2778035"/>
              <a:gd name="connsiteY50" fmla="*/ 269966 h 365760"/>
              <a:gd name="connsiteX51" fmla="*/ 722812 w 2778035"/>
              <a:gd name="connsiteY51" fmla="*/ 261257 h 365760"/>
              <a:gd name="connsiteX52" fmla="*/ 687978 w 2778035"/>
              <a:gd name="connsiteY52" fmla="*/ 252549 h 365760"/>
              <a:gd name="connsiteX53" fmla="*/ 836023 w 2778035"/>
              <a:gd name="connsiteY53" fmla="*/ 235132 h 365760"/>
              <a:gd name="connsiteX54" fmla="*/ 862149 w 2778035"/>
              <a:gd name="connsiteY54" fmla="*/ 226423 h 365760"/>
              <a:gd name="connsiteX55" fmla="*/ 896983 w 2778035"/>
              <a:gd name="connsiteY55" fmla="*/ 217715 h 365760"/>
              <a:gd name="connsiteX56" fmla="*/ 1010195 w 2778035"/>
              <a:gd name="connsiteY56" fmla="*/ 226423 h 365760"/>
              <a:gd name="connsiteX57" fmla="*/ 1297578 w 2778035"/>
              <a:gd name="connsiteY57" fmla="*/ 209006 h 365760"/>
              <a:gd name="connsiteX58" fmla="*/ 1489166 w 2778035"/>
              <a:gd name="connsiteY58" fmla="*/ 209006 h 365760"/>
              <a:gd name="connsiteX59" fmla="*/ 1576252 w 2778035"/>
              <a:gd name="connsiteY59" fmla="*/ 226423 h 365760"/>
              <a:gd name="connsiteX60" fmla="*/ 1602378 w 2778035"/>
              <a:gd name="connsiteY60" fmla="*/ 243840 h 365760"/>
              <a:gd name="connsiteX61" fmla="*/ 1593669 w 2778035"/>
              <a:gd name="connsiteY61" fmla="*/ 269966 h 365760"/>
              <a:gd name="connsiteX62" fmla="*/ 1463040 w 2778035"/>
              <a:gd name="connsiteY62" fmla="*/ 278675 h 365760"/>
              <a:gd name="connsiteX63" fmla="*/ 1280160 w 2778035"/>
              <a:gd name="connsiteY63" fmla="*/ 296092 h 365760"/>
              <a:gd name="connsiteX64" fmla="*/ 1210492 w 2778035"/>
              <a:gd name="connsiteY64" fmla="*/ 304800 h 365760"/>
              <a:gd name="connsiteX65" fmla="*/ 1132115 w 2778035"/>
              <a:gd name="connsiteY65" fmla="*/ 322217 h 365760"/>
              <a:gd name="connsiteX66" fmla="*/ 1062446 w 2778035"/>
              <a:gd name="connsiteY66" fmla="*/ 330926 h 365760"/>
              <a:gd name="connsiteX67" fmla="*/ 1088572 w 2778035"/>
              <a:gd name="connsiteY67" fmla="*/ 348343 h 365760"/>
              <a:gd name="connsiteX68" fmla="*/ 1114698 w 2778035"/>
              <a:gd name="connsiteY68" fmla="*/ 357052 h 365760"/>
              <a:gd name="connsiteX69" fmla="*/ 1663338 w 2778035"/>
              <a:gd name="connsiteY69" fmla="*/ 348343 h 365760"/>
              <a:gd name="connsiteX70" fmla="*/ 1689463 w 2778035"/>
              <a:gd name="connsiteY70" fmla="*/ 339635 h 365760"/>
              <a:gd name="connsiteX71" fmla="*/ 1680755 w 2778035"/>
              <a:gd name="connsiteY71" fmla="*/ 261257 h 365760"/>
              <a:gd name="connsiteX72" fmla="*/ 1672046 w 2778035"/>
              <a:gd name="connsiteY72" fmla="*/ 235132 h 365760"/>
              <a:gd name="connsiteX73" fmla="*/ 1645920 w 2778035"/>
              <a:gd name="connsiteY73" fmla="*/ 217715 h 365760"/>
              <a:gd name="connsiteX74" fmla="*/ 1637212 w 2778035"/>
              <a:gd name="connsiteY74" fmla="*/ 191589 h 365760"/>
              <a:gd name="connsiteX75" fmla="*/ 1628503 w 2778035"/>
              <a:gd name="connsiteY75" fmla="*/ 139337 h 365760"/>
              <a:gd name="connsiteX76" fmla="*/ 1654629 w 2778035"/>
              <a:gd name="connsiteY76" fmla="*/ 121920 h 365760"/>
              <a:gd name="connsiteX77" fmla="*/ 1672046 w 2778035"/>
              <a:gd name="connsiteY77" fmla="*/ 95795 h 365760"/>
              <a:gd name="connsiteX78" fmla="*/ 1733006 w 2778035"/>
              <a:gd name="connsiteY78" fmla="*/ 87086 h 365760"/>
              <a:gd name="connsiteX79" fmla="*/ 1793966 w 2778035"/>
              <a:gd name="connsiteY79" fmla="*/ 69669 h 365760"/>
              <a:gd name="connsiteX80" fmla="*/ 1837509 w 2778035"/>
              <a:gd name="connsiteY80" fmla="*/ 60960 h 365760"/>
              <a:gd name="connsiteX81" fmla="*/ 2090058 w 2778035"/>
              <a:gd name="connsiteY81" fmla="*/ 78377 h 365760"/>
              <a:gd name="connsiteX82" fmla="*/ 2116183 w 2778035"/>
              <a:gd name="connsiteY82" fmla="*/ 87086 h 365760"/>
              <a:gd name="connsiteX83" fmla="*/ 2124892 w 2778035"/>
              <a:gd name="connsiteY83" fmla="*/ 113212 h 365760"/>
              <a:gd name="connsiteX84" fmla="*/ 2142309 w 2778035"/>
              <a:gd name="connsiteY84" fmla="*/ 139337 h 365760"/>
              <a:gd name="connsiteX85" fmla="*/ 2107475 w 2778035"/>
              <a:gd name="connsiteY85" fmla="*/ 191589 h 365760"/>
              <a:gd name="connsiteX86" fmla="*/ 2072640 w 2778035"/>
              <a:gd name="connsiteY86" fmla="*/ 235132 h 365760"/>
              <a:gd name="connsiteX87" fmla="*/ 2081349 w 2778035"/>
              <a:gd name="connsiteY87" fmla="*/ 269966 h 365760"/>
              <a:gd name="connsiteX88" fmla="*/ 2116183 w 2778035"/>
              <a:gd name="connsiteY88" fmla="*/ 322217 h 365760"/>
              <a:gd name="connsiteX89" fmla="*/ 2168435 w 2778035"/>
              <a:gd name="connsiteY89" fmla="*/ 339635 h 365760"/>
              <a:gd name="connsiteX90" fmla="*/ 2194560 w 2778035"/>
              <a:gd name="connsiteY90" fmla="*/ 348343 h 365760"/>
              <a:gd name="connsiteX91" fmla="*/ 2281646 w 2778035"/>
              <a:gd name="connsiteY91" fmla="*/ 304800 h 365760"/>
              <a:gd name="connsiteX92" fmla="*/ 2255520 w 2778035"/>
              <a:gd name="connsiteY92" fmla="*/ 252549 h 365760"/>
              <a:gd name="connsiteX93" fmla="*/ 2203269 w 2778035"/>
              <a:gd name="connsiteY93" fmla="*/ 235132 h 365760"/>
              <a:gd name="connsiteX94" fmla="*/ 2194560 w 2778035"/>
              <a:gd name="connsiteY94" fmla="*/ 209006 h 365760"/>
              <a:gd name="connsiteX95" fmla="*/ 2211978 w 2778035"/>
              <a:gd name="connsiteY95" fmla="*/ 191589 h 365760"/>
              <a:gd name="connsiteX96" fmla="*/ 2290355 w 2778035"/>
              <a:gd name="connsiteY96" fmla="*/ 182880 h 365760"/>
              <a:gd name="connsiteX97" fmla="*/ 2281646 w 2778035"/>
              <a:gd name="connsiteY97" fmla="*/ 139337 h 365760"/>
              <a:gd name="connsiteX98" fmla="*/ 2177143 w 2778035"/>
              <a:gd name="connsiteY98" fmla="*/ 113212 h 365760"/>
              <a:gd name="connsiteX99" fmla="*/ 2185852 w 2778035"/>
              <a:gd name="connsiteY99" fmla="*/ 87086 h 365760"/>
              <a:gd name="connsiteX100" fmla="*/ 2264229 w 2778035"/>
              <a:gd name="connsiteY100" fmla="*/ 78377 h 365760"/>
              <a:gd name="connsiteX101" fmla="*/ 2316480 w 2778035"/>
              <a:gd name="connsiteY101" fmla="*/ 95795 h 365760"/>
              <a:gd name="connsiteX102" fmla="*/ 2342606 w 2778035"/>
              <a:gd name="connsiteY102" fmla="*/ 104503 h 365760"/>
              <a:gd name="connsiteX103" fmla="*/ 2360023 w 2778035"/>
              <a:gd name="connsiteY103" fmla="*/ 78377 h 365760"/>
              <a:gd name="connsiteX104" fmla="*/ 2368732 w 2778035"/>
              <a:gd name="connsiteY104" fmla="*/ 26126 h 365760"/>
              <a:gd name="connsiteX105" fmla="*/ 2438400 w 2778035"/>
              <a:gd name="connsiteY105" fmla="*/ 34835 h 365760"/>
              <a:gd name="connsiteX106" fmla="*/ 2412275 w 2778035"/>
              <a:gd name="connsiteY106" fmla="*/ 148046 h 365760"/>
              <a:gd name="connsiteX107" fmla="*/ 2394858 w 2778035"/>
              <a:gd name="connsiteY107" fmla="*/ 174172 h 365760"/>
              <a:gd name="connsiteX108" fmla="*/ 2368732 w 2778035"/>
              <a:gd name="connsiteY108" fmla="*/ 182880 h 365760"/>
              <a:gd name="connsiteX109" fmla="*/ 2394858 w 2778035"/>
              <a:gd name="connsiteY109" fmla="*/ 200297 h 365760"/>
              <a:gd name="connsiteX110" fmla="*/ 2447109 w 2778035"/>
              <a:gd name="connsiteY110" fmla="*/ 165463 h 365760"/>
              <a:gd name="connsiteX111" fmla="*/ 2455818 w 2778035"/>
              <a:gd name="connsiteY111" fmla="*/ 139337 h 365760"/>
              <a:gd name="connsiteX112" fmla="*/ 2473235 w 2778035"/>
              <a:gd name="connsiteY112" fmla="*/ 113212 h 365760"/>
              <a:gd name="connsiteX113" fmla="*/ 2516778 w 2778035"/>
              <a:gd name="connsiteY113" fmla="*/ 121920 h 365760"/>
              <a:gd name="connsiteX114" fmla="*/ 2525486 w 2778035"/>
              <a:gd name="connsiteY114" fmla="*/ 148046 h 365760"/>
              <a:gd name="connsiteX115" fmla="*/ 2490652 w 2778035"/>
              <a:gd name="connsiteY115" fmla="*/ 217715 h 365760"/>
              <a:gd name="connsiteX116" fmla="*/ 2473235 w 2778035"/>
              <a:gd name="connsiteY116" fmla="*/ 243840 h 365760"/>
              <a:gd name="connsiteX117" fmla="*/ 2394858 w 2778035"/>
              <a:gd name="connsiteY117" fmla="*/ 278675 h 365760"/>
              <a:gd name="connsiteX118" fmla="*/ 2368732 w 2778035"/>
              <a:gd name="connsiteY118" fmla="*/ 287383 h 365760"/>
              <a:gd name="connsiteX119" fmla="*/ 2377440 w 2778035"/>
              <a:gd name="connsiteY119" fmla="*/ 348343 h 365760"/>
              <a:gd name="connsiteX120" fmla="*/ 2455818 w 2778035"/>
              <a:gd name="connsiteY120" fmla="*/ 330926 h 365760"/>
              <a:gd name="connsiteX121" fmla="*/ 2560320 w 2778035"/>
              <a:gd name="connsiteY121" fmla="*/ 322217 h 365760"/>
              <a:gd name="connsiteX122" fmla="*/ 2778035 w 2778035"/>
              <a:gd name="connsiteY122" fmla="*/ 339635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778035" h="365760">
                <a:moveTo>
                  <a:pt x="0" y="339635"/>
                </a:moveTo>
                <a:cubicBezTo>
                  <a:pt x="61856" y="352005"/>
                  <a:pt x="66491" y="357111"/>
                  <a:pt x="148046" y="339635"/>
                </a:cubicBezTo>
                <a:cubicBezTo>
                  <a:pt x="156074" y="337915"/>
                  <a:pt x="160334" y="328628"/>
                  <a:pt x="165463" y="322217"/>
                </a:cubicBezTo>
                <a:cubicBezTo>
                  <a:pt x="184757" y="298099"/>
                  <a:pt x="182390" y="297561"/>
                  <a:pt x="191589" y="269966"/>
                </a:cubicBezTo>
                <a:cubicBezTo>
                  <a:pt x="188686" y="243840"/>
                  <a:pt x="191863" y="216293"/>
                  <a:pt x="182880" y="191589"/>
                </a:cubicBezTo>
                <a:cubicBezTo>
                  <a:pt x="179303" y="181753"/>
                  <a:pt x="166319" y="178423"/>
                  <a:pt x="156755" y="174172"/>
                </a:cubicBezTo>
                <a:cubicBezTo>
                  <a:pt x="139978" y="166716"/>
                  <a:pt x="104503" y="156755"/>
                  <a:pt x="104503" y="156755"/>
                </a:cubicBezTo>
                <a:cubicBezTo>
                  <a:pt x="95795" y="150949"/>
                  <a:pt x="87739" y="144018"/>
                  <a:pt x="78378" y="139337"/>
                </a:cubicBezTo>
                <a:cubicBezTo>
                  <a:pt x="70167" y="135232"/>
                  <a:pt x="52252" y="139809"/>
                  <a:pt x="52252" y="130629"/>
                </a:cubicBezTo>
                <a:cubicBezTo>
                  <a:pt x="52252" y="120163"/>
                  <a:pt x="69669" y="119018"/>
                  <a:pt x="78378" y="113212"/>
                </a:cubicBezTo>
                <a:cubicBezTo>
                  <a:pt x="102400" y="116215"/>
                  <a:pt x="147321" y="117203"/>
                  <a:pt x="174172" y="130629"/>
                </a:cubicBezTo>
                <a:cubicBezTo>
                  <a:pt x="183533" y="135310"/>
                  <a:pt x="191589" y="142240"/>
                  <a:pt x="200298" y="148046"/>
                </a:cubicBezTo>
                <a:cubicBezTo>
                  <a:pt x="227027" y="141363"/>
                  <a:pt x="274329" y="141835"/>
                  <a:pt x="226423" y="87086"/>
                </a:cubicBezTo>
                <a:cubicBezTo>
                  <a:pt x="220487" y="80302"/>
                  <a:pt x="154387" y="64722"/>
                  <a:pt x="139338" y="60960"/>
                </a:cubicBezTo>
                <a:cubicBezTo>
                  <a:pt x="133532" y="55154"/>
                  <a:pt x="98696" y="31932"/>
                  <a:pt x="139338" y="26126"/>
                </a:cubicBezTo>
                <a:cubicBezTo>
                  <a:pt x="144947" y="25325"/>
                  <a:pt x="208685" y="40834"/>
                  <a:pt x="217715" y="43543"/>
                </a:cubicBezTo>
                <a:cubicBezTo>
                  <a:pt x="235300" y="48818"/>
                  <a:pt x="269966" y="60960"/>
                  <a:pt x="269966" y="60960"/>
                </a:cubicBezTo>
                <a:cubicBezTo>
                  <a:pt x="330926" y="101601"/>
                  <a:pt x="310606" y="78378"/>
                  <a:pt x="339635" y="121920"/>
                </a:cubicBezTo>
                <a:cubicBezTo>
                  <a:pt x="345441" y="113212"/>
                  <a:pt x="348879" y="102333"/>
                  <a:pt x="357052" y="95795"/>
                </a:cubicBezTo>
                <a:cubicBezTo>
                  <a:pt x="364220" y="90060"/>
                  <a:pt x="377842" y="94556"/>
                  <a:pt x="383178" y="87086"/>
                </a:cubicBezTo>
                <a:cubicBezTo>
                  <a:pt x="433900" y="16076"/>
                  <a:pt x="373880" y="52723"/>
                  <a:pt x="418012" y="17417"/>
                </a:cubicBezTo>
                <a:cubicBezTo>
                  <a:pt x="426185" y="10879"/>
                  <a:pt x="435429" y="5806"/>
                  <a:pt x="444138" y="0"/>
                </a:cubicBezTo>
                <a:cubicBezTo>
                  <a:pt x="458652" y="2903"/>
                  <a:pt x="481850" y="-4896"/>
                  <a:pt x="487680" y="8709"/>
                </a:cubicBezTo>
                <a:cubicBezTo>
                  <a:pt x="492853" y="20781"/>
                  <a:pt x="465681" y="74251"/>
                  <a:pt x="452846" y="87086"/>
                </a:cubicBezTo>
                <a:cubicBezTo>
                  <a:pt x="445445" y="94487"/>
                  <a:pt x="435429" y="98697"/>
                  <a:pt x="426720" y="104503"/>
                </a:cubicBezTo>
                <a:cubicBezTo>
                  <a:pt x="418979" y="116115"/>
                  <a:pt x="385113" y="148046"/>
                  <a:pt x="435429" y="148046"/>
                </a:cubicBezTo>
                <a:cubicBezTo>
                  <a:pt x="445895" y="148046"/>
                  <a:pt x="452194" y="135310"/>
                  <a:pt x="461555" y="130629"/>
                </a:cubicBezTo>
                <a:cubicBezTo>
                  <a:pt x="469765" y="126524"/>
                  <a:pt x="478972" y="124823"/>
                  <a:pt x="487680" y="121920"/>
                </a:cubicBezTo>
                <a:cubicBezTo>
                  <a:pt x="493486" y="113212"/>
                  <a:pt x="496925" y="102333"/>
                  <a:pt x="505098" y="95795"/>
                </a:cubicBezTo>
                <a:cubicBezTo>
                  <a:pt x="532025" y="74254"/>
                  <a:pt x="625527" y="95659"/>
                  <a:pt x="627018" y="95795"/>
                </a:cubicBezTo>
                <a:cubicBezTo>
                  <a:pt x="624115" y="104503"/>
                  <a:pt x="624044" y="114752"/>
                  <a:pt x="618309" y="121920"/>
                </a:cubicBezTo>
                <a:cubicBezTo>
                  <a:pt x="611770" y="130093"/>
                  <a:pt x="601544" y="134656"/>
                  <a:pt x="592183" y="139337"/>
                </a:cubicBezTo>
                <a:cubicBezTo>
                  <a:pt x="565332" y="152763"/>
                  <a:pt x="520410" y="153752"/>
                  <a:pt x="496389" y="156755"/>
                </a:cubicBezTo>
                <a:cubicBezTo>
                  <a:pt x="435430" y="177075"/>
                  <a:pt x="449944" y="156755"/>
                  <a:pt x="435429" y="200297"/>
                </a:cubicBezTo>
                <a:cubicBezTo>
                  <a:pt x="441235" y="206103"/>
                  <a:pt x="445805" y="213491"/>
                  <a:pt x="452846" y="217715"/>
                </a:cubicBezTo>
                <a:cubicBezTo>
                  <a:pt x="460717" y="222438"/>
                  <a:pt x="469834" y="225553"/>
                  <a:pt x="478972" y="226423"/>
                </a:cubicBezTo>
                <a:cubicBezTo>
                  <a:pt x="531068" y="231385"/>
                  <a:pt x="583475" y="232229"/>
                  <a:pt x="635726" y="235132"/>
                </a:cubicBezTo>
                <a:cubicBezTo>
                  <a:pt x="608132" y="244329"/>
                  <a:pt x="607591" y="241963"/>
                  <a:pt x="583475" y="261257"/>
                </a:cubicBezTo>
                <a:cubicBezTo>
                  <a:pt x="577064" y="266386"/>
                  <a:pt x="573099" y="274451"/>
                  <a:pt x="566058" y="278675"/>
                </a:cubicBezTo>
                <a:cubicBezTo>
                  <a:pt x="549371" y="288687"/>
                  <a:pt x="498607" y="294105"/>
                  <a:pt x="487680" y="296092"/>
                </a:cubicBezTo>
                <a:cubicBezTo>
                  <a:pt x="473117" y="298740"/>
                  <a:pt x="458652" y="301897"/>
                  <a:pt x="444138" y="304800"/>
                </a:cubicBezTo>
                <a:cubicBezTo>
                  <a:pt x="438332" y="310606"/>
                  <a:pt x="426720" y="314006"/>
                  <a:pt x="426720" y="322217"/>
                </a:cubicBezTo>
                <a:cubicBezTo>
                  <a:pt x="426720" y="330428"/>
                  <a:pt x="439913" y="332594"/>
                  <a:pt x="444138" y="339635"/>
                </a:cubicBezTo>
                <a:cubicBezTo>
                  <a:pt x="448861" y="347506"/>
                  <a:pt x="449943" y="357052"/>
                  <a:pt x="452846" y="365760"/>
                </a:cubicBezTo>
                <a:cubicBezTo>
                  <a:pt x="523835" y="355619"/>
                  <a:pt x="563851" y="348343"/>
                  <a:pt x="644435" y="348343"/>
                </a:cubicBezTo>
                <a:cubicBezTo>
                  <a:pt x="688074" y="348343"/>
                  <a:pt x="731520" y="354149"/>
                  <a:pt x="775063" y="357052"/>
                </a:cubicBezTo>
                <a:cubicBezTo>
                  <a:pt x="804092" y="354149"/>
                  <a:pt x="833315" y="352779"/>
                  <a:pt x="862149" y="348343"/>
                </a:cubicBezTo>
                <a:cubicBezTo>
                  <a:pt x="871222" y="346947"/>
                  <a:pt x="881784" y="346126"/>
                  <a:pt x="888275" y="339635"/>
                </a:cubicBezTo>
                <a:cubicBezTo>
                  <a:pt x="894766" y="333144"/>
                  <a:pt x="894080" y="322218"/>
                  <a:pt x="896983" y="313509"/>
                </a:cubicBezTo>
                <a:cubicBezTo>
                  <a:pt x="888275" y="307703"/>
                  <a:pt x="880422" y="300343"/>
                  <a:pt x="870858" y="296092"/>
                </a:cubicBezTo>
                <a:cubicBezTo>
                  <a:pt x="855132" y="289103"/>
                  <a:pt x="805203" y="273863"/>
                  <a:pt x="783772" y="269966"/>
                </a:cubicBezTo>
                <a:cubicBezTo>
                  <a:pt x="763577" y="266294"/>
                  <a:pt x="743007" y="264929"/>
                  <a:pt x="722812" y="261257"/>
                </a:cubicBezTo>
                <a:cubicBezTo>
                  <a:pt x="711036" y="259116"/>
                  <a:pt x="699589" y="255452"/>
                  <a:pt x="687978" y="252549"/>
                </a:cubicBezTo>
                <a:cubicBezTo>
                  <a:pt x="731105" y="187857"/>
                  <a:pt x="688682" y="235132"/>
                  <a:pt x="836023" y="235132"/>
                </a:cubicBezTo>
                <a:cubicBezTo>
                  <a:pt x="845203" y="235132"/>
                  <a:pt x="853322" y="228945"/>
                  <a:pt x="862149" y="226423"/>
                </a:cubicBezTo>
                <a:cubicBezTo>
                  <a:pt x="873657" y="223135"/>
                  <a:pt x="885372" y="220618"/>
                  <a:pt x="896983" y="217715"/>
                </a:cubicBezTo>
                <a:cubicBezTo>
                  <a:pt x="934720" y="220618"/>
                  <a:pt x="972346" y="226423"/>
                  <a:pt x="1010195" y="226423"/>
                </a:cubicBezTo>
                <a:cubicBezTo>
                  <a:pt x="1157247" y="226423"/>
                  <a:pt x="1183154" y="221720"/>
                  <a:pt x="1297578" y="209006"/>
                </a:cubicBezTo>
                <a:cubicBezTo>
                  <a:pt x="1374177" y="183471"/>
                  <a:pt x="1326099" y="195960"/>
                  <a:pt x="1489166" y="209006"/>
                </a:cubicBezTo>
                <a:cubicBezTo>
                  <a:pt x="1520562" y="211518"/>
                  <a:pt x="1546426" y="218967"/>
                  <a:pt x="1576252" y="226423"/>
                </a:cubicBezTo>
                <a:cubicBezTo>
                  <a:pt x="1584961" y="232229"/>
                  <a:pt x="1598491" y="234122"/>
                  <a:pt x="1602378" y="243840"/>
                </a:cubicBezTo>
                <a:cubicBezTo>
                  <a:pt x="1605787" y="252363"/>
                  <a:pt x="1602575" y="267740"/>
                  <a:pt x="1593669" y="269966"/>
                </a:cubicBezTo>
                <a:cubicBezTo>
                  <a:pt x="1551332" y="280550"/>
                  <a:pt x="1506583" y="275772"/>
                  <a:pt x="1463040" y="278675"/>
                </a:cubicBezTo>
                <a:cubicBezTo>
                  <a:pt x="1352476" y="297101"/>
                  <a:pt x="1466140" y="279920"/>
                  <a:pt x="1280160" y="296092"/>
                </a:cubicBezTo>
                <a:cubicBezTo>
                  <a:pt x="1256845" y="298119"/>
                  <a:pt x="1233715" y="301897"/>
                  <a:pt x="1210492" y="304800"/>
                </a:cubicBezTo>
                <a:cubicBezTo>
                  <a:pt x="1182745" y="311737"/>
                  <a:pt x="1160872" y="317793"/>
                  <a:pt x="1132115" y="322217"/>
                </a:cubicBezTo>
                <a:cubicBezTo>
                  <a:pt x="1108983" y="325776"/>
                  <a:pt x="1085669" y="328023"/>
                  <a:pt x="1062446" y="330926"/>
                </a:cubicBezTo>
                <a:cubicBezTo>
                  <a:pt x="1071155" y="336732"/>
                  <a:pt x="1079211" y="343662"/>
                  <a:pt x="1088572" y="348343"/>
                </a:cubicBezTo>
                <a:cubicBezTo>
                  <a:pt x="1096783" y="352448"/>
                  <a:pt x="1105518" y="357052"/>
                  <a:pt x="1114698" y="357052"/>
                </a:cubicBezTo>
                <a:cubicBezTo>
                  <a:pt x="1297601" y="357052"/>
                  <a:pt x="1480458" y="351246"/>
                  <a:pt x="1663338" y="348343"/>
                </a:cubicBezTo>
                <a:cubicBezTo>
                  <a:pt x="1672046" y="345440"/>
                  <a:pt x="1687663" y="348636"/>
                  <a:pt x="1689463" y="339635"/>
                </a:cubicBezTo>
                <a:cubicBezTo>
                  <a:pt x="1694618" y="313859"/>
                  <a:pt x="1685076" y="287186"/>
                  <a:pt x="1680755" y="261257"/>
                </a:cubicBezTo>
                <a:cubicBezTo>
                  <a:pt x="1679246" y="252202"/>
                  <a:pt x="1677781" y="242300"/>
                  <a:pt x="1672046" y="235132"/>
                </a:cubicBezTo>
                <a:cubicBezTo>
                  <a:pt x="1665507" y="226959"/>
                  <a:pt x="1654629" y="223521"/>
                  <a:pt x="1645920" y="217715"/>
                </a:cubicBezTo>
                <a:cubicBezTo>
                  <a:pt x="1643017" y="209006"/>
                  <a:pt x="1641317" y="199800"/>
                  <a:pt x="1637212" y="191589"/>
                </a:cubicBezTo>
                <a:cubicBezTo>
                  <a:pt x="1625545" y="168254"/>
                  <a:pt x="1606976" y="166245"/>
                  <a:pt x="1628503" y="139337"/>
                </a:cubicBezTo>
                <a:cubicBezTo>
                  <a:pt x="1635041" y="131164"/>
                  <a:pt x="1645920" y="127726"/>
                  <a:pt x="1654629" y="121920"/>
                </a:cubicBezTo>
                <a:cubicBezTo>
                  <a:pt x="1660435" y="113212"/>
                  <a:pt x="1662482" y="100046"/>
                  <a:pt x="1672046" y="95795"/>
                </a:cubicBezTo>
                <a:cubicBezTo>
                  <a:pt x="1690803" y="87459"/>
                  <a:pt x="1712811" y="90758"/>
                  <a:pt x="1733006" y="87086"/>
                </a:cubicBezTo>
                <a:cubicBezTo>
                  <a:pt x="1792718" y="76229"/>
                  <a:pt x="1744235" y="82102"/>
                  <a:pt x="1793966" y="69669"/>
                </a:cubicBezTo>
                <a:cubicBezTo>
                  <a:pt x="1808326" y="66079"/>
                  <a:pt x="1822995" y="63863"/>
                  <a:pt x="1837509" y="60960"/>
                </a:cubicBezTo>
                <a:cubicBezTo>
                  <a:pt x="1934732" y="65011"/>
                  <a:pt x="2005008" y="57114"/>
                  <a:pt x="2090058" y="78377"/>
                </a:cubicBezTo>
                <a:cubicBezTo>
                  <a:pt x="2098963" y="80603"/>
                  <a:pt x="2107475" y="84183"/>
                  <a:pt x="2116183" y="87086"/>
                </a:cubicBezTo>
                <a:cubicBezTo>
                  <a:pt x="2119086" y="95795"/>
                  <a:pt x="2120787" y="105001"/>
                  <a:pt x="2124892" y="113212"/>
                </a:cubicBezTo>
                <a:cubicBezTo>
                  <a:pt x="2129573" y="122573"/>
                  <a:pt x="2140588" y="129013"/>
                  <a:pt x="2142309" y="139337"/>
                </a:cubicBezTo>
                <a:cubicBezTo>
                  <a:pt x="2146135" y="162293"/>
                  <a:pt x="2118049" y="178900"/>
                  <a:pt x="2107475" y="191589"/>
                </a:cubicBezTo>
                <a:cubicBezTo>
                  <a:pt x="2052563" y="257486"/>
                  <a:pt x="2123300" y="184475"/>
                  <a:pt x="2072640" y="235132"/>
                </a:cubicBezTo>
                <a:cubicBezTo>
                  <a:pt x="2075543" y="246743"/>
                  <a:pt x="2078061" y="258458"/>
                  <a:pt x="2081349" y="269966"/>
                </a:cubicBezTo>
                <a:cubicBezTo>
                  <a:pt x="2088143" y="293743"/>
                  <a:pt x="2091362" y="308427"/>
                  <a:pt x="2116183" y="322217"/>
                </a:cubicBezTo>
                <a:cubicBezTo>
                  <a:pt x="2132232" y="331133"/>
                  <a:pt x="2151018" y="333829"/>
                  <a:pt x="2168435" y="339635"/>
                </a:cubicBezTo>
                <a:lnTo>
                  <a:pt x="2194560" y="348343"/>
                </a:lnTo>
                <a:cubicBezTo>
                  <a:pt x="2274383" y="328388"/>
                  <a:pt x="2250951" y="350843"/>
                  <a:pt x="2281646" y="304800"/>
                </a:cubicBezTo>
                <a:cubicBezTo>
                  <a:pt x="2276335" y="283556"/>
                  <a:pt x="2277705" y="263641"/>
                  <a:pt x="2255520" y="252549"/>
                </a:cubicBezTo>
                <a:cubicBezTo>
                  <a:pt x="2239099" y="244339"/>
                  <a:pt x="2203269" y="235132"/>
                  <a:pt x="2203269" y="235132"/>
                </a:cubicBezTo>
                <a:cubicBezTo>
                  <a:pt x="2200366" y="226423"/>
                  <a:pt x="2192760" y="218007"/>
                  <a:pt x="2194560" y="209006"/>
                </a:cubicBezTo>
                <a:cubicBezTo>
                  <a:pt x="2196170" y="200955"/>
                  <a:pt x="2204057" y="193749"/>
                  <a:pt x="2211978" y="191589"/>
                </a:cubicBezTo>
                <a:cubicBezTo>
                  <a:pt x="2237338" y="184673"/>
                  <a:pt x="2264229" y="185783"/>
                  <a:pt x="2290355" y="182880"/>
                </a:cubicBezTo>
                <a:cubicBezTo>
                  <a:pt x="2287452" y="168366"/>
                  <a:pt x="2290249" y="151382"/>
                  <a:pt x="2281646" y="139337"/>
                </a:cubicBezTo>
                <a:cubicBezTo>
                  <a:pt x="2265244" y="116374"/>
                  <a:pt x="2188727" y="114660"/>
                  <a:pt x="2177143" y="113212"/>
                </a:cubicBezTo>
                <a:cubicBezTo>
                  <a:pt x="2180046" y="104503"/>
                  <a:pt x="2180117" y="94254"/>
                  <a:pt x="2185852" y="87086"/>
                </a:cubicBezTo>
                <a:cubicBezTo>
                  <a:pt x="2209862" y="57074"/>
                  <a:pt x="2230009" y="72674"/>
                  <a:pt x="2264229" y="78377"/>
                </a:cubicBezTo>
                <a:lnTo>
                  <a:pt x="2316480" y="95795"/>
                </a:lnTo>
                <a:lnTo>
                  <a:pt x="2342606" y="104503"/>
                </a:lnTo>
                <a:cubicBezTo>
                  <a:pt x="2348412" y="95794"/>
                  <a:pt x="2356713" y="88306"/>
                  <a:pt x="2360023" y="78377"/>
                </a:cubicBezTo>
                <a:cubicBezTo>
                  <a:pt x="2365607" y="61626"/>
                  <a:pt x="2353297" y="34701"/>
                  <a:pt x="2368732" y="26126"/>
                </a:cubicBezTo>
                <a:cubicBezTo>
                  <a:pt x="2389190" y="14760"/>
                  <a:pt x="2415177" y="31932"/>
                  <a:pt x="2438400" y="34835"/>
                </a:cubicBezTo>
                <a:cubicBezTo>
                  <a:pt x="2434385" y="62941"/>
                  <a:pt x="2429663" y="121963"/>
                  <a:pt x="2412275" y="148046"/>
                </a:cubicBezTo>
                <a:cubicBezTo>
                  <a:pt x="2406469" y="156755"/>
                  <a:pt x="2403031" y="167634"/>
                  <a:pt x="2394858" y="174172"/>
                </a:cubicBezTo>
                <a:cubicBezTo>
                  <a:pt x="2387690" y="179906"/>
                  <a:pt x="2377441" y="179977"/>
                  <a:pt x="2368732" y="182880"/>
                </a:cubicBezTo>
                <a:cubicBezTo>
                  <a:pt x="2377441" y="188686"/>
                  <a:pt x="2384497" y="198817"/>
                  <a:pt x="2394858" y="200297"/>
                </a:cubicBezTo>
                <a:cubicBezTo>
                  <a:pt x="2425180" y="204629"/>
                  <a:pt x="2435878" y="187925"/>
                  <a:pt x="2447109" y="165463"/>
                </a:cubicBezTo>
                <a:cubicBezTo>
                  <a:pt x="2451214" y="157252"/>
                  <a:pt x="2451713" y="147548"/>
                  <a:pt x="2455818" y="139337"/>
                </a:cubicBezTo>
                <a:cubicBezTo>
                  <a:pt x="2460499" y="129976"/>
                  <a:pt x="2467429" y="121920"/>
                  <a:pt x="2473235" y="113212"/>
                </a:cubicBezTo>
                <a:cubicBezTo>
                  <a:pt x="2487749" y="116115"/>
                  <a:pt x="2504462" y="113709"/>
                  <a:pt x="2516778" y="121920"/>
                </a:cubicBezTo>
                <a:cubicBezTo>
                  <a:pt x="2524416" y="127012"/>
                  <a:pt x="2526500" y="138922"/>
                  <a:pt x="2525486" y="148046"/>
                </a:cubicBezTo>
                <a:cubicBezTo>
                  <a:pt x="2518774" y="208449"/>
                  <a:pt x="2515102" y="187153"/>
                  <a:pt x="2490652" y="217715"/>
                </a:cubicBezTo>
                <a:cubicBezTo>
                  <a:pt x="2484114" y="225888"/>
                  <a:pt x="2480636" y="236439"/>
                  <a:pt x="2473235" y="243840"/>
                </a:cubicBezTo>
                <a:cubicBezTo>
                  <a:pt x="2452535" y="264539"/>
                  <a:pt x="2420725" y="270053"/>
                  <a:pt x="2394858" y="278675"/>
                </a:cubicBezTo>
                <a:lnTo>
                  <a:pt x="2368732" y="287383"/>
                </a:lnTo>
                <a:cubicBezTo>
                  <a:pt x="2371635" y="307703"/>
                  <a:pt x="2361855" y="334985"/>
                  <a:pt x="2377440" y="348343"/>
                </a:cubicBezTo>
                <a:cubicBezTo>
                  <a:pt x="2392032" y="360851"/>
                  <a:pt x="2437227" y="333405"/>
                  <a:pt x="2455818" y="330926"/>
                </a:cubicBezTo>
                <a:cubicBezTo>
                  <a:pt x="2490466" y="326306"/>
                  <a:pt x="2525486" y="325120"/>
                  <a:pt x="2560320" y="322217"/>
                </a:cubicBezTo>
                <a:cubicBezTo>
                  <a:pt x="2773428" y="331097"/>
                  <a:pt x="2720020" y="281620"/>
                  <a:pt x="2778035" y="33963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p:cNvSpPr/>
          <p:nvPr/>
        </p:nvSpPr>
        <p:spPr>
          <a:xfrm>
            <a:off x="575148" y="2933556"/>
            <a:ext cx="2736643" cy="110170"/>
          </a:xfrm>
          <a:prstGeom prst="rect">
            <a:avLst/>
          </a:prstGeom>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1" name="Straight Connector 30"/>
          <p:cNvCxnSpPr>
            <a:cxnSpLocks/>
          </p:cNvCxnSpPr>
          <p:nvPr/>
        </p:nvCxnSpPr>
        <p:spPr>
          <a:xfrm flipH="1">
            <a:off x="1200577" y="2859632"/>
            <a:ext cx="16446" cy="757607"/>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flipH="1">
            <a:off x="2137076" y="2846914"/>
            <a:ext cx="2126" cy="646484"/>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2696247" y="2835672"/>
            <a:ext cx="5594" cy="55433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flipH="1">
            <a:off x="3076949" y="2829953"/>
            <a:ext cx="1" cy="58702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14506" y="3113177"/>
            <a:ext cx="897110" cy="184666"/>
          </a:xfrm>
          <a:prstGeom prst="rect">
            <a:avLst/>
          </a:prstGeom>
          <a:noFill/>
        </p:spPr>
        <p:txBody>
          <a:bodyPr wrap="square" rtlCol="0">
            <a:spAutoFit/>
          </a:bodyPr>
          <a:lstStyle/>
          <a:p>
            <a:r>
              <a:rPr lang="en-AU" sz="600" dirty="0">
                <a:latin typeface="Arial Narrow" panose="020B0606020202030204" pitchFamily="34" charset="0"/>
              </a:rPr>
              <a:t>Plate Coral</a:t>
            </a:r>
          </a:p>
        </p:txBody>
      </p:sp>
      <p:sp>
        <p:nvSpPr>
          <p:cNvPr id="38" name="TextBox 37"/>
          <p:cNvSpPr txBox="1"/>
          <p:nvPr/>
        </p:nvSpPr>
        <p:spPr>
          <a:xfrm>
            <a:off x="2127006" y="3106214"/>
            <a:ext cx="897110" cy="184666"/>
          </a:xfrm>
          <a:prstGeom prst="rect">
            <a:avLst/>
          </a:prstGeom>
          <a:noFill/>
        </p:spPr>
        <p:txBody>
          <a:bodyPr wrap="square" rtlCol="0">
            <a:spAutoFit/>
          </a:bodyPr>
          <a:lstStyle/>
          <a:p>
            <a:r>
              <a:rPr lang="en-AU" sz="600" dirty="0">
                <a:latin typeface="Arial Narrow" panose="020B0606020202030204" pitchFamily="34" charset="0"/>
              </a:rPr>
              <a:t>Boulder Coral</a:t>
            </a:r>
          </a:p>
        </p:txBody>
      </p:sp>
      <p:sp>
        <p:nvSpPr>
          <p:cNvPr id="39" name="TextBox 38"/>
          <p:cNvSpPr txBox="1"/>
          <p:nvPr/>
        </p:nvSpPr>
        <p:spPr>
          <a:xfrm>
            <a:off x="2667178" y="3100323"/>
            <a:ext cx="489062" cy="184666"/>
          </a:xfrm>
          <a:prstGeom prst="rect">
            <a:avLst/>
          </a:prstGeom>
          <a:noFill/>
        </p:spPr>
        <p:txBody>
          <a:bodyPr wrap="square" rtlCol="0">
            <a:spAutoFit/>
          </a:bodyPr>
          <a:lstStyle/>
          <a:p>
            <a:r>
              <a:rPr lang="en-AU" sz="600" dirty="0">
                <a:latin typeface="Arial Narrow" panose="020B0606020202030204" pitchFamily="34" charset="0"/>
              </a:rPr>
              <a:t>Branching </a:t>
            </a:r>
          </a:p>
        </p:txBody>
      </p:sp>
      <p:sp>
        <p:nvSpPr>
          <p:cNvPr id="40" name="TextBox 39"/>
          <p:cNvSpPr txBox="1"/>
          <p:nvPr/>
        </p:nvSpPr>
        <p:spPr>
          <a:xfrm>
            <a:off x="3036723" y="3102592"/>
            <a:ext cx="431599" cy="184666"/>
          </a:xfrm>
          <a:prstGeom prst="rect">
            <a:avLst/>
          </a:prstGeom>
          <a:noFill/>
        </p:spPr>
        <p:txBody>
          <a:bodyPr wrap="square" rtlCol="0">
            <a:spAutoFit/>
          </a:bodyPr>
          <a:lstStyle/>
          <a:p>
            <a:r>
              <a:rPr lang="en-AU" sz="600" dirty="0">
                <a:latin typeface="Arial Narrow" panose="020B0606020202030204" pitchFamily="34" charset="0"/>
              </a:rPr>
              <a:t>Sand</a:t>
            </a:r>
          </a:p>
        </p:txBody>
      </p:sp>
      <p:cxnSp>
        <p:nvCxnSpPr>
          <p:cNvPr id="41" name="Straight Connector 40"/>
          <p:cNvCxnSpPr>
            <a:cxnSpLocks/>
          </p:cNvCxnSpPr>
          <p:nvPr/>
        </p:nvCxnSpPr>
        <p:spPr>
          <a:xfrm>
            <a:off x="3303304" y="2836522"/>
            <a:ext cx="1546" cy="792103"/>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035175" y="2649543"/>
            <a:ext cx="529184" cy="215444"/>
          </a:xfrm>
          <a:prstGeom prst="rect">
            <a:avLst/>
          </a:prstGeom>
          <a:noFill/>
        </p:spPr>
        <p:txBody>
          <a:bodyPr wrap="square" rtlCol="0">
            <a:spAutoFit/>
          </a:bodyPr>
          <a:lstStyle/>
          <a:p>
            <a:r>
              <a:rPr lang="en-AU" sz="800" dirty="0">
                <a:latin typeface="Arial Narrow" panose="020B0606020202030204" pitchFamily="34" charset="0"/>
              </a:rPr>
              <a:t>25cm</a:t>
            </a:r>
          </a:p>
        </p:txBody>
      </p:sp>
      <p:sp>
        <p:nvSpPr>
          <p:cNvPr id="43" name="TextBox 42"/>
          <p:cNvSpPr txBox="1"/>
          <p:nvPr/>
        </p:nvSpPr>
        <p:spPr>
          <a:xfrm>
            <a:off x="1908669" y="2650894"/>
            <a:ext cx="529184" cy="215444"/>
          </a:xfrm>
          <a:prstGeom prst="rect">
            <a:avLst/>
          </a:prstGeom>
          <a:noFill/>
        </p:spPr>
        <p:txBody>
          <a:bodyPr wrap="square" rtlCol="0">
            <a:spAutoFit/>
          </a:bodyPr>
          <a:lstStyle/>
          <a:p>
            <a:r>
              <a:rPr lang="en-AU" sz="800" dirty="0">
                <a:latin typeface="Arial Narrow" panose="020B0606020202030204" pitchFamily="34" charset="0"/>
              </a:rPr>
              <a:t>60cm</a:t>
            </a:r>
          </a:p>
        </p:txBody>
      </p:sp>
      <p:sp>
        <p:nvSpPr>
          <p:cNvPr id="44" name="TextBox 43"/>
          <p:cNvSpPr txBox="1"/>
          <p:nvPr/>
        </p:nvSpPr>
        <p:spPr>
          <a:xfrm>
            <a:off x="2507106" y="2649203"/>
            <a:ext cx="529184" cy="215444"/>
          </a:xfrm>
          <a:prstGeom prst="rect">
            <a:avLst/>
          </a:prstGeom>
          <a:noFill/>
        </p:spPr>
        <p:txBody>
          <a:bodyPr wrap="square" rtlCol="0">
            <a:spAutoFit/>
          </a:bodyPr>
          <a:lstStyle/>
          <a:p>
            <a:r>
              <a:rPr lang="en-AU" sz="800" dirty="0">
                <a:latin typeface="Arial Narrow" panose="020B0606020202030204" pitchFamily="34" charset="0"/>
              </a:rPr>
              <a:t> 80cm</a:t>
            </a:r>
          </a:p>
        </p:txBody>
      </p:sp>
      <p:sp>
        <p:nvSpPr>
          <p:cNvPr id="45" name="TextBox 44"/>
          <p:cNvSpPr txBox="1"/>
          <p:nvPr/>
        </p:nvSpPr>
        <p:spPr>
          <a:xfrm>
            <a:off x="2831860" y="2648495"/>
            <a:ext cx="529184" cy="215444"/>
          </a:xfrm>
          <a:prstGeom prst="rect">
            <a:avLst/>
          </a:prstGeom>
          <a:noFill/>
        </p:spPr>
        <p:txBody>
          <a:bodyPr wrap="square" rtlCol="0">
            <a:spAutoFit/>
          </a:bodyPr>
          <a:lstStyle/>
          <a:p>
            <a:r>
              <a:rPr lang="en-AU" sz="800" dirty="0">
                <a:latin typeface="Arial Narrow" panose="020B0606020202030204" pitchFamily="34" charset="0"/>
              </a:rPr>
              <a:t>  95cm</a:t>
            </a:r>
          </a:p>
        </p:txBody>
      </p:sp>
      <p:sp>
        <p:nvSpPr>
          <p:cNvPr id="46" name="TextBox 45"/>
          <p:cNvSpPr txBox="1"/>
          <p:nvPr/>
        </p:nvSpPr>
        <p:spPr>
          <a:xfrm>
            <a:off x="3107382" y="2644536"/>
            <a:ext cx="529184" cy="215444"/>
          </a:xfrm>
          <a:prstGeom prst="rect">
            <a:avLst/>
          </a:prstGeom>
          <a:noFill/>
        </p:spPr>
        <p:txBody>
          <a:bodyPr wrap="square" rtlCol="0">
            <a:spAutoFit/>
          </a:bodyPr>
          <a:lstStyle/>
          <a:p>
            <a:r>
              <a:rPr lang="en-AU" sz="800" dirty="0">
                <a:latin typeface="Arial Narrow" panose="020B0606020202030204" pitchFamily="34" charset="0"/>
              </a:rPr>
              <a:t>100cm</a:t>
            </a:r>
          </a:p>
        </p:txBody>
      </p:sp>
      <p:sp>
        <p:nvSpPr>
          <p:cNvPr id="50" name="TextBox 49"/>
          <p:cNvSpPr txBox="1"/>
          <p:nvPr/>
        </p:nvSpPr>
        <p:spPr>
          <a:xfrm>
            <a:off x="413988" y="2888237"/>
            <a:ext cx="694971" cy="184666"/>
          </a:xfrm>
          <a:prstGeom prst="rect">
            <a:avLst/>
          </a:prstGeom>
          <a:noFill/>
        </p:spPr>
        <p:txBody>
          <a:bodyPr wrap="square" rtlCol="0">
            <a:spAutoFit/>
          </a:bodyPr>
          <a:lstStyle/>
          <a:p>
            <a:pPr algn="r"/>
            <a:r>
              <a:rPr lang="en-AU" sz="600" dirty="0">
                <a:latin typeface="Arial Narrow" panose="020B0606020202030204" pitchFamily="34" charset="0"/>
              </a:rPr>
              <a:t>Tape measure</a:t>
            </a:r>
          </a:p>
        </p:txBody>
      </p:sp>
      <p:graphicFrame>
        <p:nvGraphicFramePr>
          <p:cNvPr id="52" name="Table 51"/>
          <p:cNvGraphicFramePr>
            <a:graphicFrameLocks noGrp="1"/>
          </p:cNvGraphicFramePr>
          <p:nvPr/>
        </p:nvGraphicFramePr>
        <p:xfrm>
          <a:off x="3662349" y="1925554"/>
          <a:ext cx="2679883" cy="2228256"/>
        </p:xfrm>
        <a:graphic>
          <a:graphicData uri="http://schemas.openxmlformats.org/drawingml/2006/table">
            <a:tbl>
              <a:tblPr firstRow="1" bandRow="1">
                <a:tableStyleId>{5940675A-B579-460E-94D1-54222C63F5DA}</a:tableStyleId>
              </a:tblPr>
              <a:tblGrid>
                <a:gridCol w="608890">
                  <a:extLst>
                    <a:ext uri="{9D8B030D-6E8A-4147-A177-3AD203B41FA5}">
                      <a16:colId xmlns:a16="http://schemas.microsoft.com/office/drawing/2014/main" val="20000"/>
                    </a:ext>
                  </a:extLst>
                </a:gridCol>
                <a:gridCol w="619069">
                  <a:extLst>
                    <a:ext uri="{9D8B030D-6E8A-4147-A177-3AD203B41FA5}">
                      <a16:colId xmlns:a16="http://schemas.microsoft.com/office/drawing/2014/main" val="3446242607"/>
                    </a:ext>
                  </a:extLst>
                </a:gridCol>
                <a:gridCol w="875575">
                  <a:extLst>
                    <a:ext uri="{9D8B030D-6E8A-4147-A177-3AD203B41FA5}">
                      <a16:colId xmlns:a16="http://schemas.microsoft.com/office/drawing/2014/main" val="20002"/>
                    </a:ext>
                  </a:extLst>
                </a:gridCol>
                <a:gridCol w="576349">
                  <a:extLst>
                    <a:ext uri="{9D8B030D-6E8A-4147-A177-3AD203B41FA5}">
                      <a16:colId xmlns:a16="http://schemas.microsoft.com/office/drawing/2014/main" val="20003"/>
                    </a:ext>
                  </a:extLst>
                </a:gridCol>
              </a:tblGrid>
              <a:tr h="278532">
                <a:tc gridSpan="4">
                  <a:txBody>
                    <a:bodyPr/>
                    <a:lstStyle/>
                    <a:p>
                      <a:r>
                        <a:rPr lang="en-AU" sz="1100" b="1" baseline="0" dirty="0">
                          <a:solidFill>
                            <a:schemeClr val="bg1"/>
                          </a:solidFill>
                          <a:latin typeface="Arial Narrow" panose="020B0606020202030204" pitchFamily="34" charset="0"/>
                        </a:rPr>
                        <a:t>Activity: Complete Table </a:t>
                      </a:r>
                      <a:r>
                        <a:rPr lang="en-AU" sz="1050" b="0" baseline="0" dirty="0">
                          <a:solidFill>
                            <a:schemeClr val="bg1"/>
                          </a:solidFill>
                          <a:latin typeface="Arial Narrow" panose="020B0606020202030204" pitchFamily="34" charset="0"/>
                        </a:rPr>
                        <a:t>(refer to transect left)</a:t>
                      </a:r>
                      <a:endParaRPr lang="en-AU" sz="1100" b="0" dirty="0">
                        <a:solidFill>
                          <a:schemeClr val="bg1"/>
                        </a:solidFill>
                        <a:latin typeface="Arial Narrow" panose="020B0606020202030204" pitchFamily="34" charset="0"/>
                      </a:endParaRPr>
                    </a:p>
                  </a:txBody>
                  <a:tcPr>
                    <a:solidFill>
                      <a:schemeClr val="tx1"/>
                    </a:solidFill>
                  </a:tcPr>
                </a:tc>
                <a:tc hMerge="1">
                  <a:txBody>
                    <a:bodyPr/>
                    <a:lstStyle/>
                    <a:p>
                      <a:endParaRPr lang="en-AU"/>
                    </a:p>
                  </a:txBody>
                  <a:tcPr/>
                </a:tc>
                <a:tc hMerge="1">
                  <a:txBody>
                    <a:bodyPr/>
                    <a:lstStyle/>
                    <a:p>
                      <a:pPr algn="ctr"/>
                      <a:endParaRPr lang="en-AU" sz="1200" b="1" dirty="0">
                        <a:solidFill>
                          <a:schemeClr val="tx1"/>
                        </a:solidFill>
                        <a:latin typeface="Arial Narrow" panose="020B0606020202030204" pitchFamily="34" charset="0"/>
                      </a:endParaRPr>
                    </a:p>
                  </a:txBody>
                  <a:tcPr>
                    <a:solidFill>
                      <a:schemeClr val="bg1">
                        <a:lumMod val="85000"/>
                      </a:schemeClr>
                    </a:solidFill>
                  </a:tcPr>
                </a:tc>
                <a:tc hMerge="1">
                  <a:txBody>
                    <a:bodyPr/>
                    <a:lstStyle/>
                    <a:p>
                      <a:pPr algn="ctr"/>
                      <a:endParaRPr lang="en-AU" sz="1200" b="1" dirty="0">
                        <a:solidFill>
                          <a:schemeClr val="tx1"/>
                        </a:solidFill>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0"/>
                  </a:ext>
                </a:extLst>
              </a:tr>
              <a:tr h="278532">
                <a:tc>
                  <a:txBody>
                    <a:bodyPr/>
                    <a:lstStyle/>
                    <a:p>
                      <a:pPr algn="ctr"/>
                      <a:r>
                        <a:rPr lang="en-AU" sz="1200" b="1" dirty="0">
                          <a:latin typeface="Arial Narrow" panose="020B0606020202030204" pitchFamily="34" charset="0"/>
                        </a:rPr>
                        <a:t>Start</a:t>
                      </a:r>
                    </a:p>
                  </a:txBody>
                  <a:tcPr>
                    <a:solidFill>
                      <a:schemeClr val="bg1">
                        <a:lumMod val="85000"/>
                      </a:schemeClr>
                    </a:solidFill>
                  </a:tcPr>
                </a:tc>
                <a:tc>
                  <a:txBody>
                    <a:bodyPr/>
                    <a:lstStyle/>
                    <a:p>
                      <a:pPr algn="ctr"/>
                      <a:r>
                        <a:rPr lang="en-AU" sz="1200" b="1" dirty="0">
                          <a:latin typeface="Arial Narrow" panose="020B0606020202030204" pitchFamily="34" charset="0"/>
                        </a:rPr>
                        <a:t>Finish</a:t>
                      </a:r>
                      <a:endParaRPr lang="en-AU" dirty="0"/>
                    </a:p>
                  </a:txBody>
                  <a:tcPr>
                    <a:solidFill>
                      <a:schemeClr val="bg1">
                        <a:lumMod val="85000"/>
                      </a:schemeClr>
                    </a:solidFill>
                  </a:tcPr>
                </a:tc>
                <a:tc>
                  <a:txBody>
                    <a:bodyPr/>
                    <a:lstStyle/>
                    <a:p>
                      <a:pPr algn="ctr"/>
                      <a:r>
                        <a:rPr lang="en-AU" sz="1200" b="1" dirty="0">
                          <a:solidFill>
                            <a:schemeClr val="tx1"/>
                          </a:solidFill>
                          <a:latin typeface="Arial Narrow" panose="020B0606020202030204" pitchFamily="34" charset="0"/>
                        </a:rPr>
                        <a:t>Category</a:t>
                      </a:r>
                    </a:p>
                  </a:txBody>
                  <a:tcPr>
                    <a:solidFill>
                      <a:schemeClr val="bg1">
                        <a:lumMod val="85000"/>
                      </a:schemeClr>
                    </a:solidFill>
                  </a:tcPr>
                </a:tc>
                <a:tc>
                  <a:txBody>
                    <a:bodyPr/>
                    <a:lstStyle/>
                    <a:p>
                      <a:pPr algn="r"/>
                      <a:endParaRPr lang="en-AU" sz="1200" b="1" dirty="0">
                        <a:solidFill>
                          <a:schemeClr val="tx1"/>
                        </a:solidFill>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1"/>
                  </a:ext>
                </a:extLst>
              </a:tr>
              <a:tr h="278532">
                <a:tc>
                  <a:txBody>
                    <a:bodyPr/>
                    <a:lstStyle/>
                    <a:p>
                      <a:pPr algn="ctr"/>
                      <a:r>
                        <a:rPr lang="en-AU" sz="1200" baseline="0" dirty="0">
                          <a:latin typeface="Arial Narrow" panose="020B0606020202030204" pitchFamily="34" charset="0"/>
                        </a:rPr>
                        <a:t>0 </a:t>
                      </a:r>
                      <a:r>
                        <a:rPr lang="en-AU" sz="1200" dirty="0">
                          <a:latin typeface="Arial Narrow" panose="020B0606020202030204" pitchFamily="34" charset="0"/>
                        </a:rPr>
                        <a:t>cm</a:t>
                      </a:r>
                    </a:p>
                  </a:txBody>
                  <a:tcPr>
                    <a:solidFill>
                      <a:schemeClr val="bg1">
                        <a:lumMod val="85000"/>
                      </a:schemeClr>
                    </a:solidFill>
                  </a:tcPr>
                </a:tc>
                <a:tc>
                  <a:txBody>
                    <a:bodyPr/>
                    <a:lstStyle/>
                    <a:p>
                      <a:pPr algn="ctr"/>
                      <a:r>
                        <a:rPr lang="en-AU" sz="1200" dirty="0">
                          <a:latin typeface="Arial Narrow" panose="020B0606020202030204" pitchFamily="34" charset="0"/>
                        </a:rPr>
                        <a:t>25</a:t>
                      </a:r>
                      <a:r>
                        <a:rPr lang="en-AU" sz="1200" baseline="0" dirty="0">
                          <a:latin typeface="Arial Narrow" panose="020B0606020202030204" pitchFamily="34" charset="0"/>
                        </a:rPr>
                        <a:t> </a:t>
                      </a:r>
                      <a:r>
                        <a:rPr lang="en-AU" sz="1200" dirty="0">
                          <a:latin typeface="Arial Narrow" panose="020B0606020202030204" pitchFamily="34" charset="0"/>
                        </a:rPr>
                        <a:t>cm</a:t>
                      </a:r>
                      <a:endParaRPr lang="en-AU" dirty="0"/>
                    </a:p>
                  </a:txBody>
                  <a:tcPr>
                    <a:solidFill>
                      <a:schemeClr val="bg1">
                        <a:lumMod val="85000"/>
                      </a:schemeClr>
                    </a:solidFill>
                  </a:tcPr>
                </a:tc>
                <a:tc>
                  <a:txBody>
                    <a:bodyPr/>
                    <a:lstStyle/>
                    <a:p>
                      <a:pPr algn="ctr"/>
                      <a:r>
                        <a:rPr lang="en-AU" sz="1200" dirty="0">
                          <a:latin typeface="Arial Narrow" panose="020B0606020202030204" pitchFamily="34" charset="0"/>
                        </a:rPr>
                        <a:t>Branching</a:t>
                      </a:r>
                    </a:p>
                  </a:txBody>
                  <a:tcPr>
                    <a:solidFill>
                      <a:schemeClr val="bg1">
                        <a:lumMod val="85000"/>
                      </a:schemeClr>
                    </a:solidFill>
                  </a:tcPr>
                </a:tc>
                <a:tc>
                  <a:txBody>
                    <a:bodyPr/>
                    <a:lstStyle/>
                    <a:p>
                      <a:pPr algn="ctr"/>
                      <a:r>
                        <a:rPr lang="en-AU" sz="1200" b="1" dirty="0">
                          <a:solidFill>
                            <a:schemeClr val="tx1"/>
                          </a:solidFill>
                          <a:latin typeface="Arial Narrow" panose="020B0606020202030204" pitchFamily="34" charset="0"/>
                        </a:rPr>
                        <a:t>25</a:t>
                      </a:r>
                      <a:r>
                        <a:rPr lang="en-AU" sz="1200" b="1" baseline="0" dirty="0">
                          <a:solidFill>
                            <a:schemeClr val="tx1"/>
                          </a:solidFill>
                          <a:latin typeface="Arial Narrow" panose="020B0606020202030204" pitchFamily="34" charset="0"/>
                        </a:rPr>
                        <a:t> %</a:t>
                      </a:r>
                      <a:endParaRPr lang="en-AU" sz="1200" b="1" dirty="0">
                        <a:solidFill>
                          <a:schemeClr val="tx1"/>
                        </a:solidFill>
                        <a:latin typeface="Arial Narrow" panose="020B0606020202030204" pitchFamily="34" charset="0"/>
                      </a:endParaRPr>
                    </a:p>
                  </a:txBody>
                  <a:tcPr>
                    <a:solidFill>
                      <a:schemeClr val="bg1"/>
                    </a:solidFill>
                  </a:tcPr>
                </a:tc>
                <a:extLst>
                  <a:ext uri="{0D108BD9-81ED-4DB2-BD59-A6C34878D82A}">
                    <a16:rowId xmlns:a16="http://schemas.microsoft.com/office/drawing/2014/main" val="10002"/>
                  </a:ext>
                </a:extLst>
              </a:tr>
              <a:tr h="278532">
                <a:tc>
                  <a:txBody>
                    <a:bodyPr/>
                    <a:lstStyle/>
                    <a:p>
                      <a:pPr algn="ctr"/>
                      <a:r>
                        <a:rPr lang="en-AU" sz="1200" dirty="0">
                          <a:latin typeface="Arial Narrow" panose="020B0606020202030204" pitchFamily="34" charset="0"/>
                        </a:rPr>
                        <a:t>25</a:t>
                      </a:r>
                      <a:r>
                        <a:rPr lang="en-AU" sz="1200" baseline="0" dirty="0">
                          <a:latin typeface="Arial Narrow" panose="020B0606020202030204" pitchFamily="34" charset="0"/>
                        </a:rPr>
                        <a:t> </a:t>
                      </a:r>
                      <a:r>
                        <a:rPr lang="en-AU" sz="1200" dirty="0">
                          <a:latin typeface="Arial Narrow" panose="020B0606020202030204" pitchFamily="34" charset="0"/>
                        </a:rPr>
                        <a:t>cm</a:t>
                      </a:r>
                    </a:p>
                  </a:txBody>
                  <a:tcPr>
                    <a:solidFill>
                      <a:schemeClr val="bg1">
                        <a:lumMod val="85000"/>
                      </a:schemeClr>
                    </a:solidFill>
                  </a:tcPr>
                </a:tc>
                <a:tc>
                  <a:txBody>
                    <a:bodyPr/>
                    <a:lstStyle/>
                    <a:p>
                      <a:pPr algn="ctr"/>
                      <a:r>
                        <a:rPr lang="en-AU" sz="1200" dirty="0">
                          <a:latin typeface="Arial Narrow" panose="020B0606020202030204" pitchFamily="34" charset="0"/>
                        </a:rPr>
                        <a:t>60</a:t>
                      </a:r>
                      <a:r>
                        <a:rPr lang="en-AU" sz="1200" baseline="0" dirty="0">
                          <a:latin typeface="Arial Narrow" panose="020B0606020202030204" pitchFamily="34" charset="0"/>
                        </a:rPr>
                        <a:t> </a:t>
                      </a:r>
                      <a:r>
                        <a:rPr lang="en-AU" sz="1200" dirty="0">
                          <a:latin typeface="Arial Narrow" panose="020B0606020202030204" pitchFamily="34" charset="0"/>
                        </a:rPr>
                        <a:t>cm</a:t>
                      </a:r>
                      <a:endParaRPr lang="en-AU" dirty="0"/>
                    </a:p>
                  </a:txBody>
                  <a:tcPr>
                    <a:solidFill>
                      <a:schemeClr val="bg1">
                        <a:lumMod val="85000"/>
                      </a:schemeClr>
                    </a:solidFill>
                  </a:tcPr>
                </a:tc>
                <a:tc>
                  <a:txBody>
                    <a:bodyPr/>
                    <a:lstStyle/>
                    <a:p>
                      <a:pPr algn="ctr"/>
                      <a:r>
                        <a:rPr lang="en-AU" sz="1200" dirty="0">
                          <a:latin typeface="Arial Narrow" panose="020B0606020202030204" pitchFamily="34" charset="0"/>
                        </a:rPr>
                        <a:t>Plate</a:t>
                      </a:r>
                    </a:p>
                  </a:txBody>
                  <a:tcPr>
                    <a:solidFill>
                      <a:schemeClr val="bg1">
                        <a:lumMod val="85000"/>
                      </a:schemeClr>
                    </a:solidFill>
                  </a:tcPr>
                </a:tc>
                <a:tc>
                  <a:txBody>
                    <a:bodyPr/>
                    <a:lstStyle/>
                    <a:p>
                      <a:pPr algn="ctr"/>
                      <a:r>
                        <a:rPr lang="en-AU" sz="1050" b="0" dirty="0">
                          <a:solidFill>
                            <a:schemeClr val="tx1">
                              <a:lumMod val="65000"/>
                              <a:lumOff val="35000"/>
                            </a:schemeClr>
                          </a:solidFill>
                          <a:latin typeface="Comic Sans MS" panose="030F0702030302020204" pitchFamily="66" charset="0"/>
                        </a:rPr>
                        <a:t>35 %</a:t>
                      </a:r>
                    </a:p>
                  </a:txBody>
                  <a:tcPr>
                    <a:solidFill>
                      <a:schemeClr val="bg1"/>
                    </a:solidFill>
                  </a:tcPr>
                </a:tc>
                <a:extLst>
                  <a:ext uri="{0D108BD9-81ED-4DB2-BD59-A6C34878D82A}">
                    <a16:rowId xmlns:a16="http://schemas.microsoft.com/office/drawing/2014/main" val="10003"/>
                  </a:ext>
                </a:extLst>
              </a:tr>
              <a:tr h="278532">
                <a:tc>
                  <a:txBody>
                    <a:bodyPr/>
                    <a:lstStyle/>
                    <a:p>
                      <a:pPr algn="ctr"/>
                      <a:r>
                        <a:rPr lang="en-AU" sz="1200" dirty="0">
                          <a:latin typeface="Arial Narrow" panose="020B0606020202030204" pitchFamily="34" charset="0"/>
                        </a:rPr>
                        <a:t>60</a:t>
                      </a:r>
                      <a:r>
                        <a:rPr lang="en-AU" sz="1200" baseline="0" dirty="0">
                          <a:latin typeface="Arial Narrow" panose="020B0606020202030204" pitchFamily="34" charset="0"/>
                        </a:rPr>
                        <a:t> </a:t>
                      </a:r>
                      <a:r>
                        <a:rPr lang="en-AU" sz="1200" dirty="0">
                          <a:latin typeface="Arial Narrow" panose="020B0606020202030204" pitchFamily="34" charset="0"/>
                        </a:rPr>
                        <a:t>cm</a:t>
                      </a:r>
                    </a:p>
                  </a:txBody>
                  <a:tcPr>
                    <a:solidFill>
                      <a:schemeClr val="bg1">
                        <a:lumMod val="85000"/>
                      </a:schemeClr>
                    </a:solidFill>
                  </a:tcPr>
                </a:tc>
                <a:tc>
                  <a:txBody>
                    <a:bodyPr/>
                    <a:lstStyle/>
                    <a:p>
                      <a:pPr algn="ctr"/>
                      <a:r>
                        <a:rPr lang="en-AU" sz="1200">
                          <a:latin typeface="Arial Narrow" panose="020B0606020202030204" pitchFamily="34" charset="0"/>
                        </a:rPr>
                        <a:t>80</a:t>
                      </a:r>
                      <a:r>
                        <a:rPr lang="en-AU" sz="1200" baseline="0">
                          <a:latin typeface="Arial Narrow" panose="020B0606020202030204" pitchFamily="34" charset="0"/>
                        </a:rPr>
                        <a:t> </a:t>
                      </a:r>
                      <a:r>
                        <a:rPr lang="en-AU" sz="1200">
                          <a:latin typeface="Arial Narrow" panose="020B0606020202030204" pitchFamily="34" charset="0"/>
                        </a:rPr>
                        <a:t>cm</a:t>
                      </a:r>
                      <a:endParaRPr lang="en-AU"/>
                    </a:p>
                  </a:txBody>
                  <a:tcPr>
                    <a:solidFill>
                      <a:schemeClr val="bg1">
                        <a:lumMod val="85000"/>
                      </a:schemeClr>
                    </a:solidFill>
                  </a:tcPr>
                </a:tc>
                <a:tc>
                  <a:txBody>
                    <a:bodyPr/>
                    <a:lstStyle/>
                    <a:p>
                      <a:pPr algn="ctr"/>
                      <a:r>
                        <a:rPr lang="en-AU" sz="1200" dirty="0">
                          <a:latin typeface="Arial Narrow" panose="020B0606020202030204" pitchFamily="34" charset="0"/>
                        </a:rPr>
                        <a:t>Boulder</a:t>
                      </a:r>
                    </a:p>
                  </a:txBody>
                  <a:tcPr>
                    <a:solidFill>
                      <a:schemeClr val="bg1">
                        <a:lumMod val="85000"/>
                      </a:schemeClr>
                    </a:solidFill>
                  </a:tcPr>
                </a:tc>
                <a:tc>
                  <a:txBody>
                    <a:bodyPr/>
                    <a:lstStyle/>
                    <a:p>
                      <a:pPr algn="ctr"/>
                      <a:r>
                        <a:rPr lang="en-AU" sz="1050" dirty="0">
                          <a:solidFill>
                            <a:schemeClr val="tx1">
                              <a:lumMod val="65000"/>
                              <a:lumOff val="35000"/>
                            </a:schemeClr>
                          </a:solidFill>
                          <a:latin typeface="Comic Sans MS" panose="030F0702030302020204" pitchFamily="66" charset="0"/>
                        </a:rPr>
                        <a:t>20 %</a:t>
                      </a:r>
                    </a:p>
                  </a:txBody>
                  <a:tcPr>
                    <a:solidFill>
                      <a:schemeClr val="bg1"/>
                    </a:solidFill>
                  </a:tcPr>
                </a:tc>
                <a:extLst>
                  <a:ext uri="{0D108BD9-81ED-4DB2-BD59-A6C34878D82A}">
                    <a16:rowId xmlns:a16="http://schemas.microsoft.com/office/drawing/2014/main" val="10004"/>
                  </a:ext>
                </a:extLst>
              </a:tr>
              <a:tr h="278532">
                <a:tc>
                  <a:txBody>
                    <a:bodyPr/>
                    <a:lstStyle/>
                    <a:p>
                      <a:pPr algn="ctr"/>
                      <a:r>
                        <a:rPr lang="en-AU" sz="1200" dirty="0">
                          <a:latin typeface="Arial Narrow" panose="020B0606020202030204" pitchFamily="34" charset="0"/>
                        </a:rPr>
                        <a:t>80</a:t>
                      </a:r>
                      <a:r>
                        <a:rPr lang="en-AU" sz="1200" baseline="0" dirty="0">
                          <a:latin typeface="Arial Narrow" panose="020B0606020202030204" pitchFamily="34" charset="0"/>
                        </a:rPr>
                        <a:t> </a:t>
                      </a:r>
                      <a:r>
                        <a:rPr lang="en-AU" sz="1200" dirty="0">
                          <a:latin typeface="Arial Narrow" panose="020B0606020202030204" pitchFamily="34" charset="0"/>
                        </a:rPr>
                        <a:t>cm</a:t>
                      </a:r>
                    </a:p>
                  </a:txBody>
                  <a:tcPr>
                    <a:solidFill>
                      <a:schemeClr val="bg1">
                        <a:lumMod val="85000"/>
                      </a:schemeClr>
                    </a:solidFill>
                  </a:tcPr>
                </a:tc>
                <a:tc>
                  <a:txBody>
                    <a:bodyPr/>
                    <a:lstStyle/>
                    <a:p>
                      <a:pPr algn="ctr"/>
                      <a:r>
                        <a:rPr lang="en-AU" sz="1200">
                          <a:latin typeface="Arial Narrow" panose="020B0606020202030204" pitchFamily="34" charset="0"/>
                        </a:rPr>
                        <a:t>95</a:t>
                      </a:r>
                      <a:r>
                        <a:rPr lang="en-AU" sz="1200" baseline="0">
                          <a:latin typeface="Arial Narrow" panose="020B0606020202030204" pitchFamily="34" charset="0"/>
                        </a:rPr>
                        <a:t> </a:t>
                      </a:r>
                      <a:r>
                        <a:rPr lang="en-AU" sz="1200">
                          <a:latin typeface="Arial Narrow" panose="020B0606020202030204" pitchFamily="34" charset="0"/>
                        </a:rPr>
                        <a:t>cm</a:t>
                      </a:r>
                      <a:endParaRPr lang="en-AU"/>
                    </a:p>
                  </a:txBody>
                  <a:tcPr>
                    <a:solidFill>
                      <a:schemeClr val="bg1">
                        <a:lumMod val="85000"/>
                      </a:schemeClr>
                    </a:solidFill>
                  </a:tcPr>
                </a:tc>
                <a:tc>
                  <a:txBody>
                    <a:bodyPr/>
                    <a:lstStyle/>
                    <a:p>
                      <a:pPr algn="ctr"/>
                      <a:r>
                        <a:rPr lang="en-AU" sz="1200" dirty="0">
                          <a:latin typeface="Arial Narrow" panose="020B0606020202030204" pitchFamily="34" charset="0"/>
                        </a:rPr>
                        <a:t>Branching</a:t>
                      </a:r>
                    </a:p>
                  </a:txBody>
                  <a:tcPr>
                    <a:solidFill>
                      <a:schemeClr val="bg1">
                        <a:lumMod val="85000"/>
                      </a:schemeClr>
                    </a:solidFill>
                  </a:tcPr>
                </a:tc>
                <a:tc>
                  <a:txBody>
                    <a:bodyPr/>
                    <a:lstStyle/>
                    <a:p>
                      <a:pPr algn="ctr"/>
                      <a:r>
                        <a:rPr lang="en-AU" sz="1050" dirty="0">
                          <a:solidFill>
                            <a:schemeClr val="tx1">
                              <a:lumMod val="65000"/>
                              <a:lumOff val="35000"/>
                            </a:schemeClr>
                          </a:solidFill>
                          <a:latin typeface="Comic Sans MS" panose="030F0702030302020204" pitchFamily="66" charset="0"/>
                        </a:rPr>
                        <a:t>15% </a:t>
                      </a:r>
                    </a:p>
                  </a:txBody>
                  <a:tcPr>
                    <a:solidFill>
                      <a:schemeClr val="bg1"/>
                    </a:solidFill>
                  </a:tcPr>
                </a:tc>
                <a:extLst>
                  <a:ext uri="{0D108BD9-81ED-4DB2-BD59-A6C34878D82A}">
                    <a16:rowId xmlns:a16="http://schemas.microsoft.com/office/drawing/2014/main" val="10005"/>
                  </a:ext>
                </a:extLst>
              </a:tr>
              <a:tr h="278532">
                <a:tc>
                  <a:txBody>
                    <a:bodyPr/>
                    <a:lstStyle/>
                    <a:p>
                      <a:pPr algn="ctr"/>
                      <a:r>
                        <a:rPr lang="en-AU" sz="1200" dirty="0">
                          <a:latin typeface="Arial Narrow" panose="020B0606020202030204" pitchFamily="34" charset="0"/>
                        </a:rPr>
                        <a:t>95</a:t>
                      </a:r>
                      <a:r>
                        <a:rPr lang="en-AU" sz="1200" baseline="0" dirty="0">
                          <a:latin typeface="Arial Narrow" panose="020B0606020202030204" pitchFamily="34" charset="0"/>
                        </a:rPr>
                        <a:t> </a:t>
                      </a:r>
                      <a:r>
                        <a:rPr lang="en-AU" sz="1200" dirty="0">
                          <a:latin typeface="Arial Narrow" panose="020B0606020202030204" pitchFamily="34" charset="0"/>
                        </a:rPr>
                        <a:t>cm</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AU" sz="1200" dirty="0">
                          <a:latin typeface="Arial Narrow" panose="020B0606020202030204" pitchFamily="34" charset="0"/>
                        </a:rPr>
                        <a:t>100</a:t>
                      </a:r>
                      <a:r>
                        <a:rPr lang="en-AU" sz="1200" baseline="0" dirty="0">
                          <a:latin typeface="Arial Narrow" panose="020B0606020202030204" pitchFamily="34" charset="0"/>
                        </a:rPr>
                        <a:t> </a:t>
                      </a:r>
                      <a:r>
                        <a:rPr lang="en-AU" sz="1200" dirty="0">
                          <a:latin typeface="Arial Narrow" panose="020B0606020202030204" pitchFamily="34" charset="0"/>
                        </a:rPr>
                        <a:t>cm</a:t>
                      </a:r>
                      <a:endParaRPr lang="en-AU" dirty="0"/>
                    </a:p>
                  </a:txBody>
                  <a:tcPr>
                    <a:solidFill>
                      <a:schemeClr val="bg1">
                        <a:lumMod val="85000"/>
                      </a:schemeClr>
                    </a:solidFill>
                  </a:tcPr>
                </a:tc>
                <a:tc>
                  <a:txBody>
                    <a:bodyPr/>
                    <a:lstStyle/>
                    <a:p>
                      <a:pPr algn="ctr"/>
                      <a:r>
                        <a:rPr lang="en-AU" sz="1200" dirty="0">
                          <a:latin typeface="Arial Narrow" panose="020B0606020202030204" pitchFamily="34" charset="0"/>
                        </a:rPr>
                        <a:t>Sand</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AU" sz="1050" dirty="0">
                          <a:solidFill>
                            <a:schemeClr val="tx1">
                              <a:lumMod val="65000"/>
                              <a:lumOff val="35000"/>
                            </a:schemeClr>
                          </a:solidFill>
                          <a:latin typeface="Comic Sans MS" panose="030F0702030302020204" pitchFamily="66" charset="0"/>
                        </a:rPr>
                        <a:t>5 %</a:t>
                      </a:r>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78532">
                <a:tc>
                  <a:txBody>
                    <a:bodyPr/>
                    <a:lstStyle/>
                    <a:p>
                      <a:pPr algn="r"/>
                      <a:r>
                        <a:rPr lang="en-AU" sz="1200" b="1" baseline="0" dirty="0">
                          <a:latin typeface="Arial Narrow" panose="020B0606020202030204" pitchFamily="34" charset="0"/>
                        </a:rPr>
                        <a:t>TOTAL </a:t>
                      </a:r>
                      <a:endParaRPr lang="en-AU" sz="1200" b="1" dirty="0">
                        <a:latin typeface="Arial Narrow" panose="020B0606020202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AU" sz="1200" b="1" dirty="0">
                          <a:latin typeface="Arial Narrow" panose="020B0606020202030204" pitchFamily="34" charset="0"/>
                        </a:rPr>
                        <a:t>100cm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AU" sz="1200" b="1" dirty="0">
                          <a:latin typeface="Arial Narrow" panose="020B0606020202030204" pitchFamily="34" charset="0"/>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55" name="Rectangle 54"/>
          <p:cNvSpPr/>
          <p:nvPr/>
        </p:nvSpPr>
        <p:spPr>
          <a:xfrm>
            <a:off x="489266" y="3798482"/>
            <a:ext cx="2830157" cy="339620"/>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TextBox 55"/>
          <p:cNvSpPr txBox="1"/>
          <p:nvPr/>
        </p:nvSpPr>
        <p:spPr>
          <a:xfrm>
            <a:off x="465287" y="3765362"/>
            <a:ext cx="740556" cy="400110"/>
          </a:xfrm>
          <a:prstGeom prst="rect">
            <a:avLst/>
          </a:prstGeom>
          <a:noFill/>
        </p:spPr>
        <p:txBody>
          <a:bodyPr wrap="square" rtlCol="0">
            <a:spAutoFit/>
          </a:bodyPr>
          <a:lstStyle/>
          <a:p>
            <a:pPr algn="ctr"/>
            <a:r>
              <a:rPr lang="en-AU" sz="1000" dirty="0">
                <a:latin typeface="Arial Narrow" panose="020B0606020202030204" pitchFamily="34" charset="0"/>
              </a:rPr>
              <a:t>Percentage Cover</a:t>
            </a:r>
          </a:p>
        </p:txBody>
      </p:sp>
      <p:sp>
        <p:nvSpPr>
          <p:cNvPr id="58" name="TextBox 57"/>
          <p:cNvSpPr txBox="1"/>
          <p:nvPr/>
        </p:nvSpPr>
        <p:spPr>
          <a:xfrm>
            <a:off x="1019278" y="3821982"/>
            <a:ext cx="341168" cy="307777"/>
          </a:xfrm>
          <a:prstGeom prst="rect">
            <a:avLst/>
          </a:prstGeom>
          <a:noFill/>
        </p:spPr>
        <p:txBody>
          <a:bodyPr wrap="square" rtlCol="0">
            <a:spAutoFit/>
          </a:bodyPr>
          <a:lstStyle/>
          <a:p>
            <a:pPr algn="ctr"/>
            <a:r>
              <a:rPr lang="en-AU" sz="1400" dirty="0">
                <a:latin typeface="Arial Narrow" panose="020B0606020202030204" pitchFamily="34" charset="0"/>
              </a:rPr>
              <a:t>=</a:t>
            </a:r>
          </a:p>
        </p:txBody>
      </p:sp>
      <p:sp>
        <p:nvSpPr>
          <p:cNvPr id="59" name="TextBox 58"/>
          <p:cNvSpPr txBox="1"/>
          <p:nvPr/>
        </p:nvSpPr>
        <p:spPr>
          <a:xfrm>
            <a:off x="1025866" y="3795277"/>
            <a:ext cx="2179026" cy="215444"/>
          </a:xfrm>
          <a:prstGeom prst="rect">
            <a:avLst/>
          </a:prstGeom>
          <a:noFill/>
        </p:spPr>
        <p:txBody>
          <a:bodyPr wrap="square" rtlCol="0">
            <a:spAutoFit/>
          </a:bodyPr>
          <a:lstStyle/>
          <a:p>
            <a:pPr algn="ctr"/>
            <a:r>
              <a:rPr lang="en-AU" sz="800" dirty="0">
                <a:latin typeface="Arial Narrow" panose="020B0606020202030204" pitchFamily="34" charset="0"/>
              </a:rPr>
              <a:t>Total length of transect occupied by a species</a:t>
            </a:r>
          </a:p>
        </p:txBody>
      </p:sp>
      <p:sp>
        <p:nvSpPr>
          <p:cNvPr id="60" name="TextBox 59"/>
          <p:cNvSpPr txBox="1"/>
          <p:nvPr/>
        </p:nvSpPr>
        <p:spPr>
          <a:xfrm>
            <a:off x="1344597" y="3941206"/>
            <a:ext cx="1341960" cy="215444"/>
          </a:xfrm>
          <a:prstGeom prst="rect">
            <a:avLst/>
          </a:prstGeom>
          <a:noFill/>
        </p:spPr>
        <p:txBody>
          <a:bodyPr wrap="square" rtlCol="0">
            <a:spAutoFit/>
          </a:bodyPr>
          <a:lstStyle/>
          <a:p>
            <a:pPr algn="ctr"/>
            <a:r>
              <a:rPr lang="en-AU" sz="800" dirty="0">
                <a:latin typeface="Arial Narrow" panose="020B0606020202030204" pitchFamily="34" charset="0"/>
              </a:rPr>
              <a:t>Total transect length</a:t>
            </a:r>
          </a:p>
        </p:txBody>
      </p:sp>
      <p:sp>
        <p:nvSpPr>
          <p:cNvPr id="61" name="TextBox 60"/>
          <p:cNvSpPr txBox="1"/>
          <p:nvPr/>
        </p:nvSpPr>
        <p:spPr>
          <a:xfrm>
            <a:off x="2892133" y="3814820"/>
            <a:ext cx="546407" cy="276999"/>
          </a:xfrm>
          <a:prstGeom prst="rect">
            <a:avLst/>
          </a:prstGeom>
          <a:noFill/>
        </p:spPr>
        <p:txBody>
          <a:bodyPr wrap="square" rtlCol="0">
            <a:spAutoFit/>
          </a:bodyPr>
          <a:lstStyle/>
          <a:p>
            <a:pPr algn="ctr"/>
            <a:r>
              <a:rPr lang="en-AU" sz="1200" dirty="0">
                <a:latin typeface="Arial Narrow" panose="020B0606020202030204" pitchFamily="34" charset="0"/>
              </a:rPr>
              <a:t>x100</a:t>
            </a:r>
          </a:p>
        </p:txBody>
      </p:sp>
      <p:cxnSp>
        <p:nvCxnSpPr>
          <p:cNvPr id="8" name="Straight Connector 7"/>
          <p:cNvCxnSpPr/>
          <p:nvPr/>
        </p:nvCxnSpPr>
        <p:spPr>
          <a:xfrm>
            <a:off x="1262373" y="3975870"/>
            <a:ext cx="17060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a:srcRect r="1363" b="40095"/>
          <a:stretch/>
        </p:blipFill>
        <p:spPr>
          <a:xfrm>
            <a:off x="5318039" y="4312042"/>
            <a:ext cx="888128" cy="626329"/>
          </a:xfrm>
          <a:prstGeom prst="rect">
            <a:avLst/>
          </a:prstGeom>
          <a:ln>
            <a:noFill/>
          </a:ln>
        </p:spPr>
      </p:pic>
      <p:cxnSp>
        <p:nvCxnSpPr>
          <p:cNvPr id="53" name="Straight Connector 52"/>
          <p:cNvCxnSpPr/>
          <p:nvPr/>
        </p:nvCxnSpPr>
        <p:spPr>
          <a:xfrm flipH="1">
            <a:off x="453448" y="185166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401559" y="4244738"/>
            <a:ext cx="4788460" cy="1354217"/>
          </a:xfrm>
          <a:prstGeom prst="rect">
            <a:avLst/>
          </a:prstGeom>
          <a:noFill/>
        </p:spPr>
        <p:txBody>
          <a:bodyPr wrap="square" rtlCol="0">
            <a:spAutoFit/>
          </a:bodyPr>
          <a:lstStyle/>
          <a:p>
            <a:r>
              <a:rPr lang="en-AU" sz="1600" b="1" dirty="0">
                <a:latin typeface="Arial Narrow" panose="020B0606020202030204" pitchFamily="34" charset="0"/>
              </a:rPr>
              <a:t>Smile for the camera: Counting fish using video</a:t>
            </a:r>
          </a:p>
          <a:p>
            <a:r>
              <a:rPr lang="en-AU" sz="1200" dirty="0">
                <a:latin typeface="Arial Narrow" panose="020B0606020202030204" pitchFamily="34" charset="0"/>
              </a:rPr>
              <a:t>Underwater video survey techniques are commonly used for surveying</a:t>
            </a:r>
            <a:r>
              <a:rPr lang="en-AU" sz="1200" i="1" dirty="0">
                <a:latin typeface="Arial Narrow" panose="020B0606020202030204" pitchFamily="34" charset="0"/>
              </a:rPr>
              <a:t> fish</a:t>
            </a:r>
            <a:r>
              <a:rPr lang="en-AU" sz="1200" dirty="0">
                <a:latin typeface="Arial Narrow" panose="020B0606020202030204" pitchFamily="34" charset="0"/>
              </a:rPr>
              <a:t>. The video camera can be controlled remotely (e.g. BlueROV2)</a:t>
            </a:r>
            <a:r>
              <a:rPr lang="en-AU" sz="1200" baseline="30000" dirty="0">
                <a:latin typeface="Arial Narrow" panose="020B0606020202030204" pitchFamily="34" charset="0"/>
              </a:rPr>
              <a:t>[2]</a:t>
            </a:r>
            <a:r>
              <a:rPr lang="en-AU" sz="1200" dirty="0">
                <a:latin typeface="Arial Narrow" panose="020B0606020202030204" pitchFamily="34" charset="0"/>
              </a:rPr>
              <a:t> or by a person in the water. Filming can be </a:t>
            </a:r>
            <a:r>
              <a:rPr lang="en-AU" sz="1200" b="1" dirty="0">
                <a:latin typeface="Arial Narrow" panose="020B0606020202030204" pitchFamily="34" charset="0"/>
              </a:rPr>
              <a:t>stationary</a:t>
            </a:r>
            <a:r>
              <a:rPr lang="en-AU" sz="1200" dirty="0">
                <a:latin typeface="Arial Narrow" panose="020B0606020202030204" pitchFamily="34" charset="0"/>
              </a:rPr>
              <a:t> (camera stays in the one spot) or along a </a:t>
            </a:r>
            <a:r>
              <a:rPr lang="en-AU" sz="1200" b="1" dirty="0">
                <a:latin typeface="Arial Narrow" panose="020B0606020202030204" pitchFamily="34" charset="0"/>
              </a:rPr>
              <a:t>belt transect </a:t>
            </a:r>
            <a:r>
              <a:rPr lang="en-AU" sz="1200" dirty="0">
                <a:latin typeface="Arial Narrow" panose="020B0606020202030204" pitchFamily="34" charset="0"/>
              </a:rPr>
              <a:t>(surveying a certain distance either side, or above, a transect). Some systems use </a:t>
            </a:r>
            <a:r>
              <a:rPr lang="en-AU" sz="1200" i="1" dirty="0">
                <a:latin typeface="Arial Narrow" panose="020B0606020202030204" pitchFamily="34" charset="0"/>
              </a:rPr>
              <a:t>bait </a:t>
            </a:r>
            <a:r>
              <a:rPr lang="en-AU" sz="1200" dirty="0">
                <a:latin typeface="Arial Narrow" panose="020B0606020202030204" pitchFamily="34" charset="0"/>
              </a:rPr>
              <a:t>to attract the fish. Some use more than one camera (Figure 1). </a:t>
            </a:r>
          </a:p>
          <a:p>
            <a:r>
              <a:rPr lang="en-AU" sz="600" i="1" dirty="0">
                <a:latin typeface="Arial Narrow" panose="020B0606020202030204" pitchFamily="34" charset="0"/>
              </a:rPr>
              <a:t>Hint: </a:t>
            </a:r>
            <a:r>
              <a:rPr lang="en-AU" sz="600" dirty="0">
                <a:latin typeface="Arial Narrow" panose="020B0606020202030204" pitchFamily="34" charset="0"/>
              </a:rPr>
              <a:t>if filming stationary, one way to avoid counting the same fish twice, is to pause the video when the maximum number of your target fish are in the one frame. </a:t>
            </a:r>
            <a:endParaRPr lang="en-AU" sz="800" dirty="0">
              <a:latin typeface="Arial Narrow" panose="020B0606020202030204" pitchFamily="34" charset="0"/>
            </a:endParaRPr>
          </a:p>
        </p:txBody>
      </p:sp>
      <p:sp>
        <p:nvSpPr>
          <p:cNvPr id="11" name="Rectangle 10"/>
          <p:cNvSpPr/>
          <p:nvPr/>
        </p:nvSpPr>
        <p:spPr>
          <a:xfrm>
            <a:off x="5562984" y="4637550"/>
            <a:ext cx="189853" cy="86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Rectangle 62"/>
          <p:cNvSpPr/>
          <p:nvPr/>
        </p:nvSpPr>
        <p:spPr>
          <a:xfrm>
            <a:off x="6074263" y="4564954"/>
            <a:ext cx="189853" cy="92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Rectangle 63"/>
          <p:cNvSpPr/>
          <p:nvPr/>
        </p:nvSpPr>
        <p:spPr>
          <a:xfrm rot="19607645">
            <a:off x="5934227" y="4392441"/>
            <a:ext cx="189853" cy="83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p:cNvSpPr/>
          <p:nvPr/>
        </p:nvSpPr>
        <p:spPr>
          <a:xfrm>
            <a:off x="5934226" y="4850905"/>
            <a:ext cx="189853"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p:cNvSpPr/>
          <p:nvPr/>
        </p:nvSpPr>
        <p:spPr>
          <a:xfrm>
            <a:off x="5292122" y="4343832"/>
            <a:ext cx="563529" cy="51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Rectangle 71"/>
          <p:cNvSpPr/>
          <p:nvPr/>
        </p:nvSpPr>
        <p:spPr>
          <a:xfrm>
            <a:off x="5417002" y="4737948"/>
            <a:ext cx="189853"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TextBox 73"/>
          <p:cNvSpPr txBox="1"/>
          <p:nvPr/>
        </p:nvSpPr>
        <p:spPr>
          <a:xfrm>
            <a:off x="5331176" y="4414335"/>
            <a:ext cx="553418" cy="184666"/>
          </a:xfrm>
          <a:prstGeom prst="rect">
            <a:avLst/>
          </a:prstGeom>
          <a:noFill/>
        </p:spPr>
        <p:txBody>
          <a:bodyPr wrap="square" rtlCol="0">
            <a:spAutoFit/>
          </a:bodyPr>
          <a:lstStyle/>
          <a:p>
            <a:r>
              <a:rPr lang="en-AU" sz="600" b="1" dirty="0">
                <a:latin typeface="Arial Narrow" panose="020B0606020202030204" pitchFamily="34" charset="0"/>
              </a:rPr>
              <a:t>Camera 1</a:t>
            </a:r>
          </a:p>
        </p:txBody>
      </p:sp>
      <p:sp>
        <p:nvSpPr>
          <p:cNvPr id="75" name="TextBox 74"/>
          <p:cNvSpPr txBox="1"/>
          <p:nvPr/>
        </p:nvSpPr>
        <p:spPr>
          <a:xfrm>
            <a:off x="5967148" y="4524597"/>
            <a:ext cx="553418" cy="184666"/>
          </a:xfrm>
          <a:prstGeom prst="rect">
            <a:avLst/>
          </a:prstGeom>
          <a:noFill/>
        </p:spPr>
        <p:txBody>
          <a:bodyPr wrap="square" rtlCol="0">
            <a:spAutoFit/>
          </a:bodyPr>
          <a:lstStyle/>
          <a:p>
            <a:r>
              <a:rPr lang="en-AU" sz="600" b="1" dirty="0">
                <a:latin typeface="Arial Narrow" panose="020B0606020202030204" pitchFamily="34" charset="0"/>
              </a:rPr>
              <a:t>Camera 2</a:t>
            </a:r>
          </a:p>
        </p:txBody>
      </p:sp>
      <p:sp>
        <p:nvSpPr>
          <p:cNvPr id="78" name="TextBox 77"/>
          <p:cNvSpPr txBox="1"/>
          <p:nvPr/>
        </p:nvSpPr>
        <p:spPr>
          <a:xfrm>
            <a:off x="5336880" y="4662908"/>
            <a:ext cx="321030" cy="184666"/>
          </a:xfrm>
          <a:prstGeom prst="rect">
            <a:avLst/>
          </a:prstGeom>
          <a:noFill/>
        </p:spPr>
        <p:txBody>
          <a:bodyPr wrap="square" rtlCol="0">
            <a:spAutoFit/>
          </a:bodyPr>
          <a:lstStyle/>
          <a:p>
            <a:r>
              <a:rPr lang="en-AU" sz="600" b="1" dirty="0">
                <a:latin typeface="Arial Narrow" panose="020B0606020202030204" pitchFamily="34" charset="0"/>
              </a:rPr>
              <a:t>Bait</a:t>
            </a:r>
          </a:p>
        </p:txBody>
      </p:sp>
      <p:sp>
        <p:nvSpPr>
          <p:cNvPr id="81" name="TextBox 80"/>
          <p:cNvSpPr txBox="1"/>
          <p:nvPr/>
        </p:nvSpPr>
        <p:spPr>
          <a:xfrm>
            <a:off x="393142" y="963897"/>
            <a:ext cx="6173480" cy="523220"/>
          </a:xfrm>
          <a:prstGeom prst="rect">
            <a:avLst/>
          </a:prstGeom>
          <a:noFill/>
        </p:spPr>
        <p:txBody>
          <a:bodyPr wrap="square" rtlCol="0">
            <a:spAutoFit/>
          </a:bodyPr>
          <a:lstStyle/>
          <a:p>
            <a:r>
              <a:rPr lang="en-AU" sz="1600" b="1" dirty="0">
                <a:latin typeface="Arial Narrow" panose="020B0606020202030204" pitchFamily="34" charset="0"/>
              </a:rPr>
              <a:t>Bottom dwellers</a:t>
            </a:r>
          </a:p>
          <a:p>
            <a:r>
              <a:rPr lang="en-AU" sz="1200" i="1" dirty="0">
                <a:latin typeface="Arial Narrow" panose="020B0606020202030204" pitchFamily="34" charset="0"/>
              </a:rPr>
              <a:t>Benthos </a:t>
            </a:r>
            <a:r>
              <a:rPr lang="en-AU" sz="1200" dirty="0">
                <a:latin typeface="Arial Narrow" panose="020B0606020202030204" pitchFamily="34" charset="0"/>
              </a:rPr>
              <a:t>attach to, burrow or crawl on the seabed (as opposed to </a:t>
            </a:r>
            <a:r>
              <a:rPr lang="en-AU" sz="1200" i="1" dirty="0" err="1">
                <a:latin typeface="Arial Narrow" panose="020B0606020202030204" pitchFamily="34" charset="0"/>
              </a:rPr>
              <a:t>pelagics</a:t>
            </a:r>
            <a:r>
              <a:rPr lang="en-AU" sz="1200" dirty="0">
                <a:latin typeface="Arial Narrow" panose="020B0606020202030204" pitchFamily="34" charset="0"/>
              </a:rPr>
              <a:t> that swim or float). </a:t>
            </a:r>
          </a:p>
        </p:txBody>
      </p:sp>
      <p:cxnSp>
        <p:nvCxnSpPr>
          <p:cNvPr id="84" name="Straight Connector 83"/>
          <p:cNvCxnSpPr/>
          <p:nvPr/>
        </p:nvCxnSpPr>
        <p:spPr>
          <a:xfrm flipH="1">
            <a:off x="482000" y="423881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51017" y="5586161"/>
            <a:ext cx="4697597" cy="2317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7" name="TextBox 6"/>
          <p:cNvSpPr txBox="1"/>
          <p:nvPr/>
        </p:nvSpPr>
        <p:spPr>
          <a:xfrm>
            <a:off x="427638" y="5555563"/>
            <a:ext cx="5135345" cy="253916"/>
          </a:xfrm>
          <a:prstGeom prst="rect">
            <a:avLst/>
          </a:prstGeom>
          <a:noFill/>
          <a:ln>
            <a:noFill/>
          </a:ln>
        </p:spPr>
        <p:txBody>
          <a:bodyPr wrap="square" rtlCol="0">
            <a:spAutoFit/>
          </a:bodyPr>
          <a:lstStyle/>
          <a:p>
            <a:r>
              <a:rPr lang="en-AU" sz="800" b="1" dirty="0">
                <a:latin typeface="Arial Narrow" panose="020B0606020202030204" pitchFamily="34" charset="0"/>
              </a:rPr>
              <a:t>Activity: Check out James Cook University’s </a:t>
            </a:r>
            <a:r>
              <a:rPr lang="en-AU" sz="800" b="1" i="1" dirty="0">
                <a:latin typeface="Arial Narrow" panose="020B0606020202030204" pitchFamily="34" charset="0"/>
              </a:rPr>
              <a:t>Classroom on the Reef </a:t>
            </a:r>
            <a:r>
              <a:rPr lang="en-AU" sz="1050" b="1" dirty="0">
                <a:latin typeface="Arial Narrow" panose="020B0606020202030204" pitchFamily="34" charset="0"/>
              </a:rPr>
              <a:t>Live Cam Footage </a:t>
            </a:r>
            <a:r>
              <a:rPr lang="en-AU" sz="800" b="1" dirty="0">
                <a:latin typeface="Arial Narrow" panose="020B0606020202030204" pitchFamily="34" charset="0"/>
              </a:rPr>
              <a:t>on Orpheus Island!!!</a:t>
            </a:r>
            <a:r>
              <a:rPr lang="en-AU" sz="800" b="1" baseline="30000" dirty="0">
                <a:latin typeface="Arial Narrow" panose="020B0606020202030204" pitchFamily="34" charset="0"/>
              </a:rPr>
              <a:t>[3]</a:t>
            </a:r>
            <a:endParaRPr lang="en-AU" sz="800" b="1" dirty="0">
              <a:latin typeface="Arial Narrow" panose="020B0606020202030204" pitchFamily="34" charset="0"/>
            </a:endParaRPr>
          </a:p>
        </p:txBody>
      </p:sp>
      <p:sp>
        <p:nvSpPr>
          <p:cNvPr id="80" name="Rectangle 79"/>
          <p:cNvSpPr/>
          <p:nvPr/>
        </p:nvSpPr>
        <p:spPr>
          <a:xfrm>
            <a:off x="461363" y="1502694"/>
            <a:ext cx="5863600" cy="30238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do </a:t>
            </a:r>
            <a:r>
              <a:rPr lang="en-AU" sz="1200" b="1" i="1" dirty="0">
                <a:solidFill>
                  <a:schemeClr val="tx1"/>
                </a:solidFill>
                <a:latin typeface="Arial Narrow" panose="020B0606020202030204" pitchFamily="34" charset="0"/>
              </a:rPr>
              <a:t>benthic</a:t>
            </a:r>
            <a:r>
              <a:rPr lang="en-AU" sz="1200" b="1" dirty="0">
                <a:solidFill>
                  <a:schemeClr val="tx1"/>
                </a:solidFill>
                <a:latin typeface="Arial Narrow" panose="020B0606020202030204" pitchFamily="34" charset="0"/>
              </a:rPr>
              <a:t> surveys measure? Ans. </a:t>
            </a:r>
          </a:p>
        </p:txBody>
      </p:sp>
      <p:sp>
        <p:nvSpPr>
          <p:cNvPr id="20" name="Rectangle 19"/>
          <p:cNvSpPr/>
          <p:nvPr/>
        </p:nvSpPr>
        <p:spPr>
          <a:xfrm>
            <a:off x="3167066" y="1534199"/>
            <a:ext cx="3125833" cy="23559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Benthos biodiversity</a:t>
            </a:r>
          </a:p>
        </p:txBody>
      </p:sp>
      <p:cxnSp>
        <p:nvCxnSpPr>
          <p:cNvPr id="85" name="Straight Connector 84"/>
          <p:cNvCxnSpPr/>
          <p:nvPr/>
        </p:nvCxnSpPr>
        <p:spPr>
          <a:xfrm flipH="1">
            <a:off x="451017" y="586482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452902" y="5924118"/>
            <a:ext cx="5855439" cy="27253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is the RUGOSITY (C) of the reef below? Use the formula C=a/b   Ans. </a:t>
            </a:r>
            <a:endParaRPr lang="en-AU" sz="1200" dirty="0">
              <a:solidFill>
                <a:schemeClr val="tx1"/>
              </a:solidFill>
              <a:latin typeface="Arial Narrow" panose="020B0606020202030204" pitchFamily="34" charset="0"/>
            </a:endParaRPr>
          </a:p>
        </p:txBody>
      </p:sp>
      <p:sp>
        <p:nvSpPr>
          <p:cNvPr id="91" name="Rectangle 90"/>
          <p:cNvSpPr/>
          <p:nvPr/>
        </p:nvSpPr>
        <p:spPr>
          <a:xfrm>
            <a:off x="5156718" y="5947723"/>
            <a:ext cx="1128150" cy="20959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pic>
        <p:nvPicPr>
          <p:cNvPr id="93" name="Picture 92"/>
          <p:cNvPicPr>
            <a:picLocks noChangeAspect="1"/>
          </p:cNvPicPr>
          <p:nvPr/>
        </p:nvPicPr>
        <p:blipFill rotWithShape="1">
          <a:blip r:embed="rId4" cstate="print">
            <a:extLst>
              <a:ext uri="{28A0092B-C50C-407E-A947-70E740481C1C}">
                <a14:useLocalDpi xmlns:a14="http://schemas.microsoft.com/office/drawing/2010/main" val="0"/>
              </a:ext>
            </a:extLst>
          </a:blip>
          <a:srcRect l="203" t="4131" r="3102" b="6072"/>
          <a:stretch/>
        </p:blipFill>
        <p:spPr>
          <a:xfrm>
            <a:off x="462846" y="6262630"/>
            <a:ext cx="4681721" cy="1779806"/>
          </a:xfrm>
          <a:prstGeom prst="rect">
            <a:avLst/>
          </a:prstGeom>
        </p:spPr>
      </p:pic>
      <p:sp>
        <p:nvSpPr>
          <p:cNvPr id="94" name="Freeform 93"/>
          <p:cNvSpPr/>
          <p:nvPr/>
        </p:nvSpPr>
        <p:spPr>
          <a:xfrm>
            <a:off x="905901" y="6359235"/>
            <a:ext cx="3849189" cy="1628503"/>
          </a:xfrm>
          <a:custGeom>
            <a:avLst/>
            <a:gdLst>
              <a:gd name="connsiteX0" fmla="*/ 0 w 3849189"/>
              <a:gd name="connsiteY0" fmla="*/ 1628503 h 1628503"/>
              <a:gd name="connsiteX1" fmla="*/ 69669 w 3849189"/>
              <a:gd name="connsiteY1" fmla="*/ 1593668 h 1628503"/>
              <a:gd name="connsiteX2" fmla="*/ 78377 w 3849189"/>
              <a:gd name="connsiteY2" fmla="*/ 1567543 h 1628503"/>
              <a:gd name="connsiteX3" fmla="*/ 113211 w 3849189"/>
              <a:gd name="connsiteY3" fmla="*/ 1524000 h 1628503"/>
              <a:gd name="connsiteX4" fmla="*/ 139337 w 3849189"/>
              <a:gd name="connsiteY4" fmla="*/ 1428205 h 1628503"/>
              <a:gd name="connsiteX5" fmla="*/ 148046 w 3849189"/>
              <a:gd name="connsiteY5" fmla="*/ 1393371 h 1628503"/>
              <a:gd name="connsiteX6" fmla="*/ 139337 w 3849189"/>
              <a:gd name="connsiteY6" fmla="*/ 1254034 h 1628503"/>
              <a:gd name="connsiteX7" fmla="*/ 121920 w 3849189"/>
              <a:gd name="connsiteY7" fmla="*/ 1201783 h 1628503"/>
              <a:gd name="connsiteX8" fmla="*/ 113211 w 3849189"/>
              <a:gd name="connsiteY8" fmla="*/ 992777 h 1628503"/>
              <a:gd name="connsiteX9" fmla="*/ 104503 w 3849189"/>
              <a:gd name="connsiteY9" fmla="*/ 966651 h 1628503"/>
              <a:gd name="connsiteX10" fmla="*/ 113211 w 3849189"/>
              <a:gd name="connsiteY10" fmla="*/ 809897 h 1628503"/>
              <a:gd name="connsiteX11" fmla="*/ 130629 w 3849189"/>
              <a:gd name="connsiteY11" fmla="*/ 757645 h 1628503"/>
              <a:gd name="connsiteX12" fmla="*/ 139337 w 3849189"/>
              <a:gd name="connsiteY12" fmla="*/ 696685 h 1628503"/>
              <a:gd name="connsiteX13" fmla="*/ 156754 w 3849189"/>
              <a:gd name="connsiteY13" fmla="*/ 557348 h 1628503"/>
              <a:gd name="connsiteX14" fmla="*/ 165463 w 3849189"/>
              <a:gd name="connsiteY14" fmla="*/ 531223 h 1628503"/>
              <a:gd name="connsiteX15" fmla="*/ 217714 w 3849189"/>
              <a:gd name="connsiteY15" fmla="*/ 513805 h 1628503"/>
              <a:gd name="connsiteX16" fmla="*/ 235131 w 3849189"/>
              <a:gd name="connsiteY16" fmla="*/ 487680 h 1628503"/>
              <a:gd name="connsiteX17" fmla="*/ 243840 w 3849189"/>
              <a:gd name="connsiteY17" fmla="*/ 461554 h 1628503"/>
              <a:gd name="connsiteX18" fmla="*/ 296091 w 3849189"/>
              <a:gd name="connsiteY18" fmla="*/ 444137 h 1628503"/>
              <a:gd name="connsiteX19" fmla="*/ 339634 w 3849189"/>
              <a:gd name="connsiteY19" fmla="*/ 409303 h 1628503"/>
              <a:gd name="connsiteX20" fmla="*/ 391886 w 3849189"/>
              <a:gd name="connsiteY20" fmla="*/ 391885 h 1628503"/>
              <a:gd name="connsiteX21" fmla="*/ 418011 w 3849189"/>
              <a:gd name="connsiteY21" fmla="*/ 383177 h 1628503"/>
              <a:gd name="connsiteX22" fmla="*/ 478971 w 3849189"/>
              <a:gd name="connsiteY22" fmla="*/ 391885 h 1628503"/>
              <a:gd name="connsiteX23" fmla="*/ 487680 w 3849189"/>
              <a:gd name="connsiteY23" fmla="*/ 418011 h 1628503"/>
              <a:gd name="connsiteX24" fmla="*/ 548640 w 3849189"/>
              <a:gd name="connsiteY24" fmla="*/ 409303 h 1628503"/>
              <a:gd name="connsiteX25" fmla="*/ 566057 w 3849189"/>
              <a:gd name="connsiteY25" fmla="*/ 391885 h 1628503"/>
              <a:gd name="connsiteX26" fmla="*/ 583474 w 3849189"/>
              <a:gd name="connsiteY26" fmla="*/ 365760 h 1628503"/>
              <a:gd name="connsiteX27" fmla="*/ 635726 w 3849189"/>
              <a:gd name="connsiteY27" fmla="*/ 339634 h 1628503"/>
              <a:gd name="connsiteX28" fmla="*/ 670560 w 3849189"/>
              <a:gd name="connsiteY28" fmla="*/ 287383 h 1628503"/>
              <a:gd name="connsiteX29" fmla="*/ 696686 w 3849189"/>
              <a:gd name="connsiteY29" fmla="*/ 209005 h 1628503"/>
              <a:gd name="connsiteX30" fmla="*/ 705394 w 3849189"/>
              <a:gd name="connsiteY30" fmla="*/ 182880 h 1628503"/>
              <a:gd name="connsiteX31" fmla="*/ 722811 w 3849189"/>
              <a:gd name="connsiteY31" fmla="*/ 156754 h 1628503"/>
              <a:gd name="connsiteX32" fmla="*/ 731520 w 3849189"/>
              <a:gd name="connsiteY32" fmla="*/ 130628 h 1628503"/>
              <a:gd name="connsiteX33" fmla="*/ 766354 w 3849189"/>
              <a:gd name="connsiteY33" fmla="*/ 87085 h 1628503"/>
              <a:gd name="connsiteX34" fmla="*/ 792480 w 3849189"/>
              <a:gd name="connsiteY34" fmla="*/ 69668 h 1628503"/>
              <a:gd name="connsiteX35" fmla="*/ 801189 w 3849189"/>
              <a:gd name="connsiteY35" fmla="*/ 43543 h 1628503"/>
              <a:gd name="connsiteX36" fmla="*/ 844731 w 3849189"/>
              <a:gd name="connsiteY36" fmla="*/ 17417 h 1628503"/>
              <a:gd name="connsiteX37" fmla="*/ 992777 w 3849189"/>
              <a:gd name="connsiteY37" fmla="*/ 0 h 1628503"/>
              <a:gd name="connsiteX38" fmla="*/ 1062446 w 3849189"/>
              <a:gd name="connsiteY38" fmla="*/ 26125 h 1628503"/>
              <a:gd name="connsiteX39" fmla="*/ 1097280 w 3849189"/>
              <a:gd name="connsiteY39" fmla="*/ 34834 h 1628503"/>
              <a:gd name="connsiteX40" fmla="*/ 1149531 w 3849189"/>
              <a:gd name="connsiteY40" fmla="*/ 52251 h 1628503"/>
              <a:gd name="connsiteX41" fmla="*/ 1175657 w 3849189"/>
              <a:gd name="connsiteY41" fmla="*/ 60960 h 1628503"/>
              <a:gd name="connsiteX42" fmla="*/ 1210491 w 3849189"/>
              <a:gd name="connsiteY42" fmla="*/ 69668 h 1628503"/>
              <a:gd name="connsiteX43" fmla="*/ 1227909 w 3849189"/>
              <a:gd name="connsiteY43" fmla="*/ 87085 h 1628503"/>
              <a:gd name="connsiteX44" fmla="*/ 1236617 w 3849189"/>
              <a:gd name="connsiteY44" fmla="*/ 113211 h 1628503"/>
              <a:gd name="connsiteX45" fmla="*/ 1297577 w 3849189"/>
              <a:gd name="connsiteY45" fmla="*/ 130628 h 1628503"/>
              <a:gd name="connsiteX46" fmla="*/ 1349829 w 3849189"/>
              <a:gd name="connsiteY46" fmla="*/ 121920 h 1628503"/>
              <a:gd name="connsiteX47" fmla="*/ 1367246 w 3849189"/>
              <a:gd name="connsiteY47" fmla="*/ 95794 h 1628503"/>
              <a:gd name="connsiteX48" fmla="*/ 1445623 w 3849189"/>
              <a:gd name="connsiteY48" fmla="*/ 104503 h 1628503"/>
              <a:gd name="connsiteX49" fmla="*/ 1532709 w 3849189"/>
              <a:gd name="connsiteY49" fmla="*/ 130628 h 1628503"/>
              <a:gd name="connsiteX50" fmla="*/ 1558834 w 3849189"/>
              <a:gd name="connsiteY50" fmla="*/ 139337 h 1628503"/>
              <a:gd name="connsiteX51" fmla="*/ 1698171 w 3849189"/>
              <a:gd name="connsiteY51" fmla="*/ 148045 h 1628503"/>
              <a:gd name="connsiteX52" fmla="*/ 1724297 w 3849189"/>
              <a:gd name="connsiteY52" fmla="*/ 156754 h 1628503"/>
              <a:gd name="connsiteX53" fmla="*/ 1750423 w 3849189"/>
              <a:gd name="connsiteY53" fmla="*/ 209005 h 1628503"/>
              <a:gd name="connsiteX54" fmla="*/ 1793966 w 3849189"/>
              <a:gd name="connsiteY54" fmla="*/ 235131 h 1628503"/>
              <a:gd name="connsiteX55" fmla="*/ 1811383 w 3849189"/>
              <a:gd name="connsiteY55" fmla="*/ 261257 h 1628503"/>
              <a:gd name="connsiteX56" fmla="*/ 1863634 w 3849189"/>
              <a:gd name="connsiteY56" fmla="*/ 278674 h 1628503"/>
              <a:gd name="connsiteX57" fmla="*/ 1898469 w 3849189"/>
              <a:gd name="connsiteY57" fmla="*/ 322217 h 1628503"/>
              <a:gd name="connsiteX58" fmla="*/ 1924594 w 3849189"/>
              <a:gd name="connsiteY58" fmla="*/ 330925 h 1628503"/>
              <a:gd name="connsiteX59" fmla="*/ 1933303 w 3849189"/>
              <a:gd name="connsiteY59" fmla="*/ 357051 h 1628503"/>
              <a:gd name="connsiteX60" fmla="*/ 1950720 w 3849189"/>
              <a:gd name="connsiteY60" fmla="*/ 452845 h 1628503"/>
              <a:gd name="connsiteX61" fmla="*/ 1968137 w 3849189"/>
              <a:gd name="connsiteY61" fmla="*/ 478971 h 1628503"/>
              <a:gd name="connsiteX62" fmla="*/ 2037806 w 3849189"/>
              <a:gd name="connsiteY62" fmla="*/ 496388 h 1628503"/>
              <a:gd name="connsiteX63" fmla="*/ 2063931 w 3849189"/>
              <a:gd name="connsiteY63" fmla="*/ 522514 h 1628503"/>
              <a:gd name="connsiteX64" fmla="*/ 2098766 w 3849189"/>
              <a:gd name="connsiteY64" fmla="*/ 531223 h 1628503"/>
              <a:gd name="connsiteX65" fmla="*/ 2264229 w 3849189"/>
              <a:gd name="connsiteY65" fmla="*/ 539931 h 1628503"/>
              <a:gd name="connsiteX66" fmla="*/ 2290354 w 3849189"/>
              <a:gd name="connsiteY66" fmla="*/ 548640 h 1628503"/>
              <a:gd name="connsiteX67" fmla="*/ 2342606 w 3849189"/>
              <a:gd name="connsiteY67" fmla="*/ 583474 h 1628503"/>
              <a:gd name="connsiteX68" fmla="*/ 2412274 w 3849189"/>
              <a:gd name="connsiteY68" fmla="*/ 600891 h 1628503"/>
              <a:gd name="connsiteX69" fmla="*/ 2447109 w 3849189"/>
              <a:gd name="connsiteY69" fmla="*/ 609600 h 1628503"/>
              <a:gd name="connsiteX70" fmla="*/ 2499360 w 3849189"/>
              <a:gd name="connsiteY70" fmla="*/ 627017 h 1628503"/>
              <a:gd name="connsiteX71" fmla="*/ 2795451 w 3849189"/>
              <a:gd name="connsiteY71" fmla="*/ 627017 h 1628503"/>
              <a:gd name="connsiteX72" fmla="*/ 2847703 w 3849189"/>
              <a:gd name="connsiteY72" fmla="*/ 644434 h 1628503"/>
              <a:gd name="connsiteX73" fmla="*/ 2873829 w 3849189"/>
              <a:gd name="connsiteY73" fmla="*/ 653143 h 1628503"/>
              <a:gd name="connsiteX74" fmla="*/ 2952206 w 3849189"/>
              <a:gd name="connsiteY74" fmla="*/ 687977 h 1628503"/>
              <a:gd name="connsiteX75" fmla="*/ 3039291 w 3849189"/>
              <a:gd name="connsiteY75" fmla="*/ 696685 h 1628503"/>
              <a:gd name="connsiteX76" fmla="*/ 3056709 w 3849189"/>
              <a:gd name="connsiteY76" fmla="*/ 714103 h 1628503"/>
              <a:gd name="connsiteX77" fmla="*/ 3187337 w 3849189"/>
              <a:gd name="connsiteY77" fmla="*/ 740228 h 1628503"/>
              <a:gd name="connsiteX78" fmla="*/ 3213463 w 3849189"/>
              <a:gd name="connsiteY78" fmla="*/ 757645 h 1628503"/>
              <a:gd name="connsiteX79" fmla="*/ 3230880 w 3849189"/>
              <a:gd name="connsiteY79" fmla="*/ 775063 h 1628503"/>
              <a:gd name="connsiteX80" fmla="*/ 3317966 w 3849189"/>
              <a:gd name="connsiteY80" fmla="*/ 792480 h 1628503"/>
              <a:gd name="connsiteX81" fmla="*/ 3335383 w 3849189"/>
              <a:gd name="connsiteY81" fmla="*/ 844731 h 1628503"/>
              <a:gd name="connsiteX82" fmla="*/ 3361509 w 3849189"/>
              <a:gd name="connsiteY82" fmla="*/ 862148 h 1628503"/>
              <a:gd name="connsiteX83" fmla="*/ 3431177 w 3849189"/>
              <a:gd name="connsiteY83" fmla="*/ 879565 h 1628503"/>
              <a:gd name="connsiteX84" fmla="*/ 3457303 w 3849189"/>
              <a:gd name="connsiteY84" fmla="*/ 888274 h 1628503"/>
              <a:gd name="connsiteX85" fmla="*/ 3492137 w 3849189"/>
              <a:gd name="connsiteY85" fmla="*/ 896983 h 1628503"/>
              <a:gd name="connsiteX86" fmla="*/ 3535680 w 3849189"/>
              <a:gd name="connsiteY86" fmla="*/ 966651 h 1628503"/>
              <a:gd name="connsiteX87" fmla="*/ 3579223 w 3849189"/>
              <a:gd name="connsiteY87" fmla="*/ 1045028 h 1628503"/>
              <a:gd name="connsiteX88" fmla="*/ 3587931 w 3849189"/>
              <a:gd name="connsiteY88" fmla="*/ 1105988 h 1628503"/>
              <a:gd name="connsiteX89" fmla="*/ 3614057 w 3849189"/>
              <a:gd name="connsiteY89" fmla="*/ 1193074 h 1628503"/>
              <a:gd name="connsiteX90" fmla="*/ 3622766 w 3849189"/>
              <a:gd name="connsiteY90" fmla="*/ 1219200 h 1628503"/>
              <a:gd name="connsiteX91" fmla="*/ 3631474 w 3849189"/>
              <a:gd name="connsiteY91" fmla="*/ 1262743 h 1628503"/>
              <a:gd name="connsiteX92" fmla="*/ 3640183 w 3849189"/>
              <a:gd name="connsiteY92" fmla="*/ 1288868 h 1628503"/>
              <a:gd name="connsiteX93" fmla="*/ 3648891 w 3849189"/>
              <a:gd name="connsiteY93" fmla="*/ 1332411 h 1628503"/>
              <a:gd name="connsiteX94" fmla="*/ 3657600 w 3849189"/>
              <a:gd name="connsiteY94" fmla="*/ 1454331 h 1628503"/>
              <a:gd name="connsiteX95" fmla="*/ 3666309 w 3849189"/>
              <a:gd name="connsiteY95" fmla="*/ 1480457 h 1628503"/>
              <a:gd name="connsiteX96" fmla="*/ 3675017 w 3849189"/>
              <a:gd name="connsiteY96" fmla="*/ 1532708 h 1628503"/>
              <a:gd name="connsiteX97" fmla="*/ 3683726 w 3849189"/>
              <a:gd name="connsiteY97" fmla="*/ 1558834 h 1628503"/>
              <a:gd name="connsiteX98" fmla="*/ 3709851 w 3849189"/>
              <a:gd name="connsiteY98" fmla="*/ 1567543 h 1628503"/>
              <a:gd name="connsiteX99" fmla="*/ 3762103 w 3849189"/>
              <a:gd name="connsiteY99" fmla="*/ 1602377 h 1628503"/>
              <a:gd name="connsiteX100" fmla="*/ 3788229 w 3849189"/>
              <a:gd name="connsiteY100" fmla="*/ 1593668 h 1628503"/>
              <a:gd name="connsiteX101" fmla="*/ 3814354 w 3849189"/>
              <a:gd name="connsiteY101" fmla="*/ 1576251 h 1628503"/>
              <a:gd name="connsiteX102" fmla="*/ 3849189 w 3849189"/>
              <a:gd name="connsiteY102" fmla="*/ 1576251 h 162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849189" h="1628503">
                <a:moveTo>
                  <a:pt x="0" y="1628503"/>
                </a:moveTo>
                <a:cubicBezTo>
                  <a:pt x="13148" y="1623244"/>
                  <a:pt x="57393" y="1609013"/>
                  <a:pt x="69669" y="1593668"/>
                </a:cubicBezTo>
                <a:cubicBezTo>
                  <a:pt x="75403" y="1586500"/>
                  <a:pt x="73654" y="1575414"/>
                  <a:pt x="78377" y="1567543"/>
                </a:cubicBezTo>
                <a:cubicBezTo>
                  <a:pt x="109397" y="1515841"/>
                  <a:pt x="83333" y="1591225"/>
                  <a:pt x="113211" y="1524000"/>
                </a:cubicBezTo>
                <a:cubicBezTo>
                  <a:pt x="131339" y="1483213"/>
                  <a:pt x="130230" y="1469187"/>
                  <a:pt x="139337" y="1428205"/>
                </a:cubicBezTo>
                <a:cubicBezTo>
                  <a:pt x="141933" y="1416521"/>
                  <a:pt x="145143" y="1404982"/>
                  <a:pt x="148046" y="1393371"/>
                </a:cubicBezTo>
                <a:cubicBezTo>
                  <a:pt x="145143" y="1346925"/>
                  <a:pt x="145625" y="1300144"/>
                  <a:pt x="139337" y="1254034"/>
                </a:cubicBezTo>
                <a:cubicBezTo>
                  <a:pt x="136856" y="1235843"/>
                  <a:pt x="121920" y="1201783"/>
                  <a:pt x="121920" y="1201783"/>
                </a:cubicBezTo>
                <a:cubicBezTo>
                  <a:pt x="119017" y="1132114"/>
                  <a:pt x="118362" y="1062316"/>
                  <a:pt x="113211" y="992777"/>
                </a:cubicBezTo>
                <a:cubicBezTo>
                  <a:pt x="112533" y="983622"/>
                  <a:pt x="104503" y="975831"/>
                  <a:pt x="104503" y="966651"/>
                </a:cubicBezTo>
                <a:cubicBezTo>
                  <a:pt x="104503" y="914319"/>
                  <a:pt x="106720" y="861825"/>
                  <a:pt x="113211" y="809897"/>
                </a:cubicBezTo>
                <a:cubicBezTo>
                  <a:pt x="115488" y="791679"/>
                  <a:pt x="130629" y="757645"/>
                  <a:pt x="130629" y="757645"/>
                </a:cubicBezTo>
                <a:cubicBezTo>
                  <a:pt x="133532" y="737325"/>
                  <a:pt x="137188" y="717098"/>
                  <a:pt x="139337" y="696685"/>
                </a:cubicBezTo>
                <a:cubicBezTo>
                  <a:pt x="148897" y="605867"/>
                  <a:pt x="139618" y="617325"/>
                  <a:pt x="156754" y="557348"/>
                </a:cubicBezTo>
                <a:cubicBezTo>
                  <a:pt x="159276" y="548522"/>
                  <a:pt x="157993" y="536558"/>
                  <a:pt x="165463" y="531223"/>
                </a:cubicBezTo>
                <a:cubicBezTo>
                  <a:pt x="180403" y="520552"/>
                  <a:pt x="217714" y="513805"/>
                  <a:pt x="217714" y="513805"/>
                </a:cubicBezTo>
                <a:cubicBezTo>
                  <a:pt x="223520" y="505097"/>
                  <a:pt x="230450" y="497041"/>
                  <a:pt x="235131" y="487680"/>
                </a:cubicBezTo>
                <a:cubicBezTo>
                  <a:pt x="239236" y="479469"/>
                  <a:pt x="236370" y="466890"/>
                  <a:pt x="243840" y="461554"/>
                </a:cubicBezTo>
                <a:cubicBezTo>
                  <a:pt x="258779" y="450883"/>
                  <a:pt x="296091" y="444137"/>
                  <a:pt x="296091" y="444137"/>
                </a:cubicBezTo>
                <a:cubicBezTo>
                  <a:pt x="310567" y="429662"/>
                  <a:pt x="319862" y="418091"/>
                  <a:pt x="339634" y="409303"/>
                </a:cubicBezTo>
                <a:cubicBezTo>
                  <a:pt x="356411" y="401846"/>
                  <a:pt x="374469" y="397691"/>
                  <a:pt x="391886" y="391885"/>
                </a:cubicBezTo>
                <a:lnTo>
                  <a:pt x="418011" y="383177"/>
                </a:lnTo>
                <a:cubicBezTo>
                  <a:pt x="438331" y="386080"/>
                  <a:pt x="460612" y="382705"/>
                  <a:pt x="478971" y="391885"/>
                </a:cubicBezTo>
                <a:cubicBezTo>
                  <a:pt x="487182" y="395990"/>
                  <a:pt x="478774" y="415784"/>
                  <a:pt x="487680" y="418011"/>
                </a:cubicBezTo>
                <a:cubicBezTo>
                  <a:pt x="507593" y="422990"/>
                  <a:pt x="528320" y="412206"/>
                  <a:pt x="548640" y="409303"/>
                </a:cubicBezTo>
                <a:cubicBezTo>
                  <a:pt x="554446" y="403497"/>
                  <a:pt x="560928" y="398296"/>
                  <a:pt x="566057" y="391885"/>
                </a:cubicBezTo>
                <a:cubicBezTo>
                  <a:pt x="572595" y="383712"/>
                  <a:pt x="576073" y="373161"/>
                  <a:pt x="583474" y="365760"/>
                </a:cubicBezTo>
                <a:cubicBezTo>
                  <a:pt x="600356" y="348879"/>
                  <a:pt x="614478" y="346717"/>
                  <a:pt x="635726" y="339634"/>
                </a:cubicBezTo>
                <a:cubicBezTo>
                  <a:pt x="647337" y="322217"/>
                  <a:pt x="663941" y="307241"/>
                  <a:pt x="670560" y="287383"/>
                </a:cubicBezTo>
                <a:lnTo>
                  <a:pt x="696686" y="209005"/>
                </a:lnTo>
                <a:cubicBezTo>
                  <a:pt x="699589" y="200297"/>
                  <a:pt x="700302" y="190518"/>
                  <a:pt x="705394" y="182880"/>
                </a:cubicBezTo>
                <a:cubicBezTo>
                  <a:pt x="711200" y="174171"/>
                  <a:pt x="718130" y="166115"/>
                  <a:pt x="722811" y="156754"/>
                </a:cubicBezTo>
                <a:cubicBezTo>
                  <a:pt x="726916" y="148543"/>
                  <a:pt x="727415" y="138839"/>
                  <a:pt x="731520" y="130628"/>
                </a:cubicBezTo>
                <a:cubicBezTo>
                  <a:pt x="739063" y="115543"/>
                  <a:pt x="752856" y="97884"/>
                  <a:pt x="766354" y="87085"/>
                </a:cubicBezTo>
                <a:cubicBezTo>
                  <a:pt x="774527" y="80547"/>
                  <a:pt x="783771" y="75474"/>
                  <a:pt x="792480" y="69668"/>
                </a:cubicBezTo>
                <a:cubicBezTo>
                  <a:pt x="795383" y="60960"/>
                  <a:pt x="796466" y="51414"/>
                  <a:pt x="801189" y="43543"/>
                </a:cubicBezTo>
                <a:cubicBezTo>
                  <a:pt x="811473" y="26403"/>
                  <a:pt x="826047" y="21154"/>
                  <a:pt x="844731" y="17417"/>
                </a:cubicBezTo>
                <a:cubicBezTo>
                  <a:pt x="883244" y="9714"/>
                  <a:pt x="958217" y="3456"/>
                  <a:pt x="992777" y="0"/>
                </a:cubicBezTo>
                <a:cubicBezTo>
                  <a:pt x="1103204" y="22084"/>
                  <a:pt x="983967" y="-7509"/>
                  <a:pt x="1062446" y="26125"/>
                </a:cubicBezTo>
                <a:cubicBezTo>
                  <a:pt x="1073447" y="30840"/>
                  <a:pt x="1085816" y="31395"/>
                  <a:pt x="1097280" y="34834"/>
                </a:cubicBezTo>
                <a:cubicBezTo>
                  <a:pt x="1114865" y="40110"/>
                  <a:pt x="1132114" y="46445"/>
                  <a:pt x="1149531" y="52251"/>
                </a:cubicBezTo>
                <a:cubicBezTo>
                  <a:pt x="1158240" y="55154"/>
                  <a:pt x="1166751" y="58734"/>
                  <a:pt x="1175657" y="60960"/>
                </a:cubicBezTo>
                <a:lnTo>
                  <a:pt x="1210491" y="69668"/>
                </a:lnTo>
                <a:cubicBezTo>
                  <a:pt x="1216297" y="75474"/>
                  <a:pt x="1223685" y="80044"/>
                  <a:pt x="1227909" y="87085"/>
                </a:cubicBezTo>
                <a:cubicBezTo>
                  <a:pt x="1232632" y="94956"/>
                  <a:pt x="1230126" y="106720"/>
                  <a:pt x="1236617" y="113211"/>
                </a:cubicBezTo>
                <a:cubicBezTo>
                  <a:pt x="1240783" y="117377"/>
                  <a:pt x="1297273" y="130552"/>
                  <a:pt x="1297577" y="130628"/>
                </a:cubicBezTo>
                <a:cubicBezTo>
                  <a:pt x="1314994" y="127725"/>
                  <a:pt x="1334036" y="129817"/>
                  <a:pt x="1349829" y="121920"/>
                </a:cubicBezTo>
                <a:cubicBezTo>
                  <a:pt x="1359191" y="117239"/>
                  <a:pt x="1356948" y="97666"/>
                  <a:pt x="1367246" y="95794"/>
                </a:cubicBezTo>
                <a:cubicBezTo>
                  <a:pt x="1393108" y="91092"/>
                  <a:pt x="1419497" y="101600"/>
                  <a:pt x="1445623" y="104503"/>
                </a:cubicBezTo>
                <a:cubicBezTo>
                  <a:pt x="1493282" y="136275"/>
                  <a:pt x="1452653" y="114617"/>
                  <a:pt x="1532709" y="130628"/>
                </a:cubicBezTo>
                <a:cubicBezTo>
                  <a:pt x="1541710" y="132428"/>
                  <a:pt x="1549705" y="138376"/>
                  <a:pt x="1558834" y="139337"/>
                </a:cubicBezTo>
                <a:cubicBezTo>
                  <a:pt x="1605115" y="144209"/>
                  <a:pt x="1651725" y="145142"/>
                  <a:pt x="1698171" y="148045"/>
                </a:cubicBezTo>
                <a:cubicBezTo>
                  <a:pt x="1706880" y="150948"/>
                  <a:pt x="1717129" y="151019"/>
                  <a:pt x="1724297" y="156754"/>
                </a:cubicBezTo>
                <a:cubicBezTo>
                  <a:pt x="1749705" y="177081"/>
                  <a:pt x="1735861" y="184735"/>
                  <a:pt x="1750423" y="209005"/>
                </a:cubicBezTo>
                <a:cubicBezTo>
                  <a:pt x="1762378" y="228930"/>
                  <a:pt x="1773414" y="228281"/>
                  <a:pt x="1793966" y="235131"/>
                </a:cubicBezTo>
                <a:cubicBezTo>
                  <a:pt x="1799772" y="243840"/>
                  <a:pt x="1802507" y="255710"/>
                  <a:pt x="1811383" y="261257"/>
                </a:cubicBezTo>
                <a:cubicBezTo>
                  <a:pt x="1826951" y="270987"/>
                  <a:pt x="1863634" y="278674"/>
                  <a:pt x="1863634" y="278674"/>
                </a:cubicBezTo>
                <a:cubicBezTo>
                  <a:pt x="1871546" y="290543"/>
                  <a:pt x="1884679" y="313943"/>
                  <a:pt x="1898469" y="322217"/>
                </a:cubicBezTo>
                <a:cubicBezTo>
                  <a:pt x="1906340" y="326940"/>
                  <a:pt x="1915886" y="328022"/>
                  <a:pt x="1924594" y="330925"/>
                </a:cubicBezTo>
                <a:cubicBezTo>
                  <a:pt x="1927497" y="339634"/>
                  <a:pt x="1931661" y="348019"/>
                  <a:pt x="1933303" y="357051"/>
                </a:cubicBezTo>
                <a:cubicBezTo>
                  <a:pt x="1938451" y="385365"/>
                  <a:pt x="1936452" y="424311"/>
                  <a:pt x="1950720" y="452845"/>
                </a:cubicBezTo>
                <a:cubicBezTo>
                  <a:pt x="1955401" y="462206"/>
                  <a:pt x="1958776" y="474290"/>
                  <a:pt x="1968137" y="478971"/>
                </a:cubicBezTo>
                <a:cubicBezTo>
                  <a:pt x="1989548" y="489676"/>
                  <a:pt x="2037806" y="496388"/>
                  <a:pt x="2037806" y="496388"/>
                </a:cubicBezTo>
                <a:cubicBezTo>
                  <a:pt x="2046514" y="505097"/>
                  <a:pt x="2053238" y="516404"/>
                  <a:pt x="2063931" y="522514"/>
                </a:cubicBezTo>
                <a:cubicBezTo>
                  <a:pt x="2074323" y="528452"/>
                  <a:pt x="2086842" y="530186"/>
                  <a:pt x="2098766" y="531223"/>
                </a:cubicBezTo>
                <a:cubicBezTo>
                  <a:pt x="2153789" y="536008"/>
                  <a:pt x="2209075" y="537028"/>
                  <a:pt x="2264229" y="539931"/>
                </a:cubicBezTo>
                <a:cubicBezTo>
                  <a:pt x="2272937" y="542834"/>
                  <a:pt x="2282330" y="544182"/>
                  <a:pt x="2290354" y="548640"/>
                </a:cubicBezTo>
                <a:cubicBezTo>
                  <a:pt x="2308653" y="558806"/>
                  <a:pt x="2322747" y="576854"/>
                  <a:pt x="2342606" y="583474"/>
                </a:cubicBezTo>
                <a:cubicBezTo>
                  <a:pt x="2389291" y="599037"/>
                  <a:pt x="2349219" y="586879"/>
                  <a:pt x="2412274" y="600891"/>
                </a:cubicBezTo>
                <a:cubicBezTo>
                  <a:pt x="2423958" y="603487"/>
                  <a:pt x="2435645" y="606161"/>
                  <a:pt x="2447109" y="609600"/>
                </a:cubicBezTo>
                <a:cubicBezTo>
                  <a:pt x="2464694" y="614875"/>
                  <a:pt x="2499360" y="627017"/>
                  <a:pt x="2499360" y="627017"/>
                </a:cubicBezTo>
                <a:cubicBezTo>
                  <a:pt x="2607548" y="590953"/>
                  <a:pt x="2549195" y="607050"/>
                  <a:pt x="2795451" y="627017"/>
                </a:cubicBezTo>
                <a:cubicBezTo>
                  <a:pt x="2813750" y="628501"/>
                  <a:pt x="2830286" y="638628"/>
                  <a:pt x="2847703" y="644434"/>
                </a:cubicBezTo>
                <a:cubicBezTo>
                  <a:pt x="2856412" y="647337"/>
                  <a:pt x="2866191" y="648051"/>
                  <a:pt x="2873829" y="653143"/>
                </a:cubicBezTo>
                <a:cubicBezTo>
                  <a:pt x="2900634" y="671014"/>
                  <a:pt x="2915628" y="684319"/>
                  <a:pt x="2952206" y="687977"/>
                </a:cubicBezTo>
                <a:lnTo>
                  <a:pt x="3039291" y="696685"/>
                </a:lnTo>
                <a:cubicBezTo>
                  <a:pt x="3045097" y="702491"/>
                  <a:pt x="3050297" y="708974"/>
                  <a:pt x="3056709" y="714103"/>
                </a:cubicBezTo>
                <a:cubicBezTo>
                  <a:pt x="3101647" y="750054"/>
                  <a:pt x="3106708" y="733509"/>
                  <a:pt x="3187337" y="740228"/>
                </a:cubicBezTo>
                <a:cubicBezTo>
                  <a:pt x="3196046" y="746034"/>
                  <a:pt x="3205290" y="751107"/>
                  <a:pt x="3213463" y="757645"/>
                </a:cubicBezTo>
                <a:cubicBezTo>
                  <a:pt x="3219874" y="762774"/>
                  <a:pt x="3223839" y="770839"/>
                  <a:pt x="3230880" y="775063"/>
                </a:cubicBezTo>
                <a:cubicBezTo>
                  <a:pt x="3249876" y="786461"/>
                  <a:pt x="3307404" y="790971"/>
                  <a:pt x="3317966" y="792480"/>
                </a:cubicBezTo>
                <a:cubicBezTo>
                  <a:pt x="3323772" y="809897"/>
                  <a:pt x="3320107" y="834547"/>
                  <a:pt x="3335383" y="844731"/>
                </a:cubicBezTo>
                <a:cubicBezTo>
                  <a:pt x="3344092" y="850537"/>
                  <a:pt x="3352148" y="857467"/>
                  <a:pt x="3361509" y="862148"/>
                </a:cubicBezTo>
                <a:cubicBezTo>
                  <a:pt x="3381420" y="872104"/>
                  <a:pt x="3411295" y="874595"/>
                  <a:pt x="3431177" y="879565"/>
                </a:cubicBezTo>
                <a:cubicBezTo>
                  <a:pt x="3440083" y="881791"/>
                  <a:pt x="3448476" y="885752"/>
                  <a:pt x="3457303" y="888274"/>
                </a:cubicBezTo>
                <a:cubicBezTo>
                  <a:pt x="3468811" y="891562"/>
                  <a:pt x="3480526" y="894080"/>
                  <a:pt x="3492137" y="896983"/>
                </a:cubicBezTo>
                <a:cubicBezTo>
                  <a:pt x="3512864" y="959163"/>
                  <a:pt x="3494278" y="939050"/>
                  <a:pt x="3535680" y="966651"/>
                </a:cubicBezTo>
                <a:cubicBezTo>
                  <a:pt x="3575606" y="1026541"/>
                  <a:pt x="3563894" y="999044"/>
                  <a:pt x="3579223" y="1045028"/>
                </a:cubicBezTo>
                <a:cubicBezTo>
                  <a:pt x="3582126" y="1065348"/>
                  <a:pt x="3584259" y="1085793"/>
                  <a:pt x="3587931" y="1105988"/>
                </a:cubicBezTo>
                <a:cubicBezTo>
                  <a:pt x="3593195" y="1134940"/>
                  <a:pt x="3604970" y="1165812"/>
                  <a:pt x="3614057" y="1193074"/>
                </a:cubicBezTo>
                <a:cubicBezTo>
                  <a:pt x="3616960" y="1201783"/>
                  <a:pt x="3620966" y="1210198"/>
                  <a:pt x="3622766" y="1219200"/>
                </a:cubicBezTo>
                <a:cubicBezTo>
                  <a:pt x="3625669" y="1233714"/>
                  <a:pt x="3627884" y="1248383"/>
                  <a:pt x="3631474" y="1262743"/>
                </a:cubicBezTo>
                <a:cubicBezTo>
                  <a:pt x="3633700" y="1271648"/>
                  <a:pt x="3637957" y="1279963"/>
                  <a:pt x="3640183" y="1288868"/>
                </a:cubicBezTo>
                <a:cubicBezTo>
                  <a:pt x="3643773" y="1303228"/>
                  <a:pt x="3645988" y="1317897"/>
                  <a:pt x="3648891" y="1332411"/>
                </a:cubicBezTo>
                <a:cubicBezTo>
                  <a:pt x="3651794" y="1373051"/>
                  <a:pt x="3652839" y="1413867"/>
                  <a:pt x="3657600" y="1454331"/>
                </a:cubicBezTo>
                <a:cubicBezTo>
                  <a:pt x="3658673" y="1463448"/>
                  <a:pt x="3664318" y="1471496"/>
                  <a:pt x="3666309" y="1480457"/>
                </a:cubicBezTo>
                <a:cubicBezTo>
                  <a:pt x="3670139" y="1497694"/>
                  <a:pt x="3671187" y="1515471"/>
                  <a:pt x="3675017" y="1532708"/>
                </a:cubicBezTo>
                <a:cubicBezTo>
                  <a:pt x="3677008" y="1541669"/>
                  <a:pt x="3677235" y="1552343"/>
                  <a:pt x="3683726" y="1558834"/>
                </a:cubicBezTo>
                <a:cubicBezTo>
                  <a:pt x="3690217" y="1565325"/>
                  <a:pt x="3701827" y="1563085"/>
                  <a:pt x="3709851" y="1567543"/>
                </a:cubicBezTo>
                <a:cubicBezTo>
                  <a:pt x="3728150" y="1577709"/>
                  <a:pt x="3762103" y="1602377"/>
                  <a:pt x="3762103" y="1602377"/>
                </a:cubicBezTo>
                <a:cubicBezTo>
                  <a:pt x="3770812" y="1599474"/>
                  <a:pt x="3780018" y="1597773"/>
                  <a:pt x="3788229" y="1593668"/>
                </a:cubicBezTo>
                <a:cubicBezTo>
                  <a:pt x="3797590" y="1588987"/>
                  <a:pt x="3804291" y="1579126"/>
                  <a:pt x="3814354" y="1576251"/>
                </a:cubicBezTo>
                <a:cubicBezTo>
                  <a:pt x="3825519" y="1573061"/>
                  <a:pt x="3837577" y="1576251"/>
                  <a:pt x="3849189" y="1576251"/>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5" name="Straight Connector 94"/>
          <p:cNvCxnSpPr/>
          <p:nvPr/>
        </p:nvCxnSpPr>
        <p:spPr>
          <a:xfrm>
            <a:off x="907968" y="6353817"/>
            <a:ext cx="39154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4751305" y="6183467"/>
            <a:ext cx="534448" cy="400110"/>
          </a:xfrm>
          <a:prstGeom prst="rect">
            <a:avLst/>
          </a:prstGeom>
          <a:noFill/>
        </p:spPr>
        <p:txBody>
          <a:bodyPr wrap="square" rtlCol="0">
            <a:spAutoFit/>
          </a:bodyPr>
          <a:lstStyle/>
          <a:p>
            <a:r>
              <a:rPr lang="en-AU" sz="2000" b="1" dirty="0">
                <a:solidFill>
                  <a:schemeClr val="bg1"/>
                </a:solidFill>
                <a:latin typeface="Arial Narrow" panose="020B0606020202030204" pitchFamily="34" charset="0"/>
              </a:rPr>
              <a:t>b</a:t>
            </a:r>
          </a:p>
        </p:txBody>
      </p:sp>
      <p:sp>
        <p:nvSpPr>
          <p:cNvPr id="99" name="TextBox 98"/>
          <p:cNvSpPr txBox="1"/>
          <p:nvPr/>
        </p:nvSpPr>
        <p:spPr>
          <a:xfrm>
            <a:off x="4738237" y="7695809"/>
            <a:ext cx="534448" cy="400110"/>
          </a:xfrm>
          <a:prstGeom prst="rect">
            <a:avLst/>
          </a:prstGeom>
          <a:noFill/>
        </p:spPr>
        <p:txBody>
          <a:bodyPr wrap="square" rtlCol="0">
            <a:spAutoFit/>
          </a:bodyPr>
          <a:lstStyle/>
          <a:p>
            <a:r>
              <a:rPr lang="en-AU" sz="2000" b="1" dirty="0">
                <a:solidFill>
                  <a:schemeClr val="bg1"/>
                </a:solidFill>
                <a:latin typeface="Arial Narrow" panose="020B0606020202030204" pitchFamily="34" charset="0"/>
              </a:rPr>
              <a:t>a</a:t>
            </a:r>
          </a:p>
        </p:txBody>
      </p:sp>
      <p:sp>
        <p:nvSpPr>
          <p:cNvPr id="102" name="TextBox 101"/>
          <p:cNvSpPr txBox="1"/>
          <p:nvPr/>
        </p:nvSpPr>
        <p:spPr>
          <a:xfrm>
            <a:off x="5144569" y="6295661"/>
            <a:ext cx="1167114" cy="1754326"/>
          </a:xfrm>
          <a:prstGeom prst="rect">
            <a:avLst/>
          </a:prstGeom>
          <a:noFill/>
        </p:spPr>
        <p:txBody>
          <a:bodyPr wrap="square" rtlCol="0">
            <a:spAutoFit/>
          </a:bodyPr>
          <a:lstStyle/>
          <a:p>
            <a:r>
              <a:rPr lang="en-AU" sz="1200" b="1" i="1" dirty="0">
                <a:latin typeface="Arial Narrow" panose="020B0606020202030204" pitchFamily="34" charset="0"/>
              </a:rPr>
              <a:t>Hint: </a:t>
            </a:r>
            <a:r>
              <a:rPr lang="en-AU" sz="1200" dirty="0">
                <a:latin typeface="Arial Narrow" panose="020B0606020202030204" pitchFamily="34" charset="0"/>
              </a:rPr>
              <a:t>Use a ruler </a:t>
            </a:r>
            <a:br>
              <a:rPr lang="en-AU" sz="1200" dirty="0">
                <a:latin typeface="Arial Narrow" panose="020B0606020202030204" pitchFamily="34" charset="0"/>
              </a:rPr>
            </a:br>
            <a:r>
              <a:rPr lang="en-AU" sz="1200" dirty="0">
                <a:latin typeface="Arial Narrow" panose="020B0606020202030204" pitchFamily="34" charset="0"/>
              </a:rPr>
              <a:t>to measure the length of b. Then, use a piece of string to follow the contours of the chain (a) to measure its length. </a:t>
            </a:r>
          </a:p>
        </p:txBody>
      </p:sp>
      <p:sp>
        <p:nvSpPr>
          <p:cNvPr id="21" name="TextBox 20"/>
          <p:cNvSpPr txBox="1"/>
          <p:nvPr/>
        </p:nvSpPr>
        <p:spPr>
          <a:xfrm>
            <a:off x="5135537" y="5917027"/>
            <a:ext cx="151157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19/12=1.5833</a:t>
            </a:r>
            <a:r>
              <a:rPr lang="en-AU" sz="1200" dirty="0">
                <a:latin typeface="Comic Sans MS" panose="030F0702030302020204" pitchFamily="66" charset="0"/>
              </a:rPr>
              <a:t>’</a:t>
            </a:r>
          </a:p>
        </p:txBody>
      </p:sp>
      <p:sp>
        <p:nvSpPr>
          <p:cNvPr id="83" name="TextBox 82">
            <a:extLst>
              <a:ext uri="{FF2B5EF4-FFF2-40B4-BE49-F238E27FC236}">
                <a16:creationId xmlns:a16="http://schemas.microsoft.com/office/drawing/2014/main" id="{06ECEF20-7EDA-41A2-B8A6-6DF3A848E565}"/>
              </a:ext>
            </a:extLst>
          </p:cNvPr>
          <p:cNvSpPr txBox="1"/>
          <p:nvPr/>
        </p:nvSpPr>
        <p:spPr>
          <a:xfrm>
            <a:off x="381882" y="1860677"/>
            <a:ext cx="3088485" cy="707886"/>
          </a:xfrm>
          <a:prstGeom prst="rect">
            <a:avLst/>
          </a:prstGeom>
          <a:noFill/>
        </p:spPr>
        <p:txBody>
          <a:bodyPr wrap="square" rtlCol="0">
            <a:spAutoFit/>
          </a:bodyPr>
          <a:lstStyle/>
          <a:p>
            <a:r>
              <a:rPr lang="en-AU" sz="1600" b="1" dirty="0">
                <a:latin typeface="Arial Narrow" panose="020B0606020202030204" pitchFamily="34" charset="0"/>
              </a:rPr>
              <a:t>Line Intercept Transects</a:t>
            </a:r>
          </a:p>
          <a:p>
            <a:r>
              <a:rPr lang="en-AU" sz="1200" dirty="0">
                <a:latin typeface="Arial Narrow" panose="020B0606020202030204" pitchFamily="34" charset="0"/>
              </a:rPr>
              <a:t>The Line Intercept Method identifies and records the substrate underneath a transect (i.e. tape measure).</a:t>
            </a:r>
          </a:p>
        </p:txBody>
      </p:sp>
      <p:sp>
        <p:nvSpPr>
          <p:cNvPr id="100" name="TextBox 99">
            <a:extLst>
              <a:ext uri="{FF2B5EF4-FFF2-40B4-BE49-F238E27FC236}">
                <a16:creationId xmlns:a16="http://schemas.microsoft.com/office/drawing/2014/main" id="{1D34AF0C-D428-40EF-AA3F-CCBB3111E5E5}"/>
              </a:ext>
            </a:extLst>
          </p:cNvPr>
          <p:cNvSpPr txBox="1"/>
          <p:nvPr/>
        </p:nvSpPr>
        <p:spPr>
          <a:xfrm>
            <a:off x="434899" y="2660905"/>
            <a:ext cx="529184" cy="215444"/>
          </a:xfrm>
          <a:prstGeom prst="rect">
            <a:avLst/>
          </a:prstGeom>
          <a:noFill/>
        </p:spPr>
        <p:txBody>
          <a:bodyPr wrap="square" rtlCol="0">
            <a:spAutoFit/>
          </a:bodyPr>
          <a:lstStyle/>
          <a:p>
            <a:r>
              <a:rPr lang="en-AU" sz="800" dirty="0">
                <a:latin typeface="Arial Narrow" panose="020B0606020202030204" pitchFamily="34" charset="0"/>
              </a:rPr>
              <a:t>0cm</a:t>
            </a:r>
          </a:p>
        </p:txBody>
      </p:sp>
      <p:sp>
        <p:nvSpPr>
          <p:cNvPr id="97" name="TextBox 96">
            <a:extLst>
              <a:ext uri="{FF2B5EF4-FFF2-40B4-BE49-F238E27FC236}">
                <a16:creationId xmlns:a16="http://schemas.microsoft.com/office/drawing/2014/main" id="{A7262BF3-2FBD-49CE-849B-5574F51ED70B}"/>
              </a:ext>
            </a:extLst>
          </p:cNvPr>
          <p:cNvSpPr txBox="1"/>
          <p:nvPr/>
        </p:nvSpPr>
        <p:spPr>
          <a:xfrm>
            <a:off x="5713701" y="2220934"/>
            <a:ext cx="787810" cy="261610"/>
          </a:xfrm>
          <a:prstGeom prst="rect">
            <a:avLst/>
          </a:prstGeom>
          <a:noFill/>
        </p:spPr>
        <p:txBody>
          <a:bodyPr wrap="square" rtlCol="0">
            <a:spAutoFit/>
          </a:bodyPr>
          <a:lstStyle/>
          <a:p>
            <a:r>
              <a:rPr lang="en-AU" sz="1100" b="1" dirty="0">
                <a:latin typeface="Arial Narrow" panose="020B0606020202030204" pitchFamily="34" charset="0"/>
              </a:rPr>
              <a:t>% Cover</a:t>
            </a:r>
          </a:p>
        </p:txBody>
      </p:sp>
      <p:pic>
        <p:nvPicPr>
          <p:cNvPr id="101" name="Picture 100">
            <a:extLst>
              <a:ext uri="{FF2B5EF4-FFF2-40B4-BE49-F238E27FC236}">
                <a16:creationId xmlns:a16="http://schemas.microsoft.com/office/drawing/2014/main" id="{3EAF1BDC-6F1A-4A17-83B0-F78660FE2CFB}"/>
              </a:ext>
            </a:extLst>
          </p:cNvPr>
          <p:cNvPicPr>
            <a:picLocks noChangeAspect="1"/>
          </p:cNvPicPr>
          <p:nvPr/>
        </p:nvPicPr>
        <p:blipFill rotWithShape="1">
          <a:blip r:embed="rId3"/>
          <a:srcRect t="37924" r="1363"/>
          <a:stretch/>
        </p:blipFill>
        <p:spPr>
          <a:xfrm>
            <a:off x="5447258" y="4931392"/>
            <a:ext cx="888128" cy="649035"/>
          </a:xfrm>
          <a:prstGeom prst="rect">
            <a:avLst/>
          </a:prstGeom>
          <a:ln>
            <a:noFill/>
          </a:ln>
        </p:spPr>
      </p:pic>
      <p:sp>
        <p:nvSpPr>
          <p:cNvPr id="98" name="Isosceles Triangle 97">
            <a:extLst>
              <a:ext uri="{FF2B5EF4-FFF2-40B4-BE49-F238E27FC236}">
                <a16:creationId xmlns:a16="http://schemas.microsoft.com/office/drawing/2014/main" id="{73035E33-BF84-46E1-9385-22C0176603EE}"/>
              </a:ext>
            </a:extLst>
          </p:cNvPr>
          <p:cNvSpPr/>
          <p:nvPr/>
        </p:nvSpPr>
        <p:spPr>
          <a:xfrm>
            <a:off x="5747090" y="4708555"/>
            <a:ext cx="317189" cy="32792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Rectangle 105">
            <a:extLst>
              <a:ext uri="{FF2B5EF4-FFF2-40B4-BE49-F238E27FC236}">
                <a16:creationId xmlns:a16="http://schemas.microsoft.com/office/drawing/2014/main" id="{C440F284-AB88-49AB-BBF8-99F396310AEC}"/>
              </a:ext>
            </a:extLst>
          </p:cNvPr>
          <p:cNvSpPr/>
          <p:nvPr/>
        </p:nvSpPr>
        <p:spPr>
          <a:xfrm>
            <a:off x="5441612" y="5035885"/>
            <a:ext cx="309814" cy="390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TextBox 106">
            <a:extLst>
              <a:ext uri="{FF2B5EF4-FFF2-40B4-BE49-F238E27FC236}">
                <a16:creationId xmlns:a16="http://schemas.microsoft.com/office/drawing/2014/main" id="{1258EEB5-9228-48DA-9B92-4FB8FFE50E9C}"/>
              </a:ext>
            </a:extLst>
          </p:cNvPr>
          <p:cNvSpPr txBox="1"/>
          <p:nvPr/>
        </p:nvSpPr>
        <p:spPr>
          <a:xfrm>
            <a:off x="5970945" y="5249898"/>
            <a:ext cx="553418" cy="184666"/>
          </a:xfrm>
          <a:prstGeom prst="rect">
            <a:avLst/>
          </a:prstGeom>
          <a:noFill/>
        </p:spPr>
        <p:txBody>
          <a:bodyPr wrap="square" rtlCol="0">
            <a:spAutoFit/>
          </a:bodyPr>
          <a:lstStyle/>
          <a:p>
            <a:r>
              <a:rPr lang="en-AU" sz="600" b="1" dirty="0">
                <a:latin typeface="Arial Narrow" panose="020B0606020202030204" pitchFamily="34" charset="0"/>
              </a:rPr>
              <a:t>Camera</a:t>
            </a:r>
          </a:p>
        </p:txBody>
      </p:sp>
      <p:sp>
        <p:nvSpPr>
          <p:cNvPr id="110" name="TextBox 109">
            <a:extLst>
              <a:ext uri="{FF2B5EF4-FFF2-40B4-BE49-F238E27FC236}">
                <a16:creationId xmlns:a16="http://schemas.microsoft.com/office/drawing/2014/main" id="{645EF87F-E761-450B-B39E-EEDA6E5140EC}"/>
              </a:ext>
            </a:extLst>
          </p:cNvPr>
          <p:cNvSpPr txBox="1"/>
          <p:nvPr/>
        </p:nvSpPr>
        <p:spPr>
          <a:xfrm>
            <a:off x="5476832" y="5295830"/>
            <a:ext cx="553418" cy="184666"/>
          </a:xfrm>
          <a:prstGeom prst="rect">
            <a:avLst/>
          </a:prstGeom>
          <a:noFill/>
        </p:spPr>
        <p:txBody>
          <a:bodyPr wrap="square" rtlCol="0">
            <a:spAutoFit/>
          </a:bodyPr>
          <a:lstStyle/>
          <a:p>
            <a:r>
              <a:rPr lang="en-AU" sz="600" b="1" dirty="0">
                <a:latin typeface="Arial Narrow" panose="020B0606020202030204" pitchFamily="34" charset="0"/>
              </a:rPr>
              <a:t>Bait</a:t>
            </a:r>
          </a:p>
        </p:txBody>
      </p:sp>
      <p:sp>
        <p:nvSpPr>
          <p:cNvPr id="111" name="Freeform: Shape 110">
            <a:extLst>
              <a:ext uri="{FF2B5EF4-FFF2-40B4-BE49-F238E27FC236}">
                <a16:creationId xmlns:a16="http://schemas.microsoft.com/office/drawing/2014/main" id="{3F26A115-642D-43DE-92BD-B4537AB76EF7}"/>
              </a:ext>
            </a:extLst>
          </p:cNvPr>
          <p:cNvSpPr/>
          <p:nvPr/>
        </p:nvSpPr>
        <p:spPr>
          <a:xfrm>
            <a:off x="5496275" y="4838393"/>
            <a:ext cx="798594" cy="457200"/>
          </a:xfrm>
          <a:custGeom>
            <a:avLst/>
            <a:gdLst>
              <a:gd name="connsiteX0" fmla="*/ 762033 w 798594"/>
              <a:gd name="connsiteY0" fmla="*/ 8965 h 457200"/>
              <a:gd name="connsiteX1" fmla="*/ 658938 w 798594"/>
              <a:gd name="connsiteY1" fmla="*/ 26895 h 457200"/>
              <a:gd name="connsiteX2" fmla="*/ 564809 w 798594"/>
              <a:gd name="connsiteY2" fmla="*/ 49306 h 457200"/>
              <a:gd name="connsiteX3" fmla="*/ 313797 w 798594"/>
              <a:gd name="connsiteY3" fmla="*/ 44824 h 457200"/>
              <a:gd name="connsiteX4" fmla="*/ 197256 w 798594"/>
              <a:gd name="connsiteY4" fmla="*/ 49306 h 457200"/>
              <a:gd name="connsiteX5" fmla="*/ 174844 w 798594"/>
              <a:gd name="connsiteY5" fmla="*/ 76200 h 457200"/>
              <a:gd name="connsiteX6" fmla="*/ 134503 w 798594"/>
              <a:gd name="connsiteY6" fmla="*/ 112059 h 457200"/>
              <a:gd name="connsiteX7" fmla="*/ 121056 w 798594"/>
              <a:gd name="connsiteY7" fmla="*/ 125506 h 457200"/>
              <a:gd name="connsiteX8" fmla="*/ 13480 w 798594"/>
              <a:gd name="connsiteY8" fmla="*/ 147918 h 457200"/>
              <a:gd name="connsiteX9" fmla="*/ 33 w 798594"/>
              <a:gd name="connsiteY9" fmla="*/ 183777 h 457200"/>
              <a:gd name="connsiteX10" fmla="*/ 13480 w 798594"/>
              <a:gd name="connsiteY10" fmla="*/ 251012 h 457200"/>
              <a:gd name="connsiteX11" fmla="*/ 22444 w 798594"/>
              <a:gd name="connsiteY11" fmla="*/ 268942 h 457200"/>
              <a:gd name="connsiteX12" fmla="*/ 31409 w 798594"/>
              <a:gd name="connsiteY12" fmla="*/ 282389 h 457200"/>
              <a:gd name="connsiteX13" fmla="*/ 58303 w 798594"/>
              <a:gd name="connsiteY13" fmla="*/ 304800 h 457200"/>
              <a:gd name="connsiteX14" fmla="*/ 85197 w 798594"/>
              <a:gd name="connsiteY14" fmla="*/ 322730 h 457200"/>
              <a:gd name="connsiteX15" fmla="*/ 94162 w 798594"/>
              <a:gd name="connsiteY15" fmla="*/ 336177 h 457200"/>
              <a:gd name="connsiteX16" fmla="*/ 246562 w 798594"/>
              <a:gd name="connsiteY16" fmla="*/ 313765 h 457200"/>
              <a:gd name="connsiteX17" fmla="*/ 268974 w 798594"/>
              <a:gd name="connsiteY17" fmla="*/ 295836 h 457200"/>
              <a:gd name="connsiteX18" fmla="*/ 291386 w 798594"/>
              <a:gd name="connsiteY18" fmla="*/ 282389 h 457200"/>
              <a:gd name="connsiteX19" fmla="*/ 300350 w 798594"/>
              <a:gd name="connsiteY19" fmla="*/ 268942 h 457200"/>
              <a:gd name="connsiteX20" fmla="*/ 327244 w 798594"/>
              <a:gd name="connsiteY20" fmla="*/ 255495 h 457200"/>
              <a:gd name="connsiteX21" fmla="*/ 349656 w 798594"/>
              <a:gd name="connsiteY21" fmla="*/ 264459 h 457200"/>
              <a:gd name="connsiteX22" fmla="*/ 367586 w 798594"/>
              <a:gd name="connsiteY22" fmla="*/ 457200 h 457200"/>
              <a:gd name="connsiteX23" fmla="*/ 407927 w 798594"/>
              <a:gd name="connsiteY23" fmla="*/ 452718 h 457200"/>
              <a:gd name="connsiteX24" fmla="*/ 425856 w 798594"/>
              <a:gd name="connsiteY24" fmla="*/ 448236 h 457200"/>
              <a:gd name="connsiteX25" fmla="*/ 439303 w 798594"/>
              <a:gd name="connsiteY25" fmla="*/ 457200 h 457200"/>
              <a:gd name="connsiteX26" fmla="*/ 457233 w 798594"/>
              <a:gd name="connsiteY26" fmla="*/ 452718 h 457200"/>
              <a:gd name="connsiteX27" fmla="*/ 461715 w 798594"/>
              <a:gd name="connsiteY27" fmla="*/ 439271 h 457200"/>
              <a:gd name="connsiteX28" fmla="*/ 466197 w 798594"/>
              <a:gd name="connsiteY28" fmla="*/ 381000 h 457200"/>
              <a:gd name="connsiteX29" fmla="*/ 461715 w 798594"/>
              <a:gd name="connsiteY29" fmla="*/ 336177 h 457200"/>
              <a:gd name="connsiteX30" fmla="*/ 452750 w 798594"/>
              <a:gd name="connsiteY30" fmla="*/ 322730 h 457200"/>
              <a:gd name="connsiteX31" fmla="*/ 448268 w 798594"/>
              <a:gd name="connsiteY31" fmla="*/ 309283 h 457200"/>
              <a:gd name="connsiteX32" fmla="*/ 443786 w 798594"/>
              <a:gd name="connsiteY32" fmla="*/ 259977 h 457200"/>
              <a:gd name="connsiteX33" fmla="*/ 448268 w 798594"/>
              <a:gd name="connsiteY33" fmla="*/ 224118 h 457200"/>
              <a:gd name="connsiteX34" fmla="*/ 475162 w 798594"/>
              <a:gd name="connsiteY34" fmla="*/ 174812 h 457200"/>
              <a:gd name="connsiteX35" fmla="*/ 502056 w 798594"/>
              <a:gd name="connsiteY35" fmla="*/ 152400 h 457200"/>
              <a:gd name="connsiteX36" fmla="*/ 515503 w 798594"/>
              <a:gd name="connsiteY36" fmla="*/ 138953 h 457200"/>
              <a:gd name="connsiteX37" fmla="*/ 533433 w 798594"/>
              <a:gd name="connsiteY37" fmla="*/ 125506 h 457200"/>
              <a:gd name="connsiteX38" fmla="*/ 560327 w 798594"/>
              <a:gd name="connsiteY38" fmla="*/ 103095 h 457200"/>
              <a:gd name="connsiteX39" fmla="*/ 623080 w 798594"/>
              <a:gd name="connsiteY39" fmla="*/ 107577 h 457200"/>
              <a:gd name="connsiteX40" fmla="*/ 632044 w 798594"/>
              <a:gd name="connsiteY40" fmla="*/ 125506 h 457200"/>
              <a:gd name="connsiteX41" fmla="*/ 627562 w 798594"/>
              <a:gd name="connsiteY41" fmla="*/ 161365 h 457200"/>
              <a:gd name="connsiteX42" fmla="*/ 605150 w 798594"/>
              <a:gd name="connsiteY42" fmla="*/ 192742 h 457200"/>
              <a:gd name="connsiteX43" fmla="*/ 578256 w 798594"/>
              <a:gd name="connsiteY43" fmla="*/ 224118 h 457200"/>
              <a:gd name="connsiteX44" fmla="*/ 569291 w 798594"/>
              <a:gd name="connsiteY44" fmla="*/ 291353 h 457200"/>
              <a:gd name="connsiteX45" fmla="*/ 573774 w 798594"/>
              <a:gd name="connsiteY45" fmla="*/ 309283 h 457200"/>
              <a:gd name="connsiteX46" fmla="*/ 587221 w 798594"/>
              <a:gd name="connsiteY46" fmla="*/ 318248 h 457200"/>
              <a:gd name="connsiteX47" fmla="*/ 658938 w 798594"/>
              <a:gd name="connsiteY47" fmla="*/ 313765 h 457200"/>
              <a:gd name="connsiteX48" fmla="*/ 690315 w 798594"/>
              <a:gd name="connsiteY48" fmla="*/ 291353 h 457200"/>
              <a:gd name="connsiteX49" fmla="*/ 703762 w 798594"/>
              <a:gd name="connsiteY49" fmla="*/ 282389 h 457200"/>
              <a:gd name="connsiteX50" fmla="*/ 730656 w 798594"/>
              <a:gd name="connsiteY50" fmla="*/ 237565 h 457200"/>
              <a:gd name="connsiteX51" fmla="*/ 757550 w 798594"/>
              <a:gd name="connsiteY51" fmla="*/ 179295 h 457200"/>
              <a:gd name="connsiteX52" fmla="*/ 766515 w 798594"/>
              <a:gd name="connsiteY52" fmla="*/ 161365 h 457200"/>
              <a:gd name="connsiteX53" fmla="*/ 770997 w 798594"/>
              <a:gd name="connsiteY53" fmla="*/ 143436 h 457200"/>
              <a:gd name="connsiteX54" fmla="*/ 779962 w 798594"/>
              <a:gd name="connsiteY54" fmla="*/ 129989 h 457200"/>
              <a:gd name="connsiteX55" fmla="*/ 788927 w 798594"/>
              <a:gd name="connsiteY55" fmla="*/ 112059 h 457200"/>
              <a:gd name="connsiteX56" fmla="*/ 793409 w 798594"/>
              <a:gd name="connsiteY56" fmla="*/ 22412 h 457200"/>
              <a:gd name="connsiteX57" fmla="*/ 788927 w 798594"/>
              <a:gd name="connsiteY57" fmla="*/ 8965 h 457200"/>
              <a:gd name="connsiteX58" fmla="*/ 770997 w 798594"/>
              <a:gd name="connsiteY58" fmla="*/ 0 h 457200"/>
              <a:gd name="connsiteX59" fmla="*/ 762033 w 798594"/>
              <a:gd name="connsiteY59" fmla="*/ 896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98594" h="457200">
                <a:moveTo>
                  <a:pt x="762033" y="8965"/>
                </a:moveTo>
                <a:lnTo>
                  <a:pt x="658938" y="26895"/>
                </a:lnTo>
                <a:cubicBezTo>
                  <a:pt x="632976" y="31763"/>
                  <a:pt x="588465" y="43392"/>
                  <a:pt x="564809" y="49306"/>
                </a:cubicBezTo>
                <a:lnTo>
                  <a:pt x="313797" y="44824"/>
                </a:lnTo>
                <a:cubicBezTo>
                  <a:pt x="274921" y="44824"/>
                  <a:pt x="235177" y="40743"/>
                  <a:pt x="197256" y="49306"/>
                </a:cubicBezTo>
                <a:cubicBezTo>
                  <a:pt x="185873" y="51876"/>
                  <a:pt x="182729" y="67598"/>
                  <a:pt x="174844" y="76200"/>
                </a:cubicBezTo>
                <a:cubicBezTo>
                  <a:pt x="118430" y="137743"/>
                  <a:pt x="169424" y="82959"/>
                  <a:pt x="134503" y="112059"/>
                </a:cubicBezTo>
                <a:cubicBezTo>
                  <a:pt x="129633" y="116117"/>
                  <a:pt x="126330" y="121990"/>
                  <a:pt x="121056" y="125506"/>
                </a:cubicBezTo>
                <a:cubicBezTo>
                  <a:pt x="85288" y="149351"/>
                  <a:pt x="62738" y="142445"/>
                  <a:pt x="13480" y="147918"/>
                </a:cubicBezTo>
                <a:cubicBezTo>
                  <a:pt x="9115" y="156648"/>
                  <a:pt x="-645" y="172927"/>
                  <a:pt x="33" y="183777"/>
                </a:cubicBezTo>
                <a:cubicBezTo>
                  <a:pt x="728" y="194897"/>
                  <a:pt x="5600" y="232624"/>
                  <a:pt x="13480" y="251012"/>
                </a:cubicBezTo>
                <a:cubicBezTo>
                  <a:pt x="16112" y="257154"/>
                  <a:pt x="19129" y="263140"/>
                  <a:pt x="22444" y="268942"/>
                </a:cubicBezTo>
                <a:cubicBezTo>
                  <a:pt x="25117" y="273619"/>
                  <a:pt x="27600" y="278580"/>
                  <a:pt x="31409" y="282389"/>
                </a:cubicBezTo>
                <a:cubicBezTo>
                  <a:pt x="39661" y="290640"/>
                  <a:pt x="49581" y="297047"/>
                  <a:pt x="58303" y="304800"/>
                </a:cubicBezTo>
                <a:cubicBezTo>
                  <a:pt x="78450" y="322709"/>
                  <a:pt x="63232" y="315409"/>
                  <a:pt x="85197" y="322730"/>
                </a:cubicBezTo>
                <a:cubicBezTo>
                  <a:pt x="88185" y="327212"/>
                  <a:pt x="88804" y="335613"/>
                  <a:pt x="94162" y="336177"/>
                </a:cubicBezTo>
                <a:cubicBezTo>
                  <a:pt x="146076" y="341642"/>
                  <a:pt x="197065" y="326140"/>
                  <a:pt x="246562" y="313765"/>
                </a:cubicBezTo>
                <a:cubicBezTo>
                  <a:pt x="254033" y="307789"/>
                  <a:pt x="261136" y="301322"/>
                  <a:pt x="268974" y="295836"/>
                </a:cubicBezTo>
                <a:cubicBezTo>
                  <a:pt x="276111" y="290840"/>
                  <a:pt x="284771" y="288059"/>
                  <a:pt x="291386" y="282389"/>
                </a:cubicBezTo>
                <a:cubicBezTo>
                  <a:pt x="295476" y="278883"/>
                  <a:pt x="296541" y="272751"/>
                  <a:pt x="300350" y="268942"/>
                </a:cubicBezTo>
                <a:cubicBezTo>
                  <a:pt x="309039" y="260252"/>
                  <a:pt x="316307" y="259141"/>
                  <a:pt x="327244" y="255495"/>
                </a:cubicBezTo>
                <a:cubicBezTo>
                  <a:pt x="334715" y="258483"/>
                  <a:pt x="348544" y="256490"/>
                  <a:pt x="349656" y="264459"/>
                </a:cubicBezTo>
                <a:cubicBezTo>
                  <a:pt x="378284" y="469629"/>
                  <a:pt x="301039" y="412842"/>
                  <a:pt x="367586" y="457200"/>
                </a:cubicBezTo>
                <a:cubicBezTo>
                  <a:pt x="381033" y="455706"/>
                  <a:pt x="394555" y="454775"/>
                  <a:pt x="407927" y="452718"/>
                </a:cubicBezTo>
                <a:cubicBezTo>
                  <a:pt x="414016" y="451781"/>
                  <a:pt x="419758" y="447365"/>
                  <a:pt x="425856" y="448236"/>
                </a:cubicBezTo>
                <a:cubicBezTo>
                  <a:pt x="431189" y="448998"/>
                  <a:pt x="434821" y="454212"/>
                  <a:pt x="439303" y="457200"/>
                </a:cubicBezTo>
                <a:cubicBezTo>
                  <a:pt x="445280" y="455706"/>
                  <a:pt x="452422" y="456566"/>
                  <a:pt x="457233" y="452718"/>
                </a:cubicBezTo>
                <a:cubicBezTo>
                  <a:pt x="460922" y="449767"/>
                  <a:pt x="461129" y="443959"/>
                  <a:pt x="461715" y="439271"/>
                </a:cubicBezTo>
                <a:cubicBezTo>
                  <a:pt x="464131" y="419940"/>
                  <a:pt x="464703" y="400424"/>
                  <a:pt x="466197" y="381000"/>
                </a:cubicBezTo>
                <a:cubicBezTo>
                  <a:pt x="464703" y="366059"/>
                  <a:pt x="465091" y="350808"/>
                  <a:pt x="461715" y="336177"/>
                </a:cubicBezTo>
                <a:cubicBezTo>
                  <a:pt x="460504" y="330928"/>
                  <a:pt x="455159" y="327548"/>
                  <a:pt x="452750" y="322730"/>
                </a:cubicBezTo>
                <a:cubicBezTo>
                  <a:pt x="450637" y="318504"/>
                  <a:pt x="449762" y="313765"/>
                  <a:pt x="448268" y="309283"/>
                </a:cubicBezTo>
                <a:cubicBezTo>
                  <a:pt x="446774" y="292848"/>
                  <a:pt x="443786" y="276480"/>
                  <a:pt x="443786" y="259977"/>
                </a:cubicBezTo>
                <a:cubicBezTo>
                  <a:pt x="443786" y="247931"/>
                  <a:pt x="445559" y="235856"/>
                  <a:pt x="448268" y="224118"/>
                </a:cubicBezTo>
                <a:cubicBezTo>
                  <a:pt x="451257" y="211166"/>
                  <a:pt x="466130" y="182339"/>
                  <a:pt x="475162" y="174812"/>
                </a:cubicBezTo>
                <a:cubicBezTo>
                  <a:pt x="484127" y="167341"/>
                  <a:pt x="493334" y="160153"/>
                  <a:pt x="502056" y="152400"/>
                </a:cubicBezTo>
                <a:cubicBezTo>
                  <a:pt x="506794" y="148189"/>
                  <a:pt x="510690" y="143078"/>
                  <a:pt x="515503" y="138953"/>
                </a:cubicBezTo>
                <a:cubicBezTo>
                  <a:pt x="521175" y="134091"/>
                  <a:pt x="528150" y="130789"/>
                  <a:pt x="533433" y="125506"/>
                </a:cubicBezTo>
                <a:cubicBezTo>
                  <a:pt x="557856" y="101084"/>
                  <a:pt x="534644" y="111655"/>
                  <a:pt x="560327" y="103095"/>
                </a:cubicBezTo>
                <a:cubicBezTo>
                  <a:pt x="584148" y="87214"/>
                  <a:pt x="580595" y="84700"/>
                  <a:pt x="623080" y="107577"/>
                </a:cubicBezTo>
                <a:cubicBezTo>
                  <a:pt x="628963" y="110745"/>
                  <a:pt x="629056" y="119530"/>
                  <a:pt x="632044" y="125506"/>
                </a:cubicBezTo>
                <a:cubicBezTo>
                  <a:pt x="630550" y="137459"/>
                  <a:pt x="630484" y="149679"/>
                  <a:pt x="627562" y="161365"/>
                </a:cubicBezTo>
                <a:cubicBezTo>
                  <a:pt x="622965" y="179754"/>
                  <a:pt x="616489" y="179513"/>
                  <a:pt x="605150" y="192742"/>
                </a:cubicBezTo>
                <a:cubicBezTo>
                  <a:pt x="570649" y="232993"/>
                  <a:pt x="611623" y="190751"/>
                  <a:pt x="578256" y="224118"/>
                </a:cubicBezTo>
                <a:cubicBezTo>
                  <a:pt x="569365" y="250792"/>
                  <a:pt x="569291" y="247484"/>
                  <a:pt x="569291" y="291353"/>
                </a:cubicBezTo>
                <a:cubicBezTo>
                  <a:pt x="569291" y="297514"/>
                  <a:pt x="570357" y="304157"/>
                  <a:pt x="573774" y="309283"/>
                </a:cubicBezTo>
                <a:cubicBezTo>
                  <a:pt x="576762" y="313765"/>
                  <a:pt x="582739" y="315260"/>
                  <a:pt x="587221" y="318248"/>
                </a:cubicBezTo>
                <a:cubicBezTo>
                  <a:pt x="611127" y="316754"/>
                  <a:pt x="635251" y="317318"/>
                  <a:pt x="658938" y="313765"/>
                </a:cubicBezTo>
                <a:cubicBezTo>
                  <a:pt x="675123" y="311337"/>
                  <a:pt x="679177" y="300634"/>
                  <a:pt x="690315" y="291353"/>
                </a:cubicBezTo>
                <a:cubicBezTo>
                  <a:pt x="694453" y="287904"/>
                  <a:pt x="699280" y="285377"/>
                  <a:pt x="703762" y="282389"/>
                </a:cubicBezTo>
                <a:cubicBezTo>
                  <a:pt x="730961" y="227990"/>
                  <a:pt x="687389" y="313283"/>
                  <a:pt x="730656" y="237565"/>
                </a:cubicBezTo>
                <a:cubicBezTo>
                  <a:pt x="752992" y="198478"/>
                  <a:pt x="743137" y="211725"/>
                  <a:pt x="757550" y="179295"/>
                </a:cubicBezTo>
                <a:cubicBezTo>
                  <a:pt x="760264" y="173189"/>
                  <a:pt x="763527" y="167342"/>
                  <a:pt x="766515" y="161365"/>
                </a:cubicBezTo>
                <a:cubicBezTo>
                  <a:pt x="768009" y="155389"/>
                  <a:pt x="768570" y="149098"/>
                  <a:pt x="770997" y="143436"/>
                </a:cubicBezTo>
                <a:cubicBezTo>
                  <a:pt x="773119" y="138484"/>
                  <a:pt x="777289" y="134666"/>
                  <a:pt x="779962" y="129989"/>
                </a:cubicBezTo>
                <a:cubicBezTo>
                  <a:pt x="783277" y="124187"/>
                  <a:pt x="785939" y="118036"/>
                  <a:pt x="788927" y="112059"/>
                </a:cubicBezTo>
                <a:cubicBezTo>
                  <a:pt x="800779" y="64647"/>
                  <a:pt x="801068" y="79861"/>
                  <a:pt x="793409" y="22412"/>
                </a:cubicBezTo>
                <a:cubicBezTo>
                  <a:pt x="792785" y="17729"/>
                  <a:pt x="792268" y="12306"/>
                  <a:pt x="788927" y="8965"/>
                </a:cubicBezTo>
                <a:cubicBezTo>
                  <a:pt x="784202" y="4240"/>
                  <a:pt x="776974" y="2988"/>
                  <a:pt x="770997" y="0"/>
                </a:cubicBezTo>
                <a:lnTo>
                  <a:pt x="762033" y="896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Rectangle 111">
            <a:extLst>
              <a:ext uri="{FF2B5EF4-FFF2-40B4-BE49-F238E27FC236}">
                <a16:creationId xmlns:a16="http://schemas.microsoft.com/office/drawing/2014/main" id="{FEC22607-F0B1-4C43-9E22-06243294D95B}"/>
              </a:ext>
            </a:extLst>
          </p:cNvPr>
          <p:cNvSpPr/>
          <p:nvPr/>
        </p:nvSpPr>
        <p:spPr>
          <a:xfrm>
            <a:off x="5646665" y="5040303"/>
            <a:ext cx="168666" cy="1128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TextBox 112">
            <a:extLst>
              <a:ext uri="{FF2B5EF4-FFF2-40B4-BE49-F238E27FC236}">
                <a16:creationId xmlns:a16="http://schemas.microsoft.com/office/drawing/2014/main" id="{283A32A8-97FC-4942-88C1-B507BCC1C3FE}"/>
              </a:ext>
            </a:extLst>
          </p:cNvPr>
          <p:cNvSpPr txBox="1"/>
          <p:nvPr/>
        </p:nvSpPr>
        <p:spPr>
          <a:xfrm>
            <a:off x="5596952" y="5006425"/>
            <a:ext cx="347834" cy="184666"/>
          </a:xfrm>
          <a:prstGeom prst="rect">
            <a:avLst/>
          </a:prstGeom>
          <a:noFill/>
        </p:spPr>
        <p:txBody>
          <a:bodyPr wrap="square" rtlCol="0">
            <a:spAutoFit/>
          </a:bodyPr>
          <a:lstStyle/>
          <a:p>
            <a:r>
              <a:rPr lang="en-AU" sz="600" b="1" dirty="0">
                <a:latin typeface="Arial Narrow" panose="020B0606020202030204" pitchFamily="34" charset="0"/>
              </a:rPr>
              <a:t>OR</a:t>
            </a:r>
          </a:p>
        </p:txBody>
      </p:sp>
      <p:sp>
        <p:nvSpPr>
          <p:cNvPr id="114" name="TextBox 113">
            <a:extLst>
              <a:ext uri="{FF2B5EF4-FFF2-40B4-BE49-F238E27FC236}">
                <a16:creationId xmlns:a16="http://schemas.microsoft.com/office/drawing/2014/main" id="{42CC7643-2566-417A-BB72-2962B720F66C}"/>
              </a:ext>
            </a:extLst>
          </p:cNvPr>
          <p:cNvSpPr txBox="1"/>
          <p:nvPr/>
        </p:nvSpPr>
        <p:spPr>
          <a:xfrm>
            <a:off x="5332084" y="5584250"/>
            <a:ext cx="1291489" cy="280077"/>
          </a:xfrm>
          <a:prstGeom prst="rect">
            <a:avLst/>
          </a:prstGeom>
          <a:noFill/>
        </p:spPr>
        <p:txBody>
          <a:bodyPr wrap="square" rtlCol="0">
            <a:spAutoFit/>
          </a:bodyPr>
          <a:lstStyle/>
          <a:p>
            <a:r>
              <a:rPr lang="en-AU" sz="610" b="1" dirty="0">
                <a:latin typeface="Arial Narrow" panose="020B0606020202030204" pitchFamily="34" charset="0"/>
              </a:rPr>
              <a:t>Figure 1: Two different baited underwater video set-ups</a:t>
            </a:r>
            <a:r>
              <a:rPr lang="en-AU" sz="610" b="1" baseline="30000" dirty="0">
                <a:latin typeface="Arial Narrow" panose="020B0606020202030204" pitchFamily="34" charset="0"/>
              </a:rPr>
              <a:t>[1]</a:t>
            </a:r>
            <a:endParaRPr lang="en-AU" sz="610" b="1" dirty="0">
              <a:latin typeface="Arial Narrow" panose="020B0606020202030204" pitchFamily="34" charset="0"/>
            </a:endParaRPr>
          </a:p>
        </p:txBody>
      </p:sp>
      <p:sp>
        <p:nvSpPr>
          <p:cNvPr id="115" name="TextBox 114">
            <a:extLst>
              <a:ext uri="{FF2B5EF4-FFF2-40B4-BE49-F238E27FC236}">
                <a16:creationId xmlns:a16="http://schemas.microsoft.com/office/drawing/2014/main" id="{F5368183-623E-46F6-BC7A-EF3CF4AA6D8A}"/>
              </a:ext>
            </a:extLst>
          </p:cNvPr>
          <p:cNvSpPr txBox="1"/>
          <p:nvPr/>
        </p:nvSpPr>
        <p:spPr>
          <a:xfrm>
            <a:off x="404520" y="8018844"/>
            <a:ext cx="5241240" cy="283154"/>
          </a:xfrm>
          <a:prstGeom prst="rect">
            <a:avLst/>
          </a:prstGeom>
          <a:noFill/>
        </p:spPr>
        <p:txBody>
          <a:bodyPr wrap="square" rtlCol="0">
            <a:spAutoFit/>
          </a:bodyPr>
          <a:lstStyle/>
          <a:p>
            <a:r>
              <a:rPr lang="en-AU" sz="610" b="1" dirty="0">
                <a:latin typeface="Arial Narrow" panose="020B0606020202030204" pitchFamily="34" charset="0"/>
              </a:rPr>
              <a:t>Figure 2: Measuring rugosity using the chain-and-tape method by laying a chain down over the substrate and comparing its length to the transect length. </a:t>
            </a:r>
          </a:p>
          <a:p>
            <a:r>
              <a:rPr lang="en-US" sz="610" b="1" dirty="0">
                <a:latin typeface="Arial Narrow" panose="020B0606020202030204" pitchFamily="34" charset="0"/>
              </a:rPr>
              <a:t>Image (of Lady Elliot Island) sourced from the XL Catlin Global Reef Record. © Underwater Earth / XL Catlin Seaview Survey</a:t>
            </a:r>
            <a:r>
              <a:rPr lang="en-AU" sz="610" b="1" baseline="30000" dirty="0">
                <a:latin typeface="Arial Narrow" panose="020B0606020202030204" pitchFamily="34" charset="0"/>
              </a:rPr>
              <a:t>[4]</a:t>
            </a:r>
            <a:endParaRPr lang="en-AU" sz="610" b="1" dirty="0">
              <a:latin typeface="Arial Narrow" panose="020B0606020202030204" pitchFamily="34" charset="0"/>
            </a:endParaRPr>
          </a:p>
        </p:txBody>
      </p:sp>
      <p:sp>
        <p:nvSpPr>
          <p:cNvPr id="82" name="TextBox 81">
            <a:extLst>
              <a:ext uri="{FF2B5EF4-FFF2-40B4-BE49-F238E27FC236}">
                <a16:creationId xmlns:a16="http://schemas.microsoft.com/office/drawing/2014/main" id="{D5E267B7-F144-4BDB-8639-862B4C2F6D0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Tree>
    <p:extLst>
      <p:ext uri="{BB962C8B-B14F-4D97-AF65-F5344CB8AC3E}">
        <p14:creationId xmlns:p14="http://schemas.microsoft.com/office/powerpoint/2010/main" val="927996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0717" y="107876"/>
            <a:ext cx="4209688" cy="553998"/>
          </a:xfrm>
          <a:prstGeom prst="rect">
            <a:avLst/>
          </a:prstGeom>
          <a:noFill/>
        </p:spPr>
        <p:txBody>
          <a:bodyPr wrap="square" rtlCol="0">
            <a:spAutoFit/>
          </a:bodyPr>
          <a:lstStyle/>
          <a:p>
            <a:r>
              <a:rPr lang="en-US" b="1" dirty="0">
                <a:latin typeface="Arial Narrow" pitchFamily="34" charset="0"/>
              </a:rPr>
              <a:t>1. Formula for Life – </a:t>
            </a:r>
            <a:r>
              <a:rPr lang="en-US" sz="1200" dirty="0">
                <a:latin typeface="Arial Narrow" pitchFamily="34" charset="0"/>
              </a:rPr>
              <a:t>Identify the distribution of coral reefs globally and in Australia</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13864" b="7095"/>
          <a:stretch/>
        </p:blipFill>
        <p:spPr>
          <a:xfrm>
            <a:off x="532457" y="5588178"/>
            <a:ext cx="5793085" cy="2903216"/>
          </a:xfrm>
          <a:prstGeom prst="rect">
            <a:avLst/>
          </a:prstGeom>
          <a:ln w="28575">
            <a:solidFill>
              <a:schemeClr val="tx1"/>
            </a:solidFill>
          </a:ln>
          <a:effectLst>
            <a:outerShdw blurRad="50800" dist="38100" dir="2700000" algn="tl" rotWithShape="0">
              <a:prstClr val="black">
                <a:alpha val="40000"/>
              </a:prstClr>
            </a:outerShdw>
          </a:effectLst>
        </p:spPr>
      </p:pic>
      <p:sp>
        <p:nvSpPr>
          <p:cNvPr id="5" name="Rectangle 4"/>
          <p:cNvSpPr/>
          <p:nvPr/>
        </p:nvSpPr>
        <p:spPr>
          <a:xfrm>
            <a:off x="516509" y="4874002"/>
            <a:ext cx="5810109" cy="316961"/>
          </a:xfrm>
          <a:prstGeom prst="rect">
            <a:avLst/>
          </a:prstGeom>
          <a:solidFill>
            <a:schemeClr val="tx1"/>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Activity: Shade the distribution of coral reefs, globally and in Australia, on the map below.</a:t>
            </a:r>
          </a:p>
        </p:txBody>
      </p:sp>
      <p:sp>
        <p:nvSpPr>
          <p:cNvPr id="48" name="TextBox 47"/>
          <p:cNvSpPr txBox="1"/>
          <p:nvPr/>
        </p:nvSpPr>
        <p:spPr>
          <a:xfrm>
            <a:off x="432877" y="8431732"/>
            <a:ext cx="6165919" cy="378565"/>
          </a:xfrm>
          <a:prstGeom prst="rect">
            <a:avLst/>
          </a:prstGeom>
          <a:noFill/>
        </p:spPr>
        <p:txBody>
          <a:bodyPr wrap="square" rtlCol="0">
            <a:spAutoFit/>
          </a:bodyPr>
          <a:lstStyle/>
          <a:p>
            <a:pPr algn="just"/>
            <a:endParaRPr lang="en-AU" sz="620" dirty="0">
              <a:latin typeface="Arial Narrow" panose="020B0606020202030204" pitchFamily="34" charset="0"/>
            </a:endParaRPr>
          </a:p>
          <a:p>
            <a:r>
              <a:rPr lang="en-AU" sz="620" baseline="30000" dirty="0">
                <a:latin typeface="Arial Narrow" panose="020B0606020202030204" pitchFamily="34" charset="0"/>
              </a:rPr>
              <a:t>[1] </a:t>
            </a:r>
            <a:r>
              <a:rPr lang="en-AU" sz="620" dirty="0">
                <a:latin typeface="Arial Narrow" panose="020B0606020202030204" pitchFamily="34" charset="0"/>
              </a:rPr>
              <a:t>Adapted from: Guan, Y., </a:t>
            </a:r>
            <a:r>
              <a:rPr lang="en-AU" sz="620" dirty="0" err="1">
                <a:latin typeface="Arial Narrow" panose="020B0606020202030204" pitchFamily="34" charset="0"/>
              </a:rPr>
              <a:t>Hohn</a:t>
            </a:r>
            <a:r>
              <a:rPr lang="en-AU" sz="620" dirty="0">
                <a:latin typeface="Arial Narrow" panose="020B0606020202030204" pitchFamily="34" charset="0"/>
              </a:rPr>
              <a:t>, S. and Merico, A. (2015). Suitable Environmental Ranges for Potential Coral Reef Habitats in the Tropical Ocean.</a:t>
            </a:r>
            <a:r>
              <a:rPr lang="en-AU" sz="620" i="1" dirty="0">
                <a:latin typeface="Arial Narrow" panose="020B0606020202030204" pitchFamily="34" charset="0"/>
              </a:rPr>
              <a:t> </a:t>
            </a:r>
            <a:r>
              <a:rPr lang="en-AU" sz="620" i="1" dirty="0" err="1">
                <a:latin typeface="Arial Narrow" panose="020B0606020202030204" pitchFamily="34" charset="0"/>
              </a:rPr>
              <a:t>PLoS</a:t>
            </a:r>
            <a:r>
              <a:rPr lang="en-AU" sz="620" i="1" dirty="0">
                <a:latin typeface="Arial Narrow" panose="020B0606020202030204" pitchFamily="34" charset="0"/>
              </a:rPr>
              <a:t> ONE 10(6). DOI: 10.1371/journal.pone.0128831</a:t>
            </a:r>
          </a:p>
          <a:p>
            <a:r>
              <a:rPr lang="en-AU" sz="620" baseline="30000" dirty="0">
                <a:latin typeface="Arial Narrow" panose="020B0606020202030204" pitchFamily="34" charset="0"/>
              </a:rPr>
              <a:t>[2] </a:t>
            </a:r>
            <a:r>
              <a:rPr lang="en-AU" sz="620" dirty="0">
                <a:latin typeface="Arial Narrow" panose="020B0606020202030204" pitchFamily="34" charset="0"/>
              </a:rPr>
              <a:t>Adapted from: </a:t>
            </a:r>
            <a:r>
              <a:rPr lang="en-AU" sz="620" dirty="0" err="1">
                <a:latin typeface="Arial Narrow" panose="020B0606020202030204" pitchFamily="34" charset="0"/>
              </a:rPr>
              <a:t>Buddemeier</a:t>
            </a:r>
            <a:r>
              <a:rPr lang="en-AU" sz="620" dirty="0">
                <a:latin typeface="Arial Narrow" panose="020B0606020202030204" pitchFamily="34" charset="0"/>
              </a:rPr>
              <a:t>, R.W. and Smith, S.V. (1999). Coral Adaptation and Acclimatization: A Most Ingenious Paradox. </a:t>
            </a:r>
            <a:r>
              <a:rPr lang="en-AU" sz="620" i="1" dirty="0">
                <a:latin typeface="Arial Narrow" panose="020B0606020202030204" pitchFamily="34" charset="0"/>
              </a:rPr>
              <a:t>Amer. Zool., 39(1):1-9. DOI: 10.1093/</a:t>
            </a:r>
            <a:r>
              <a:rPr lang="en-AU" sz="620" i="1" dirty="0" err="1">
                <a:latin typeface="Arial Narrow" panose="020B0606020202030204" pitchFamily="34" charset="0"/>
              </a:rPr>
              <a:t>icb</a:t>
            </a:r>
            <a:r>
              <a:rPr lang="en-AU" sz="620" i="1" dirty="0">
                <a:latin typeface="Arial Narrow" panose="020B0606020202030204" pitchFamily="34" charset="0"/>
              </a:rPr>
              <a:t>/39.1.1</a:t>
            </a:r>
          </a:p>
        </p:txBody>
      </p:sp>
      <p:sp>
        <p:nvSpPr>
          <p:cNvPr id="6" name="TextBox 5"/>
          <p:cNvSpPr txBox="1"/>
          <p:nvPr/>
        </p:nvSpPr>
        <p:spPr>
          <a:xfrm>
            <a:off x="507369" y="978940"/>
            <a:ext cx="5863484" cy="1726627"/>
          </a:xfrm>
          <a:prstGeom prst="rect">
            <a:avLst/>
          </a:prstGeom>
          <a:solidFill>
            <a:schemeClr val="bg1">
              <a:lumMod val="85000"/>
            </a:schemeClr>
          </a:solidFill>
        </p:spPr>
        <p:txBody>
          <a:bodyPr wrap="square" rtlCol="0">
            <a:spAutoFit/>
          </a:bodyPr>
          <a:lstStyle/>
          <a:p>
            <a:r>
              <a:rPr lang="en-US" sz="1180" dirty="0">
                <a:latin typeface="Arial Narrow" pitchFamily="34" charset="0"/>
              </a:rPr>
              <a:t>The distribution of coral reefs is dependent on the ability for corals to do their thing - to turn calcium and carbonate ions, that are </a:t>
            </a:r>
            <a:r>
              <a:rPr lang="en-US" sz="1180" i="1" dirty="0">
                <a:latin typeface="Arial Narrow" pitchFamily="34" charset="0"/>
              </a:rPr>
              <a:t>dissolved</a:t>
            </a:r>
            <a:r>
              <a:rPr lang="en-US" sz="1180" dirty="0">
                <a:latin typeface="Arial Narrow" pitchFamily="34" charset="0"/>
              </a:rPr>
              <a:t> in seawater, into </a:t>
            </a:r>
            <a:r>
              <a:rPr lang="en-US" sz="1180" i="1" dirty="0">
                <a:latin typeface="Arial Narrow" pitchFamily="34" charset="0"/>
              </a:rPr>
              <a:t>solid </a:t>
            </a:r>
            <a:r>
              <a:rPr lang="en-US" sz="1180" dirty="0">
                <a:latin typeface="Arial Narrow" pitchFamily="34" charset="0"/>
              </a:rPr>
              <a:t>calcium carbonate or </a:t>
            </a:r>
            <a:r>
              <a:rPr lang="en-US" sz="1180" b="1" dirty="0">
                <a:latin typeface="Arial Narrow" pitchFamily="34" charset="0"/>
              </a:rPr>
              <a:t>coral skeleton</a:t>
            </a:r>
            <a:r>
              <a:rPr lang="en-US" sz="1180" dirty="0">
                <a:latin typeface="Arial Narrow" pitchFamily="34" charset="0"/>
              </a:rPr>
              <a:t>; </a:t>
            </a:r>
            <a:br>
              <a:rPr lang="en-US" sz="1180" dirty="0">
                <a:latin typeface="Arial Narrow" pitchFamily="34" charset="0"/>
              </a:rPr>
            </a:br>
            <a:r>
              <a:rPr lang="en-US" sz="1180" dirty="0">
                <a:latin typeface="Arial Narrow" pitchFamily="34" charset="0"/>
              </a:rPr>
              <a:t>a process known as </a:t>
            </a:r>
            <a:r>
              <a:rPr lang="en-US" sz="1180" b="1" dirty="0">
                <a:latin typeface="Arial Narrow" pitchFamily="34" charset="0"/>
              </a:rPr>
              <a:t>calcification. </a:t>
            </a:r>
            <a:r>
              <a:rPr lang="en-US" sz="1180" dirty="0">
                <a:latin typeface="Arial Narrow" pitchFamily="34" charset="0"/>
              </a:rPr>
              <a:t>Notably, only </a:t>
            </a:r>
            <a:r>
              <a:rPr lang="en-US" sz="1180" b="1" dirty="0">
                <a:latin typeface="Arial Narrow" pitchFamily="34" charset="0"/>
              </a:rPr>
              <a:t>reef-building corals </a:t>
            </a:r>
            <a:r>
              <a:rPr lang="en-US" sz="1180" dirty="0">
                <a:latin typeface="Arial Narrow" pitchFamily="34" charset="0"/>
              </a:rPr>
              <a:t>(as opposed to </a:t>
            </a:r>
            <a:r>
              <a:rPr lang="en-US" sz="1180" i="1" dirty="0">
                <a:latin typeface="Arial Narrow" pitchFamily="34" charset="0"/>
              </a:rPr>
              <a:t>non </a:t>
            </a:r>
            <a:r>
              <a:rPr lang="en-US" sz="1180" dirty="0">
                <a:latin typeface="Arial Narrow" pitchFamily="34" charset="0"/>
              </a:rPr>
              <a:t>reef-building corals) can grow their skeletons fast enough to actually build a coral reef. This is because reef-building corals are given a helping hand by hosting</a:t>
            </a:r>
            <a:r>
              <a:rPr lang="en-US" sz="1180" b="1" dirty="0">
                <a:latin typeface="Arial Narrow" pitchFamily="34" charset="0"/>
              </a:rPr>
              <a:t> algae </a:t>
            </a:r>
            <a:r>
              <a:rPr lang="en-US" sz="1180" dirty="0">
                <a:latin typeface="Arial Narrow" pitchFamily="34" charset="0"/>
              </a:rPr>
              <a:t>(zooxanthellae) in their tissues. The algae carry out photosynthesis and, in doing so, ‘feed’ the corals with lots of energy, so the corals can grow fast enough to build a coral reef. Thus, the distribution of coral reefs is dependent on, </a:t>
            </a:r>
            <a:r>
              <a:rPr lang="en-US" sz="1180" i="1" dirty="0">
                <a:latin typeface="Arial Narrow" pitchFamily="34" charset="0"/>
              </a:rPr>
              <a:t>not only </a:t>
            </a:r>
            <a:r>
              <a:rPr lang="en-US" sz="1180" dirty="0">
                <a:latin typeface="Arial Narrow" pitchFamily="34" charset="0"/>
              </a:rPr>
              <a:t>the needs of the corals (e.g. calcium and carbonate ions, suitable substrate), but </a:t>
            </a:r>
            <a:r>
              <a:rPr lang="en-US" sz="1180" i="1" dirty="0">
                <a:latin typeface="Arial Narrow" pitchFamily="34" charset="0"/>
              </a:rPr>
              <a:t>also </a:t>
            </a:r>
            <a:r>
              <a:rPr lang="en-US" sz="1180" dirty="0">
                <a:latin typeface="Arial Narrow" pitchFamily="34" charset="0"/>
              </a:rPr>
              <a:t>the needs of the algae. The needs of the algae include warm water (but not too warm) and plenty of sunlight (e.g. shallow and clear water).</a:t>
            </a:r>
            <a:endParaRPr lang="en-AU" sz="1180" dirty="0"/>
          </a:p>
        </p:txBody>
      </p:sp>
      <p:sp>
        <p:nvSpPr>
          <p:cNvPr id="65" name="TextBox 64"/>
          <p:cNvSpPr txBox="1"/>
          <p:nvPr/>
        </p:nvSpPr>
        <p:spPr>
          <a:xfrm rot="16200000">
            <a:off x="3301274" y="3253861"/>
            <a:ext cx="1396405" cy="246221"/>
          </a:xfrm>
          <a:prstGeom prst="rect">
            <a:avLst/>
          </a:prstGeom>
          <a:noFill/>
        </p:spPr>
        <p:txBody>
          <a:bodyPr wrap="square" rtlCol="0">
            <a:spAutoFit/>
          </a:bodyPr>
          <a:lstStyle/>
          <a:p>
            <a:r>
              <a:rPr lang="en-AU" sz="1000" dirty="0">
                <a:latin typeface="Arial Narrow" panose="020B0606020202030204" pitchFamily="34" charset="0"/>
              </a:rPr>
              <a:t>Abundance</a:t>
            </a:r>
          </a:p>
        </p:txBody>
      </p:sp>
      <p:sp>
        <p:nvSpPr>
          <p:cNvPr id="67" name="TextBox 66"/>
          <p:cNvSpPr txBox="1"/>
          <p:nvPr/>
        </p:nvSpPr>
        <p:spPr>
          <a:xfrm>
            <a:off x="4007195" y="2770061"/>
            <a:ext cx="2467785" cy="246221"/>
          </a:xfrm>
          <a:prstGeom prst="rect">
            <a:avLst/>
          </a:prstGeom>
          <a:noFill/>
        </p:spPr>
        <p:txBody>
          <a:bodyPr wrap="square" rtlCol="0">
            <a:spAutoFit/>
          </a:bodyPr>
          <a:lstStyle/>
          <a:p>
            <a:pPr algn="ctr"/>
            <a:r>
              <a:rPr lang="en-AU" sz="1000" dirty="0">
                <a:latin typeface="Arial Narrow" panose="020B0606020202030204" pitchFamily="34" charset="0"/>
              </a:rPr>
              <a:t>Range of Tolerance</a:t>
            </a:r>
          </a:p>
        </p:txBody>
      </p:sp>
      <p:sp>
        <p:nvSpPr>
          <p:cNvPr id="95" name="TextBox 94"/>
          <p:cNvSpPr txBox="1"/>
          <p:nvPr/>
        </p:nvSpPr>
        <p:spPr>
          <a:xfrm>
            <a:off x="462790" y="2740928"/>
            <a:ext cx="3382044" cy="892552"/>
          </a:xfrm>
          <a:prstGeom prst="rect">
            <a:avLst/>
          </a:prstGeom>
          <a:noFill/>
        </p:spPr>
        <p:txBody>
          <a:bodyPr wrap="square" rtlCol="0">
            <a:spAutoFit/>
          </a:bodyPr>
          <a:lstStyle/>
          <a:p>
            <a:pPr algn="just"/>
            <a:r>
              <a:rPr lang="en-US" sz="1600" b="1" dirty="0">
                <a:latin typeface="Arial Narrow" pitchFamily="34" charset="0"/>
              </a:rPr>
              <a:t>Reef-building corals </a:t>
            </a:r>
            <a:r>
              <a:rPr lang="en-US" sz="1200" dirty="0">
                <a:latin typeface="Arial Narrow" pitchFamily="34" charset="0"/>
              </a:rPr>
              <a:t>need (their algae to have) warm</a:t>
            </a:r>
            <a:r>
              <a:rPr lang="en-US" sz="1200" b="1" dirty="0">
                <a:latin typeface="Arial Narrow" pitchFamily="34" charset="0"/>
              </a:rPr>
              <a:t>,</a:t>
            </a:r>
            <a:r>
              <a:rPr lang="en-US" sz="1200" dirty="0">
                <a:latin typeface="Arial Narrow" pitchFamily="34" charset="0"/>
              </a:rPr>
              <a:t> shallow, clear water to build reefs. For example, the table below features estimates of how warm the water needs to be, and what temperatures are too warm</a:t>
            </a:r>
            <a:r>
              <a:rPr lang="en-US" sz="1200" baseline="30000" dirty="0">
                <a:latin typeface="Arial Narrow" pitchFamily="34" charset="0"/>
              </a:rPr>
              <a:t>[1]</a:t>
            </a:r>
            <a:r>
              <a:rPr lang="en-US" sz="1200" dirty="0">
                <a:latin typeface="Arial Narrow" pitchFamily="34" charset="0"/>
              </a:rPr>
              <a:t>. </a:t>
            </a:r>
            <a:endParaRPr lang="en-AU" dirty="0"/>
          </a:p>
        </p:txBody>
      </p:sp>
      <p:sp>
        <p:nvSpPr>
          <p:cNvPr id="97" name="TextBox 96"/>
          <p:cNvSpPr txBox="1"/>
          <p:nvPr/>
        </p:nvSpPr>
        <p:spPr>
          <a:xfrm>
            <a:off x="432326" y="5211533"/>
            <a:ext cx="6166470" cy="338554"/>
          </a:xfrm>
          <a:prstGeom prst="rect">
            <a:avLst/>
          </a:prstGeom>
          <a:noFill/>
        </p:spPr>
        <p:txBody>
          <a:bodyPr wrap="square" rtlCol="0">
            <a:spAutoFit/>
          </a:bodyPr>
          <a:lstStyle/>
          <a:p>
            <a:r>
              <a:rPr lang="en-AU" sz="800" i="1" dirty="0">
                <a:latin typeface="Arial Narrow" panose="020B0606020202030204" pitchFamily="34" charset="0"/>
              </a:rPr>
              <a:t>Hint: </a:t>
            </a:r>
            <a:r>
              <a:rPr lang="en-AU" sz="800" dirty="0">
                <a:latin typeface="Arial Narrow" panose="020B0606020202030204" pitchFamily="34" charset="0"/>
              </a:rPr>
              <a:t>go to </a:t>
            </a:r>
            <a:r>
              <a:rPr lang="en-AU" sz="800" b="1" dirty="0">
                <a:latin typeface="Arial Narrow" panose="020B0606020202030204" pitchFamily="34" charset="0"/>
              </a:rPr>
              <a:t>www.windy.com </a:t>
            </a:r>
            <a:r>
              <a:rPr lang="en-AU" sz="800" dirty="0">
                <a:latin typeface="Arial Narrow" panose="020B0606020202030204" pitchFamily="34" charset="0"/>
              </a:rPr>
              <a:t>to view temperatures from all around the world (you will need to zoom</a:t>
            </a:r>
            <a:r>
              <a:rPr lang="en-AU" sz="800" i="1" dirty="0">
                <a:latin typeface="Arial Narrow" panose="020B0606020202030204" pitchFamily="34" charset="0"/>
              </a:rPr>
              <a:t> out</a:t>
            </a:r>
            <a:r>
              <a:rPr lang="en-AU" sz="800" dirty="0">
                <a:latin typeface="Arial Narrow" panose="020B0606020202030204" pitchFamily="34" charset="0"/>
              </a:rPr>
              <a:t> and change the display from wind to temperature). </a:t>
            </a:r>
          </a:p>
          <a:p>
            <a:r>
              <a:rPr lang="en-AU" sz="800" dirty="0">
                <a:latin typeface="Arial Narrow" panose="020B0606020202030204" pitchFamily="34" charset="0"/>
              </a:rPr>
              <a:t>Then, go to </a:t>
            </a:r>
            <a:r>
              <a:rPr lang="en-AU" sz="800" b="1" dirty="0">
                <a:latin typeface="Arial Narrow" panose="020B0606020202030204" pitchFamily="34" charset="0"/>
              </a:rPr>
              <a:t>Google Maps </a:t>
            </a:r>
            <a:r>
              <a:rPr lang="en-AU" sz="800" dirty="0">
                <a:latin typeface="Arial Narrow" panose="020B0606020202030204" pitchFamily="34" charset="0"/>
              </a:rPr>
              <a:t>(</a:t>
            </a:r>
            <a:r>
              <a:rPr lang="en-AU" sz="800" i="1" dirty="0">
                <a:latin typeface="Arial Narrow" panose="020B0606020202030204" pitchFamily="34" charset="0"/>
              </a:rPr>
              <a:t>satellite</a:t>
            </a:r>
            <a:r>
              <a:rPr lang="en-AU" sz="800" b="1" dirty="0">
                <a:latin typeface="Arial Narrow" panose="020B0606020202030204" pitchFamily="34" charset="0"/>
              </a:rPr>
              <a:t> </a:t>
            </a:r>
            <a:r>
              <a:rPr lang="en-AU" sz="800" dirty="0">
                <a:latin typeface="Arial Narrow" panose="020B0606020202030204" pitchFamily="34" charset="0"/>
              </a:rPr>
              <a:t>view) to find areas that are also shallow enough for reefs to form. </a:t>
            </a:r>
          </a:p>
        </p:txBody>
      </p:sp>
      <p:graphicFrame>
        <p:nvGraphicFramePr>
          <p:cNvPr id="137" name="Table 136"/>
          <p:cNvGraphicFramePr>
            <a:graphicFrameLocks noGrp="1"/>
          </p:cNvGraphicFramePr>
          <p:nvPr/>
        </p:nvGraphicFramePr>
        <p:xfrm>
          <a:off x="545669" y="3722550"/>
          <a:ext cx="3219505" cy="1066800"/>
        </p:xfrm>
        <a:graphic>
          <a:graphicData uri="http://schemas.openxmlformats.org/drawingml/2006/table">
            <a:tbl>
              <a:tblPr firstRow="1" bandRow="1">
                <a:tableStyleId>{5940675A-B579-460E-94D1-54222C63F5DA}</a:tableStyleId>
              </a:tblPr>
              <a:tblGrid>
                <a:gridCol w="1496383">
                  <a:extLst>
                    <a:ext uri="{9D8B030D-6E8A-4147-A177-3AD203B41FA5}">
                      <a16:colId xmlns:a16="http://schemas.microsoft.com/office/drawing/2014/main" val="20000"/>
                    </a:ext>
                  </a:extLst>
                </a:gridCol>
                <a:gridCol w="611351">
                  <a:extLst>
                    <a:ext uri="{9D8B030D-6E8A-4147-A177-3AD203B41FA5}">
                      <a16:colId xmlns:a16="http://schemas.microsoft.com/office/drawing/2014/main" val="20001"/>
                    </a:ext>
                  </a:extLst>
                </a:gridCol>
                <a:gridCol w="534931">
                  <a:extLst>
                    <a:ext uri="{9D8B030D-6E8A-4147-A177-3AD203B41FA5}">
                      <a16:colId xmlns:a16="http://schemas.microsoft.com/office/drawing/2014/main" val="20002"/>
                    </a:ext>
                  </a:extLst>
                </a:gridCol>
                <a:gridCol w="576840">
                  <a:extLst>
                    <a:ext uri="{9D8B030D-6E8A-4147-A177-3AD203B41FA5}">
                      <a16:colId xmlns:a16="http://schemas.microsoft.com/office/drawing/2014/main" val="20003"/>
                    </a:ext>
                  </a:extLst>
                </a:gridCol>
              </a:tblGrid>
              <a:tr h="185338">
                <a:tc>
                  <a:txBody>
                    <a:bodyPr/>
                    <a:lstStyle/>
                    <a:p>
                      <a:pPr algn="ctr"/>
                      <a:r>
                        <a:rPr lang="en-AU" sz="800" b="1" dirty="0">
                          <a:latin typeface="Arial Narrow" panose="020B0606020202030204" pitchFamily="34" charset="0"/>
                        </a:rPr>
                        <a:t>Source</a:t>
                      </a:r>
                    </a:p>
                  </a:txBody>
                  <a:tcPr>
                    <a:solidFill>
                      <a:schemeClr val="bg1">
                        <a:lumMod val="85000"/>
                      </a:schemeClr>
                    </a:solidFill>
                  </a:tcPr>
                </a:tc>
                <a:tc>
                  <a:txBody>
                    <a:bodyPr/>
                    <a:lstStyle/>
                    <a:p>
                      <a:pPr algn="ctr"/>
                      <a:r>
                        <a:rPr lang="en-AU" sz="800" b="1" dirty="0">
                          <a:latin typeface="Arial Narrow" panose="020B0606020202030204" pitchFamily="34" charset="0"/>
                        </a:rPr>
                        <a:t>Scale</a:t>
                      </a:r>
                    </a:p>
                  </a:txBody>
                  <a:tcPr>
                    <a:solidFill>
                      <a:schemeClr val="bg1">
                        <a:lumMod val="85000"/>
                      </a:schemeClr>
                    </a:solidFill>
                  </a:tcPr>
                </a:tc>
                <a:tc>
                  <a:txBody>
                    <a:bodyPr/>
                    <a:lstStyle/>
                    <a:p>
                      <a:pPr algn="ctr"/>
                      <a:r>
                        <a:rPr lang="en-AU" sz="800" b="1" dirty="0">
                          <a:latin typeface="Arial Narrow" panose="020B0606020202030204" pitchFamily="34" charset="0"/>
                        </a:rPr>
                        <a:t>Min. °C</a:t>
                      </a:r>
                    </a:p>
                  </a:txBody>
                  <a:tcPr>
                    <a:solidFill>
                      <a:schemeClr val="bg1">
                        <a:lumMod val="85000"/>
                      </a:schemeClr>
                    </a:solidFill>
                  </a:tcPr>
                </a:tc>
                <a:tc>
                  <a:txBody>
                    <a:bodyPr/>
                    <a:lstStyle/>
                    <a:p>
                      <a:pPr algn="ctr"/>
                      <a:r>
                        <a:rPr lang="en-AU" sz="800" b="1" dirty="0">
                          <a:latin typeface="Arial Narrow" panose="020B0606020202030204" pitchFamily="34" charset="0"/>
                        </a:rPr>
                        <a:t>Max. °C</a:t>
                      </a:r>
                    </a:p>
                  </a:txBody>
                  <a:tcPr>
                    <a:solidFill>
                      <a:schemeClr val="bg1">
                        <a:lumMod val="85000"/>
                      </a:schemeClr>
                    </a:solidFill>
                  </a:tcPr>
                </a:tc>
                <a:extLst>
                  <a:ext uri="{0D108BD9-81ED-4DB2-BD59-A6C34878D82A}">
                    <a16:rowId xmlns:a16="http://schemas.microsoft.com/office/drawing/2014/main" val="10000"/>
                  </a:ext>
                </a:extLst>
              </a:tr>
              <a:tr h="185338">
                <a:tc>
                  <a:txBody>
                    <a:bodyPr/>
                    <a:lstStyle/>
                    <a:p>
                      <a:pPr algn="ctr"/>
                      <a:r>
                        <a:rPr lang="en-AU" sz="800" dirty="0">
                          <a:latin typeface="Arial Narrow" panose="020B0606020202030204" pitchFamily="34" charset="0"/>
                        </a:rPr>
                        <a:t>Reynolds</a:t>
                      </a:r>
                      <a:r>
                        <a:rPr lang="en-AU" sz="800" baseline="0" dirty="0">
                          <a:latin typeface="Arial Narrow" panose="020B0606020202030204" pitchFamily="34" charset="0"/>
                        </a:rPr>
                        <a:t> &amp; </a:t>
                      </a:r>
                      <a:r>
                        <a:rPr lang="en-AU" sz="800" baseline="0" dirty="0" err="1">
                          <a:latin typeface="Arial Narrow" panose="020B0606020202030204" pitchFamily="34" charset="0"/>
                        </a:rPr>
                        <a:t>Marsico</a:t>
                      </a:r>
                      <a:r>
                        <a:rPr lang="en-AU" sz="800" baseline="0" dirty="0">
                          <a:latin typeface="Arial Narrow" panose="020B0606020202030204" pitchFamily="34" charset="0"/>
                        </a:rPr>
                        <a:t>, 1993 (K97)</a:t>
                      </a:r>
                      <a:endParaRPr lang="en-AU" sz="800" dirty="0">
                        <a:latin typeface="Arial Narrow" panose="020B0606020202030204" pitchFamily="34" charset="0"/>
                      </a:endParaRPr>
                    </a:p>
                  </a:txBody>
                  <a:tcPr/>
                </a:tc>
                <a:tc>
                  <a:txBody>
                    <a:bodyPr/>
                    <a:lstStyle/>
                    <a:p>
                      <a:pPr algn="ctr"/>
                      <a:r>
                        <a:rPr lang="en-AU" sz="800" dirty="0">
                          <a:latin typeface="Arial Narrow" panose="020B0606020202030204" pitchFamily="34" charset="0"/>
                        </a:rPr>
                        <a:t>Weekly</a:t>
                      </a:r>
                    </a:p>
                  </a:txBody>
                  <a:tcPr/>
                </a:tc>
                <a:tc>
                  <a:txBody>
                    <a:bodyPr/>
                    <a:lstStyle/>
                    <a:p>
                      <a:pPr algn="ctr"/>
                      <a:r>
                        <a:rPr lang="en-AU" sz="800" dirty="0">
                          <a:latin typeface="Arial Narrow" panose="020B0606020202030204" pitchFamily="34" charset="0"/>
                        </a:rPr>
                        <a:t>18.1</a:t>
                      </a:r>
                    </a:p>
                  </a:txBody>
                  <a:tcPr/>
                </a:tc>
                <a:tc>
                  <a:txBody>
                    <a:bodyPr/>
                    <a:lstStyle/>
                    <a:p>
                      <a:pPr algn="ctr"/>
                      <a:r>
                        <a:rPr lang="en-AU" sz="800" dirty="0">
                          <a:latin typeface="Arial Narrow" panose="020B0606020202030204" pitchFamily="34" charset="0"/>
                        </a:rPr>
                        <a:t>31.5</a:t>
                      </a:r>
                    </a:p>
                  </a:txBody>
                  <a:tcPr/>
                </a:tc>
                <a:extLst>
                  <a:ext uri="{0D108BD9-81ED-4DB2-BD59-A6C34878D82A}">
                    <a16:rowId xmlns:a16="http://schemas.microsoft.com/office/drawing/2014/main" val="10001"/>
                  </a:ext>
                </a:extLst>
              </a:tr>
              <a:tr h="185338">
                <a:tc>
                  <a:txBody>
                    <a:bodyPr/>
                    <a:lstStyle/>
                    <a:p>
                      <a:pPr algn="ctr"/>
                      <a:r>
                        <a:rPr lang="en-AU" sz="800" dirty="0">
                          <a:latin typeface="Arial Narrow" panose="020B0606020202030204" pitchFamily="34" charset="0"/>
                        </a:rPr>
                        <a:t>Reynolds</a:t>
                      </a:r>
                      <a:r>
                        <a:rPr lang="en-AU" sz="800" baseline="0" dirty="0">
                          <a:latin typeface="Arial Narrow" panose="020B0606020202030204" pitchFamily="34" charset="0"/>
                        </a:rPr>
                        <a:t> &amp; </a:t>
                      </a:r>
                      <a:r>
                        <a:rPr lang="en-AU" sz="800" baseline="0" dirty="0" err="1">
                          <a:latin typeface="Arial Narrow" panose="020B0606020202030204" pitchFamily="34" charset="0"/>
                        </a:rPr>
                        <a:t>Marsico</a:t>
                      </a:r>
                      <a:r>
                        <a:rPr lang="en-AU" sz="800" baseline="0" dirty="0">
                          <a:latin typeface="Arial Narrow" panose="020B0606020202030204" pitchFamily="34" charset="0"/>
                        </a:rPr>
                        <a:t>, 1993 </a:t>
                      </a:r>
                      <a:r>
                        <a:rPr lang="en-AU" sz="800" dirty="0">
                          <a:latin typeface="Arial Narrow" panose="020B0606020202030204" pitchFamily="34" charset="0"/>
                        </a:rPr>
                        <a:t>(K99)</a:t>
                      </a:r>
                    </a:p>
                  </a:txBody>
                  <a:tcPr/>
                </a:tc>
                <a:tc>
                  <a:txBody>
                    <a:bodyPr/>
                    <a:lstStyle/>
                    <a:p>
                      <a:pPr algn="ctr"/>
                      <a:r>
                        <a:rPr lang="en-AU" sz="800" dirty="0">
                          <a:latin typeface="Arial Narrow" panose="020B0606020202030204" pitchFamily="34" charset="0"/>
                        </a:rPr>
                        <a:t>Weekly</a:t>
                      </a:r>
                    </a:p>
                  </a:txBody>
                  <a:tcPr/>
                </a:tc>
                <a:tc>
                  <a:txBody>
                    <a:bodyPr/>
                    <a:lstStyle/>
                    <a:p>
                      <a:pPr algn="ctr"/>
                      <a:r>
                        <a:rPr lang="en-AU" sz="800" dirty="0">
                          <a:latin typeface="Arial Narrow" panose="020B0606020202030204" pitchFamily="34" charset="0"/>
                        </a:rPr>
                        <a:t>16.0</a:t>
                      </a:r>
                    </a:p>
                  </a:txBody>
                  <a:tcPr/>
                </a:tc>
                <a:tc>
                  <a:txBody>
                    <a:bodyPr/>
                    <a:lstStyle/>
                    <a:p>
                      <a:pPr algn="ctr"/>
                      <a:r>
                        <a:rPr lang="en-AU" sz="800" dirty="0">
                          <a:latin typeface="Arial Narrow" panose="020B0606020202030204" pitchFamily="34" charset="0"/>
                        </a:rPr>
                        <a:t>34.4</a:t>
                      </a:r>
                    </a:p>
                  </a:txBody>
                  <a:tcPr/>
                </a:tc>
                <a:extLst>
                  <a:ext uri="{0D108BD9-81ED-4DB2-BD59-A6C34878D82A}">
                    <a16:rowId xmlns:a16="http://schemas.microsoft.com/office/drawing/2014/main" val="10002"/>
                  </a:ext>
                </a:extLst>
              </a:tr>
              <a:tr h="185338">
                <a:tc>
                  <a:txBody>
                    <a:bodyPr/>
                    <a:lstStyle/>
                    <a:p>
                      <a:pPr algn="ctr"/>
                      <a:r>
                        <a:rPr lang="en-AU" sz="800" dirty="0" err="1">
                          <a:latin typeface="Arial Narrow" panose="020B0606020202030204" pitchFamily="34" charset="0"/>
                        </a:rPr>
                        <a:t>Locarnini</a:t>
                      </a:r>
                      <a:r>
                        <a:rPr lang="en-AU" sz="800" dirty="0">
                          <a:latin typeface="Arial Narrow" panose="020B0606020202030204" pitchFamily="34" charset="0"/>
                        </a:rPr>
                        <a:t> </a:t>
                      </a:r>
                      <a:r>
                        <a:rPr lang="en-AU" sz="800" i="1" dirty="0">
                          <a:latin typeface="Arial Narrow" panose="020B0606020202030204" pitchFamily="34" charset="0"/>
                        </a:rPr>
                        <a:t>et al., </a:t>
                      </a:r>
                      <a:r>
                        <a:rPr lang="en-AU" sz="800" dirty="0">
                          <a:latin typeface="Arial Narrow" panose="020B0606020202030204" pitchFamily="34" charset="0"/>
                        </a:rPr>
                        <a:t>2010</a:t>
                      </a:r>
                    </a:p>
                  </a:txBody>
                  <a:tcPr>
                    <a:solidFill>
                      <a:schemeClr val="bg1"/>
                    </a:solidFill>
                  </a:tcPr>
                </a:tc>
                <a:tc>
                  <a:txBody>
                    <a:bodyPr/>
                    <a:lstStyle/>
                    <a:p>
                      <a:pPr algn="ctr"/>
                      <a:r>
                        <a:rPr lang="en-AU" sz="800" dirty="0">
                          <a:latin typeface="Arial Narrow" panose="020B0606020202030204" pitchFamily="34" charset="0"/>
                        </a:rPr>
                        <a:t>Annually</a:t>
                      </a:r>
                    </a:p>
                  </a:txBody>
                  <a:tcPr>
                    <a:solidFill>
                      <a:schemeClr val="bg1"/>
                    </a:solidFill>
                  </a:tcPr>
                </a:tc>
                <a:tc>
                  <a:txBody>
                    <a:bodyPr/>
                    <a:lstStyle/>
                    <a:p>
                      <a:pPr algn="ctr"/>
                      <a:r>
                        <a:rPr lang="en-AU" sz="800" dirty="0">
                          <a:latin typeface="Arial Narrow" panose="020B0606020202030204" pitchFamily="34" charset="0"/>
                        </a:rPr>
                        <a:t>21.7</a:t>
                      </a:r>
                    </a:p>
                  </a:txBody>
                  <a:tcPr>
                    <a:solidFill>
                      <a:schemeClr val="bg1"/>
                    </a:solidFill>
                  </a:tcPr>
                </a:tc>
                <a:tc>
                  <a:txBody>
                    <a:bodyPr/>
                    <a:lstStyle/>
                    <a:p>
                      <a:pPr algn="ctr"/>
                      <a:r>
                        <a:rPr lang="en-AU" sz="800" dirty="0">
                          <a:latin typeface="Arial Narrow" panose="020B0606020202030204" pitchFamily="34" charset="0"/>
                        </a:rPr>
                        <a:t>29.6</a:t>
                      </a:r>
                    </a:p>
                  </a:txBody>
                  <a:tcPr>
                    <a:solidFill>
                      <a:schemeClr val="bg1"/>
                    </a:solidFill>
                  </a:tcPr>
                </a:tc>
                <a:extLst>
                  <a:ext uri="{0D108BD9-81ED-4DB2-BD59-A6C34878D82A}">
                    <a16:rowId xmlns:a16="http://schemas.microsoft.com/office/drawing/2014/main" val="10003"/>
                  </a:ext>
                </a:extLst>
              </a:tr>
              <a:tr h="185338">
                <a:tc>
                  <a:txBody>
                    <a:bodyPr/>
                    <a:lstStyle/>
                    <a:p>
                      <a:pPr algn="ctr"/>
                      <a:r>
                        <a:rPr lang="en-AU" sz="800" dirty="0">
                          <a:latin typeface="Arial Narrow" panose="020B0606020202030204" pitchFamily="34" charset="0"/>
                        </a:rPr>
                        <a:t>NOAA 01 SST V2</a:t>
                      </a:r>
                    </a:p>
                  </a:txBody>
                  <a:tcPr/>
                </a:tc>
                <a:tc>
                  <a:txBody>
                    <a:bodyPr/>
                    <a:lstStyle/>
                    <a:p>
                      <a:pPr algn="ctr"/>
                      <a:r>
                        <a:rPr lang="en-AU" sz="800" dirty="0">
                          <a:latin typeface="Arial Narrow" panose="020B0606020202030204" pitchFamily="34" charset="0"/>
                        </a:rPr>
                        <a:t>Weekly </a:t>
                      </a:r>
                    </a:p>
                  </a:txBody>
                  <a:tcPr/>
                </a:tc>
                <a:tc>
                  <a:txBody>
                    <a:bodyPr/>
                    <a:lstStyle/>
                    <a:p>
                      <a:pPr algn="ctr"/>
                      <a:r>
                        <a:rPr lang="en-AU" sz="800" dirty="0">
                          <a:latin typeface="Arial Narrow" panose="020B0606020202030204" pitchFamily="34" charset="0"/>
                        </a:rPr>
                        <a:t>15.7</a:t>
                      </a:r>
                    </a:p>
                  </a:txBody>
                  <a:tcPr/>
                </a:tc>
                <a:tc>
                  <a:txBody>
                    <a:bodyPr/>
                    <a:lstStyle/>
                    <a:p>
                      <a:pPr algn="ctr"/>
                      <a:r>
                        <a:rPr lang="en-AU" sz="800" dirty="0">
                          <a:latin typeface="Arial Narrow" panose="020B0606020202030204" pitchFamily="34" charset="0"/>
                        </a:rPr>
                        <a:t>35.5</a:t>
                      </a:r>
                    </a:p>
                  </a:txBody>
                  <a:tcPr/>
                </a:tc>
                <a:extLst>
                  <a:ext uri="{0D108BD9-81ED-4DB2-BD59-A6C34878D82A}">
                    <a16:rowId xmlns:a16="http://schemas.microsoft.com/office/drawing/2014/main" val="10004"/>
                  </a:ext>
                </a:extLst>
              </a:tr>
            </a:tbl>
          </a:graphicData>
        </a:graphic>
      </p:graphicFrame>
      <p:sp>
        <p:nvSpPr>
          <p:cNvPr id="138" name="TextBox 137"/>
          <p:cNvSpPr txBox="1"/>
          <p:nvPr/>
        </p:nvSpPr>
        <p:spPr>
          <a:xfrm>
            <a:off x="4175704" y="4454585"/>
            <a:ext cx="385867" cy="215444"/>
          </a:xfrm>
          <a:prstGeom prst="rect">
            <a:avLst/>
          </a:prstGeom>
          <a:noFill/>
        </p:spPr>
        <p:txBody>
          <a:bodyPr wrap="square" rtlCol="0">
            <a:spAutoFit/>
          </a:bodyPr>
          <a:lstStyle/>
          <a:p>
            <a:r>
              <a:rPr lang="en-AU" sz="800" dirty="0">
                <a:latin typeface="Arial Narrow" panose="020B0606020202030204" pitchFamily="34" charset="0"/>
              </a:rPr>
              <a:t>Min.</a:t>
            </a:r>
          </a:p>
        </p:txBody>
      </p:sp>
      <p:sp>
        <p:nvSpPr>
          <p:cNvPr id="139" name="TextBox 138"/>
          <p:cNvSpPr txBox="1"/>
          <p:nvPr/>
        </p:nvSpPr>
        <p:spPr>
          <a:xfrm>
            <a:off x="5811730" y="4452576"/>
            <a:ext cx="397368" cy="215444"/>
          </a:xfrm>
          <a:prstGeom prst="rect">
            <a:avLst/>
          </a:prstGeom>
          <a:noFill/>
        </p:spPr>
        <p:txBody>
          <a:bodyPr wrap="square" rtlCol="0">
            <a:spAutoFit/>
          </a:bodyPr>
          <a:lstStyle/>
          <a:p>
            <a:r>
              <a:rPr lang="en-AU" sz="800" dirty="0">
                <a:latin typeface="Arial Narrow" panose="020B0606020202030204" pitchFamily="34" charset="0"/>
              </a:rPr>
              <a:t>Max.</a:t>
            </a:r>
          </a:p>
        </p:txBody>
      </p:sp>
      <p:cxnSp>
        <p:nvCxnSpPr>
          <p:cNvPr id="141" name="Straight Arrow Connector 140"/>
          <p:cNvCxnSpPr>
            <a:stCxn id="138" idx="3"/>
            <a:endCxn id="139" idx="1"/>
          </p:cNvCxnSpPr>
          <p:nvPr/>
        </p:nvCxnSpPr>
        <p:spPr>
          <a:xfrm flipV="1">
            <a:off x="4561571" y="4560298"/>
            <a:ext cx="1250159" cy="200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16509" y="273326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037933" y="4255523"/>
            <a:ext cx="715636" cy="215444"/>
          </a:xfrm>
          <a:prstGeom prst="rect">
            <a:avLst/>
          </a:prstGeom>
          <a:noFill/>
        </p:spPr>
        <p:txBody>
          <a:bodyPr wrap="square" rtlCol="0">
            <a:spAutoFit/>
          </a:bodyPr>
          <a:lstStyle/>
          <a:p>
            <a:r>
              <a:rPr lang="en-AU" sz="800" dirty="0">
                <a:latin typeface="Arial Narrow" panose="020B0606020202030204" pitchFamily="34" charset="0"/>
              </a:rPr>
              <a:t>(too COLD)</a:t>
            </a:r>
          </a:p>
        </p:txBody>
      </p:sp>
      <p:sp>
        <p:nvSpPr>
          <p:cNvPr id="60" name="TextBox 59"/>
          <p:cNvSpPr txBox="1"/>
          <p:nvPr/>
        </p:nvSpPr>
        <p:spPr>
          <a:xfrm>
            <a:off x="5684096" y="4264332"/>
            <a:ext cx="661990" cy="215444"/>
          </a:xfrm>
          <a:prstGeom prst="rect">
            <a:avLst/>
          </a:prstGeom>
          <a:noFill/>
        </p:spPr>
        <p:txBody>
          <a:bodyPr wrap="square" rtlCol="0">
            <a:spAutoFit/>
          </a:bodyPr>
          <a:lstStyle/>
          <a:p>
            <a:r>
              <a:rPr lang="en-AU" sz="800" dirty="0">
                <a:latin typeface="Arial Narrow" panose="020B0606020202030204" pitchFamily="34" charset="0"/>
              </a:rPr>
              <a:t>(too WARM)</a:t>
            </a:r>
          </a:p>
        </p:txBody>
      </p:sp>
      <p:sp>
        <p:nvSpPr>
          <p:cNvPr id="7" name="Oval 6"/>
          <p:cNvSpPr/>
          <p:nvPr/>
        </p:nvSpPr>
        <p:spPr>
          <a:xfrm rot="20123441">
            <a:off x="2741547" y="6517606"/>
            <a:ext cx="565511" cy="461576"/>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p:cNvSpPr/>
          <p:nvPr/>
        </p:nvSpPr>
        <p:spPr>
          <a:xfrm>
            <a:off x="2792240" y="7008216"/>
            <a:ext cx="406056" cy="575108"/>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Oval 39"/>
          <p:cNvSpPr/>
          <p:nvPr/>
        </p:nvSpPr>
        <p:spPr>
          <a:xfrm>
            <a:off x="3377482" y="6609827"/>
            <a:ext cx="278856" cy="466140"/>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Oval 40"/>
          <p:cNvSpPr/>
          <p:nvPr/>
        </p:nvSpPr>
        <p:spPr>
          <a:xfrm rot="20123441">
            <a:off x="1987263" y="6332153"/>
            <a:ext cx="478328" cy="812561"/>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Oval 41"/>
          <p:cNvSpPr/>
          <p:nvPr/>
        </p:nvSpPr>
        <p:spPr>
          <a:xfrm rot="21348014">
            <a:off x="3674591" y="6313478"/>
            <a:ext cx="1382913" cy="1223367"/>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Oval 42"/>
          <p:cNvSpPr/>
          <p:nvPr/>
        </p:nvSpPr>
        <p:spPr>
          <a:xfrm rot="1319249">
            <a:off x="5201427" y="6591035"/>
            <a:ext cx="398186" cy="248850"/>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Oval 44"/>
          <p:cNvSpPr/>
          <p:nvPr/>
        </p:nvSpPr>
        <p:spPr>
          <a:xfrm>
            <a:off x="4941482" y="6945370"/>
            <a:ext cx="1225589" cy="534376"/>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Oval 45"/>
          <p:cNvSpPr/>
          <p:nvPr/>
        </p:nvSpPr>
        <p:spPr>
          <a:xfrm rot="21348014">
            <a:off x="539193" y="6379394"/>
            <a:ext cx="947732" cy="594919"/>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Oval 46"/>
          <p:cNvSpPr/>
          <p:nvPr/>
        </p:nvSpPr>
        <p:spPr>
          <a:xfrm>
            <a:off x="1568372" y="6947054"/>
            <a:ext cx="278856" cy="466140"/>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Oval 48"/>
          <p:cNvSpPr/>
          <p:nvPr/>
        </p:nvSpPr>
        <p:spPr>
          <a:xfrm>
            <a:off x="1005613" y="7575000"/>
            <a:ext cx="96829" cy="119795"/>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Oval 49"/>
          <p:cNvSpPr/>
          <p:nvPr/>
        </p:nvSpPr>
        <p:spPr>
          <a:xfrm>
            <a:off x="746768" y="6926163"/>
            <a:ext cx="143268" cy="156433"/>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Isosceles Triangle 8"/>
          <p:cNvSpPr/>
          <p:nvPr/>
        </p:nvSpPr>
        <p:spPr>
          <a:xfrm>
            <a:off x="3883172" y="6626243"/>
            <a:ext cx="590046" cy="545452"/>
          </a:xfrm>
          <a:prstGeom prst="triangle">
            <a:avLst/>
          </a:prstGeom>
          <a:solidFill>
            <a:schemeClr val="bg1">
              <a:lumMod val="85000"/>
              <a:alpha val="13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3878742" y="6750893"/>
            <a:ext cx="594476" cy="461665"/>
          </a:xfrm>
          <a:prstGeom prst="rect">
            <a:avLst/>
          </a:prstGeom>
          <a:noFill/>
          <a:ln>
            <a:noFill/>
            <a:prstDash val="sysDash"/>
          </a:ln>
        </p:spPr>
        <p:txBody>
          <a:bodyPr wrap="square" rtlCol="0">
            <a:spAutoFit/>
          </a:bodyPr>
          <a:lstStyle/>
          <a:p>
            <a:pPr algn="ctr"/>
            <a:r>
              <a:rPr lang="en-AU" sz="800" dirty="0">
                <a:solidFill>
                  <a:schemeClr val="bg1">
                    <a:lumMod val="50000"/>
                  </a:schemeClr>
                </a:solidFill>
                <a:latin typeface="Comic Sans MS" panose="030F0702030302020204" pitchFamily="66" charset="0"/>
              </a:rPr>
              <a:t>The Coral Triangle</a:t>
            </a:r>
            <a:endParaRPr lang="en-AU" sz="600" dirty="0">
              <a:solidFill>
                <a:schemeClr val="bg1">
                  <a:lumMod val="50000"/>
                </a:schemeClr>
              </a:solidFill>
              <a:latin typeface="Comic Sans MS" panose="030F0702030302020204" pitchFamily="66" charset="0"/>
            </a:endParaRPr>
          </a:p>
        </p:txBody>
      </p:sp>
      <p:sp>
        <p:nvSpPr>
          <p:cNvPr id="51" name="Oval 50"/>
          <p:cNvSpPr/>
          <p:nvPr/>
        </p:nvSpPr>
        <p:spPr>
          <a:xfrm rot="20404672">
            <a:off x="6050518" y="6469056"/>
            <a:ext cx="278856" cy="466140"/>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3" name="Straight Connector 52">
            <a:extLst>
              <a:ext uri="{FF2B5EF4-FFF2-40B4-BE49-F238E27FC236}">
                <a16:creationId xmlns:a16="http://schemas.microsoft.com/office/drawing/2014/main" id="{219C8718-DA9E-4F1A-85E7-CA3019FCEA29}"/>
              </a:ext>
            </a:extLst>
          </p:cNvPr>
          <p:cNvCxnSpPr>
            <a:cxnSpLocks/>
          </p:cNvCxnSpPr>
          <p:nvPr/>
        </p:nvCxnSpPr>
        <p:spPr>
          <a:xfrm>
            <a:off x="4336976" y="3006725"/>
            <a:ext cx="0" cy="1213625"/>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5AEFBE6-A76F-40FC-B4AA-4A143D94DD53}"/>
              </a:ext>
            </a:extLst>
          </p:cNvPr>
          <p:cNvSpPr txBox="1"/>
          <p:nvPr/>
        </p:nvSpPr>
        <p:spPr>
          <a:xfrm>
            <a:off x="4626423" y="4242035"/>
            <a:ext cx="1210119" cy="246221"/>
          </a:xfrm>
          <a:prstGeom prst="rect">
            <a:avLst/>
          </a:prstGeom>
          <a:noFill/>
          <a:ln>
            <a:noFill/>
          </a:ln>
        </p:spPr>
        <p:txBody>
          <a:bodyPr wrap="square" rtlCol="0">
            <a:spAutoFit/>
          </a:bodyPr>
          <a:lstStyle/>
          <a:p>
            <a:pPr algn="ctr"/>
            <a:r>
              <a:rPr lang="en-AU" sz="1000" dirty="0">
                <a:latin typeface="Arial Narrow" panose="020B0606020202030204" pitchFamily="34" charset="0"/>
              </a:rPr>
              <a:t>Temperature °C</a:t>
            </a:r>
          </a:p>
        </p:txBody>
      </p:sp>
      <p:cxnSp>
        <p:nvCxnSpPr>
          <p:cNvPr id="55" name="Straight Arrow Connector 54">
            <a:extLst>
              <a:ext uri="{FF2B5EF4-FFF2-40B4-BE49-F238E27FC236}">
                <a16:creationId xmlns:a16="http://schemas.microsoft.com/office/drawing/2014/main" id="{1AAF25EC-0428-4521-99CD-7DF16FD8D686}"/>
              </a:ext>
            </a:extLst>
          </p:cNvPr>
          <p:cNvCxnSpPr/>
          <p:nvPr/>
        </p:nvCxnSpPr>
        <p:spPr>
          <a:xfrm>
            <a:off x="4330051" y="3006725"/>
            <a:ext cx="1611736" cy="2529"/>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CBBB1F3-E738-4352-9FC1-8D8B1A76635E}"/>
              </a:ext>
            </a:extLst>
          </p:cNvPr>
          <p:cNvCxnSpPr>
            <a:cxnSpLocks/>
          </p:cNvCxnSpPr>
          <p:nvPr/>
        </p:nvCxnSpPr>
        <p:spPr>
          <a:xfrm flipH="1">
            <a:off x="5924476" y="3010746"/>
            <a:ext cx="6925" cy="1236826"/>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2F699F5-78FC-41C9-987C-9889425A4C04}"/>
              </a:ext>
            </a:extLst>
          </p:cNvPr>
          <p:cNvCxnSpPr>
            <a:cxnSpLocks/>
          </p:cNvCxnSpPr>
          <p:nvPr/>
        </p:nvCxnSpPr>
        <p:spPr>
          <a:xfrm>
            <a:off x="5579823" y="3391936"/>
            <a:ext cx="11285" cy="85271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25848AF6-9977-44D3-B173-E127A17B18F3}"/>
              </a:ext>
            </a:extLst>
          </p:cNvPr>
          <p:cNvCxnSpPr>
            <a:cxnSpLocks/>
          </p:cNvCxnSpPr>
          <p:nvPr/>
        </p:nvCxnSpPr>
        <p:spPr>
          <a:xfrm flipV="1">
            <a:off x="4105154" y="2979468"/>
            <a:ext cx="0" cy="12952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878D8EC-B99C-4B2A-8BB6-7E87F80E150D}"/>
              </a:ext>
            </a:extLst>
          </p:cNvPr>
          <p:cNvCxnSpPr>
            <a:cxnSpLocks/>
            <a:stCxn id="79" idx="9"/>
          </p:cNvCxnSpPr>
          <p:nvPr/>
        </p:nvCxnSpPr>
        <p:spPr>
          <a:xfrm>
            <a:off x="5650049" y="3465478"/>
            <a:ext cx="27859" cy="809228"/>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9" name="Freeform 38">
            <a:extLst>
              <a:ext uri="{FF2B5EF4-FFF2-40B4-BE49-F238E27FC236}">
                <a16:creationId xmlns:a16="http://schemas.microsoft.com/office/drawing/2014/main" id="{136C92CB-ABB8-4FBB-B489-5AEC05473870}"/>
              </a:ext>
            </a:extLst>
          </p:cNvPr>
          <p:cNvSpPr/>
          <p:nvPr/>
        </p:nvSpPr>
        <p:spPr>
          <a:xfrm>
            <a:off x="4338410" y="3298667"/>
            <a:ext cx="1596452" cy="968785"/>
          </a:xfrm>
          <a:custGeom>
            <a:avLst/>
            <a:gdLst>
              <a:gd name="connsiteX0" fmla="*/ 0 w 1596452"/>
              <a:gd name="connsiteY0" fmla="*/ 938804 h 968785"/>
              <a:gd name="connsiteX1" fmla="*/ 134911 w 1596452"/>
              <a:gd name="connsiteY1" fmla="*/ 893834 h 968785"/>
              <a:gd name="connsiteX2" fmla="*/ 352269 w 1596452"/>
              <a:gd name="connsiteY2" fmla="*/ 803893 h 968785"/>
              <a:gd name="connsiteX3" fmla="*/ 554636 w 1596452"/>
              <a:gd name="connsiteY3" fmla="*/ 646496 h 968785"/>
              <a:gd name="connsiteX4" fmla="*/ 674557 w 1596452"/>
              <a:gd name="connsiteY4" fmla="*/ 444129 h 968785"/>
              <a:gd name="connsiteX5" fmla="*/ 749508 w 1596452"/>
              <a:gd name="connsiteY5" fmla="*/ 256752 h 968785"/>
              <a:gd name="connsiteX6" fmla="*/ 861934 w 1596452"/>
              <a:gd name="connsiteY6" fmla="*/ 69375 h 968785"/>
              <a:gd name="connsiteX7" fmla="*/ 996846 w 1596452"/>
              <a:gd name="connsiteY7" fmla="*/ 1919 h 968785"/>
              <a:gd name="connsiteX8" fmla="*/ 1176728 w 1596452"/>
              <a:gd name="connsiteY8" fmla="*/ 31899 h 968785"/>
              <a:gd name="connsiteX9" fmla="*/ 1311639 w 1596452"/>
              <a:gd name="connsiteY9" fmla="*/ 166811 h 968785"/>
              <a:gd name="connsiteX10" fmla="*/ 1364105 w 1596452"/>
              <a:gd name="connsiteY10" fmla="*/ 399158 h 968785"/>
              <a:gd name="connsiteX11" fmla="*/ 1386590 w 1596452"/>
              <a:gd name="connsiteY11" fmla="*/ 564050 h 968785"/>
              <a:gd name="connsiteX12" fmla="*/ 1431560 w 1596452"/>
              <a:gd name="connsiteY12" fmla="*/ 743932 h 968785"/>
              <a:gd name="connsiteX13" fmla="*/ 1506511 w 1596452"/>
              <a:gd name="connsiteY13" fmla="*/ 863853 h 968785"/>
              <a:gd name="connsiteX14" fmla="*/ 1573967 w 1596452"/>
              <a:gd name="connsiteY14" fmla="*/ 946299 h 968785"/>
              <a:gd name="connsiteX15" fmla="*/ 1596452 w 1596452"/>
              <a:gd name="connsiteY15" fmla="*/ 968785 h 96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6452" h="968785">
                <a:moveTo>
                  <a:pt x="0" y="938804"/>
                </a:moveTo>
                <a:cubicBezTo>
                  <a:pt x="38100" y="927561"/>
                  <a:pt x="76200" y="916319"/>
                  <a:pt x="134911" y="893834"/>
                </a:cubicBezTo>
                <a:cubicBezTo>
                  <a:pt x="193623" y="871349"/>
                  <a:pt x="282315" y="845116"/>
                  <a:pt x="352269" y="803893"/>
                </a:cubicBezTo>
                <a:cubicBezTo>
                  <a:pt x="422223" y="762670"/>
                  <a:pt x="500921" y="706457"/>
                  <a:pt x="554636" y="646496"/>
                </a:cubicBezTo>
                <a:cubicBezTo>
                  <a:pt x="608351" y="586535"/>
                  <a:pt x="642078" y="509086"/>
                  <a:pt x="674557" y="444129"/>
                </a:cubicBezTo>
                <a:cubicBezTo>
                  <a:pt x="707036" y="379172"/>
                  <a:pt x="718279" y="319211"/>
                  <a:pt x="749508" y="256752"/>
                </a:cubicBezTo>
                <a:cubicBezTo>
                  <a:pt x="780737" y="194293"/>
                  <a:pt x="820711" y="111847"/>
                  <a:pt x="861934" y="69375"/>
                </a:cubicBezTo>
                <a:cubicBezTo>
                  <a:pt x="903157" y="26903"/>
                  <a:pt x="944380" y="8165"/>
                  <a:pt x="996846" y="1919"/>
                </a:cubicBezTo>
                <a:cubicBezTo>
                  <a:pt x="1049312" y="-4327"/>
                  <a:pt x="1124263" y="4417"/>
                  <a:pt x="1176728" y="31899"/>
                </a:cubicBezTo>
                <a:cubicBezTo>
                  <a:pt x="1229194" y="59381"/>
                  <a:pt x="1280410" y="105601"/>
                  <a:pt x="1311639" y="166811"/>
                </a:cubicBezTo>
                <a:cubicBezTo>
                  <a:pt x="1342868" y="228021"/>
                  <a:pt x="1351613" y="332952"/>
                  <a:pt x="1364105" y="399158"/>
                </a:cubicBezTo>
                <a:cubicBezTo>
                  <a:pt x="1376597" y="465364"/>
                  <a:pt x="1375348" y="506588"/>
                  <a:pt x="1386590" y="564050"/>
                </a:cubicBezTo>
                <a:cubicBezTo>
                  <a:pt x="1397833" y="621512"/>
                  <a:pt x="1411573" y="693965"/>
                  <a:pt x="1431560" y="743932"/>
                </a:cubicBezTo>
                <a:cubicBezTo>
                  <a:pt x="1451547" y="793899"/>
                  <a:pt x="1482777" y="830125"/>
                  <a:pt x="1506511" y="863853"/>
                </a:cubicBezTo>
                <a:cubicBezTo>
                  <a:pt x="1530246" y="897581"/>
                  <a:pt x="1558977" y="928810"/>
                  <a:pt x="1573967" y="946299"/>
                </a:cubicBezTo>
                <a:cubicBezTo>
                  <a:pt x="1588957" y="963788"/>
                  <a:pt x="1596452" y="968785"/>
                  <a:pt x="1596452" y="968785"/>
                </a:cubicBezTo>
              </a:path>
            </a:pathLst>
          </a:cu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82" name="Rectangle 81">
            <a:extLst>
              <a:ext uri="{FF2B5EF4-FFF2-40B4-BE49-F238E27FC236}">
                <a16:creationId xmlns:a16="http://schemas.microsoft.com/office/drawing/2014/main" id="{CD9E6969-FEC8-4564-B4BE-7F2ADFBF415F}"/>
              </a:ext>
            </a:extLst>
          </p:cNvPr>
          <p:cNvSpPr/>
          <p:nvPr/>
        </p:nvSpPr>
        <p:spPr>
          <a:xfrm>
            <a:off x="5163217" y="3000689"/>
            <a:ext cx="416603" cy="1255229"/>
          </a:xfrm>
          <a:prstGeom prst="rect">
            <a:avLst/>
          </a:prstGeom>
          <a:noFill/>
          <a:ln>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TextBox 84">
            <a:extLst>
              <a:ext uri="{FF2B5EF4-FFF2-40B4-BE49-F238E27FC236}">
                <a16:creationId xmlns:a16="http://schemas.microsoft.com/office/drawing/2014/main" id="{A5CB67C1-2E49-40A7-8789-98638FE72541}"/>
              </a:ext>
            </a:extLst>
          </p:cNvPr>
          <p:cNvSpPr txBox="1"/>
          <p:nvPr/>
        </p:nvSpPr>
        <p:spPr>
          <a:xfrm>
            <a:off x="5023258" y="2985390"/>
            <a:ext cx="696519" cy="338554"/>
          </a:xfrm>
          <a:prstGeom prst="rect">
            <a:avLst/>
          </a:prstGeom>
          <a:noFill/>
          <a:ln>
            <a:noFill/>
          </a:ln>
        </p:spPr>
        <p:txBody>
          <a:bodyPr wrap="square" rtlCol="0">
            <a:spAutoFit/>
          </a:bodyPr>
          <a:lstStyle/>
          <a:p>
            <a:pPr algn="ctr"/>
            <a:r>
              <a:rPr lang="en-AU" sz="800" dirty="0">
                <a:solidFill>
                  <a:schemeClr val="tx1">
                    <a:lumMod val="65000"/>
                    <a:lumOff val="35000"/>
                  </a:schemeClr>
                </a:solidFill>
                <a:latin typeface="Arial Narrow" panose="020B0606020202030204" pitchFamily="34" charset="0"/>
              </a:rPr>
              <a:t>Optimum Range</a:t>
            </a:r>
          </a:p>
        </p:txBody>
      </p:sp>
      <p:sp>
        <p:nvSpPr>
          <p:cNvPr id="2" name="TextBox 1">
            <a:extLst>
              <a:ext uri="{FF2B5EF4-FFF2-40B4-BE49-F238E27FC236}">
                <a16:creationId xmlns:a16="http://schemas.microsoft.com/office/drawing/2014/main" id="{10635D56-6DD7-42AD-84E2-1A3D717D4477}"/>
              </a:ext>
            </a:extLst>
          </p:cNvPr>
          <p:cNvSpPr txBox="1"/>
          <p:nvPr/>
        </p:nvSpPr>
        <p:spPr>
          <a:xfrm>
            <a:off x="4037933" y="4666979"/>
            <a:ext cx="2661355" cy="215444"/>
          </a:xfrm>
          <a:prstGeom prst="rect">
            <a:avLst/>
          </a:prstGeom>
          <a:noFill/>
        </p:spPr>
        <p:txBody>
          <a:bodyPr wrap="square" rtlCol="0">
            <a:spAutoFit/>
          </a:bodyPr>
          <a:lstStyle/>
          <a:p>
            <a:r>
              <a:rPr lang="en-AU" sz="800" b="1" dirty="0">
                <a:latin typeface="Arial Narrow" panose="020B0606020202030204" pitchFamily="34" charset="0"/>
              </a:rPr>
              <a:t>Figure 1: Corals like warm water, but not too warm</a:t>
            </a:r>
            <a:r>
              <a:rPr lang="en-AU" sz="800" b="1" baseline="30000" dirty="0">
                <a:latin typeface="Arial Narrow" panose="020B0606020202030204" pitchFamily="34" charset="0"/>
              </a:rPr>
              <a:t>[2]</a:t>
            </a:r>
          </a:p>
        </p:txBody>
      </p:sp>
      <p:sp>
        <p:nvSpPr>
          <p:cNvPr id="56" name="TextBox 55">
            <a:extLst>
              <a:ext uri="{FF2B5EF4-FFF2-40B4-BE49-F238E27FC236}">
                <a16:creationId xmlns:a16="http://schemas.microsoft.com/office/drawing/2014/main" id="{411593D5-B1C3-4ADF-A657-38013B390DE5}"/>
              </a:ext>
            </a:extLst>
          </p:cNvPr>
          <p:cNvSpPr txBox="1"/>
          <p:nvPr/>
        </p:nvSpPr>
        <p:spPr>
          <a:xfrm>
            <a:off x="461561" y="3557382"/>
            <a:ext cx="3667952" cy="184666"/>
          </a:xfrm>
          <a:prstGeom prst="rect">
            <a:avLst/>
          </a:prstGeom>
          <a:noFill/>
        </p:spPr>
        <p:txBody>
          <a:bodyPr wrap="square" rtlCol="0">
            <a:spAutoFit/>
          </a:bodyPr>
          <a:lstStyle/>
          <a:p>
            <a:r>
              <a:rPr lang="en-AU" sz="600" b="1" dirty="0">
                <a:latin typeface="Arial Narrow" panose="020B0606020202030204" pitchFamily="34" charset="0"/>
              </a:rPr>
              <a:t>Table 1: Sources of models used to calculate minimum and maximum temperatures for reef-building corals</a:t>
            </a:r>
            <a:r>
              <a:rPr lang="en-AU" sz="600" b="1" baseline="30000" dirty="0">
                <a:latin typeface="Arial Narrow" panose="020B0606020202030204" pitchFamily="34" charset="0"/>
              </a:rPr>
              <a:t>[1]</a:t>
            </a:r>
          </a:p>
        </p:txBody>
      </p:sp>
      <p:sp>
        <p:nvSpPr>
          <p:cNvPr id="63" name="TextBox 62">
            <a:extLst>
              <a:ext uri="{FF2B5EF4-FFF2-40B4-BE49-F238E27FC236}">
                <a16:creationId xmlns:a16="http://schemas.microsoft.com/office/drawing/2014/main" id="{5FD33415-086C-476C-A6C6-B51AFB6EA3F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62" name="Straight Arrow Connector 61">
            <a:extLst>
              <a:ext uri="{FF2B5EF4-FFF2-40B4-BE49-F238E27FC236}">
                <a16:creationId xmlns:a16="http://schemas.microsoft.com/office/drawing/2014/main" id="{8181A425-BDD0-406E-993D-90AAFBB1B3C3}"/>
              </a:ext>
            </a:extLst>
          </p:cNvPr>
          <p:cNvCxnSpPr>
            <a:cxnSpLocks/>
          </p:cNvCxnSpPr>
          <p:nvPr/>
        </p:nvCxnSpPr>
        <p:spPr>
          <a:xfrm flipV="1">
            <a:off x="4095861" y="4255225"/>
            <a:ext cx="2194046" cy="61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4A59AC10-EE26-4EA9-8B1B-3ADB88E76393}"/>
              </a:ext>
            </a:extLst>
          </p:cNvPr>
          <p:cNvSpPr/>
          <p:nvPr/>
        </p:nvSpPr>
        <p:spPr>
          <a:xfrm>
            <a:off x="2202859" y="6178664"/>
            <a:ext cx="843551" cy="461576"/>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Oval 65">
            <a:extLst>
              <a:ext uri="{FF2B5EF4-FFF2-40B4-BE49-F238E27FC236}">
                <a16:creationId xmlns:a16="http://schemas.microsoft.com/office/drawing/2014/main" id="{337D56A3-2241-41DC-98D4-77C19ADB6085}"/>
              </a:ext>
            </a:extLst>
          </p:cNvPr>
          <p:cNvSpPr/>
          <p:nvPr/>
        </p:nvSpPr>
        <p:spPr>
          <a:xfrm>
            <a:off x="4694411" y="7443952"/>
            <a:ext cx="147873" cy="155789"/>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Oval 67">
            <a:extLst>
              <a:ext uri="{FF2B5EF4-FFF2-40B4-BE49-F238E27FC236}">
                <a16:creationId xmlns:a16="http://schemas.microsoft.com/office/drawing/2014/main" id="{BE1C890F-7CDE-4A5B-9102-6F20FC20DE8E}"/>
              </a:ext>
            </a:extLst>
          </p:cNvPr>
          <p:cNvSpPr/>
          <p:nvPr/>
        </p:nvSpPr>
        <p:spPr>
          <a:xfrm>
            <a:off x="5141118" y="7458756"/>
            <a:ext cx="147873" cy="155789"/>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Oval 70">
            <a:extLst>
              <a:ext uri="{FF2B5EF4-FFF2-40B4-BE49-F238E27FC236}">
                <a16:creationId xmlns:a16="http://schemas.microsoft.com/office/drawing/2014/main" id="{BF948FD4-3516-4F96-932A-40CF296BE37B}"/>
              </a:ext>
            </a:extLst>
          </p:cNvPr>
          <p:cNvSpPr/>
          <p:nvPr/>
        </p:nvSpPr>
        <p:spPr>
          <a:xfrm rot="13402566">
            <a:off x="2018840" y="7175928"/>
            <a:ext cx="348275" cy="171672"/>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Freeform: Shape 71">
            <a:extLst>
              <a:ext uri="{FF2B5EF4-FFF2-40B4-BE49-F238E27FC236}">
                <a16:creationId xmlns:a16="http://schemas.microsoft.com/office/drawing/2014/main" id="{4E9D6429-51EA-45B8-ADA6-049B05A1E434}"/>
              </a:ext>
            </a:extLst>
          </p:cNvPr>
          <p:cNvSpPr/>
          <p:nvPr/>
        </p:nvSpPr>
        <p:spPr>
          <a:xfrm>
            <a:off x="5373216" y="5957409"/>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Freeform: Shape 72">
            <a:extLst>
              <a:ext uri="{FF2B5EF4-FFF2-40B4-BE49-F238E27FC236}">
                <a16:creationId xmlns:a16="http://schemas.microsoft.com/office/drawing/2014/main" id="{B992CE41-A01C-4FDA-8104-2AB13C05F161}"/>
              </a:ext>
            </a:extLst>
          </p:cNvPr>
          <p:cNvSpPr/>
          <p:nvPr/>
        </p:nvSpPr>
        <p:spPr>
          <a:xfrm>
            <a:off x="5318809" y="5978555"/>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Freeform: Shape 74">
            <a:extLst>
              <a:ext uri="{FF2B5EF4-FFF2-40B4-BE49-F238E27FC236}">
                <a16:creationId xmlns:a16="http://schemas.microsoft.com/office/drawing/2014/main" id="{182D567D-30C4-44F9-8096-1DB46F945AF2}"/>
              </a:ext>
            </a:extLst>
          </p:cNvPr>
          <p:cNvSpPr/>
          <p:nvPr/>
        </p:nvSpPr>
        <p:spPr>
          <a:xfrm>
            <a:off x="5259865" y="6009072"/>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reeform: Shape 75">
            <a:extLst>
              <a:ext uri="{FF2B5EF4-FFF2-40B4-BE49-F238E27FC236}">
                <a16:creationId xmlns:a16="http://schemas.microsoft.com/office/drawing/2014/main" id="{B3B0CDF8-081E-40DC-B44E-E76B783A59EF}"/>
              </a:ext>
            </a:extLst>
          </p:cNvPr>
          <p:cNvSpPr/>
          <p:nvPr/>
        </p:nvSpPr>
        <p:spPr>
          <a:xfrm>
            <a:off x="5205458" y="6032840"/>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Freeform: Shape 76">
            <a:extLst>
              <a:ext uri="{FF2B5EF4-FFF2-40B4-BE49-F238E27FC236}">
                <a16:creationId xmlns:a16="http://schemas.microsoft.com/office/drawing/2014/main" id="{2BF864D2-5697-4CF2-A81A-59FAA24854A7}"/>
              </a:ext>
            </a:extLst>
          </p:cNvPr>
          <p:cNvSpPr/>
          <p:nvPr/>
        </p:nvSpPr>
        <p:spPr>
          <a:xfrm>
            <a:off x="5142661" y="6039256"/>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Freeform: Shape 77">
            <a:extLst>
              <a:ext uri="{FF2B5EF4-FFF2-40B4-BE49-F238E27FC236}">
                <a16:creationId xmlns:a16="http://schemas.microsoft.com/office/drawing/2014/main" id="{1CDA940D-9C1E-409D-A518-276E06ED6BAA}"/>
              </a:ext>
            </a:extLst>
          </p:cNvPr>
          <p:cNvSpPr/>
          <p:nvPr/>
        </p:nvSpPr>
        <p:spPr>
          <a:xfrm>
            <a:off x="5352154" y="5915307"/>
            <a:ext cx="96146" cy="47344"/>
          </a:xfrm>
          <a:custGeom>
            <a:avLst/>
            <a:gdLst>
              <a:gd name="connsiteX0" fmla="*/ 13596 w 96146"/>
              <a:gd name="connsiteY0" fmla="*/ 9243 h 47344"/>
              <a:gd name="connsiteX1" fmla="*/ 896 w 96146"/>
              <a:gd name="connsiteY1" fmla="*/ 40993 h 47344"/>
              <a:gd name="connsiteX2" fmla="*/ 19946 w 96146"/>
              <a:gd name="connsiteY2" fmla="*/ 47343 h 47344"/>
              <a:gd name="connsiteX3" fmla="*/ 96146 w 96146"/>
              <a:gd name="connsiteY3" fmla="*/ 40993 h 47344"/>
              <a:gd name="connsiteX4" fmla="*/ 89796 w 96146"/>
              <a:gd name="connsiteY4" fmla="*/ 2893 h 47344"/>
              <a:gd name="connsiteX5" fmla="*/ 13596 w 96146"/>
              <a:gd name="connsiteY5" fmla="*/ 9243 h 4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46" h="47344">
                <a:moveTo>
                  <a:pt x="13596" y="9243"/>
                </a:moveTo>
                <a:cubicBezTo>
                  <a:pt x="-1221" y="15593"/>
                  <a:pt x="-978" y="29749"/>
                  <a:pt x="896" y="40993"/>
                </a:cubicBezTo>
                <a:cubicBezTo>
                  <a:pt x="1996" y="47595"/>
                  <a:pt x="13253" y="47343"/>
                  <a:pt x="19946" y="47343"/>
                </a:cubicBezTo>
                <a:cubicBezTo>
                  <a:pt x="45434" y="47343"/>
                  <a:pt x="70746" y="43110"/>
                  <a:pt x="96146" y="40993"/>
                </a:cubicBezTo>
                <a:cubicBezTo>
                  <a:pt x="94029" y="28293"/>
                  <a:pt x="99486" y="11371"/>
                  <a:pt x="89796" y="2893"/>
                </a:cubicBezTo>
                <a:cubicBezTo>
                  <a:pt x="81855" y="-4056"/>
                  <a:pt x="28413" y="2893"/>
                  <a:pt x="13596" y="9243"/>
                </a:cubicBezTo>
                <a:close/>
              </a:path>
            </a:pathLst>
          </a:cu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Freeform: Shape 79">
            <a:extLst>
              <a:ext uri="{FF2B5EF4-FFF2-40B4-BE49-F238E27FC236}">
                <a16:creationId xmlns:a16="http://schemas.microsoft.com/office/drawing/2014/main" id="{801CB370-51FC-444B-8EFA-093B00F6B3C4}"/>
              </a:ext>
            </a:extLst>
          </p:cNvPr>
          <p:cNvSpPr/>
          <p:nvPr/>
        </p:nvSpPr>
        <p:spPr>
          <a:xfrm>
            <a:off x="5089614" y="6039256"/>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3" name="Straight Connector 12">
            <a:extLst>
              <a:ext uri="{FF2B5EF4-FFF2-40B4-BE49-F238E27FC236}">
                <a16:creationId xmlns:a16="http://schemas.microsoft.com/office/drawing/2014/main" id="{0339D181-961E-7BE7-D9D1-FC37EEED6089}"/>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36">
            <a:extLst>
              <a:ext uri="{FF2B5EF4-FFF2-40B4-BE49-F238E27FC236}">
                <a16:creationId xmlns:a16="http://schemas.microsoft.com/office/drawing/2014/main" id="{A1CF5936-F5B4-B98F-06D7-23D40B3F98C0}"/>
              </a:ext>
            </a:extLst>
          </p:cNvPr>
          <p:cNvSpPr txBox="1"/>
          <p:nvPr/>
        </p:nvSpPr>
        <p:spPr>
          <a:xfrm>
            <a:off x="2985152" y="8774886"/>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a:t>
            </a:r>
            <a:endParaRPr lang="en-AU" sz="1100" b="1" dirty="0">
              <a:latin typeface="Arial Narrow" pitchFamily="34" charset="0"/>
            </a:endParaRPr>
          </a:p>
        </p:txBody>
      </p:sp>
      <p:sp>
        <p:nvSpPr>
          <p:cNvPr id="18" name="TextBox 36">
            <a:extLst>
              <a:ext uri="{FF2B5EF4-FFF2-40B4-BE49-F238E27FC236}">
                <a16:creationId xmlns:a16="http://schemas.microsoft.com/office/drawing/2014/main" id="{7F54D53D-D0E7-5592-5A64-11A30DDF2DBE}"/>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798728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08E78B14-73DE-466D-B3E3-B7C4969D86C6}"/>
              </a:ext>
            </a:extLst>
          </p:cNvPr>
          <p:cNvSpPr txBox="1"/>
          <p:nvPr/>
        </p:nvSpPr>
        <p:spPr>
          <a:xfrm>
            <a:off x="1510999" y="351274"/>
            <a:ext cx="4078241" cy="400110"/>
          </a:xfrm>
          <a:prstGeom prst="rect">
            <a:avLst/>
          </a:prstGeom>
          <a:noFill/>
        </p:spPr>
        <p:txBody>
          <a:bodyPr wrap="square" rtlCol="0">
            <a:spAutoFit/>
          </a:bodyPr>
          <a:lstStyle/>
          <a:p>
            <a:r>
              <a:rPr lang="en-US" sz="2000" b="1" dirty="0">
                <a:latin typeface="Arial Narrow" pitchFamily="34" charset="0"/>
              </a:rPr>
              <a:t>Identify</a:t>
            </a:r>
            <a:r>
              <a:rPr lang="en-US" sz="1200" dirty="0">
                <a:latin typeface="Arial Narrow" pitchFamily="34" charset="0"/>
              </a:rPr>
              <a:t>  the distribution of coral reefs globally and in Australia</a:t>
            </a:r>
            <a:endParaRPr lang="en-US" sz="1200" b="1" dirty="0">
              <a:latin typeface="Arial Narrow" pitchFamily="34" charset="0"/>
            </a:endParaRPr>
          </a:p>
        </p:txBody>
      </p:sp>
      <p:sp>
        <p:nvSpPr>
          <p:cNvPr id="31" name="TextBox 30">
            <a:extLst>
              <a:ext uri="{FF2B5EF4-FFF2-40B4-BE49-F238E27FC236}">
                <a16:creationId xmlns:a16="http://schemas.microsoft.com/office/drawing/2014/main" id="{C9673F3C-E36C-492E-9905-81A023676909}"/>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A9B2D1C3-79FF-45E7-BF26-B32380A85FA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A91B08DA-9166-9E90-EB8D-DA66EAEFFBBB}"/>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12AECEC-BFF7-E834-76DE-1AC9AA2E687D}"/>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61EAF5F4-8BA2-DCE0-27AC-E7E1780EB642}"/>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C338CCB7-EC3C-96E9-B3E1-B434D3019A59}"/>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617672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143389</TotalTime>
  <Words>23383</Words>
  <Application>Microsoft Macintosh PowerPoint</Application>
  <PresentationFormat>On-screen Show (4:3)</PresentationFormat>
  <Paragraphs>2484</Paragraphs>
  <Slides>76</Slides>
  <Notes>69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76</vt:i4>
      </vt:variant>
    </vt:vector>
  </HeadingPairs>
  <TitlesOfParts>
    <vt:vector size="86" baseType="lpstr">
      <vt:lpstr>Aharoni</vt:lpstr>
      <vt:lpstr>Arial</vt:lpstr>
      <vt:lpstr>Arial Narrow</vt:lpstr>
      <vt:lpstr>Berlin Sans FB Demi</vt:lpstr>
      <vt:lpstr>Calibri</vt:lpstr>
      <vt:lpstr>Comic Sans MS</vt:lpstr>
      <vt:lpstr>Gabriola</vt:lpstr>
      <vt:lpstr>Nightclub BTN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daniellem</dc:creator>
  <cp:lastModifiedBy>Gail Riches</cp:lastModifiedBy>
  <cp:revision>19025</cp:revision>
  <cp:lastPrinted>2019-01-14T00:32:25Z</cp:lastPrinted>
  <dcterms:created xsi:type="dcterms:W3CDTF">2011-04-13T05:15:36Z</dcterms:created>
  <dcterms:modified xsi:type="dcterms:W3CDTF">2025-02-07T21:32:02Z</dcterms:modified>
</cp:coreProperties>
</file>