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4"/>
  </p:notesMasterIdLst>
  <p:sldIdLst>
    <p:sldId id="284" r:id="rId2"/>
    <p:sldId id="285" r:id="rId3"/>
    <p:sldId id="325" r:id="rId4"/>
    <p:sldId id="326" r:id="rId5"/>
    <p:sldId id="327" r:id="rId6"/>
    <p:sldId id="328" r:id="rId7"/>
    <p:sldId id="288" r:id="rId8"/>
    <p:sldId id="291" r:id="rId9"/>
    <p:sldId id="292" r:id="rId10"/>
    <p:sldId id="303" r:id="rId11"/>
    <p:sldId id="304" r:id="rId12"/>
    <p:sldId id="312" r:id="rId13"/>
    <p:sldId id="307" r:id="rId14"/>
    <p:sldId id="298" r:id="rId15"/>
    <p:sldId id="322" r:id="rId16"/>
    <p:sldId id="308" r:id="rId17"/>
    <p:sldId id="321" r:id="rId18"/>
    <p:sldId id="309" r:id="rId19"/>
    <p:sldId id="310" r:id="rId20"/>
    <p:sldId id="311" r:id="rId21"/>
    <p:sldId id="320" r:id="rId22"/>
    <p:sldId id="323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55"/>
    <p:restoredTop sz="89840"/>
  </p:normalViewPr>
  <p:slideViewPr>
    <p:cSldViewPr snapToGrid="0">
      <p:cViewPr varScale="1">
        <p:scale>
          <a:sx n="95" d="100"/>
          <a:sy n="95" d="100"/>
        </p:scale>
        <p:origin x="19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ABC923-08BB-3442-8B25-8677E068E517}" type="datetimeFigureOut">
              <a:rPr lang="en-US" smtClean="0"/>
              <a:t>7/8/24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9A60AA-0504-9D43-9C67-9C1121590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484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Image: https://</a:t>
            </a:r>
            <a:r>
              <a:rPr lang="en-US" dirty="0" err="1"/>
              <a:t>www.savills.com</a:t>
            </a:r>
            <a:r>
              <a:rPr lang="en-US" dirty="0"/>
              <a:t>/prospects/themes-how-to-succeed-in-stakeholder-</a:t>
            </a:r>
            <a:r>
              <a:rPr lang="en-US" dirty="0" err="1"/>
              <a:t>engagement.html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CD395D-65DB-C048-97FA-344F7E4587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44884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Image: https://</a:t>
            </a:r>
            <a:r>
              <a:rPr lang="en-US" dirty="0" err="1"/>
              <a:t>andrewhening.medium.com</a:t>
            </a:r>
            <a:r>
              <a:rPr lang="en-US" dirty="0"/>
              <a:t>/how-to-solve-tragedy-of-the-commons-f542e0d979dc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A60AA-0504-9D43-9C67-9C1121590EC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8398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Image: https://www2.gbrmpa.gov.au/our-work/field-management/conservation-and-monitoring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A60AA-0504-9D43-9C67-9C1121590EC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8729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Image: https://</a:t>
            </a:r>
            <a:r>
              <a:rPr lang="en-US" dirty="0" err="1"/>
              <a:t>www.valleycentral.com</a:t>
            </a:r>
            <a:r>
              <a:rPr lang="en-US" dirty="0"/>
              <a:t>/news/local-news/coast-guard-seizes-600-pounds-of-illegally-caught-shark-and-fish-near-spi/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A60AA-0504-9D43-9C67-9C1121590EC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5639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Image: </a:t>
            </a:r>
            <a:r>
              <a:rPr lang="en-AU" dirty="0"/>
              <a:t>https://www2.gbrmpa.gov.au/access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A60AA-0504-9D43-9C67-9C1121590EC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5601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(left): https://</a:t>
            </a:r>
            <a:r>
              <a:rPr lang="en-US" dirty="0" err="1"/>
              <a:t>www.whatsonbundaberg.com.au</a:t>
            </a:r>
            <a:r>
              <a:rPr lang="en-US" dirty="0"/>
              <a:t>/events/event/3570/public-consultation-community-drop-in-information-session-for-the-southern-plan-of-management-for-the-great-barrier-reef</a:t>
            </a:r>
          </a:p>
          <a:p>
            <a:r>
              <a:rPr lang="en-US" dirty="0"/>
              <a:t>Image (right):  https://</a:t>
            </a:r>
            <a:r>
              <a:rPr lang="en-US" dirty="0" err="1"/>
              <a:t>www.linkedin.com</a:t>
            </a:r>
            <a:r>
              <a:rPr lang="en-US" dirty="0"/>
              <a:t>/posts/great-barrier-reef-marine-park-authority_local-marine-advisory-committees-activity-7185899195503972354-dNGq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A60AA-0504-9D43-9C67-9C1121590EC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134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Image: https://</a:t>
            </a:r>
            <a:r>
              <a:rPr lang="en-US" dirty="0" err="1"/>
              <a:t>www.savills.com</a:t>
            </a:r>
            <a:r>
              <a:rPr lang="en-US" dirty="0"/>
              <a:t>/prospects/themes-how-to-succeed-in-stakeholder-</a:t>
            </a:r>
            <a:r>
              <a:rPr lang="en-US" dirty="0" err="1"/>
              <a:t>engagement.html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CD395D-65DB-C048-97FA-344F7E4587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42983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A60AA-0504-9D43-9C67-9C1121590EC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019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Image: https://</a:t>
            </a:r>
            <a:r>
              <a:rPr lang="en-US" dirty="0" err="1"/>
              <a:t>www.freepik.com</a:t>
            </a:r>
            <a:r>
              <a:rPr lang="en-US" dirty="0"/>
              <a:t>/premium-ai-image/crowd-people-around-earth-globe-concept-world-population-day_49095497.htm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A60AA-0504-9D43-9C67-9C1121590EC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2355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Image: https://</a:t>
            </a:r>
            <a:r>
              <a:rPr lang="en-US" dirty="0" err="1"/>
              <a:t>storymaps.arcgis.com</a:t>
            </a:r>
            <a:r>
              <a:rPr lang="en-US" dirty="0"/>
              <a:t>/stories/df9267f53b284f138cacdb6b9db8038d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A60AA-0504-9D43-9C67-9C1121590EC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5308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Image: https://</a:t>
            </a:r>
            <a:r>
              <a:rPr lang="en-US" dirty="0" err="1"/>
              <a:t>x.com</a:t>
            </a:r>
            <a:r>
              <a:rPr lang="en-US" dirty="0"/>
              <a:t>/</a:t>
            </a:r>
            <a:r>
              <a:rPr lang="en-US" dirty="0" err="1"/>
              <a:t>TheWCS</a:t>
            </a:r>
            <a:r>
              <a:rPr lang="en-US" dirty="0"/>
              <a:t>/status/1137434157121003522?mx=2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A60AA-0504-9D43-9C67-9C1121590EC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450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Image: https://</a:t>
            </a:r>
            <a:r>
              <a:rPr lang="en-US" dirty="0" err="1"/>
              <a:t>www.greenpeace.org.au</a:t>
            </a:r>
            <a:r>
              <a:rPr lang="en-US" dirty="0"/>
              <a:t>/article/monsters-oceans-7-criminal-super-trawlers-threaten-waters/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A60AA-0504-9D43-9C67-9C1121590EC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9618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Image: https://</a:t>
            </a:r>
            <a:r>
              <a:rPr lang="en-US" dirty="0" err="1"/>
              <a:t>outreachmagazine.com</a:t>
            </a:r>
            <a:r>
              <a:rPr lang="en-US" dirty="0"/>
              <a:t>/features/26148-where-god-points-finger.html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A60AA-0504-9D43-9C67-9C1121590EC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5217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Image: https://</a:t>
            </a:r>
            <a:r>
              <a:rPr lang="en-US" dirty="0" err="1"/>
              <a:t>maharshidps.com</a:t>
            </a:r>
            <a:r>
              <a:rPr lang="en-US" dirty="0"/>
              <a:t>/all/?</a:t>
            </a:r>
            <a:r>
              <a:rPr lang="en-US" dirty="0" err="1"/>
              <a:t>page_id</a:t>
            </a:r>
            <a:r>
              <a:rPr lang="en-US" dirty="0"/>
              <a:t>=283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A60AA-0504-9D43-9C67-9C1121590EC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4433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Image: http://</a:t>
            </a:r>
            <a:r>
              <a:rPr lang="en-US" dirty="0" err="1"/>
              <a:t>envlaw.com.au</a:t>
            </a:r>
            <a:r>
              <a:rPr lang="en-US" dirty="0"/>
              <a:t>/great-barrier-reef-marine-park-act-1975-cth/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A60AA-0504-9D43-9C67-9C1121590EC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658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CCB00-3681-D81C-E8D3-23FBC34A66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610184-31F4-4834-D108-16605C76A1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F30A5D-9E6A-43DE-9877-5F9959C5C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7/8/24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8F991-04E9-FE0A-0A28-DBBA7BE93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E5ECFD-8BAA-B144-FE73-33006A839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89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AF7ED-48F8-857F-0151-19BF6EC0C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AD5A0A-EBD1-EC68-E0A4-1FECD4C2FE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BFC02C-56C0-926D-DC2D-C2C50BF3B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7/8/24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D347DB-0E7A-D877-62EF-707C95F7A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DF5E8B-73D5-58B5-82B2-5B404F61E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693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EB4E0C5-6AFD-2A44-D15C-92DDD3DA8E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F76A50-7649-C56E-DE10-F0D67D9222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EE7A8-AFC9-4334-3D72-B605140DD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7/8/24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59FED6-C283-1B3C-E3E5-EE63AD44C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1EECF5-E24C-2B96-3421-65EB3A693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503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F7B04-3FDF-8531-8033-50BE46564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42B373-1A53-B65F-801C-7B2214DF09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93F12D-D2DA-7CD0-4D47-FD2EF99CC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7/8/24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7E31C4-A141-A5BC-D3CF-28B2FC09A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A6664F-AFAF-A4D8-FB34-798404AEC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945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7EA64-F975-4C24-0C58-BF88B7137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39D21D-59A1-FB87-B364-3EA5583DDF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1A666C-29EA-3DD2-580E-9A1194AD2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7/8/24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2317A1-CFCD-7D3F-EA0D-781DCD22D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3EAB1D-98B7-88AE-9AF3-4308F170F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616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8058B-A77D-C907-AB48-0DD92FC27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919A4D-48C0-A7EB-524A-DCD87B9226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A4C157-6826-EFD8-9449-88F97E6819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E173CB-3CD3-3215-A4C6-65FABEBBD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7/8/24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87CE9A-537A-2ED1-CF77-4C05AEEEE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044D78-85FE-F049-D0B5-C67AC30EE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25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6D8DD-8F3C-A43C-00A3-753D849C3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E0639B-95F7-F180-EAAB-23FAD6A9B2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E35258-5285-2B03-0835-9605CA8ACF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837F36-5CE6-2ACD-2E52-207871933C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0FF160-1983-EEFF-25FE-AE9ABF04CD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687847-084F-7291-A9D0-A0BE887CA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7/8/24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15634E-8060-88E6-7043-2C7F3EAD5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1FA7C5-A7A0-D382-465B-95684513C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18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A6C3C-1D3C-1FBB-5477-4A72C4B50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1A7C2D-C6FE-50C3-BB20-5C12080D2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7/8/24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C80CA2-F867-3229-6314-A25F0215C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E4A6FA-C283-5540-0BFD-DF42E4445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705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4C7A72-5C7F-CF5E-07F5-34EEEAD0A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7/8/24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650DAB-D692-AB90-38BC-A385F71AF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A42F97-3157-3D76-6268-9419F8F70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749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149E7-BD2B-EEC3-2A7F-9C99A4C55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3BD6EF-F883-C5DD-B20F-E13E951C24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C7BF00-AB59-5474-3AD6-7E5DDB0FFE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43674D-BF8C-0434-A75E-74C4A6326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7/8/24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279AA8-431F-02AD-DD9F-42667657D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00049C-D5AB-3D65-B357-1EE328AD0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7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62FCC-528A-8A4C-793C-566BE7D1D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EFF084-5A7F-3B79-1504-98B8B22EE1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99B21F-6907-332B-771E-0BDAE9821D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504F51-03DE-1F5F-C855-44800EF84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7/8/24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9ECA8D-0954-E5F4-132B-B83909BC5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E80B50-74BB-1FA7-4725-9AE5EEE90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442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5D41128-A5F0-6476-58DC-41F0FA5E5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C783F3-C75E-C1DE-9C35-A37B410C1F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6D37F9-4F1E-1510-51D2-F6AD9B167D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73F5B-6CE6-524F-AA69-62F39574D03D}" type="datetimeFigureOut">
              <a:rPr lang="en-US" smtClean="0"/>
              <a:t>7/8/24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3ABD11-53AB-54F2-CDAE-BFE4173E2C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FD9F28-8083-EAC6-E9DD-72D078BA53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432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9CE6042-4A5E-9103-C235-572F97655591}"/>
              </a:ext>
            </a:extLst>
          </p:cNvPr>
          <p:cNvSpPr txBox="1"/>
          <p:nvPr/>
        </p:nvSpPr>
        <p:spPr>
          <a:xfrm>
            <a:off x="303028" y="904692"/>
            <a:ext cx="2496967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Learning Intention: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4020202020204" pitchFamily="34" charset="0"/>
              <a:ea typeface="+mn-ea"/>
              <a:cs typeface="Arial Narrow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Describe the role of stakeholders in the use and management of marine ecosystems.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</a:b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4020202020204" pitchFamily="34" charset="0"/>
              <a:ea typeface="+mn-ea"/>
              <a:cs typeface="Arial Narrow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Success Criteria: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4020202020204" pitchFamily="34" charset="0"/>
              <a:ea typeface="+mn-ea"/>
              <a:cs typeface="Arial Narrow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Complete Marine Education worksheet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‘</a:t>
            </a:r>
            <a:r>
              <a:rPr lang="en-US" sz="2000" i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3. The human dimension of marine management’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4020202020204" pitchFamily="34" charset="0"/>
              <a:ea typeface="+mn-ea"/>
              <a:cs typeface="Arial Narrow" panose="020B0604020202020204" pitchFamily="34" charset="0"/>
            </a:endParaRPr>
          </a:p>
        </p:txBody>
      </p:sp>
      <p:pic>
        <p:nvPicPr>
          <p:cNvPr id="1026" name="Picture 2" descr="5 Tips to Succeed in Stakeholder Engagement | Themes | Savills Prospects">
            <a:extLst>
              <a:ext uri="{FF2B5EF4-FFF2-40B4-BE49-F238E27FC236}">
                <a16:creationId xmlns:a16="http://schemas.microsoft.com/office/drawing/2014/main" id="{20A59C31-58F4-68F2-EA5F-B428409BB4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7" r="8208"/>
          <a:stretch/>
        </p:blipFill>
        <p:spPr bwMode="auto">
          <a:xfrm>
            <a:off x="3187337" y="0"/>
            <a:ext cx="90046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01666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DA4B7D0-5131-32B9-A028-AB7CA432592E}"/>
              </a:ext>
            </a:extLst>
          </p:cNvPr>
          <p:cNvSpPr txBox="1"/>
          <p:nvPr/>
        </p:nvSpPr>
        <p:spPr>
          <a:xfrm>
            <a:off x="1613451" y="1003445"/>
            <a:ext cx="986293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3600" dirty="0">
                <a:solidFill>
                  <a:schemeClr val="bg1"/>
                </a:solidFill>
              </a:rPr>
              <a:t>How do we </a:t>
            </a:r>
            <a:r>
              <a:rPr lang="en-AU" sz="4400" i="1" dirty="0">
                <a:solidFill>
                  <a:schemeClr val="bg1"/>
                </a:solidFill>
              </a:rPr>
              <a:t>manage</a:t>
            </a:r>
            <a:r>
              <a:rPr lang="en-AU" sz="3600" i="1" dirty="0">
                <a:solidFill>
                  <a:schemeClr val="bg1"/>
                </a:solidFill>
              </a:rPr>
              <a:t> </a:t>
            </a:r>
            <a:r>
              <a:rPr lang="en-AU" sz="3600" dirty="0">
                <a:solidFill>
                  <a:schemeClr val="bg1"/>
                </a:solidFill>
              </a:rPr>
              <a:t>people’s behaviours?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25604" name="Picture 4" descr="Culture and the Church: Where God Points His Finger - outreachmagazine.com">
            <a:extLst>
              <a:ext uri="{FF2B5EF4-FFF2-40B4-BE49-F238E27FC236}">
                <a16:creationId xmlns:a16="http://schemas.microsoft.com/office/drawing/2014/main" id="{89F64085-0847-FC94-444A-180CC360C2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217" y="2142290"/>
            <a:ext cx="5334000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60799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DA4B7D0-5131-32B9-A028-AB7CA432592E}"/>
              </a:ext>
            </a:extLst>
          </p:cNvPr>
          <p:cNvSpPr txBox="1"/>
          <p:nvPr/>
        </p:nvSpPr>
        <p:spPr>
          <a:xfrm>
            <a:off x="2378765" y="572360"/>
            <a:ext cx="743446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3600" dirty="0">
                <a:solidFill>
                  <a:schemeClr val="bg1"/>
                </a:solidFill>
              </a:rPr>
              <a:t>How does your school </a:t>
            </a:r>
            <a:r>
              <a:rPr lang="en-AU" sz="4400" i="1" dirty="0">
                <a:solidFill>
                  <a:schemeClr val="bg1"/>
                </a:solidFill>
              </a:rPr>
              <a:t>manage</a:t>
            </a:r>
            <a:r>
              <a:rPr lang="en-AU" sz="3600" dirty="0">
                <a:solidFill>
                  <a:schemeClr val="bg1"/>
                </a:solidFill>
              </a:rPr>
              <a:t> student behaviours?</a:t>
            </a:r>
          </a:p>
        </p:txBody>
      </p:sp>
      <p:pic>
        <p:nvPicPr>
          <p:cNvPr id="27658" name="Picture 10" descr="School Rules -">
            <a:extLst>
              <a:ext uri="{FF2B5EF4-FFF2-40B4-BE49-F238E27FC236}">
                <a16:creationId xmlns:a16="http://schemas.microsoft.com/office/drawing/2014/main" id="{23A285F6-CCF3-36EF-D98C-1E9A93C4EC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199" y="2310540"/>
            <a:ext cx="5689600" cy="397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5395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DA4B7D0-5131-32B9-A028-AB7CA432592E}"/>
              </a:ext>
            </a:extLst>
          </p:cNvPr>
          <p:cNvSpPr txBox="1"/>
          <p:nvPr/>
        </p:nvSpPr>
        <p:spPr>
          <a:xfrm>
            <a:off x="725556" y="316924"/>
            <a:ext cx="1109538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3600" dirty="0">
                <a:solidFill>
                  <a:schemeClr val="bg1"/>
                </a:solidFill>
              </a:rPr>
              <a:t>Think of the </a:t>
            </a:r>
            <a:r>
              <a:rPr lang="en-AU" sz="4400" dirty="0">
                <a:solidFill>
                  <a:schemeClr val="bg1"/>
                </a:solidFill>
              </a:rPr>
              <a:t>ocean</a:t>
            </a:r>
            <a:r>
              <a:rPr lang="en-AU" sz="3600" dirty="0">
                <a:solidFill>
                  <a:schemeClr val="bg1"/>
                </a:solidFill>
              </a:rPr>
              <a:t> as a school. </a:t>
            </a:r>
          </a:p>
          <a:p>
            <a:pPr algn="ctr"/>
            <a:r>
              <a:rPr lang="en-AU" sz="3600" dirty="0">
                <a:solidFill>
                  <a:schemeClr val="bg1"/>
                </a:solidFill>
              </a:rPr>
              <a:t>Who makes the rules?</a:t>
            </a:r>
            <a:endParaRPr lang="en-AU" sz="2000" dirty="0">
              <a:solidFill>
                <a:schemeClr val="bg1"/>
              </a:solidFill>
            </a:endParaRPr>
          </a:p>
        </p:txBody>
      </p:sp>
      <p:pic>
        <p:nvPicPr>
          <p:cNvPr id="26626" name="Picture 2" descr="School Class | Pixar Wiki | Fandom">
            <a:extLst>
              <a:ext uri="{FF2B5EF4-FFF2-40B4-BE49-F238E27FC236}">
                <a16:creationId xmlns:a16="http://schemas.microsoft.com/office/drawing/2014/main" id="{EC16A06F-6A25-1E19-B758-D9E0C264E9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061" y="2011939"/>
            <a:ext cx="8401878" cy="4529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11198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865D0AC-1F66-C475-FEA4-D702D365DF00}"/>
              </a:ext>
            </a:extLst>
          </p:cNvPr>
          <p:cNvSpPr txBox="1"/>
          <p:nvPr/>
        </p:nvSpPr>
        <p:spPr>
          <a:xfrm>
            <a:off x="997226" y="1443841"/>
            <a:ext cx="380337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Governance sets the RULES</a:t>
            </a:r>
          </a:p>
          <a:p>
            <a:pPr algn="ctr"/>
            <a:endParaRPr lang="en-US" sz="3600" dirty="0">
              <a:solidFill>
                <a:schemeClr val="bg1"/>
              </a:solidFill>
            </a:endParaRPr>
          </a:p>
          <a:p>
            <a:pPr algn="ctr"/>
            <a:r>
              <a:rPr lang="en-US" sz="3600" dirty="0">
                <a:solidFill>
                  <a:schemeClr val="bg1"/>
                </a:solidFill>
              </a:rPr>
              <a:t>which are written into policies, procedures and laws.</a:t>
            </a:r>
          </a:p>
        </p:txBody>
      </p:sp>
      <p:pic>
        <p:nvPicPr>
          <p:cNvPr id="13322" name="Picture 10" descr="Environmental Law Australia | Great Barrier Reef Marine Park Act 1975 (Cth)">
            <a:extLst>
              <a:ext uri="{FF2B5EF4-FFF2-40B4-BE49-F238E27FC236}">
                <a16:creationId xmlns:a16="http://schemas.microsoft.com/office/drawing/2014/main" id="{1A2E36C8-3FB2-1485-0857-DC1B820D6A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9339" y="0"/>
            <a:ext cx="5552661" cy="6817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78569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865D0AC-1F66-C475-FEA4-D702D365DF00}"/>
              </a:ext>
            </a:extLst>
          </p:cNvPr>
          <p:cNvSpPr txBox="1"/>
          <p:nvPr/>
        </p:nvSpPr>
        <p:spPr>
          <a:xfrm>
            <a:off x="2173355" y="2477005"/>
            <a:ext cx="784529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Governance</a:t>
            </a:r>
          </a:p>
          <a:p>
            <a:pPr algn="ctr"/>
            <a:endParaRPr lang="en-US" sz="3600" dirty="0">
              <a:solidFill>
                <a:schemeClr val="bg1"/>
              </a:solidFill>
            </a:endParaRP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Governance is how something is managed (by the governing authority), and the mechanisms by which it, and its people, are held to account.</a:t>
            </a:r>
          </a:p>
          <a:p>
            <a:pPr algn="ctr"/>
            <a:endParaRPr lang="en-US" sz="4800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2540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865D0AC-1F66-C475-FEA4-D702D365DF00}"/>
              </a:ext>
            </a:extLst>
          </p:cNvPr>
          <p:cNvSpPr txBox="1"/>
          <p:nvPr/>
        </p:nvSpPr>
        <p:spPr>
          <a:xfrm>
            <a:off x="605340" y="2274838"/>
            <a:ext cx="323513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RULES are made to protect a resource from overexploitation</a:t>
            </a:r>
          </a:p>
        </p:txBody>
      </p:sp>
      <p:pic>
        <p:nvPicPr>
          <p:cNvPr id="3076" name="Picture 4" descr="Tragedy of the Commons” — What It Is and How To Solve It | by Andrew Hening  | Medium">
            <a:extLst>
              <a:ext uri="{FF2B5EF4-FFF2-40B4-BE49-F238E27FC236}">
                <a16:creationId xmlns:a16="http://schemas.microsoft.com/office/drawing/2014/main" id="{C41CEF6F-71E3-8E1D-33A4-58BC5C079B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967" y="1069178"/>
            <a:ext cx="7548153" cy="4719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07A7BD9-05F2-4719-D921-ACC175D2F5EA}"/>
              </a:ext>
            </a:extLst>
          </p:cNvPr>
          <p:cNvSpPr txBox="1"/>
          <p:nvPr/>
        </p:nvSpPr>
        <p:spPr>
          <a:xfrm>
            <a:off x="6322423" y="699846"/>
            <a:ext cx="4206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Tragedy of the Commons</a:t>
            </a:r>
          </a:p>
        </p:txBody>
      </p:sp>
    </p:spTree>
    <p:extLst>
      <p:ext uri="{BB962C8B-B14F-4D97-AF65-F5344CB8AC3E}">
        <p14:creationId xmlns:p14="http://schemas.microsoft.com/office/powerpoint/2010/main" val="19402722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865D0AC-1F66-C475-FEA4-D702D365DF00}"/>
              </a:ext>
            </a:extLst>
          </p:cNvPr>
          <p:cNvSpPr txBox="1"/>
          <p:nvPr/>
        </p:nvSpPr>
        <p:spPr>
          <a:xfrm>
            <a:off x="781878" y="2437754"/>
            <a:ext cx="35780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Compliance is the act of following the RULES.</a:t>
            </a:r>
          </a:p>
        </p:txBody>
      </p:sp>
      <p:pic>
        <p:nvPicPr>
          <p:cNvPr id="14338" name="Picture 2" descr="Conservation and monitoring | gbrmpa">
            <a:extLst>
              <a:ext uri="{FF2B5EF4-FFF2-40B4-BE49-F238E27FC236}">
                <a16:creationId xmlns:a16="http://schemas.microsoft.com/office/drawing/2014/main" id="{3F858DAE-5FBE-8A95-2892-733E99F4EC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122" y="0"/>
            <a:ext cx="6877878" cy="6877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10128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186F054-4158-4712-E286-1C4455B68010}"/>
              </a:ext>
            </a:extLst>
          </p:cNvPr>
          <p:cNvSpPr txBox="1"/>
          <p:nvPr/>
        </p:nvSpPr>
        <p:spPr>
          <a:xfrm>
            <a:off x="414794" y="704284"/>
            <a:ext cx="357808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When people don’t follow the rules (and it costs too much to catch them in the act) rules that were put in place to protect something, don’t work anymore.</a:t>
            </a:r>
          </a:p>
        </p:txBody>
      </p:sp>
      <p:pic>
        <p:nvPicPr>
          <p:cNvPr id="2052" name="Picture 4" descr="Coast Guard seizes 600 pounds of illegally caught shark and fish near SPI |  KVEO-TV">
            <a:extLst>
              <a:ext uri="{FF2B5EF4-FFF2-40B4-BE49-F238E27FC236}">
                <a16:creationId xmlns:a16="http://schemas.microsoft.com/office/drawing/2014/main" id="{0C726C8E-FA10-9200-1185-D88B929B7B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3" r="16321"/>
          <a:stretch/>
        </p:blipFill>
        <p:spPr bwMode="auto">
          <a:xfrm>
            <a:off x="4079966" y="0"/>
            <a:ext cx="811203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52178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865D0AC-1F66-C475-FEA4-D702D365DF00}"/>
              </a:ext>
            </a:extLst>
          </p:cNvPr>
          <p:cNvSpPr txBox="1"/>
          <p:nvPr/>
        </p:nvSpPr>
        <p:spPr>
          <a:xfrm>
            <a:off x="251791" y="920618"/>
            <a:ext cx="327328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People are more likely to follow rules when they’re consulted in the making of the RULES.</a:t>
            </a:r>
          </a:p>
          <a:p>
            <a:pPr algn="ctr"/>
            <a:endParaRPr lang="en-US" sz="3200" dirty="0">
              <a:solidFill>
                <a:schemeClr val="bg1"/>
              </a:solidFill>
            </a:endParaRPr>
          </a:p>
          <a:p>
            <a:pPr algn="ctr"/>
            <a:r>
              <a:rPr lang="en-US" sz="3200" dirty="0">
                <a:solidFill>
                  <a:schemeClr val="bg1"/>
                </a:solidFill>
              </a:rPr>
              <a:t>Thus, good governance</a:t>
            </a:r>
            <a:r>
              <a:rPr lang="en-US" sz="3200" i="1" dirty="0">
                <a:solidFill>
                  <a:schemeClr val="bg1"/>
                </a:solidFill>
              </a:rPr>
              <a:t> invites </a:t>
            </a:r>
            <a:r>
              <a:rPr lang="en-US" sz="3200" dirty="0">
                <a:solidFill>
                  <a:schemeClr val="bg1"/>
                </a:solidFill>
              </a:rPr>
              <a:t>stakeholder input.</a:t>
            </a:r>
          </a:p>
        </p:txBody>
      </p:sp>
      <p:pic>
        <p:nvPicPr>
          <p:cNvPr id="3" name="Picture 2" descr="A black and white text on a black background&#10;&#10;Description automatically generated">
            <a:extLst>
              <a:ext uri="{FF2B5EF4-FFF2-40B4-BE49-F238E27FC236}">
                <a16:creationId xmlns:a16="http://schemas.microsoft.com/office/drawing/2014/main" id="{DB24CC82-D6F8-6570-994A-DEC96619F1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7266" y="1025944"/>
            <a:ext cx="8010178" cy="4806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3527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865D0AC-1F66-C475-FEA4-D702D365DF00}"/>
              </a:ext>
            </a:extLst>
          </p:cNvPr>
          <p:cNvSpPr txBox="1"/>
          <p:nvPr/>
        </p:nvSpPr>
        <p:spPr>
          <a:xfrm>
            <a:off x="344557" y="889843"/>
            <a:ext cx="3405807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When stakeholders are given opportunities to </a:t>
            </a:r>
            <a:r>
              <a:rPr lang="en-US" sz="4400" dirty="0">
                <a:solidFill>
                  <a:schemeClr val="bg1"/>
                </a:solidFill>
              </a:rPr>
              <a:t>participate</a:t>
            </a:r>
            <a:r>
              <a:rPr lang="en-US" sz="3600" dirty="0">
                <a:solidFill>
                  <a:schemeClr val="bg1"/>
                </a:solidFill>
              </a:rPr>
              <a:t> in decision-making processes,  compliance is more likely.  </a:t>
            </a:r>
          </a:p>
        </p:txBody>
      </p:sp>
      <p:pic>
        <p:nvPicPr>
          <p:cNvPr id="16392" name="Picture 8" descr="Access | gbrmpa">
            <a:extLst>
              <a:ext uri="{FF2B5EF4-FFF2-40B4-BE49-F238E27FC236}">
                <a16:creationId xmlns:a16="http://schemas.microsoft.com/office/drawing/2014/main" id="{83EB5CD7-4FAA-EC3B-740B-D7D70F837E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4" r="8512"/>
          <a:stretch/>
        </p:blipFill>
        <p:spPr bwMode="auto">
          <a:xfrm>
            <a:off x="4028659" y="0"/>
            <a:ext cx="816334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0040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57D6B83-7B84-8E3B-E952-4EFFC8F5175C}"/>
              </a:ext>
            </a:extLst>
          </p:cNvPr>
          <p:cNvSpPr txBox="1"/>
          <p:nvPr/>
        </p:nvSpPr>
        <p:spPr>
          <a:xfrm>
            <a:off x="2994992" y="1585149"/>
            <a:ext cx="591047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3600" i="1" dirty="0">
                <a:solidFill>
                  <a:schemeClr val="bg1"/>
                </a:solidFill>
              </a:rPr>
              <a:t>“Resource management is not about managing the resource,</a:t>
            </a:r>
          </a:p>
          <a:p>
            <a:pPr algn="ctr"/>
            <a:endParaRPr lang="en-AU" sz="3600" i="1" dirty="0">
              <a:solidFill>
                <a:schemeClr val="bg1"/>
              </a:solidFill>
            </a:endParaRPr>
          </a:p>
          <a:p>
            <a:pPr algn="ctr"/>
            <a:r>
              <a:rPr lang="en-AU" sz="3600" i="1" dirty="0">
                <a:solidFill>
                  <a:schemeClr val="bg1"/>
                </a:solidFill>
              </a:rPr>
              <a:t>It’s about managing the people</a:t>
            </a:r>
            <a:r>
              <a:rPr lang="en-AU" sz="3600" dirty="0">
                <a:solidFill>
                  <a:schemeClr val="bg1"/>
                </a:solidFill>
              </a:rPr>
              <a:t>!”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6230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865D0AC-1F66-C475-FEA4-D702D365DF00}"/>
              </a:ext>
            </a:extLst>
          </p:cNvPr>
          <p:cNvSpPr txBox="1"/>
          <p:nvPr/>
        </p:nvSpPr>
        <p:spPr>
          <a:xfrm>
            <a:off x="555210" y="465772"/>
            <a:ext cx="1130548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The role of stakeholders is </a:t>
            </a:r>
            <a:r>
              <a:rPr lang="en-US" sz="3600" i="1" dirty="0">
                <a:solidFill>
                  <a:schemeClr val="bg1"/>
                </a:solidFill>
              </a:rPr>
              <a:t>to</a:t>
            </a:r>
            <a:r>
              <a:rPr lang="en-US" sz="3600" dirty="0">
                <a:solidFill>
                  <a:schemeClr val="bg1"/>
                </a:solidFill>
              </a:rPr>
              <a:t> participate!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AU" sz="3600" dirty="0">
                <a:solidFill>
                  <a:schemeClr val="bg1"/>
                </a:solidFill>
              </a:rPr>
              <a:t>Have </a:t>
            </a:r>
            <a:r>
              <a:rPr lang="en-AU" sz="3600" i="1" dirty="0">
                <a:solidFill>
                  <a:schemeClr val="bg1"/>
                </a:solidFill>
              </a:rPr>
              <a:t>active </a:t>
            </a:r>
            <a:r>
              <a:rPr lang="en-AU" sz="3600" dirty="0">
                <a:solidFill>
                  <a:schemeClr val="bg1"/>
                </a:solidFill>
              </a:rPr>
              <a:t>involvement. </a:t>
            </a:r>
            <a:r>
              <a:rPr lang="en-AU" sz="3600" i="1" dirty="0">
                <a:solidFill>
                  <a:schemeClr val="bg1"/>
                </a:solidFill>
              </a:rPr>
              <a:t>Educated</a:t>
            </a:r>
            <a:r>
              <a:rPr lang="en-AU" sz="3600" dirty="0">
                <a:solidFill>
                  <a:schemeClr val="bg1"/>
                </a:solidFill>
              </a:rPr>
              <a:t> input. Persistence. Diplomacy.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9" name="Picture 8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40DE81F7-2536-FBCF-365C-22D5EC0721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3044" y="2875722"/>
            <a:ext cx="9989818" cy="3628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472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Public Consultation: Community drop-in information session for the Southern  Plan of Management for the Great Barrier Reef – Whats On Bundaberg">
            <a:extLst>
              <a:ext uri="{FF2B5EF4-FFF2-40B4-BE49-F238E27FC236}">
                <a16:creationId xmlns:a16="http://schemas.microsoft.com/office/drawing/2014/main" id="{407835BB-FFE9-F90A-FC62-C876471F43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88" y="493644"/>
            <a:ext cx="5870712" cy="5870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Great Barrier Reef Marine Park Authority on LinkedIn: Local Marine Advisory  Committees">
            <a:extLst>
              <a:ext uri="{FF2B5EF4-FFF2-40B4-BE49-F238E27FC236}">
                <a16:creationId xmlns:a16="http://schemas.microsoft.com/office/drawing/2014/main" id="{3364E247-1430-681B-3433-63A238B298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77078"/>
            <a:ext cx="5870713" cy="587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41104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9CE6042-4A5E-9103-C235-572F97655591}"/>
              </a:ext>
            </a:extLst>
          </p:cNvPr>
          <p:cNvSpPr txBox="1"/>
          <p:nvPr/>
        </p:nvSpPr>
        <p:spPr>
          <a:xfrm>
            <a:off x="303028" y="904692"/>
            <a:ext cx="2496967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Learning Intention: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4020202020204" pitchFamily="34" charset="0"/>
              <a:ea typeface="+mn-ea"/>
              <a:cs typeface="Arial Narrow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Describe the role of stakeholders in the use and management of marine ecosystems.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</a:b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4020202020204" pitchFamily="34" charset="0"/>
              <a:ea typeface="+mn-ea"/>
              <a:cs typeface="Arial Narrow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Success Criteria: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4020202020204" pitchFamily="34" charset="0"/>
              <a:ea typeface="+mn-ea"/>
              <a:cs typeface="Arial Narrow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Complete Marine Education worksheet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‘</a:t>
            </a:r>
            <a:r>
              <a:rPr lang="en-US" sz="2000" i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3. The human dimension of marine management’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4020202020204" pitchFamily="34" charset="0"/>
              <a:ea typeface="+mn-ea"/>
              <a:cs typeface="Arial Narrow" panose="020B0604020202020204" pitchFamily="34" charset="0"/>
            </a:endParaRPr>
          </a:p>
        </p:txBody>
      </p:sp>
      <p:pic>
        <p:nvPicPr>
          <p:cNvPr id="1026" name="Picture 2" descr="5 Tips to Succeed in Stakeholder Engagement | Themes | Savills Prospects">
            <a:extLst>
              <a:ext uri="{FF2B5EF4-FFF2-40B4-BE49-F238E27FC236}">
                <a16:creationId xmlns:a16="http://schemas.microsoft.com/office/drawing/2014/main" id="{20A59C31-58F4-68F2-EA5F-B428409BB4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7" r="8208"/>
          <a:stretch/>
        </p:blipFill>
        <p:spPr bwMode="auto">
          <a:xfrm>
            <a:off x="3187337" y="0"/>
            <a:ext cx="90046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close-up of a questionnaire&#10;&#10;Description automatically generated">
            <a:extLst>
              <a:ext uri="{FF2B5EF4-FFF2-40B4-BE49-F238E27FC236}">
                <a16:creationId xmlns:a16="http://schemas.microsoft.com/office/drawing/2014/main" id="{5B44DD12-A544-61B5-FF9F-0FA7AC1C6E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9780" y="376517"/>
            <a:ext cx="4575309" cy="6104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783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57D6B83-7B84-8E3B-E952-4EFFC8F5175C}"/>
              </a:ext>
            </a:extLst>
          </p:cNvPr>
          <p:cNvSpPr txBox="1"/>
          <p:nvPr/>
        </p:nvSpPr>
        <p:spPr>
          <a:xfrm>
            <a:off x="2213113" y="1351508"/>
            <a:ext cx="7964556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3600" i="1" dirty="0">
                <a:solidFill>
                  <a:schemeClr val="bg1"/>
                </a:solidFill>
              </a:rPr>
              <a:t>“The management of marine resources is a politically and culturally driven process, </a:t>
            </a:r>
            <a:br>
              <a:rPr lang="en-AU" sz="3600" i="1" dirty="0">
                <a:solidFill>
                  <a:schemeClr val="bg1"/>
                </a:solidFill>
              </a:rPr>
            </a:br>
            <a:r>
              <a:rPr lang="en-AU" sz="3600" i="1" dirty="0">
                <a:solidFill>
                  <a:schemeClr val="bg1"/>
                </a:solidFill>
              </a:rPr>
              <a:t>shaped by human livelihoods and perceptions”</a:t>
            </a:r>
          </a:p>
          <a:p>
            <a:pPr algn="ctr"/>
            <a:endParaRPr lang="en-AU" sz="3600" i="1" dirty="0">
              <a:solidFill>
                <a:schemeClr val="bg1"/>
              </a:solidFill>
            </a:endParaRPr>
          </a:p>
          <a:p>
            <a:pPr algn="ctr"/>
            <a:endParaRPr lang="en-AU" sz="3600" i="1" dirty="0">
              <a:solidFill>
                <a:schemeClr val="bg1"/>
              </a:solidFill>
            </a:endParaRPr>
          </a:p>
          <a:p>
            <a:pPr algn="ctr"/>
            <a:r>
              <a:rPr lang="en-AU" sz="1600" dirty="0">
                <a:solidFill>
                  <a:schemeClr val="bg1"/>
                </a:solidFill>
              </a:rPr>
              <a:t>Levine A. S., Richmond, L. and Lopez-Carr, D. (2015). Marine resource management: culture, livelihoods, and governance. Applied Geography. Vol 59. P. 56-59. DOI: 10.1016/j.apgeog.2015.01.016 </a:t>
            </a:r>
          </a:p>
          <a:p>
            <a:pPr algn="ctr"/>
            <a:endParaRPr lang="en-AU" sz="36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561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5666830-9A19-4E01-8505-D6C7F9AC5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We can't protect our planet without radically transforming our worldview —  is it possible? – UNESCO Chair">
            <a:extLst>
              <a:ext uri="{FF2B5EF4-FFF2-40B4-BE49-F238E27FC236}">
                <a16:creationId xmlns:a16="http://schemas.microsoft.com/office/drawing/2014/main" id="{38F1E02D-0290-45C3-2134-6BC8C8C0B5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74" r="8763" b="-1"/>
          <a:stretch/>
        </p:blipFill>
        <p:spPr bwMode="auto">
          <a:xfrm>
            <a:off x="4110127" y="10"/>
            <a:ext cx="8081873" cy="6857990"/>
          </a:xfrm>
          <a:custGeom>
            <a:avLst/>
            <a:gdLst/>
            <a:ahLst/>
            <a:cxnLst/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AE9FC877-7FB6-4D22-9988-35420644E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E41809D1-F12E-46BB-B804-5F209D325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B9B4735-E92F-777A-2D3E-65742D5346F7}"/>
              </a:ext>
            </a:extLst>
          </p:cNvPr>
          <p:cNvSpPr txBox="1"/>
          <p:nvPr/>
        </p:nvSpPr>
        <p:spPr>
          <a:xfrm>
            <a:off x="462763" y="1057387"/>
            <a:ext cx="4023360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000" dirty="0">
                <a:latin typeface="+mj-lt"/>
                <a:ea typeface="+mj-ea"/>
                <a:cs typeface="+mj-cs"/>
              </a:rPr>
              <a:t>Environmental management is largely a </a:t>
            </a:r>
            <a:r>
              <a:rPr lang="en-US" sz="3000" i="1" dirty="0">
                <a:latin typeface="+mj-lt"/>
                <a:ea typeface="+mj-ea"/>
                <a:cs typeface="+mj-cs"/>
              </a:rPr>
              <a:t>social </a:t>
            </a:r>
            <a:r>
              <a:rPr lang="en-US" sz="3000" dirty="0">
                <a:latin typeface="+mj-lt"/>
                <a:ea typeface="+mj-ea"/>
                <a:cs typeface="+mj-cs"/>
              </a:rPr>
              <a:t>construct.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000" dirty="0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000" dirty="0">
                <a:latin typeface="+mj-lt"/>
                <a:ea typeface="+mj-ea"/>
                <a:cs typeface="+mj-cs"/>
              </a:rPr>
              <a:t>Shaped by people’s values, perceptions, cultures, world-views, </a:t>
            </a:r>
            <a:r>
              <a:rPr lang="en-US" sz="3000" dirty="0" err="1">
                <a:latin typeface="+mj-lt"/>
                <a:ea typeface="+mj-ea"/>
                <a:cs typeface="+mj-cs"/>
              </a:rPr>
              <a:t>behaviours</a:t>
            </a:r>
            <a:r>
              <a:rPr lang="en-US" sz="3000" dirty="0">
                <a:latin typeface="+mj-lt"/>
                <a:ea typeface="+mj-ea"/>
                <a:cs typeface="+mj-cs"/>
              </a:rPr>
              <a:t> and politics.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67635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3B5F8FB9-93B9-4832-A062-85E1B6A5A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Premium Photo | Crowd of people around earth globe concept of world  population day">
            <a:extLst>
              <a:ext uri="{FF2B5EF4-FFF2-40B4-BE49-F238E27FC236}">
                <a16:creationId xmlns:a16="http://schemas.microsoft.com/office/drawing/2014/main" id="{83FE42D9-9102-CEF7-A371-AC5717C000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85" r="-1" b="8815"/>
          <a:stretch/>
        </p:blipFill>
        <p:spPr bwMode="auto">
          <a:xfrm>
            <a:off x="1669474" y="10"/>
            <a:ext cx="10522527" cy="6857990"/>
          </a:xfrm>
          <a:custGeom>
            <a:avLst/>
            <a:gdLst/>
            <a:ahLst/>
            <a:cxnLst/>
            <a:rect l="l" t="t" r="r" b="b"/>
            <a:pathLst>
              <a:path w="10522527" h="6858000">
                <a:moveTo>
                  <a:pt x="2882142" y="0"/>
                </a:moveTo>
                <a:lnTo>
                  <a:pt x="10522527" y="0"/>
                </a:lnTo>
                <a:lnTo>
                  <a:pt x="10522527" y="6858000"/>
                </a:lnTo>
                <a:lnTo>
                  <a:pt x="80697" y="6858000"/>
                </a:lnTo>
                <a:lnTo>
                  <a:pt x="37339" y="6516785"/>
                </a:lnTo>
                <a:cubicBezTo>
                  <a:pt x="12648" y="6273664"/>
                  <a:pt x="0" y="6026982"/>
                  <a:pt x="0" y="5777347"/>
                </a:cubicBezTo>
                <a:cubicBezTo>
                  <a:pt x="0" y="3530630"/>
                  <a:pt x="1024495" y="1523197"/>
                  <a:pt x="2631803" y="196728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Arc 1032">
            <a:extLst>
              <a:ext uri="{FF2B5EF4-FFF2-40B4-BE49-F238E27FC236}">
                <a16:creationId xmlns:a16="http://schemas.microsoft.com/office/drawing/2014/main" id="{F37E8EB2-7BE0-4F3D-921C-F4E9C2C149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7715">
            <a:off x="1108520" y="775849"/>
            <a:ext cx="2987899" cy="2987899"/>
          </a:xfrm>
          <a:prstGeom prst="arc">
            <a:avLst>
              <a:gd name="adj1" fmla="val 16200000"/>
              <a:gd name="adj2" fmla="val 2287352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5" name="Oval 1034">
            <a:extLst>
              <a:ext uri="{FF2B5EF4-FFF2-40B4-BE49-F238E27FC236}">
                <a16:creationId xmlns:a16="http://schemas.microsoft.com/office/drawing/2014/main" id="{E77AE46B-A945-4A7E-9911-903176079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742" y="5649686"/>
            <a:ext cx="546100" cy="5461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8CB0F0A-43F7-F72D-074C-BC3DFC7FFFA2}"/>
              </a:ext>
            </a:extLst>
          </p:cNvPr>
          <p:cNvSpPr txBox="1"/>
          <p:nvPr/>
        </p:nvSpPr>
        <p:spPr>
          <a:xfrm>
            <a:off x="219454" y="159027"/>
            <a:ext cx="226612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The world is made up of many different people</a:t>
            </a:r>
          </a:p>
        </p:txBody>
      </p:sp>
    </p:spTree>
    <p:extLst>
      <p:ext uri="{BB962C8B-B14F-4D97-AF65-F5344CB8AC3E}">
        <p14:creationId xmlns:p14="http://schemas.microsoft.com/office/powerpoint/2010/main" val="3130195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B97A5D9-FF71-9297-5225-F77F5049590D}"/>
              </a:ext>
            </a:extLst>
          </p:cNvPr>
          <p:cNvSpPr txBox="1"/>
          <p:nvPr/>
        </p:nvSpPr>
        <p:spPr>
          <a:xfrm>
            <a:off x="549965" y="2716482"/>
            <a:ext cx="1109207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 Narrow" panose="020B0604020202020204" pitchFamily="34" charset="0"/>
              </a:rPr>
              <a:t>What is the role of stakeholders (people like you and me) in the use and management of marine ecosystems?</a:t>
            </a:r>
            <a:endParaRPr lang="en-AU" sz="36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8142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C3EB326-C29C-B1CC-F0E0-A11E903CF630}"/>
              </a:ext>
            </a:extLst>
          </p:cNvPr>
          <p:cNvSpPr txBox="1"/>
          <p:nvPr/>
        </p:nvSpPr>
        <p:spPr>
          <a:xfrm>
            <a:off x="579782" y="4232268"/>
            <a:ext cx="2305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Pollution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52" name="Picture 4" descr="Ocean Plastics">
            <a:extLst>
              <a:ext uri="{FF2B5EF4-FFF2-40B4-BE49-F238E27FC236}">
                <a16:creationId xmlns:a16="http://schemas.microsoft.com/office/drawing/2014/main" id="{90AD5818-4AE0-8D34-66D6-77F8B52B77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2" r="10686"/>
          <a:stretch/>
        </p:blipFill>
        <p:spPr bwMode="auto">
          <a:xfrm>
            <a:off x="3472069" y="0"/>
            <a:ext cx="871993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6CA71E5-F3CB-D957-BBF0-E500841407DD}"/>
              </a:ext>
            </a:extLst>
          </p:cNvPr>
          <p:cNvSpPr txBox="1"/>
          <p:nvPr/>
        </p:nvSpPr>
        <p:spPr>
          <a:xfrm>
            <a:off x="198782" y="432101"/>
            <a:ext cx="306787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 Narrow" panose="020B0604020202020204" pitchFamily="34" charset="0"/>
              </a:rPr>
              <a:t>What can we do about this?</a:t>
            </a:r>
            <a:endParaRPr lang="en-AU" sz="36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961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C3EB326-C29C-B1CC-F0E0-A11E903CF630}"/>
              </a:ext>
            </a:extLst>
          </p:cNvPr>
          <p:cNvSpPr txBox="1"/>
          <p:nvPr/>
        </p:nvSpPr>
        <p:spPr>
          <a:xfrm>
            <a:off x="593034" y="3092581"/>
            <a:ext cx="23058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Destructive fishing practices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074" name="Picture 2" descr="WCS on X: &quot;Today coral reefs face threats from climate change, destructive  fishing practices, &amp; more. As part of #VibrantOceans, @WCS_ID is helping  the gov't address blast fishing on Taka Bonerate reef. #">
            <a:extLst>
              <a:ext uri="{FF2B5EF4-FFF2-40B4-BE49-F238E27FC236}">
                <a16:creationId xmlns:a16="http://schemas.microsoft.com/office/drawing/2014/main" id="{18A44888-2C52-22EA-FC1E-29331C71E5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5"/>
          <a:stretch/>
        </p:blipFill>
        <p:spPr bwMode="auto">
          <a:xfrm>
            <a:off x="3525078" y="0"/>
            <a:ext cx="86669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930DCC9-F914-B0A1-B393-8FE9E5D7E9CF}"/>
              </a:ext>
            </a:extLst>
          </p:cNvPr>
          <p:cNvSpPr txBox="1"/>
          <p:nvPr/>
        </p:nvSpPr>
        <p:spPr>
          <a:xfrm>
            <a:off x="212034" y="485109"/>
            <a:ext cx="306787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 Narrow" panose="020B0604020202020204" pitchFamily="34" charset="0"/>
              </a:rPr>
              <a:t>What can we do about this?</a:t>
            </a:r>
            <a:endParaRPr lang="en-AU" sz="36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8657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C3EB326-C29C-B1CC-F0E0-A11E903CF630}"/>
              </a:ext>
            </a:extLst>
          </p:cNvPr>
          <p:cNvSpPr txBox="1"/>
          <p:nvPr/>
        </p:nvSpPr>
        <p:spPr>
          <a:xfrm>
            <a:off x="460511" y="4099747"/>
            <a:ext cx="2570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Overexploitation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102" name="Picture 6" descr="Monsters of the oceans: 7 criminal super trawlers that threaten our waters  - Greenpeace Australia Pacific">
            <a:extLst>
              <a:ext uri="{FF2B5EF4-FFF2-40B4-BE49-F238E27FC236}">
                <a16:creationId xmlns:a16="http://schemas.microsoft.com/office/drawing/2014/main" id="{4E851653-3278-C001-36D7-3C691D7B55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962"/>
          <a:stretch/>
        </p:blipFill>
        <p:spPr bwMode="auto">
          <a:xfrm>
            <a:off x="3628505" y="0"/>
            <a:ext cx="856349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36EAD70-979A-0786-EF0C-1EAE1A2DAAFA}"/>
              </a:ext>
            </a:extLst>
          </p:cNvPr>
          <p:cNvSpPr txBox="1"/>
          <p:nvPr/>
        </p:nvSpPr>
        <p:spPr>
          <a:xfrm>
            <a:off x="212034" y="485109"/>
            <a:ext cx="306787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 Narrow" panose="020B0604020202020204" pitchFamily="34" charset="0"/>
              </a:rPr>
              <a:t>What can we do about this?</a:t>
            </a:r>
            <a:endParaRPr lang="en-AU" sz="36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09167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6213</TotalTime>
  <Words>664</Words>
  <Application>Microsoft Macintosh PowerPoint</Application>
  <PresentationFormat>Widescreen</PresentationFormat>
  <Paragraphs>81</Paragraphs>
  <Slides>22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Arial Narrow</vt:lpstr>
      <vt:lpstr>Calibri</vt:lpstr>
      <vt:lpstr>Calibri Light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Gail Riches</dc:creator>
  <cp:lastModifiedBy>Gail Riches</cp:lastModifiedBy>
  <cp:revision>453</cp:revision>
  <dcterms:created xsi:type="dcterms:W3CDTF">2023-09-23T08:38:28Z</dcterms:created>
  <dcterms:modified xsi:type="dcterms:W3CDTF">2024-07-08T02:58:26Z</dcterms:modified>
</cp:coreProperties>
</file>