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sldIdLst>
    <p:sldId id="258" r:id="rId2"/>
    <p:sldId id="259" r:id="rId3"/>
    <p:sldId id="260" r:id="rId4"/>
    <p:sldId id="262" r:id="rId5"/>
    <p:sldId id="263" r:id="rId6"/>
    <p:sldId id="264" r:id="rId7"/>
    <p:sldId id="265" r:id="rId8"/>
    <p:sldId id="266" r:id="rId9"/>
    <p:sldId id="267" r:id="rId10"/>
    <p:sldId id="268" r:id="rId11"/>
    <p:sldId id="271" r:id="rId12"/>
    <p:sldId id="274" r:id="rId13"/>
    <p:sldId id="272" r:id="rId14"/>
    <p:sldId id="270" r:id="rId15"/>
    <p:sldId id="277" r:id="rId16"/>
    <p:sldId id="276" r:id="rId17"/>
    <p:sldId id="278" r:id="rId18"/>
    <p:sldId id="279" r:id="rId19"/>
    <p:sldId id="280" r:id="rId20"/>
    <p:sldId id="281" r:id="rId21"/>
    <p:sldId id="282" r:id="rId22"/>
    <p:sldId id="283" r:id="rId23"/>
    <p:sldId id="28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406"/>
    <p:restoredTop sz="95469"/>
  </p:normalViewPr>
  <p:slideViewPr>
    <p:cSldViewPr snapToGrid="0">
      <p:cViewPr varScale="1">
        <p:scale>
          <a:sx n="100" d="100"/>
          <a:sy n="100" d="100"/>
        </p:scale>
        <p:origin x="192"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ABC923-08BB-3442-8B25-8677E068E517}" type="datetimeFigureOut">
              <a:rPr lang="en-US" smtClean="0"/>
              <a:t>4/10/24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9A60AA-0504-9D43-9C67-9C1121590EC0}" type="slidenum">
              <a:rPr lang="en-US" smtClean="0"/>
              <a:t>‹#›</a:t>
            </a:fld>
            <a:endParaRPr lang="en-US"/>
          </a:p>
        </p:txBody>
      </p:sp>
    </p:spTree>
    <p:extLst>
      <p:ext uri="{BB962C8B-B14F-4D97-AF65-F5344CB8AC3E}">
        <p14:creationId xmlns:p14="http://schemas.microsoft.com/office/powerpoint/2010/main" val="262648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755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newseu.cgtn.com</a:t>
            </a:r>
            <a:r>
              <a:rPr lang="en-US"/>
              <a:t>/news/2020-08-19/Huge-plankton-bloom-off-UK-coast-visible-from-space--T2oNj5LZLO/</a:t>
            </a:r>
            <a:r>
              <a:rPr lang="en-US" err="1"/>
              <a:t>index.html</a:t>
            </a:r>
            <a:endParaRPr lang="en-US"/>
          </a:p>
        </p:txBody>
      </p:sp>
      <p:sp>
        <p:nvSpPr>
          <p:cNvPr id="4" name="Slide Number Placeholder 3"/>
          <p:cNvSpPr>
            <a:spLocks noGrp="1"/>
          </p:cNvSpPr>
          <p:nvPr>
            <p:ph type="sldNum" sz="quarter" idx="5"/>
          </p:nvPr>
        </p:nvSpPr>
        <p:spPr/>
        <p:txBody>
          <a:bodyPr/>
          <a:lstStyle/>
          <a:p>
            <a:fld id="{1E9A60AA-0504-9D43-9C67-9C1121590EC0}" type="slidenum">
              <a:rPr lang="en-US" smtClean="0"/>
              <a:t>10</a:t>
            </a:fld>
            <a:endParaRPr lang="en-US"/>
          </a:p>
        </p:txBody>
      </p:sp>
    </p:spTree>
    <p:extLst>
      <p:ext uri="{BB962C8B-B14F-4D97-AF65-F5344CB8AC3E}">
        <p14:creationId xmlns:p14="http://schemas.microsoft.com/office/powerpoint/2010/main" val="3576909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jupiterfoundation.org</a:t>
            </a:r>
            <a:r>
              <a:rPr lang="en-US"/>
              <a:t>/</a:t>
            </a:r>
            <a:r>
              <a:rPr lang="en-US" err="1"/>
              <a:t>current?offset</a:t>
            </a:r>
            <a:r>
              <a:rPr lang="en-US"/>
              <a:t>=1524535200263</a:t>
            </a:r>
          </a:p>
        </p:txBody>
      </p:sp>
      <p:sp>
        <p:nvSpPr>
          <p:cNvPr id="4" name="Slide Number Placeholder 3"/>
          <p:cNvSpPr>
            <a:spLocks noGrp="1"/>
          </p:cNvSpPr>
          <p:nvPr>
            <p:ph type="sldNum" sz="quarter" idx="5"/>
          </p:nvPr>
        </p:nvSpPr>
        <p:spPr/>
        <p:txBody>
          <a:bodyPr/>
          <a:lstStyle/>
          <a:p>
            <a:fld id="{1E9A60AA-0504-9D43-9C67-9C1121590EC0}" type="slidenum">
              <a:rPr lang="en-US" smtClean="0"/>
              <a:t>11</a:t>
            </a:fld>
            <a:endParaRPr lang="en-US"/>
          </a:p>
        </p:txBody>
      </p:sp>
    </p:spTree>
    <p:extLst>
      <p:ext uri="{BB962C8B-B14F-4D97-AF65-F5344CB8AC3E}">
        <p14:creationId xmlns:p14="http://schemas.microsoft.com/office/powerpoint/2010/main" val="4228770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i="0">
                <a:solidFill>
                  <a:srgbClr val="111111"/>
                </a:solidFill>
                <a:effectLst/>
                <a:latin typeface="Roboto" panose="02000000000000000000" pitchFamily="2" charset="0"/>
              </a:rPr>
              <a:t>Map of mean speed (red) in units of m/s and direction (arrows) of the surface flow from the OFES model over 48 weeks.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i="0">
              <a:solidFill>
                <a:srgbClr val="111111"/>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a:solidFill>
                  <a:srgbClr val="111111"/>
                </a:solidFill>
                <a:effectLst/>
                <a:latin typeface="Roboto" panose="02000000000000000000" pitchFamily="2" charset="0"/>
              </a:rPr>
              <a:t>https://</a:t>
            </a:r>
            <a:r>
              <a:rPr lang="en-AU" b="0" i="0" err="1">
                <a:solidFill>
                  <a:srgbClr val="111111"/>
                </a:solidFill>
                <a:effectLst/>
                <a:latin typeface="Roboto" panose="02000000000000000000" pitchFamily="2" charset="0"/>
              </a:rPr>
              <a:t>www.researchgate.net</a:t>
            </a:r>
            <a:r>
              <a:rPr lang="en-AU" b="0" i="0">
                <a:solidFill>
                  <a:srgbClr val="111111"/>
                </a:solidFill>
                <a:effectLst/>
                <a:latin typeface="Roboto" panose="02000000000000000000" pitchFamily="2" charset="0"/>
              </a:rPr>
              <a:t>/figure/Map-of-mean-speed-red-in-units-of-m-s-and-direction-arrows-of-the-surface-flow-from_fig8_266569697</a:t>
            </a:r>
          </a:p>
          <a:p>
            <a:endParaRPr lang="en-US"/>
          </a:p>
        </p:txBody>
      </p:sp>
      <p:sp>
        <p:nvSpPr>
          <p:cNvPr id="4" name="Slide Number Placeholder 3"/>
          <p:cNvSpPr>
            <a:spLocks noGrp="1"/>
          </p:cNvSpPr>
          <p:nvPr>
            <p:ph type="sldNum" sz="quarter" idx="5"/>
          </p:nvPr>
        </p:nvSpPr>
        <p:spPr/>
        <p:txBody>
          <a:bodyPr/>
          <a:lstStyle/>
          <a:p>
            <a:fld id="{1E9A60AA-0504-9D43-9C67-9C1121590EC0}" type="slidenum">
              <a:rPr lang="en-US" smtClean="0"/>
              <a:t>12</a:t>
            </a:fld>
            <a:endParaRPr lang="en-US"/>
          </a:p>
        </p:txBody>
      </p:sp>
    </p:spTree>
    <p:extLst>
      <p:ext uri="{BB962C8B-B14F-4D97-AF65-F5344CB8AC3E}">
        <p14:creationId xmlns:p14="http://schemas.microsoft.com/office/powerpoint/2010/main" val="1306820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www.miracles</a:t>
            </a:r>
            <a:r>
              <a:rPr lang="en-US"/>
              <a:t>-of-</a:t>
            </a:r>
            <a:r>
              <a:rPr lang="en-US" err="1"/>
              <a:t>quran.com</a:t>
            </a:r>
            <a:r>
              <a:rPr lang="en-US"/>
              <a:t>/</a:t>
            </a:r>
            <a:r>
              <a:rPr lang="en-US" err="1"/>
              <a:t>internal_waves.html</a:t>
            </a:r>
            <a:endParaRPr lang="en-US"/>
          </a:p>
        </p:txBody>
      </p:sp>
      <p:sp>
        <p:nvSpPr>
          <p:cNvPr id="4" name="Slide Number Placeholder 3"/>
          <p:cNvSpPr>
            <a:spLocks noGrp="1"/>
          </p:cNvSpPr>
          <p:nvPr>
            <p:ph type="sldNum" sz="quarter" idx="5"/>
          </p:nvPr>
        </p:nvSpPr>
        <p:spPr/>
        <p:txBody>
          <a:bodyPr/>
          <a:lstStyle/>
          <a:p>
            <a:fld id="{1E9A60AA-0504-9D43-9C67-9C1121590EC0}" type="slidenum">
              <a:rPr lang="en-US" smtClean="0"/>
              <a:t>13</a:t>
            </a:fld>
            <a:endParaRPr lang="en-US"/>
          </a:p>
        </p:txBody>
      </p:sp>
    </p:spTree>
    <p:extLst>
      <p:ext uri="{BB962C8B-B14F-4D97-AF65-F5344CB8AC3E}">
        <p14:creationId xmlns:p14="http://schemas.microsoft.com/office/powerpoint/2010/main" val="2589552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111111"/>
                </a:solidFill>
                <a:effectLst/>
                <a:latin typeface="Roboto" panose="02000000000000000000" pitchFamily="2" charset="0"/>
              </a:rPr>
              <a:t>https://</a:t>
            </a:r>
            <a:r>
              <a:rPr lang="en-AU" b="0" i="0" dirty="0" err="1">
                <a:solidFill>
                  <a:srgbClr val="111111"/>
                </a:solidFill>
                <a:effectLst/>
                <a:latin typeface="Roboto" panose="02000000000000000000" pitchFamily="2" charset="0"/>
              </a:rPr>
              <a:t>www.researchgate.net</a:t>
            </a:r>
            <a:r>
              <a:rPr lang="en-AU" b="0" i="0" dirty="0">
                <a:solidFill>
                  <a:srgbClr val="111111"/>
                </a:solidFill>
                <a:effectLst/>
                <a:latin typeface="Roboto" panose="02000000000000000000" pitchFamily="2" charset="0"/>
              </a:rPr>
              <a:t>/figure/Maps-of-average-upwelling-and-downwelling-rates-a-Average-rate-of-upwelling-over-48_fig2_266569697</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111111"/>
                </a:solidFill>
                <a:effectLst/>
                <a:latin typeface="Roboto" panose="02000000000000000000" pitchFamily="2" charset="0"/>
              </a:rPr>
              <a:t>Maps of average upwelling and downwelling rates. (a) Average rate of upwelling over 48 weeks (in m/day). (b) Average rate of downwelling over 48 weeks (in m/day). </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14</a:t>
            </a:fld>
            <a:endParaRPr lang="en-US"/>
          </a:p>
        </p:txBody>
      </p:sp>
    </p:spTree>
    <p:extLst>
      <p:ext uri="{BB962C8B-B14F-4D97-AF65-F5344CB8AC3E}">
        <p14:creationId xmlns:p14="http://schemas.microsoft.com/office/powerpoint/2010/main" val="66549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111111"/>
                </a:solidFill>
                <a:effectLst/>
                <a:latin typeface="Roboto" panose="02000000000000000000" pitchFamily="2" charset="0"/>
              </a:rPr>
              <a:t>https://</a:t>
            </a:r>
            <a:r>
              <a:rPr lang="en-AU" b="0" i="0" dirty="0" err="1">
                <a:solidFill>
                  <a:srgbClr val="111111"/>
                </a:solidFill>
                <a:effectLst/>
                <a:latin typeface="Roboto" panose="02000000000000000000" pitchFamily="2" charset="0"/>
              </a:rPr>
              <a:t>www.researchgate.net</a:t>
            </a:r>
            <a:r>
              <a:rPr lang="en-AU" b="0" i="0" dirty="0">
                <a:solidFill>
                  <a:srgbClr val="111111"/>
                </a:solidFill>
                <a:effectLst/>
                <a:latin typeface="Roboto" panose="02000000000000000000" pitchFamily="2" charset="0"/>
              </a:rPr>
              <a:t>/figure/Maps-of-average-upwelling-and-downwelling-rates-a-Average-rate-of-upwelling-over-48_fig2_266569697</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111111"/>
                </a:solidFill>
                <a:effectLst/>
                <a:latin typeface="Roboto" panose="02000000000000000000" pitchFamily="2" charset="0"/>
              </a:rPr>
              <a:t>Maps of average upwelling and downwelling rates. (a) Average rate of upwelling over 48 weeks (in m/day). (b) Average rate of downwelling over 48 weeks (in m/day). </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15</a:t>
            </a:fld>
            <a:endParaRPr lang="en-US"/>
          </a:p>
        </p:txBody>
      </p:sp>
    </p:spTree>
    <p:extLst>
      <p:ext uri="{BB962C8B-B14F-4D97-AF65-F5344CB8AC3E}">
        <p14:creationId xmlns:p14="http://schemas.microsoft.com/office/powerpoint/2010/main" val="1590471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NASA</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17</a:t>
            </a:fld>
            <a:endParaRPr lang="en-US"/>
          </a:p>
        </p:txBody>
      </p:sp>
    </p:spTree>
    <p:extLst>
      <p:ext uri="{BB962C8B-B14F-4D97-AF65-F5344CB8AC3E}">
        <p14:creationId xmlns:p14="http://schemas.microsoft.com/office/powerpoint/2010/main" val="1002082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NASA</a:t>
            </a:r>
          </a:p>
        </p:txBody>
      </p:sp>
      <p:sp>
        <p:nvSpPr>
          <p:cNvPr id="4" name="Slide Number Placeholder 3"/>
          <p:cNvSpPr>
            <a:spLocks noGrp="1"/>
          </p:cNvSpPr>
          <p:nvPr>
            <p:ph type="sldNum" sz="quarter" idx="5"/>
          </p:nvPr>
        </p:nvSpPr>
        <p:spPr/>
        <p:txBody>
          <a:bodyPr/>
          <a:lstStyle/>
          <a:p>
            <a:fld id="{1E9A60AA-0504-9D43-9C67-9C1121590EC0}" type="slidenum">
              <a:rPr lang="en-US" smtClean="0"/>
              <a:t>18</a:t>
            </a:fld>
            <a:endParaRPr lang="en-US"/>
          </a:p>
        </p:txBody>
      </p:sp>
    </p:spTree>
    <p:extLst>
      <p:ext uri="{BB962C8B-B14F-4D97-AF65-F5344CB8AC3E}">
        <p14:creationId xmlns:p14="http://schemas.microsoft.com/office/powerpoint/2010/main" val="1339179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mooreforstaterep.info</a:t>
            </a:r>
            <a:r>
              <a:rPr lang="en-US" dirty="0"/>
              <a:t>/what-are-the-5-garbage-patches</a:t>
            </a:r>
          </a:p>
        </p:txBody>
      </p:sp>
      <p:sp>
        <p:nvSpPr>
          <p:cNvPr id="4" name="Slide Number Placeholder 3"/>
          <p:cNvSpPr>
            <a:spLocks noGrp="1"/>
          </p:cNvSpPr>
          <p:nvPr>
            <p:ph type="sldNum" sz="quarter" idx="5"/>
          </p:nvPr>
        </p:nvSpPr>
        <p:spPr/>
        <p:txBody>
          <a:bodyPr/>
          <a:lstStyle/>
          <a:p>
            <a:fld id="{1E9A60AA-0504-9D43-9C67-9C1121590EC0}" type="slidenum">
              <a:rPr lang="en-US" smtClean="0"/>
              <a:t>22</a:t>
            </a:fld>
            <a:endParaRPr lang="en-US"/>
          </a:p>
        </p:txBody>
      </p:sp>
    </p:spTree>
    <p:extLst>
      <p:ext uri="{BB962C8B-B14F-4D97-AF65-F5344CB8AC3E}">
        <p14:creationId xmlns:p14="http://schemas.microsoft.com/office/powerpoint/2010/main" val="3247386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446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www.pbslearningmedia.org</a:t>
            </a:r>
            <a:r>
              <a:rPr lang="en-US"/>
              <a:t>/resource/buac17-912-sci-ess-oceanoverturn/global-ocean-currents/</a:t>
            </a:r>
          </a:p>
        </p:txBody>
      </p:sp>
      <p:sp>
        <p:nvSpPr>
          <p:cNvPr id="4" name="Slide Number Placeholder 3"/>
          <p:cNvSpPr>
            <a:spLocks noGrp="1"/>
          </p:cNvSpPr>
          <p:nvPr>
            <p:ph type="sldNum" sz="quarter" idx="5"/>
          </p:nvPr>
        </p:nvSpPr>
        <p:spPr/>
        <p:txBody>
          <a:bodyPr/>
          <a:lstStyle/>
          <a:p>
            <a:fld id="{1E9A60AA-0504-9D43-9C67-9C1121590EC0}" type="slidenum">
              <a:rPr lang="en-US" smtClean="0"/>
              <a:t>2</a:t>
            </a:fld>
            <a:endParaRPr lang="en-US"/>
          </a:p>
        </p:txBody>
      </p:sp>
    </p:spTree>
    <p:extLst>
      <p:ext uri="{BB962C8B-B14F-4D97-AF65-F5344CB8AC3E}">
        <p14:creationId xmlns:p14="http://schemas.microsoft.com/office/powerpoint/2010/main" val="57186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eos.org</a:t>
            </a:r>
            <a:r>
              <a:rPr lang="en-US"/>
              <a:t>/science-updates/exploring-the-interplay-between-ocean-eddies-and-the-atmosphere</a:t>
            </a:r>
          </a:p>
        </p:txBody>
      </p:sp>
      <p:sp>
        <p:nvSpPr>
          <p:cNvPr id="4" name="Slide Number Placeholder 3"/>
          <p:cNvSpPr>
            <a:spLocks noGrp="1"/>
          </p:cNvSpPr>
          <p:nvPr>
            <p:ph type="sldNum" sz="quarter" idx="5"/>
          </p:nvPr>
        </p:nvSpPr>
        <p:spPr/>
        <p:txBody>
          <a:bodyPr/>
          <a:lstStyle/>
          <a:p>
            <a:fld id="{1E9A60AA-0504-9D43-9C67-9C1121590EC0}" type="slidenum">
              <a:rPr lang="en-US" smtClean="0"/>
              <a:t>3</a:t>
            </a:fld>
            <a:endParaRPr lang="en-US"/>
          </a:p>
        </p:txBody>
      </p:sp>
    </p:spTree>
    <p:extLst>
      <p:ext uri="{BB962C8B-B14F-4D97-AF65-F5344CB8AC3E}">
        <p14:creationId xmlns:p14="http://schemas.microsoft.com/office/powerpoint/2010/main" val="3065962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www.pinterest.com.au</a:t>
            </a:r>
            <a:r>
              <a:rPr lang="en-US"/>
              <a:t>/pin/nature-ocean-fish-blue-sea-</a:t>
            </a:r>
            <a:r>
              <a:rPr lang="en-US" err="1"/>
              <a:t>hd</a:t>
            </a:r>
            <a:r>
              <a:rPr lang="en-US"/>
              <a:t>-wallpaper-wallpaper--309200330645767729/</a:t>
            </a:r>
          </a:p>
        </p:txBody>
      </p:sp>
      <p:sp>
        <p:nvSpPr>
          <p:cNvPr id="4" name="Slide Number Placeholder 3"/>
          <p:cNvSpPr>
            <a:spLocks noGrp="1"/>
          </p:cNvSpPr>
          <p:nvPr>
            <p:ph type="sldNum" sz="quarter" idx="5"/>
          </p:nvPr>
        </p:nvSpPr>
        <p:spPr/>
        <p:txBody>
          <a:bodyPr/>
          <a:lstStyle/>
          <a:p>
            <a:fld id="{1E9A60AA-0504-9D43-9C67-9C1121590EC0}" type="slidenum">
              <a:rPr lang="en-US" smtClean="0"/>
              <a:t>4</a:t>
            </a:fld>
            <a:endParaRPr lang="en-US"/>
          </a:p>
        </p:txBody>
      </p:sp>
    </p:spTree>
    <p:extLst>
      <p:ext uri="{BB962C8B-B14F-4D97-AF65-F5344CB8AC3E}">
        <p14:creationId xmlns:p14="http://schemas.microsoft.com/office/powerpoint/2010/main" val="1114002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https://e360.yale.edu/features/as-ocean-oxygen-levels-dip-fish-face-an-uncertain-future</a:t>
            </a:r>
          </a:p>
          <a:p>
            <a:r>
              <a:rPr lang="en-AU" b="0" i="0">
                <a:solidFill>
                  <a:srgbClr val="7C7363"/>
                </a:solidFill>
                <a:effectLst/>
                <a:latin typeface="Moderat"/>
              </a:rPr>
              <a:t>Atlantic bluefin tuna, shown feeding on a school of herring, have been driven into narrower layers of water by oxygen declines. </a:t>
            </a:r>
            <a:r>
              <a:rPr lang="en-AU" b="0" i="0" cap="all">
                <a:solidFill>
                  <a:srgbClr val="7C7363"/>
                </a:solidFill>
                <a:effectLst/>
                <a:latin typeface="Moderat"/>
              </a:rPr>
              <a:t>MARKO STEFFENSEN</a:t>
            </a:r>
            <a:endParaRPr lang="en-US"/>
          </a:p>
          <a:p>
            <a:endParaRPr lang="en-US"/>
          </a:p>
        </p:txBody>
      </p:sp>
      <p:sp>
        <p:nvSpPr>
          <p:cNvPr id="4" name="Slide Number Placeholder 3"/>
          <p:cNvSpPr>
            <a:spLocks noGrp="1"/>
          </p:cNvSpPr>
          <p:nvPr>
            <p:ph type="sldNum" sz="quarter" idx="5"/>
          </p:nvPr>
        </p:nvSpPr>
        <p:spPr/>
        <p:txBody>
          <a:bodyPr/>
          <a:lstStyle/>
          <a:p>
            <a:fld id="{1E9A60AA-0504-9D43-9C67-9C1121590EC0}" type="slidenum">
              <a:rPr lang="en-US" smtClean="0"/>
              <a:t>5</a:t>
            </a:fld>
            <a:endParaRPr lang="en-US"/>
          </a:p>
        </p:txBody>
      </p:sp>
    </p:spTree>
    <p:extLst>
      <p:ext uri="{BB962C8B-B14F-4D97-AF65-F5344CB8AC3E}">
        <p14:creationId xmlns:p14="http://schemas.microsoft.com/office/powerpoint/2010/main" val="3505872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www.nzherald.co.nz</a:t>
            </a:r>
            <a:r>
              <a:rPr lang="en-US"/>
              <a:t>/travel/whale-watchers-and-swim-tours-see-violent-changes-to-humpback-behaviour/QBGVKTFPGSKAD6EQASGD27X2KA/</a:t>
            </a:r>
          </a:p>
        </p:txBody>
      </p:sp>
      <p:sp>
        <p:nvSpPr>
          <p:cNvPr id="4" name="Slide Number Placeholder 3"/>
          <p:cNvSpPr>
            <a:spLocks noGrp="1"/>
          </p:cNvSpPr>
          <p:nvPr>
            <p:ph type="sldNum" sz="quarter" idx="5"/>
          </p:nvPr>
        </p:nvSpPr>
        <p:spPr/>
        <p:txBody>
          <a:bodyPr/>
          <a:lstStyle/>
          <a:p>
            <a:fld id="{1E9A60AA-0504-9D43-9C67-9C1121590EC0}" type="slidenum">
              <a:rPr lang="en-US" smtClean="0"/>
              <a:t>6</a:t>
            </a:fld>
            <a:endParaRPr lang="en-US"/>
          </a:p>
        </p:txBody>
      </p:sp>
    </p:spTree>
    <p:extLst>
      <p:ext uri="{BB962C8B-B14F-4D97-AF65-F5344CB8AC3E}">
        <p14:creationId xmlns:p14="http://schemas.microsoft.com/office/powerpoint/2010/main" val="4156827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australian.museum</a:t>
            </a:r>
            <a:r>
              <a:rPr lang="en-US"/>
              <a:t>/learn/animals/plankton/holoplankton/</a:t>
            </a:r>
          </a:p>
          <a:p>
            <a:endParaRPr lang="en-US"/>
          </a:p>
        </p:txBody>
      </p:sp>
      <p:sp>
        <p:nvSpPr>
          <p:cNvPr id="4" name="Slide Number Placeholder 3"/>
          <p:cNvSpPr>
            <a:spLocks noGrp="1"/>
          </p:cNvSpPr>
          <p:nvPr>
            <p:ph type="sldNum" sz="quarter" idx="5"/>
          </p:nvPr>
        </p:nvSpPr>
        <p:spPr/>
        <p:txBody>
          <a:bodyPr/>
          <a:lstStyle/>
          <a:p>
            <a:fld id="{1E9A60AA-0504-9D43-9C67-9C1121590EC0}" type="slidenum">
              <a:rPr lang="en-US" smtClean="0"/>
              <a:t>7</a:t>
            </a:fld>
            <a:endParaRPr lang="en-US"/>
          </a:p>
        </p:txBody>
      </p:sp>
    </p:spTree>
    <p:extLst>
      <p:ext uri="{BB962C8B-B14F-4D97-AF65-F5344CB8AC3E}">
        <p14:creationId xmlns:p14="http://schemas.microsoft.com/office/powerpoint/2010/main" val="1257207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australian.museum</a:t>
            </a:r>
            <a:r>
              <a:rPr lang="en-US"/>
              <a:t>/learn/animals/plankton/holoplankton/</a:t>
            </a:r>
          </a:p>
          <a:p>
            <a:endParaRPr lang="en-US"/>
          </a:p>
        </p:txBody>
      </p:sp>
      <p:sp>
        <p:nvSpPr>
          <p:cNvPr id="4" name="Slide Number Placeholder 3"/>
          <p:cNvSpPr>
            <a:spLocks noGrp="1"/>
          </p:cNvSpPr>
          <p:nvPr>
            <p:ph type="sldNum" sz="quarter" idx="5"/>
          </p:nvPr>
        </p:nvSpPr>
        <p:spPr/>
        <p:txBody>
          <a:bodyPr/>
          <a:lstStyle/>
          <a:p>
            <a:fld id="{1E9A60AA-0504-9D43-9C67-9C1121590EC0}" type="slidenum">
              <a:rPr lang="en-US" smtClean="0"/>
              <a:t>8</a:t>
            </a:fld>
            <a:endParaRPr lang="en-US"/>
          </a:p>
        </p:txBody>
      </p:sp>
    </p:spTree>
    <p:extLst>
      <p:ext uri="{BB962C8B-B14F-4D97-AF65-F5344CB8AC3E}">
        <p14:creationId xmlns:p14="http://schemas.microsoft.com/office/powerpoint/2010/main" val="3409171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australian.museum</a:t>
            </a:r>
            <a:r>
              <a:rPr lang="en-US"/>
              <a:t>/learn/animals/plankton/zooplankton/</a:t>
            </a:r>
          </a:p>
        </p:txBody>
      </p:sp>
      <p:sp>
        <p:nvSpPr>
          <p:cNvPr id="4" name="Slide Number Placeholder 3"/>
          <p:cNvSpPr>
            <a:spLocks noGrp="1"/>
          </p:cNvSpPr>
          <p:nvPr>
            <p:ph type="sldNum" sz="quarter" idx="5"/>
          </p:nvPr>
        </p:nvSpPr>
        <p:spPr/>
        <p:txBody>
          <a:bodyPr/>
          <a:lstStyle/>
          <a:p>
            <a:fld id="{1E9A60AA-0504-9D43-9C67-9C1121590EC0}" type="slidenum">
              <a:rPr lang="en-US" smtClean="0"/>
              <a:t>9</a:t>
            </a:fld>
            <a:endParaRPr lang="en-US"/>
          </a:p>
        </p:txBody>
      </p:sp>
    </p:spTree>
    <p:extLst>
      <p:ext uri="{BB962C8B-B14F-4D97-AF65-F5344CB8AC3E}">
        <p14:creationId xmlns:p14="http://schemas.microsoft.com/office/powerpoint/2010/main" val="2137224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CB00-3681-D81C-E8D3-23FBC34A66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E610184-31F4-4834-D108-16605C76A1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8F30A5D-9E6A-43DE-9877-5F9959C5C0E4}"/>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B1D8F991-04E9-FE0A-0A28-DBBA7BE93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5ECFD-8BAA-B144-FE73-33006A839E53}"/>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09789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AF7ED-48F8-857F-0151-19BF6EC0C0C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3AD5A0A-EBD1-EC68-E0A4-1FECD4C2FEF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BFC02C-56C0-926D-DC2D-C2C50BF3B41F}"/>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1FD347DB-0E7A-D877-62EF-707C95F7A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F5E8B-73D5-58B5-82B2-5B404F61E55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836693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B4E0C5-6AFD-2A44-D15C-92DDD3DA8E8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F76A50-7649-C56E-DE10-F0D67D92229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5EE7A8-AFC9-4334-3D72-B605140DD838}"/>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8859FED6-C283-1B3C-E3E5-EE63AD44C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1EECF5-E24C-2B96-3421-65EB3A69336D}"/>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94450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7B04-3FDF-8531-8033-50BE46564E0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042B373-1A53-B65F-801C-7B2214DF09D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693F12D-D2DA-7CD0-4D47-FD2EF99CC56E}"/>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557E31C4-A141-A5BC-D3CF-28B2FC09A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6664F-AFAF-A4D8-FB34-798404AECA9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249945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EA64-F975-4C24-0C58-BF88B713717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839D21D-59A1-FB87-B364-3EA5583DDF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71A666C-29EA-3DD2-580E-9A1194AD24DE}"/>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2D2317A1-CFCD-7D3F-EA0D-781DCD22D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3EAB1D-98B7-88AE-9AF3-4308F170FC0B}"/>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587616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8058B-A77D-C907-AB48-0DD92FC270A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2919A4D-48C0-A7EB-524A-DCD87B9226A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A4C157-6826-EFD8-9449-88F97E68192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FE173CB-3CD3-3215-A4C6-65FABEBBDB1B}"/>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6" name="Footer Placeholder 5">
            <a:extLst>
              <a:ext uri="{FF2B5EF4-FFF2-40B4-BE49-F238E27FC236}">
                <a16:creationId xmlns:a16="http://schemas.microsoft.com/office/drawing/2014/main" id="{E687CE9A-537A-2ED1-CF77-4C05AEEEE7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44D78-85FE-F049-D0B5-C67AC30EE7F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72525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6D8DD-8F3C-A43C-00A3-753D849C3C6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1E0639B-95F7-F180-EAAB-23FAD6A9B2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AE35258-5285-2B03-0835-9605CA8ACF4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4837F36-5CE6-2ACD-2E52-207871933C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B0FF160-1983-EEFF-25FE-AE9ABF04CD3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F687847-084F-7291-A9D0-A0BE887CA035}"/>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8" name="Footer Placeholder 7">
            <a:extLst>
              <a:ext uri="{FF2B5EF4-FFF2-40B4-BE49-F238E27FC236}">
                <a16:creationId xmlns:a16="http://schemas.microsoft.com/office/drawing/2014/main" id="{0A15634E-8060-88E6-7043-2C7F3EAD53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1FA7C5-A7A0-D382-465B-95684513C59E}"/>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89418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A6C3C-1D3C-1FBB-5477-4A72C4B50F9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71A7C2D-C6FE-50C3-BB20-5C12080D21C0}"/>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4" name="Footer Placeholder 3">
            <a:extLst>
              <a:ext uri="{FF2B5EF4-FFF2-40B4-BE49-F238E27FC236}">
                <a16:creationId xmlns:a16="http://schemas.microsoft.com/office/drawing/2014/main" id="{46C80CA2-F867-3229-6314-A25F0215C1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E4A6FA-C283-5540-0BFD-DF42E44457F0}"/>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405705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4C7A72-5C7F-CF5E-07F5-34EEEAD0A360}"/>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3" name="Footer Placeholder 2">
            <a:extLst>
              <a:ext uri="{FF2B5EF4-FFF2-40B4-BE49-F238E27FC236}">
                <a16:creationId xmlns:a16="http://schemas.microsoft.com/office/drawing/2014/main" id="{97650DAB-D692-AB90-38BC-A385F71AF6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42F97-3157-3D76-6268-9419F8F701B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198749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149E7-BD2B-EEC3-2A7F-9C99A4C552E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53BD6EF-F883-C5DD-B20F-E13E951C24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EC7BF00-AB59-5474-3AD6-7E5DDB0FFE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043674D-BF8C-0434-A75E-74C4A632644A}"/>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6" name="Footer Placeholder 5">
            <a:extLst>
              <a:ext uri="{FF2B5EF4-FFF2-40B4-BE49-F238E27FC236}">
                <a16:creationId xmlns:a16="http://schemas.microsoft.com/office/drawing/2014/main" id="{69279AA8-431F-02AD-DD9F-42667657DB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00049C-D5AB-3D65-B357-1EE328AD0FB9}"/>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6537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62FCC-528A-8A4C-793C-566BE7D1DA3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AEFF084-5A7F-3B79-1504-98B8B22EE1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99B21F-6907-332B-771E-0BDAE9821D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5504F51-03DE-1F5F-C855-44800EF8447F}"/>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6" name="Footer Placeholder 5">
            <a:extLst>
              <a:ext uri="{FF2B5EF4-FFF2-40B4-BE49-F238E27FC236}">
                <a16:creationId xmlns:a16="http://schemas.microsoft.com/office/drawing/2014/main" id="{C49ECA8D-0954-E5F4-132B-B83909BC5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80B50-74BB-1FA7-4725-9AE5EEE90608}"/>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706442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D41128-A5F0-6476-58DC-41F0FA5E5D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EC783F3-C75E-C1DE-9C35-A37B410C1F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6D37F9-4F1E-1510-51D2-F6AD9B167D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113ABD11-53AB-54F2-CDAE-BFE4173E2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FD9F28-8083-EAC6-E9DD-72D078BA53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E2A194-70AA-1C40-9239-EA61794B30EE}" type="slidenum">
              <a:rPr lang="en-US" smtClean="0"/>
              <a:t>‹#›</a:t>
            </a:fld>
            <a:endParaRPr lang="en-US"/>
          </a:p>
        </p:txBody>
      </p:sp>
    </p:spTree>
    <p:extLst>
      <p:ext uri="{BB962C8B-B14F-4D97-AF65-F5344CB8AC3E}">
        <p14:creationId xmlns:p14="http://schemas.microsoft.com/office/powerpoint/2010/main" val="3181432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lobal Ocean Currents | PBS LearningMedia">
            <a:extLst>
              <a:ext uri="{FF2B5EF4-FFF2-40B4-BE49-F238E27FC236}">
                <a16:creationId xmlns:a16="http://schemas.microsoft.com/office/drawing/2014/main" id="{375D2C7B-CDF9-20F0-B306-5FFA4D707C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858" y="1445558"/>
            <a:ext cx="7052237" cy="39668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29065DE-B11D-97B3-40B6-234BFC1C6744}"/>
              </a:ext>
            </a:extLst>
          </p:cNvPr>
          <p:cNvSpPr txBox="1"/>
          <p:nvPr/>
        </p:nvSpPr>
        <p:spPr>
          <a:xfrm>
            <a:off x="7812741" y="1321777"/>
            <a:ext cx="4136245"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Describe how water, heat and nutrients are distributed across coastal regions and global ocean basins (e.g. upwelling and downwelling, El Nino and La Nina events, Langmuir circulation, Ekman spiral)</a:t>
            </a:r>
            <a:b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b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Complete Marine Education worksheet </a:t>
            </a:r>
            <a:r>
              <a:rPr kumimoji="0" lang="en-US" sz="20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‘5. </a:t>
            </a:r>
            <a:r>
              <a:rPr lang="en-US" sz="2000" i="1" dirty="0">
                <a:solidFill>
                  <a:schemeClr val="bg1"/>
                </a:solidFill>
                <a:latin typeface="Arial Narrow" panose="020B0604020202020204" pitchFamily="34" charset="0"/>
                <a:cs typeface="Arial Narrow" panose="020B0604020202020204" pitchFamily="34" charset="0"/>
              </a:rPr>
              <a:t>Free postage &amp; handling</a:t>
            </a:r>
            <a:r>
              <a:rPr kumimoji="0" lang="en-US" sz="20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2942751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Huge plankton bloom off UK coast visible from space - CGTN">
            <a:extLst>
              <a:ext uri="{FF2B5EF4-FFF2-40B4-BE49-F238E27FC236}">
                <a16:creationId xmlns:a16="http://schemas.microsoft.com/office/drawing/2014/main" id="{CCDECE42-AC1B-11F3-4496-3EAD5FD712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4" y="4704"/>
            <a:ext cx="12200374" cy="68532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2B14531-12A1-181B-8D69-A00B3F01F310}"/>
              </a:ext>
            </a:extLst>
          </p:cNvPr>
          <p:cNvSpPr txBox="1"/>
          <p:nvPr/>
        </p:nvSpPr>
        <p:spPr>
          <a:xfrm>
            <a:off x="147965" y="6315850"/>
            <a:ext cx="6205816" cy="369332"/>
          </a:xfrm>
          <a:prstGeom prst="rect">
            <a:avLst/>
          </a:prstGeom>
          <a:noFill/>
        </p:spPr>
        <p:txBody>
          <a:bodyPr wrap="square">
            <a:spAutoFit/>
          </a:bodyPr>
          <a:lstStyle/>
          <a:p>
            <a:r>
              <a:rPr lang="en-AU" dirty="0">
                <a:solidFill>
                  <a:schemeClr val="bg1"/>
                </a:solidFill>
                <a:latin typeface="apercu-pro"/>
              </a:rPr>
              <a:t>C</a:t>
            </a:r>
            <a:r>
              <a:rPr lang="en-AU" b="0" i="0" dirty="0">
                <a:solidFill>
                  <a:schemeClr val="bg1"/>
                </a:solidFill>
                <a:effectLst/>
                <a:latin typeface="apercu-pro"/>
              </a:rPr>
              <a:t>urrents fuel algae blooms </a:t>
            </a:r>
            <a:endParaRPr lang="en-US" dirty="0">
              <a:solidFill>
                <a:schemeClr val="bg1"/>
              </a:solidFill>
            </a:endParaRPr>
          </a:p>
        </p:txBody>
      </p:sp>
    </p:spTree>
    <p:extLst>
      <p:ext uri="{BB962C8B-B14F-4D97-AF65-F5344CB8AC3E}">
        <p14:creationId xmlns:p14="http://schemas.microsoft.com/office/powerpoint/2010/main" val="3645570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2" descr="Ocean Currents. Photo by Atlas for the End of the World">
            <a:extLst>
              <a:ext uri="{FF2B5EF4-FFF2-40B4-BE49-F238E27FC236}">
                <a16:creationId xmlns:a16="http://schemas.microsoft.com/office/drawing/2014/main" id="{FCE59415-33B9-E670-66D5-50FE8A26FC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0" y="0"/>
            <a:ext cx="11226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CAABCD-DE49-2A46-B578-560145B838AB}"/>
              </a:ext>
            </a:extLst>
          </p:cNvPr>
          <p:cNvSpPr txBox="1"/>
          <p:nvPr/>
        </p:nvSpPr>
        <p:spPr>
          <a:xfrm>
            <a:off x="147965" y="6315850"/>
            <a:ext cx="6205816" cy="369332"/>
          </a:xfrm>
          <a:prstGeom prst="rect">
            <a:avLst/>
          </a:prstGeom>
          <a:noFill/>
        </p:spPr>
        <p:txBody>
          <a:bodyPr wrap="square">
            <a:spAutoFit/>
          </a:bodyPr>
          <a:lstStyle/>
          <a:p>
            <a:r>
              <a:rPr lang="en-AU" b="0" i="0" dirty="0">
                <a:effectLst/>
                <a:latin typeface="apercu-pro"/>
              </a:rPr>
              <a:t>Currents create movement</a:t>
            </a:r>
            <a:endParaRPr lang="en-US" dirty="0"/>
          </a:p>
        </p:txBody>
      </p:sp>
    </p:spTree>
    <p:extLst>
      <p:ext uri="{BB962C8B-B14F-4D97-AF65-F5344CB8AC3E}">
        <p14:creationId xmlns:p14="http://schemas.microsoft.com/office/powerpoint/2010/main" val="4183504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Map of mean speed (red) in units of m/s and direction (arrows) of the surface flow from the OFES model over 48 weeks.">
            <a:extLst>
              <a:ext uri="{FF2B5EF4-FFF2-40B4-BE49-F238E27FC236}">
                <a16:creationId xmlns:a16="http://schemas.microsoft.com/office/drawing/2014/main" id="{581FB77F-7AF5-64EE-1E6C-155575A49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74" y="1322763"/>
            <a:ext cx="11476492" cy="46311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773711A-ED52-9E3C-A756-7EB1CBD4A32A}"/>
              </a:ext>
            </a:extLst>
          </p:cNvPr>
          <p:cNvSpPr txBox="1"/>
          <p:nvPr/>
        </p:nvSpPr>
        <p:spPr>
          <a:xfrm rot="5400000">
            <a:off x="9855935" y="3453648"/>
            <a:ext cx="4073050" cy="369332"/>
          </a:xfrm>
          <a:prstGeom prst="rect">
            <a:avLst/>
          </a:prstGeom>
          <a:noFill/>
        </p:spPr>
        <p:txBody>
          <a:bodyPr wrap="square" rtlCol="0">
            <a:spAutoFit/>
          </a:bodyPr>
          <a:lstStyle/>
          <a:p>
            <a:r>
              <a:rPr lang="en-US">
                <a:solidFill>
                  <a:schemeClr val="bg1"/>
                </a:solidFill>
              </a:rPr>
              <a:t>Mean speed of surface currents in m/sec</a:t>
            </a:r>
          </a:p>
        </p:txBody>
      </p:sp>
      <p:sp>
        <p:nvSpPr>
          <p:cNvPr id="4" name="TextBox 3">
            <a:extLst>
              <a:ext uri="{FF2B5EF4-FFF2-40B4-BE49-F238E27FC236}">
                <a16:creationId xmlns:a16="http://schemas.microsoft.com/office/drawing/2014/main" id="{BE1AB748-CD7F-4720-8E90-6D0CB96F1584}"/>
              </a:ext>
            </a:extLst>
          </p:cNvPr>
          <p:cNvSpPr txBox="1"/>
          <p:nvPr/>
        </p:nvSpPr>
        <p:spPr>
          <a:xfrm>
            <a:off x="403411" y="295835"/>
            <a:ext cx="2581835" cy="369332"/>
          </a:xfrm>
          <a:prstGeom prst="rect">
            <a:avLst/>
          </a:prstGeom>
          <a:noFill/>
        </p:spPr>
        <p:txBody>
          <a:bodyPr wrap="square" rtlCol="0">
            <a:spAutoFit/>
          </a:bodyPr>
          <a:lstStyle/>
          <a:p>
            <a:r>
              <a:rPr lang="en-US" dirty="0">
                <a:solidFill>
                  <a:schemeClr val="bg1"/>
                </a:solidFill>
              </a:rPr>
              <a:t>Currents go </a:t>
            </a:r>
            <a:r>
              <a:rPr lang="en-US" i="1" dirty="0">
                <a:solidFill>
                  <a:schemeClr val="bg1"/>
                </a:solidFill>
              </a:rPr>
              <a:t>fast </a:t>
            </a:r>
            <a:r>
              <a:rPr lang="en-US" dirty="0">
                <a:solidFill>
                  <a:schemeClr val="bg1"/>
                </a:solidFill>
              </a:rPr>
              <a:t>and</a:t>
            </a:r>
            <a:r>
              <a:rPr lang="en-US" i="1" dirty="0">
                <a:solidFill>
                  <a:schemeClr val="bg1"/>
                </a:solidFill>
              </a:rPr>
              <a:t> slow</a:t>
            </a:r>
          </a:p>
        </p:txBody>
      </p:sp>
    </p:spTree>
    <p:extLst>
      <p:ext uri="{BB962C8B-B14F-4D97-AF65-F5344CB8AC3E}">
        <p14:creationId xmlns:p14="http://schemas.microsoft.com/office/powerpoint/2010/main" val="3595528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43F322-5ED8-DC2C-15B4-D5415F72F9A5}"/>
              </a:ext>
            </a:extLst>
          </p:cNvPr>
          <p:cNvSpPr txBox="1"/>
          <p:nvPr/>
        </p:nvSpPr>
        <p:spPr>
          <a:xfrm>
            <a:off x="403411" y="295835"/>
            <a:ext cx="2581835" cy="369332"/>
          </a:xfrm>
          <a:prstGeom prst="rect">
            <a:avLst/>
          </a:prstGeom>
          <a:noFill/>
        </p:spPr>
        <p:txBody>
          <a:bodyPr wrap="square" rtlCol="0">
            <a:spAutoFit/>
          </a:bodyPr>
          <a:lstStyle/>
          <a:p>
            <a:r>
              <a:rPr lang="en-US" dirty="0">
                <a:solidFill>
                  <a:schemeClr val="bg1"/>
                </a:solidFill>
              </a:rPr>
              <a:t>Currents go </a:t>
            </a:r>
            <a:r>
              <a:rPr lang="en-US" i="1" dirty="0">
                <a:solidFill>
                  <a:schemeClr val="bg1"/>
                </a:solidFill>
              </a:rPr>
              <a:t>horizontal</a:t>
            </a:r>
          </a:p>
        </p:txBody>
      </p:sp>
      <p:pic>
        <p:nvPicPr>
          <p:cNvPr id="5" name="Picture 4" descr="A diagram of a surface with text&#10;&#10;Description automatically generated">
            <a:extLst>
              <a:ext uri="{FF2B5EF4-FFF2-40B4-BE49-F238E27FC236}">
                <a16:creationId xmlns:a16="http://schemas.microsoft.com/office/drawing/2014/main" id="{D646A923-EDAF-A9A5-4430-0CFC2D32ADC6}"/>
              </a:ext>
            </a:extLst>
          </p:cNvPr>
          <p:cNvPicPr>
            <a:picLocks noChangeAspect="1"/>
          </p:cNvPicPr>
          <p:nvPr/>
        </p:nvPicPr>
        <p:blipFill>
          <a:blip r:embed="rId3"/>
          <a:stretch>
            <a:fillRect/>
          </a:stretch>
        </p:blipFill>
        <p:spPr>
          <a:xfrm>
            <a:off x="1093694" y="1011532"/>
            <a:ext cx="10004612" cy="5195445"/>
          </a:xfrm>
          <a:prstGeom prst="rect">
            <a:avLst/>
          </a:prstGeom>
        </p:spPr>
      </p:pic>
    </p:spTree>
    <p:extLst>
      <p:ext uri="{BB962C8B-B14F-4D97-AF65-F5344CB8AC3E}">
        <p14:creationId xmlns:p14="http://schemas.microsoft.com/office/powerpoint/2010/main" val="2690055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4F3223-4A82-190C-8E8A-5221BFC6E54E}"/>
              </a:ext>
            </a:extLst>
          </p:cNvPr>
          <p:cNvSpPr txBox="1"/>
          <p:nvPr/>
        </p:nvSpPr>
        <p:spPr>
          <a:xfrm>
            <a:off x="403411" y="295835"/>
            <a:ext cx="3644154" cy="369332"/>
          </a:xfrm>
          <a:prstGeom prst="rect">
            <a:avLst/>
          </a:prstGeom>
          <a:noFill/>
        </p:spPr>
        <p:txBody>
          <a:bodyPr wrap="square" rtlCol="0">
            <a:spAutoFit/>
          </a:bodyPr>
          <a:lstStyle/>
          <a:p>
            <a:r>
              <a:rPr lang="en-US" dirty="0">
                <a:solidFill>
                  <a:schemeClr val="bg1"/>
                </a:solidFill>
              </a:rPr>
              <a:t>Currents go </a:t>
            </a:r>
            <a:r>
              <a:rPr lang="en-US" i="1" dirty="0">
                <a:solidFill>
                  <a:schemeClr val="bg1"/>
                </a:solidFill>
              </a:rPr>
              <a:t>UP</a:t>
            </a:r>
          </a:p>
        </p:txBody>
      </p:sp>
      <p:pic>
        <p:nvPicPr>
          <p:cNvPr id="5" name="Picture 4" descr="A diagram of a surface water&#10;&#10;Description automatically generated">
            <a:extLst>
              <a:ext uri="{FF2B5EF4-FFF2-40B4-BE49-F238E27FC236}">
                <a16:creationId xmlns:a16="http://schemas.microsoft.com/office/drawing/2014/main" id="{04271A89-54B3-DD4D-6BF4-1BAECA2B07F7}"/>
              </a:ext>
            </a:extLst>
          </p:cNvPr>
          <p:cNvPicPr>
            <a:picLocks noChangeAspect="1"/>
          </p:cNvPicPr>
          <p:nvPr/>
        </p:nvPicPr>
        <p:blipFill>
          <a:blip r:embed="rId3"/>
          <a:stretch>
            <a:fillRect/>
          </a:stretch>
        </p:blipFill>
        <p:spPr>
          <a:xfrm>
            <a:off x="419100" y="1266265"/>
            <a:ext cx="5676900" cy="5295900"/>
          </a:xfrm>
          <a:prstGeom prst="rect">
            <a:avLst/>
          </a:prstGeom>
        </p:spPr>
      </p:pic>
      <p:pic>
        <p:nvPicPr>
          <p:cNvPr id="8" name="Picture 2" descr="Maps of average upwelling and downwelling rates. (a) Average rate of upwelling over 48 weeks (in m/day). (b) Average rate of downwelling over 48 weeks (in m/day). ">
            <a:extLst>
              <a:ext uri="{FF2B5EF4-FFF2-40B4-BE49-F238E27FC236}">
                <a16:creationId xmlns:a16="http://schemas.microsoft.com/office/drawing/2014/main" id="{5C462B7B-AA02-DB47-9C1D-517083BF7A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402" b="8680"/>
          <a:stretch/>
        </p:blipFill>
        <p:spPr bwMode="auto">
          <a:xfrm>
            <a:off x="6309532" y="1239666"/>
            <a:ext cx="5689955" cy="26745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2C07C12-E649-ED7B-774E-2D1184F6430B}"/>
              </a:ext>
            </a:extLst>
          </p:cNvPr>
          <p:cNvSpPr txBox="1"/>
          <p:nvPr/>
        </p:nvSpPr>
        <p:spPr>
          <a:xfrm>
            <a:off x="7603614" y="4065032"/>
            <a:ext cx="3101789" cy="369332"/>
          </a:xfrm>
          <a:prstGeom prst="rect">
            <a:avLst/>
          </a:prstGeom>
          <a:noFill/>
        </p:spPr>
        <p:txBody>
          <a:bodyPr wrap="square" rtlCol="0">
            <a:spAutoFit/>
          </a:bodyPr>
          <a:lstStyle/>
          <a:p>
            <a:r>
              <a:rPr lang="en-US" dirty="0">
                <a:solidFill>
                  <a:schemeClr val="bg1"/>
                </a:solidFill>
              </a:rPr>
              <a:t>Mean </a:t>
            </a:r>
            <a:r>
              <a:rPr lang="en-US" dirty="0" err="1">
                <a:solidFill>
                  <a:schemeClr val="bg1"/>
                </a:solidFill>
              </a:rPr>
              <a:t>UPwellings</a:t>
            </a:r>
            <a:r>
              <a:rPr lang="en-US" dirty="0">
                <a:solidFill>
                  <a:schemeClr val="bg1"/>
                </a:solidFill>
              </a:rPr>
              <a:t> rates (m/sec)</a:t>
            </a:r>
          </a:p>
        </p:txBody>
      </p:sp>
    </p:spTree>
    <p:extLst>
      <p:ext uri="{BB962C8B-B14F-4D97-AF65-F5344CB8AC3E}">
        <p14:creationId xmlns:p14="http://schemas.microsoft.com/office/powerpoint/2010/main" val="3804083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4F3223-4A82-190C-8E8A-5221BFC6E54E}"/>
              </a:ext>
            </a:extLst>
          </p:cNvPr>
          <p:cNvSpPr txBox="1"/>
          <p:nvPr/>
        </p:nvSpPr>
        <p:spPr>
          <a:xfrm>
            <a:off x="403411" y="295835"/>
            <a:ext cx="3644154" cy="369332"/>
          </a:xfrm>
          <a:prstGeom prst="rect">
            <a:avLst/>
          </a:prstGeom>
          <a:noFill/>
        </p:spPr>
        <p:txBody>
          <a:bodyPr wrap="square" rtlCol="0">
            <a:spAutoFit/>
          </a:bodyPr>
          <a:lstStyle/>
          <a:p>
            <a:r>
              <a:rPr lang="en-US" dirty="0">
                <a:solidFill>
                  <a:schemeClr val="bg1"/>
                </a:solidFill>
              </a:rPr>
              <a:t>Currents go </a:t>
            </a:r>
            <a:r>
              <a:rPr lang="en-US" i="1" dirty="0">
                <a:solidFill>
                  <a:schemeClr val="bg1"/>
                </a:solidFill>
              </a:rPr>
              <a:t>DOWN</a:t>
            </a:r>
          </a:p>
        </p:txBody>
      </p:sp>
      <p:pic>
        <p:nvPicPr>
          <p:cNvPr id="2" name="Picture 2" descr="Maps of average upwelling and downwelling rates. (a) Average rate of upwelling over 48 weeks (in m/day). (b) Average rate of downwelling over 48 weeks (in m/day). ">
            <a:extLst>
              <a:ext uri="{FF2B5EF4-FFF2-40B4-BE49-F238E27FC236}">
                <a16:creationId xmlns:a16="http://schemas.microsoft.com/office/drawing/2014/main" id="{39995179-328F-39F6-CA9E-BD2B10E880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402" b="8680"/>
          <a:stretch/>
        </p:blipFill>
        <p:spPr bwMode="auto">
          <a:xfrm>
            <a:off x="6256421" y="3643915"/>
            <a:ext cx="5689955" cy="26745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D965E8A-8FA5-D468-45AE-D9EB25053687}"/>
              </a:ext>
            </a:extLst>
          </p:cNvPr>
          <p:cNvSpPr txBox="1"/>
          <p:nvPr/>
        </p:nvSpPr>
        <p:spPr>
          <a:xfrm>
            <a:off x="7399754" y="3139767"/>
            <a:ext cx="3756214" cy="369332"/>
          </a:xfrm>
          <a:prstGeom prst="rect">
            <a:avLst/>
          </a:prstGeom>
          <a:noFill/>
        </p:spPr>
        <p:txBody>
          <a:bodyPr wrap="square" rtlCol="0">
            <a:spAutoFit/>
          </a:bodyPr>
          <a:lstStyle/>
          <a:p>
            <a:r>
              <a:rPr lang="en-US" dirty="0">
                <a:solidFill>
                  <a:schemeClr val="bg1"/>
                </a:solidFill>
              </a:rPr>
              <a:t>Mean </a:t>
            </a:r>
            <a:r>
              <a:rPr lang="en-US" dirty="0" err="1">
                <a:solidFill>
                  <a:schemeClr val="bg1"/>
                </a:solidFill>
              </a:rPr>
              <a:t>DOWNwelling</a:t>
            </a:r>
            <a:r>
              <a:rPr lang="en-US" dirty="0">
                <a:solidFill>
                  <a:schemeClr val="bg1"/>
                </a:solidFill>
              </a:rPr>
              <a:t> rates (m/sec)</a:t>
            </a:r>
          </a:p>
        </p:txBody>
      </p:sp>
      <p:sp>
        <p:nvSpPr>
          <p:cNvPr id="6" name="Rectangle 5">
            <a:extLst>
              <a:ext uri="{FF2B5EF4-FFF2-40B4-BE49-F238E27FC236}">
                <a16:creationId xmlns:a16="http://schemas.microsoft.com/office/drawing/2014/main" id="{BBB3C650-4F09-F564-5D82-81DC4335A347}"/>
              </a:ext>
            </a:extLst>
          </p:cNvPr>
          <p:cNvSpPr/>
          <p:nvPr/>
        </p:nvSpPr>
        <p:spPr>
          <a:xfrm>
            <a:off x="403411" y="1716505"/>
            <a:ext cx="5580294" cy="46522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Downwelling - Wikipedia">
            <a:extLst>
              <a:ext uri="{FF2B5EF4-FFF2-40B4-BE49-F238E27FC236}">
                <a16:creationId xmlns:a16="http://schemas.microsoft.com/office/drawing/2014/main" id="{07C3977E-BD0B-41BF-C71A-A5AFE17C19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149"/>
          <a:stretch/>
        </p:blipFill>
        <p:spPr bwMode="auto">
          <a:xfrm>
            <a:off x="551329" y="3206662"/>
            <a:ext cx="5284458" cy="304587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F46EE03-5351-C193-9988-D527968CD11F}"/>
              </a:ext>
            </a:extLst>
          </p:cNvPr>
          <p:cNvSpPr txBox="1"/>
          <p:nvPr/>
        </p:nvSpPr>
        <p:spPr>
          <a:xfrm>
            <a:off x="859431" y="1999919"/>
            <a:ext cx="4668254" cy="923330"/>
          </a:xfrm>
          <a:prstGeom prst="rect">
            <a:avLst/>
          </a:prstGeom>
          <a:noFill/>
        </p:spPr>
        <p:txBody>
          <a:bodyPr wrap="square" rtlCol="0">
            <a:spAutoFit/>
          </a:bodyPr>
          <a:lstStyle/>
          <a:p>
            <a:pPr algn="ctr"/>
            <a:r>
              <a:rPr lang="en-US" b="1" dirty="0"/>
              <a:t>Downwelling</a:t>
            </a:r>
          </a:p>
          <a:p>
            <a:endParaRPr lang="en-US" dirty="0"/>
          </a:p>
          <a:p>
            <a:pPr algn="ctr"/>
            <a:r>
              <a:rPr lang="en-US" dirty="0" err="1"/>
              <a:t>Downwellings</a:t>
            </a:r>
            <a:r>
              <a:rPr lang="en-US" dirty="0"/>
              <a:t> carry oxygen down deep</a:t>
            </a:r>
          </a:p>
        </p:txBody>
      </p:sp>
    </p:spTree>
    <p:extLst>
      <p:ext uri="{BB962C8B-B14F-4D97-AF65-F5344CB8AC3E}">
        <p14:creationId xmlns:p14="http://schemas.microsoft.com/office/powerpoint/2010/main" val="1595369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4F3223-4A82-190C-8E8A-5221BFC6E54E}"/>
              </a:ext>
            </a:extLst>
          </p:cNvPr>
          <p:cNvSpPr txBox="1"/>
          <p:nvPr/>
        </p:nvSpPr>
        <p:spPr>
          <a:xfrm>
            <a:off x="403411" y="295835"/>
            <a:ext cx="3644154" cy="923330"/>
          </a:xfrm>
          <a:prstGeom prst="rect">
            <a:avLst/>
          </a:prstGeom>
          <a:noFill/>
        </p:spPr>
        <p:txBody>
          <a:bodyPr wrap="square" rtlCol="0">
            <a:spAutoFit/>
          </a:bodyPr>
          <a:lstStyle/>
          <a:p>
            <a:r>
              <a:rPr lang="en-US" dirty="0">
                <a:solidFill>
                  <a:schemeClr val="bg1"/>
                </a:solidFill>
              </a:rPr>
              <a:t>Currents spiral</a:t>
            </a:r>
          </a:p>
          <a:p>
            <a:endParaRPr lang="en-US" i="1" dirty="0">
              <a:solidFill>
                <a:schemeClr val="bg1"/>
              </a:solidFill>
            </a:endParaRPr>
          </a:p>
          <a:p>
            <a:r>
              <a:rPr lang="en-US" dirty="0">
                <a:solidFill>
                  <a:schemeClr val="bg1"/>
                </a:solidFill>
              </a:rPr>
              <a:t>(Ekman Spiral)</a:t>
            </a:r>
          </a:p>
        </p:txBody>
      </p:sp>
      <p:sp>
        <p:nvSpPr>
          <p:cNvPr id="2" name="Rectangle 1">
            <a:extLst>
              <a:ext uri="{FF2B5EF4-FFF2-40B4-BE49-F238E27FC236}">
                <a16:creationId xmlns:a16="http://schemas.microsoft.com/office/drawing/2014/main" id="{10CC376D-A649-7C50-ED6F-1B395915015E}"/>
              </a:ext>
            </a:extLst>
          </p:cNvPr>
          <p:cNvSpPr/>
          <p:nvPr/>
        </p:nvSpPr>
        <p:spPr>
          <a:xfrm>
            <a:off x="2775284" y="513347"/>
            <a:ext cx="8775032" cy="587141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Ekman Layers - Coriolis Force - Climate Policy Watcher">
            <a:extLst>
              <a:ext uri="{FF2B5EF4-FFF2-40B4-BE49-F238E27FC236}">
                <a16:creationId xmlns:a16="http://schemas.microsoft.com/office/drawing/2014/main" id="{226B29AA-EBD5-5F2E-5995-766980C224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0673" y="614792"/>
            <a:ext cx="6090653" cy="562841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1E9BC97-9D20-0A08-9787-8581FCA8C249}"/>
              </a:ext>
            </a:extLst>
          </p:cNvPr>
          <p:cNvSpPr/>
          <p:nvPr/>
        </p:nvSpPr>
        <p:spPr>
          <a:xfrm>
            <a:off x="8261684" y="3048000"/>
            <a:ext cx="1155031" cy="6898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F2887F4-4ABD-FAC9-9F86-5F143BECD8BB}"/>
              </a:ext>
            </a:extLst>
          </p:cNvPr>
          <p:cNvSpPr txBox="1"/>
          <p:nvPr/>
        </p:nvSpPr>
        <p:spPr>
          <a:xfrm rot="440051">
            <a:off x="8280016" y="3321791"/>
            <a:ext cx="2722234" cy="461665"/>
          </a:xfrm>
          <a:prstGeom prst="rect">
            <a:avLst/>
          </a:prstGeom>
          <a:noFill/>
        </p:spPr>
        <p:txBody>
          <a:bodyPr wrap="square" rtlCol="0">
            <a:spAutoFit/>
          </a:bodyPr>
          <a:lstStyle/>
          <a:p>
            <a:r>
              <a:rPr lang="en-US" sz="2400" dirty="0"/>
              <a:t>Net Transport</a:t>
            </a:r>
          </a:p>
        </p:txBody>
      </p:sp>
    </p:spTree>
    <p:extLst>
      <p:ext uri="{BB962C8B-B14F-4D97-AF65-F5344CB8AC3E}">
        <p14:creationId xmlns:p14="http://schemas.microsoft.com/office/powerpoint/2010/main" val="2175441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118324-2E8D-B10E-5538-02AABD456E30}"/>
              </a:ext>
            </a:extLst>
          </p:cNvPr>
          <p:cNvSpPr txBox="1"/>
          <p:nvPr/>
        </p:nvSpPr>
        <p:spPr>
          <a:xfrm>
            <a:off x="403410" y="295835"/>
            <a:ext cx="4537557" cy="923330"/>
          </a:xfrm>
          <a:prstGeom prst="rect">
            <a:avLst/>
          </a:prstGeom>
          <a:noFill/>
        </p:spPr>
        <p:txBody>
          <a:bodyPr wrap="square" rtlCol="0">
            <a:spAutoFit/>
          </a:bodyPr>
          <a:lstStyle/>
          <a:p>
            <a:r>
              <a:rPr lang="en-US" dirty="0">
                <a:solidFill>
                  <a:schemeClr val="bg1"/>
                </a:solidFill>
              </a:rPr>
              <a:t>Currents cause climate chaos </a:t>
            </a:r>
          </a:p>
          <a:p>
            <a:endParaRPr lang="en-US" dirty="0">
              <a:solidFill>
                <a:schemeClr val="bg1"/>
              </a:solidFill>
            </a:endParaRPr>
          </a:p>
          <a:p>
            <a:r>
              <a:rPr lang="en-US" dirty="0">
                <a:solidFill>
                  <a:schemeClr val="bg1"/>
                </a:solidFill>
              </a:rPr>
              <a:t>(El Nino)</a:t>
            </a:r>
          </a:p>
        </p:txBody>
      </p:sp>
      <p:pic>
        <p:nvPicPr>
          <p:cNvPr id="23554" name="Picture 2" descr="What Is El Niño? | NOAA SciJinks – All About Weather">
            <a:extLst>
              <a:ext uri="{FF2B5EF4-FFF2-40B4-BE49-F238E27FC236}">
                <a16:creationId xmlns:a16="http://schemas.microsoft.com/office/drawing/2014/main" id="{95B49AE9-D7D9-3E66-9252-71E3431174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3509" y="1779344"/>
            <a:ext cx="7172159" cy="446723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The next El Niño: when is it coming and how strong might this one be for  Australia? | Australia weather | The Guardian">
            <a:extLst>
              <a:ext uri="{FF2B5EF4-FFF2-40B4-BE49-F238E27FC236}">
                <a16:creationId xmlns:a16="http://schemas.microsoft.com/office/drawing/2014/main" id="{F30E3215-6FC0-8622-A422-9BE47E1EF7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279" y="1779344"/>
            <a:ext cx="4467230" cy="4467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395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118324-2E8D-B10E-5538-02AABD456E30}"/>
              </a:ext>
            </a:extLst>
          </p:cNvPr>
          <p:cNvSpPr txBox="1"/>
          <p:nvPr/>
        </p:nvSpPr>
        <p:spPr>
          <a:xfrm>
            <a:off x="403411" y="295835"/>
            <a:ext cx="3644154" cy="923330"/>
          </a:xfrm>
          <a:prstGeom prst="rect">
            <a:avLst/>
          </a:prstGeom>
          <a:noFill/>
        </p:spPr>
        <p:txBody>
          <a:bodyPr wrap="square" rtlCol="0">
            <a:spAutoFit/>
          </a:bodyPr>
          <a:lstStyle/>
          <a:p>
            <a:r>
              <a:rPr lang="en-US" dirty="0">
                <a:solidFill>
                  <a:schemeClr val="bg1"/>
                </a:solidFill>
              </a:rPr>
              <a:t>Currents cause flooding rains</a:t>
            </a:r>
          </a:p>
          <a:p>
            <a:endParaRPr lang="en-US" dirty="0">
              <a:solidFill>
                <a:schemeClr val="bg1"/>
              </a:solidFill>
            </a:endParaRPr>
          </a:p>
          <a:p>
            <a:r>
              <a:rPr lang="en-US" dirty="0">
                <a:solidFill>
                  <a:schemeClr val="bg1"/>
                </a:solidFill>
              </a:rPr>
              <a:t>(La Nina)</a:t>
            </a:r>
          </a:p>
        </p:txBody>
      </p:sp>
      <p:pic>
        <p:nvPicPr>
          <p:cNvPr id="24578" name="Picture 2" descr="What Is La Niña? | NASA Space Place – NASA Science for Kids">
            <a:extLst>
              <a:ext uri="{FF2B5EF4-FFF2-40B4-BE49-F238E27FC236}">
                <a16:creationId xmlns:a16="http://schemas.microsoft.com/office/drawing/2014/main" id="{4B0936DE-1C4E-3044-DCC9-044ECDB9AE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9803" y="1861886"/>
            <a:ext cx="7088446" cy="4465721"/>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With another La Niña under way, experts warn Australia's east coast remains  at high risk | Australia weather | The Guardian">
            <a:extLst>
              <a:ext uri="{FF2B5EF4-FFF2-40B4-BE49-F238E27FC236}">
                <a16:creationId xmlns:a16="http://schemas.microsoft.com/office/drawing/2014/main" id="{EDC38083-442E-88B5-C6C2-B184A1538E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081" y="1861886"/>
            <a:ext cx="4465721" cy="4465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882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118324-2E8D-B10E-5538-02AABD456E30}"/>
              </a:ext>
            </a:extLst>
          </p:cNvPr>
          <p:cNvSpPr txBox="1"/>
          <p:nvPr/>
        </p:nvSpPr>
        <p:spPr>
          <a:xfrm>
            <a:off x="257578" y="295835"/>
            <a:ext cx="2774380" cy="1200329"/>
          </a:xfrm>
          <a:prstGeom prst="rect">
            <a:avLst/>
          </a:prstGeom>
          <a:noFill/>
        </p:spPr>
        <p:txBody>
          <a:bodyPr wrap="square" rtlCol="0">
            <a:spAutoFit/>
          </a:bodyPr>
          <a:lstStyle/>
          <a:p>
            <a:r>
              <a:rPr lang="en-US" dirty="0">
                <a:solidFill>
                  <a:schemeClr val="bg1"/>
                </a:solidFill>
              </a:rPr>
              <a:t>Currents make corkscrews and long streaks</a:t>
            </a:r>
          </a:p>
          <a:p>
            <a:endParaRPr lang="en-US" dirty="0">
              <a:solidFill>
                <a:schemeClr val="bg1"/>
              </a:solidFill>
            </a:endParaRPr>
          </a:p>
          <a:p>
            <a:r>
              <a:rPr lang="en-US" dirty="0">
                <a:solidFill>
                  <a:schemeClr val="bg1"/>
                </a:solidFill>
              </a:rPr>
              <a:t>(Langmuir circulation)</a:t>
            </a:r>
          </a:p>
        </p:txBody>
      </p:sp>
      <p:pic>
        <p:nvPicPr>
          <p:cNvPr id="25602" name="Picture 2" descr="The structure of turbulence in a shallow water wind-driven shear current  with Langmuir circulation Andrés E. Tejada-Martínez and Chester E. Grosch  Center. - ppt download">
            <a:extLst>
              <a:ext uri="{FF2B5EF4-FFF2-40B4-BE49-F238E27FC236}">
                <a16:creationId xmlns:a16="http://schemas.microsoft.com/office/drawing/2014/main" id="{549F0052-0B2F-DA52-CC3C-72E1DC0B81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1958" y="0"/>
            <a:ext cx="9160042" cy="6870032"/>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Langmuir Circulation | Science Primer">
            <a:extLst>
              <a:ext uri="{FF2B5EF4-FFF2-40B4-BE49-F238E27FC236}">
                <a16:creationId xmlns:a16="http://schemas.microsoft.com/office/drawing/2014/main" id="{E892F2DE-E1DC-39AD-B3ED-5963063AC7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57466"/>
            <a:ext cx="3031958" cy="3412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19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8C5511-0206-A4D6-3F4A-A5AC1E1EAC97}"/>
              </a:ext>
            </a:extLst>
          </p:cNvPr>
          <p:cNvSpPr txBox="1"/>
          <p:nvPr/>
        </p:nvSpPr>
        <p:spPr>
          <a:xfrm>
            <a:off x="416652" y="787368"/>
            <a:ext cx="2846824" cy="5764527"/>
          </a:xfrm>
          <a:prstGeom prst="rect">
            <a:avLst/>
          </a:prstGeom>
          <a:noFill/>
        </p:spPr>
        <p:txBody>
          <a:bodyPr wrap="square">
            <a:spAutoFit/>
          </a:bodyPr>
          <a:lstStyle/>
          <a:p>
            <a:r>
              <a:rPr lang="en-US" sz="2400" b="1" dirty="0">
                <a:solidFill>
                  <a:schemeClr val="bg1"/>
                </a:solidFill>
                <a:latin typeface="Arial Narrow" pitchFamily="34" charset="0"/>
              </a:rPr>
              <a:t>Imagine the ocean </a:t>
            </a:r>
            <a:r>
              <a:rPr lang="en-US" sz="2400" b="1" i="1" dirty="0">
                <a:solidFill>
                  <a:schemeClr val="bg1"/>
                </a:solidFill>
                <a:latin typeface="Arial Narrow" pitchFamily="34" charset="0"/>
              </a:rPr>
              <a:t>without</a:t>
            </a:r>
            <a:r>
              <a:rPr lang="en-US" sz="2400" b="1" dirty="0">
                <a:solidFill>
                  <a:schemeClr val="bg1"/>
                </a:solidFill>
                <a:latin typeface="Arial Narrow" pitchFamily="34" charset="0"/>
              </a:rPr>
              <a:t> currents….</a:t>
            </a:r>
          </a:p>
          <a:p>
            <a:pPr>
              <a:lnSpc>
                <a:spcPct val="150000"/>
              </a:lnSpc>
            </a:pPr>
            <a:endParaRPr lang="en-US" sz="1800" dirty="0">
              <a:solidFill>
                <a:schemeClr val="bg1"/>
              </a:solidFill>
              <a:latin typeface="Arial Narrow" pitchFamily="34" charset="0"/>
            </a:endParaRPr>
          </a:p>
          <a:p>
            <a:pPr>
              <a:lnSpc>
                <a:spcPct val="150000"/>
              </a:lnSpc>
            </a:pPr>
            <a:r>
              <a:rPr lang="en-US" sz="1800" dirty="0">
                <a:solidFill>
                  <a:schemeClr val="bg1"/>
                </a:solidFill>
                <a:latin typeface="Arial Narrow" pitchFamily="34" charset="0"/>
              </a:rPr>
              <a:t>There would be no recycling of food, no free-ride for migratory species, no dispersal of larvae from one ecosystem to the next. There would be no movement of heat around the earth, no oxygen in the deep oceans, or movement of sediment from one place to the next. Earth would be very different indeed. </a:t>
            </a:r>
            <a:endParaRPr lang="en-US" sz="1800" b="1" dirty="0">
              <a:solidFill>
                <a:schemeClr val="bg1"/>
              </a:solidFill>
              <a:latin typeface="Arial Narrow" pitchFamily="34" charset="0"/>
            </a:endParaRPr>
          </a:p>
        </p:txBody>
      </p:sp>
      <p:pic>
        <p:nvPicPr>
          <p:cNvPr id="1028" name="Picture 4" descr="Satellites reveal ocean currents are getting stronger, with implications  for climate change | UNSW Newsroom">
            <a:extLst>
              <a:ext uri="{FF2B5EF4-FFF2-40B4-BE49-F238E27FC236}">
                <a16:creationId xmlns:a16="http://schemas.microsoft.com/office/drawing/2014/main" id="{59B6BED0-0C8B-16E0-DBE5-4DC981D0D3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530"/>
          <a:stretch/>
        </p:blipFill>
        <p:spPr bwMode="auto">
          <a:xfrm>
            <a:off x="3468559" y="0"/>
            <a:ext cx="872344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387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118324-2E8D-B10E-5538-02AABD456E30}"/>
              </a:ext>
            </a:extLst>
          </p:cNvPr>
          <p:cNvSpPr txBox="1"/>
          <p:nvPr/>
        </p:nvSpPr>
        <p:spPr>
          <a:xfrm>
            <a:off x="128789" y="295835"/>
            <a:ext cx="3063589" cy="923330"/>
          </a:xfrm>
          <a:prstGeom prst="rect">
            <a:avLst/>
          </a:prstGeom>
          <a:noFill/>
        </p:spPr>
        <p:txBody>
          <a:bodyPr wrap="square" rtlCol="0">
            <a:spAutoFit/>
          </a:bodyPr>
          <a:lstStyle/>
          <a:p>
            <a:r>
              <a:rPr lang="en-US" dirty="0">
                <a:solidFill>
                  <a:schemeClr val="bg1"/>
                </a:solidFill>
              </a:rPr>
              <a:t>Currents make spinning loops</a:t>
            </a:r>
          </a:p>
          <a:p>
            <a:endParaRPr lang="en-US" dirty="0">
              <a:solidFill>
                <a:schemeClr val="bg1"/>
              </a:solidFill>
            </a:endParaRPr>
          </a:p>
          <a:p>
            <a:r>
              <a:rPr lang="en-US" dirty="0">
                <a:solidFill>
                  <a:schemeClr val="bg1"/>
                </a:solidFill>
              </a:rPr>
              <a:t>(Eddy currents)</a:t>
            </a:r>
          </a:p>
        </p:txBody>
      </p:sp>
      <p:pic>
        <p:nvPicPr>
          <p:cNvPr id="26626" name="Picture 2" descr="Ocean current - ESKP">
            <a:extLst>
              <a:ext uri="{FF2B5EF4-FFF2-40B4-BE49-F238E27FC236}">
                <a16:creationId xmlns:a16="http://schemas.microsoft.com/office/drawing/2014/main" id="{94560DDD-B24C-E747-1C33-FCCF8C6FBA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8163" y="0"/>
            <a:ext cx="91138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318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118324-2E8D-B10E-5538-02AABD456E30}"/>
              </a:ext>
            </a:extLst>
          </p:cNvPr>
          <p:cNvSpPr txBox="1"/>
          <p:nvPr/>
        </p:nvSpPr>
        <p:spPr>
          <a:xfrm>
            <a:off x="403411" y="295835"/>
            <a:ext cx="2772926" cy="1477328"/>
          </a:xfrm>
          <a:prstGeom prst="rect">
            <a:avLst/>
          </a:prstGeom>
          <a:noFill/>
        </p:spPr>
        <p:txBody>
          <a:bodyPr wrap="square" rtlCol="0">
            <a:spAutoFit/>
          </a:bodyPr>
          <a:lstStyle/>
          <a:p>
            <a:r>
              <a:rPr lang="en-US" dirty="0">
                <a:solidFill>
                  <a:schemeClr val="bg1"/>
                </a:solidFill>
              </a:rPr>
              <a:t>Currents give surfers a swift ride out the back of the surf break</a:t>
            </a:r>
          </a:p>
          <a:p>
            <a:endParaRPr lang="en-US" dirty="0">
              <a:solidFill>
                <a:schemeClr val="bg1"/>
              </a:solidFill>
            </a:endParaRPr>
          </a:p>
          <a:p>
            <a:r>
              <a:rPr lang="en-US" dirty="0">
                <a:solidFill>
                  <a:schemeClr val="bg1"/>
                </a:solidFill>
              </a:rPr>
              <a:t>(Rip currents)</a:t>
            </a:r>
          </a:p>
        </p:txBody>
      </p:sp>
      <p:pic>
        <p:nvPicPr>
          <p:cNvPr id="27650" name="Picture 2" descr="Beach Safety Tips for Avoiding Rip Currents | Frommer's">
            <a:extLst>
              <a:ext uri="{FF2B5EF4-FFF2-40B4-BE49-F238E27FC236}">
                <a16:creationId xmlns:a16="http://schemas.microsoft.com/office/drawing/2014/main" id="{71489A79-91E7-944A-DEC9-FD2C33529F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308"/>
          <a:stretch/>
        </p:blipFill>
        <p:spPr bwMode="auto">
          <a:xfrm>
            <a:off x="3610726" y="0"/>
            <a:ext cx="858127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9705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118324-2E8D-B10E-5538-02AABD456E30}"/>
              </a:ext>
            </a:extLst>
          </p:cNvPr>
          <p:cNvSpPr txBox="1"/>
          <p:nvPr/>
        </p:nvSpPr>
        <p:spPr>
          <a:xfrm>
            <a:off x="403411" y="295835"/>
            <a:ext cx="3318357" cy="1200329"/>
          </a:xfrm>
          <a:prstGeom prst="rect">
            <a:avLst/>
          </a:prstGeom>
          <a:noFill/>
        </p:spPr>
        <p:txBody>
          <a:bodyPr wrap="square" rtlCol="0">
            <a:spAutoFit/>
          </a:bodyPr>
          <a:lstStyle/>
          <a:p>
            <a:r>
              <a:rPr lang="en-US" dirty="0">
                <a:solidFill>
                  <a:schemeClr val="bg1"/>
                </a:solidFill>
              </a:rPr>
              <a:t>Currents circle entire oceans and collect rubbish</a:t>
            </a:r>
          </a:p>
          <a:p>
            <a:endParaRPr lang="en-US" dirty="0">
              <a:solidFill>
                <a:schemeClr val="bg1"/>
              </a:solidFill>
            </a:endParaRPr>
          </a:p>
          <a:p>
            <a:r>
              <a:rPr lang="en-US" dirty="0">
                <a:solidFill>
                  <a:schemeClr val="bg1"/>
                </a:solidFill>
              </a:rPr>
              <a:t>(ocean gyres)</a:t>
            </a:r>
          </a:p>
        </p:txBody>
      </p:sp>
      <p:pic>
        <p:nvPicPr>
          <p:cNvPr id="28676" name="Picture 4" descr="What Are the 5 Garbage Patches">
            <a:extLst>
              <a:ext uri="{FF2B5EF4-FFF2-40B4-BE49-F238E27FC236}">
                <a16:creationId xmlns:a16="http://schemas.microsoft.com/office/drawing/2014/main" id="{C3FB97EE-F558-5BDE-19BA-C5CBD43F76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308"/>
          <a:stretch/>
        </p:blipFill>
        <p:spPr bwMode="auto">
          <a:xfrm>
            <a:off x="2727159" y="1466535"/>
            <a:ext cx="8862288" cy="4800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661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9065DE-B11D-97B3-40B6-234BFC1C6744}"/>
              </a:ext>
            </a:extLst>
          </p:cNvPr>
          <p:cNvSpPr txBox="1"/>
          <p:nvPr/>
        </p:nvSpPr>
        <p:spPr>
          <a:xfrm>
            <a:off x="6770005" y="1466156"/>
            <a:ext cx="4136245"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Describe how water, heat and nutrients are distributed across coastal regions and global ocean basins (e.g. upwelling and downwelling, El Nino and La Nina events, Langmuir circulation, Ekman spiral)</a:t>
            </a:r>
            <a:b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b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Complete Marine Education worksheet </a:t>
            </a:r>
            <a:r>
              <a:rPr kumimoji="0" lang="en-US" sz="20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‘5. </a:t>
            </a:r>
            <a:r>
              <a:rPr lang="en-US" sz="2000" i="1" dirty="0">
                <a:solidFill>
                  <a:schemeClr val="bg1"/>
                </a:solidFill>
                <a:latin typeface="Arial Narrow" panose="020B0604020202020204" pitchFamily="34" charset="0"/>
                <a:cs typeface="Arial Narrow" panose="020B0604020202020204" pitchFamily="34" charset="0"/>
              </a:rPr>
              <a:t>Free postage &amp; handling</a:t>
            </a:r>
            <a:r>
              <a:rPr kumimoji="0" lang="en-US" sz="20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5" name="Picture 4" descr="A close-up of a diagram&#10;&#10;Description automatically generated">
            <a:extLst>
              <a:ext uri="{FF2B5EF4-FFF2-40B4-BE49-F238E27FC236}">
                <a16:creationId xmlns:a16="http://schemas.microsoft.com/office/drawing/2014/main" id="{700CEA01-1CCC-085F-5095-96E635561ABD}"/>
              </a:ext>
            </a:extLst>
          </p:cNvPr>
          <p:cNvPicPr>
            <a:picLocks noChangeAspect="1"/>
          </p:cNvPicPr>
          <p:nvPr/>
        </p:nvPicPr>
        <p:blipFill>
          <a:blip r:embed="rId3"/>
          <a:stretch>
            <a:fillRect/>
          </a:stretch>
        </p:blipFill>
        <p:spPr>
          <a:xfrm>
            <a:off x="634108" y="495319"/>
            <a:ext cx="4369451" cy="5867361"/>
          </a:xfrm>
          <a:prstGeom prst="rect">
            <a:avLst/>
          </a:prstGeom>
        </p:spPr>
      </p:pic>
    </p:spTree>
    <p:extLst>
      <p:ext uri="{BB962C8B-B14F-4D97-AF65-F5344CB8AC3E}">
        <p14:creationId xmlns:p14="http://schemas.microsoft.com/office/powerpoint/2010/main" val="1568943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Ocean currents intensity map">
            <a:extLst>
              <a:ext uri="{FF2B5EF4-FFF2-40B4-BE49-F238E27FC236}">
                <a16:creationId xmlns:a16="http://schemas.microsoft.com/office/drawing/2014/main" id="{7B8418A5-1451-6209-D324-5933222210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022" b="12979"/>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723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in on animals for EH">
            <a:extLst>
              <a:ext uri="{FF2B5EF4-FFF2-40B4-BE49-F238E27FC236}">
                <a16:creationId xmlns:a16="http://schemas.microsoft.com/office/drawing/2014/main" id="{4F029F36-6C5A-A32D-7C8E-C3FA3C0076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00" b="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211690B-BB3C-BFDB-3C80-9B326092EA5F}"/>
              </a:ext>
            </a:extLst>
          </p:cNvPr>
          <p:cNvSpPr txBox="1"/>
          <p:nvPr/>
        </p:nvSpPr>
        <p:spPr>
          <a:xfrm>
            <a:off x="227511" y="6347763"/>
            <a:ext cx="2502810" cy="369332"/>
          </a:xfrm>
          <a:prstGeom prst="rect">
            <a:avLst/>
          </a:prstGeom>
          <a:noFill/>
        </p:spPr>
        <p:txBody>
          <a:bodyPr wrap="square">
            <a:spAutoFit/>
          </a:bodyPr>
          <a:lstStyle/>
          <a:p>
            <a:r>
              <a:rPr lang="en-AU" b="0" i="0" dirty="0">
                <a:solidFill>
                  <a:schemeClr val="bg1"/>
                </a:solidFill>
                <a:effectLst/>
                <a:latin typeface="apercu-pro"/>
              </a:rPr>
              <a:t>Currents bring food</a:t>
            </a:r>
            <a:endParaRPr lang="en-US" dirty="0">
              <a:solidFill>
                <a:schemeClr val="bg1"/>
              </a:solidFill>
            </a:endParaRPr>
          </a:p>
        </p:txBody>
      </p:sp>
    </p:spTree>
    <p:extLst>
      <p:ext uri="{BB962C8B-B14F-4D97-AF65-F5344CB8AC3E}">
        <p14:creationId xmlns:p14="http://schemas.microsoft.com/office/powerpoint/2010/main" val="1077803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s Ocean Oxygen Levels Dip, Fish Face an Uncertain Future - Yale E360">
            <a:extLst>
              <a:ext uri="{FF2B5EF4-FFF2-40B4-BE49-F238E27FC236}">
                <a16:creationId xmlns:a16="http://schemas.microsoft.com/office/drawing/2014/main" id="{21C20F29-C4DF-A3C3-1E46-4DC262C312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975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Whale watchers and swim tours see violent changes to Humpback behaviour -  NZ Herald">
            <a:extLst>
              <a:ext uri="{FF2B5EF4-FFF2-40B4-BE49-F238E27FC236}">
                <a16:creationId xmlns:a16="http://schemas.microsoft.com/office/drawing/2014/main" id="{954B7CA9-3A2B-1B64-6F02-9E6E2FE2D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3F2E944-C03A-E8A9-22AC-D0655E6FD0DD}"/>
              </a:ext>
            </a:extLst>
          </p:cNvPr>
          <p:cNvSpPr txBox="1"/>
          <p:nvPr/>
        </p:nvSpPr>
        <p:spPr>
          <a:xfrm>
            <a:off x="9023780" y="6283368"/>
            <a:ext cx="3069481" cy="369332"/>
          </a:xfrm>
          <a:prstGeom prst="rect">
            <a:avLst/>
          </a:prstGeom>
          <a:noFill/>
        </p:spPr>
        <p:txBody>
          <a:bodyPr wrap="square">
            <a:spAutoFit/>
          </a:bodyPr>
          <a:lstStyle/>
          <a:p>
            <a:r>
              <a:rPr lang="en-AU" b="0" i="0" dirty="0">
                <a:solidFill>
                  <a:schemeClr val="bg1"/>
                </a:solidFill>
                <a:effectLst/>
                <a:latin typeface="apercu-pro"/>
              </a:rPr>
              <a:t>Currents aid long migrations</a:t>
            </a:r>
            <a:endParaRPr lang="en-US" dirty="0">
              <a:solidFill>
                <a:schemeClr val="bg1"/>
              </a:solidFill>
            </a:endParaRPr>
          </a:p>
        </p:txBody>
      </p:sp>
    </p:spTree>
    <p:extLst>
      <p:ext uri="{BB962C8B-B14F-4D97-AF65-F5344CB8AC3E}">
        <p14:creationId xmlns:p14="http://schemas.microsoft.com/office/powerpoint/2010/main" val="2195627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oloplankton - The Australian Museum">
            <a:extLst>
              <a:ext uri="{FF2B5EF4-FFF2-40B4-BE49-F238E27FC236}">
                <a16:creationId xmlns:a16="http://schemas.microsoft.com/office/drawing/2014/main" id="{7E5590A3-F264-293A-F07E-36CF524ADA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075" y="0"/>
            <a:ext cx="104822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6026DCA-DC01-101E-E5E9-F529144A7F90}"/>
              </a:ext>
            </a:extLst>
          </p:cNvPr>
          <p:cNvSpPr txBox="1"/>
          <p:nvPr/>
        </p:nvSpPr>
        <p:spPr>
          <a:xfrm>
            <a:off x="7122038" y="6343202"/>
            <a:ext cx="5301782" cy="369332"/>
          </a:xfrm>
          <a:prstGeom prst="rect">
            <a:avLst/>
          </a:prstGeom>
          <a:noFill/>
        </p:spPr>
        <p:txBody>
          <a:bodyPr wrap="square">
            <a:spAutoFit/>
          </a:bodyPr>
          <a:lstStyle/>
          <a:p>
            <a:r>
              <a:rPr lang="en-AU" dirty="0">
                <a:solidFill>
                  <a:schemeClr val="bg1"/>
                </a:solidFill>
                <a:latin typeface="apercu-pro"/>
              </a:rPr>
              <a:t>Blue Button </a:t>
            </a:r>
            <a:r>
              <a:rPr lang="en-AU" i="1" dirty="0">
                <a:solidFill>
                  <a:schemeClr val="bg1"/>
                </a:solidFill>
                <a:latin typeface="apercu-pro"/>
              </a:rPr>
              <a:t>Porpita </a:t>
            </a:r>
            <a:r>
              <a:rPr lang="en-AU" dirty="0">
                <a:solidFill>
                  <a:schemeClr val="bg1"/>
                </a:solidFill>
                <a:latin typeface="apercu-pro"/>
              </a:rPr>
              <a:t>Jellyfish and</a:t>
            </a:r>
            <a:r>
              <a:rPr lang="en-AU" i="1" dirty="0">
                <a:solidFill>
                  <a:schemeClr val="bg1"/>
                </a:solidFill>
                <a:latin typeface="apercu-pro"/>
              </a:rPr>
              <a:t> Glaucus </a:t>
            </a:r>
            <a:r>
              <a:rPr lang="en-AU" dirty="0">
                <a:solidFill>
                  <a:schemeClr val="bg1"/>
                </a:solidFill>
                <a:latin typeface="apercu-pro"/>
              </a:rPr>
              <a:t>nudibranch</a:t>
            </a:r>
            <a:endParaRPr lang="en-US" dirty="0">
              <a:solidFill>
                <a:schemeClr val="bg1"/>
              </a:solidFill>
            </a:endParaRPr>
          </a:p>
        </p:txBody>
      </p:sp>
      <p:sp>
        <p:nvSpPr>
          <p:cNvPr id="3" name="TextBox 2">
            <a:extLst>
              <a:ext uri="{FF2B5EF4-FFF2-40B4-BE49-F238E27FC236}">
                <a16:creationId xmlns:a16="http://schemas.microsoft.com/office/drawing/2014/main" id="{9A2E5831-B012-2E5C-0325-742083C5018A}"/>
              </a:ext>
            </a:extLst>
          </p:cNvPr>
          <p:cNvSpPr txBox="1"/>
          <p:nvPr/>
        </p:nvSpPr>
        <p:spPr>
          <a:xfrm>
            <a:off x="222964" y="6343202"/>
            <a:ext cx="4078580" cy="369332"/>
          </a:xfrm>
          <a:prstGeom prst="rect">
            <a:avLst/>
          </a:prstGeom>
          <a:noFill/>
        </p:spPr>
        <p:txBody>
          <a:bodyPr wrap="square">
            <a:spAutoFit/>
          </a:bodyPr>
          <a:lstStyle/>
          <a:p>
            <a:r>
              <a:rPr lang="en-AU" b="0" i="0" dirty="0">
                <a:solidFill>
                  <a:schemeClr val="bg1"/>
                </a:solidFill>
                <a:effectLst/>
                <a:latin typeface="apercu-pro"/>
              </a:rPr>
              <a:t>Currents transport drifting plankton</a:t>
            </a:r>
            <a:endParaRPr lang="en-US" dirty="0">
              <a:solidFill>
                <a:schemeClr val="bg1"/>
              </a:solidFill>
            </a:endParaRPr>
          </a:p>
        </p:txBody>
      </p:sp>
    </p:spTree>
    <p:extLst>
      <p:ext uri="{BB962C8B-B14F-4D97-AF65-F5344CB8AC3E}">
        <p14:creationId xmlns:p14="http://schemas.microsoft.com/office/powerpoint/2010/main" val="2499322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eteropod Atlanta peronii">
            <a:extLst>
              <a:ext uri="{FF2B5EF4-FFF2-40B4-BE49-F238E27FC236}">
                <a16:creationId xmlns:a16="http://schemas.microsoft.com/office/drawing/2014/main" id="{0FDAB2D9-68F9-7DBA-2F63-C905EE8FF2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075" y="0"/>
            <a:ext cx="1022985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FFC8950-7C32-07B3-287F-92DBCE45F64E}"/>
              </a:ext>
            </a:extLst>
          </p:cNvPr>
          <p:cNvSpPr txBox="1"/>
          <p:nvPr/>
        </p:nvSpPr>
        <p:spPr>
          <a:xfrm>
            <a:off x="279027" y="6283369"/>
            <a:ext cx="2598644" cy="369332"/>
          </a:xfrm>
          <a:prstGeom prst="rect">
            <a:avLst/>
          </a:prstGeom>
          <a:noFill/>
        </p:spPr>
        <p:txBody>
          <a:bodyPr wrap="square">
            <a:spAutoFit/>
          </a:bodyPr>
          <a:lstStyle/>
          <a:p>
            <a:r>
              <a:rPr lang="en-AU" b="0" i="0">
                <a:solidFill>
                  <a:schemeClr val="bg1"/>
                </a:solidFill>
                <a:effectLst/>
                <a:latin typeface="apercu-pro"/>
              </a:rPr>
              <a:t>Planktonic </a:t>
            </a:r>
            <a:r>
              <a:rPr lang="en-AU" b="0" i="0" err="1">
                <a:solidFill>
                  <a:schemeClr val="bg1"/>
                </a:solidFill>
                <a:effectLst/>
                <a:latin typeface="apercu-pro"/>
              </a:rPr>
              <a:t>peteropod</a:t>
            </a:r>
            <a:endParaRPr lang="en-US">
              <a:solidFill>
                <a:schemeClr val="bg1"/>
              </a:solidFill>
            </a:endParaRPr>
          </a:p>
        </p:txBody>
      </p:sp>
    </p:spTree>
    <p:extLst>
      <p:ext uri="{BB962C8B-B14F-4D97-AF65-F5344CB8AC3E}">
        <p14:creationId xmlns:p14="http://schemas.microsoft.com/office/powerpoint/2010/main" val="1418616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erebellid worm larva">
            <a:extLst>
              <a:ext uri="{FF2B5EF4-FFF2-40B4-BE49-F238E27FC236}">
                <a16:creationId xmlns:a16="http://schemas.microsoft.com/office/drawing/2014/main" id="{421EDB75-3641-7353-4648-9601E402DB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353" b="11079"/>
          <a:stretch/>
        </p:blipFill>
        <p:spPr bwMode="auto">
          <a:xfrm>
            <a:off x="0" y="-1"/>
            <a:ext cx="12191999"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0E655FB-267A-E141-B9A9-2C85ADC371D1}"/>
              </a:ext>
            </a:extLst>
          </p:cNvPr>
          <p:cNvSpPr txBox="1"/>
          <p:nvPr/>
        </p:nvSpPr>
        <p:spPr>
          <a:xfrm>
            <a:off x="225238" y="6290092"/>
            <a:ext cx="6205816" cy="369332"/>
          </a:xfrm>
          <a:prstGeom prst="rect">
            <a:avLst/>
          </a:prstGeom>
          <a:noFill/>
        </p:spPr>
        <p:txBody>
          <a:bodyPr wrap="square">
            <a:spAutoFit/>
          </a:bodyPr>
          <a:lstStyle/>
          <a:p>
            <a:r>
              <a:rPr lang="en-AU" b="0" i="0" dirty="0">
                <a:solidFill>
                  <a:schemeClr val="bg1"/>
                </a:solidFill>
                <a:effectLst/>
                <a:latin typeface="apercu-pro"/>
              </a:rPr>
              <a:t>Planktonic terebellid worm</a:t>
            </a:r>
            <a:endParaRPr lang="en-US" dirty="0">
              <a:solidFill>
                <a:schemeClr val="bg1"/>
              </a:solidFill>
            </a:endParaRPr>
          </a:p>
        </p:txBody>
      </p:sp>
    </p:spTree>
    <p:extLst>
      <p:ext uri="{BB962C8B-B14F-4D97-AF65-F5344CB8AC3E}">
        <p14:creationId xmlns:p14="http://schemas.microsoft.com/office/powerpoint/2010/main" val="164892502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2138</TotalTime>
  <Words>684</Words>
  <Application>Microsoft Macintosh PowerPoint</Application>
  <PresentationFormat>Widescreen</PresentationFormat>
  <Paragraphs>96</Paragraphs>
  <Slides>23</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apercu-pro</vt:lpstr>
      <vt:lpstr>Arial</vt:lpstr>
      <vt:lpstr>Arial Narrow</vt:lpstr>
      <vt:lpstr>Calibri</vt:lpstr>
      <vt:lpstr>Calibri Light</vt:lpstr>
      <vt:lpstr>Moderat</vt:lpstr>
      <vt:lpstr>Roboto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Gail Riches</dc:creator>
  <cp:lastModifiedBy>Gail Riches</cp:lastModifiedBy>
  <cp:revision>237</cp:revision>
  <dcterms:created xsi:type="dcterms:W3CDTF">2023-09-23T08:38:28Z</dcterms:created>
  <dcterms:modified xsi:type="dcterms:W3CDTF">2024-04-10T02:15:44Z</dcterms:modified>
</cp:coreProperties>
</file>