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40"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305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23AE3-8A9E-4146-99C2-AF955BC8DF7E}" type="datetimeFigureOut">
              <a:rPr lang="en-AU" smtClean="0"/>
              <a:t>15/08/2025</a:t>
            </a:fld>
            <a:endParaRPr lang="en-AU"/>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3DC6FB-B0C2-4C6F-8A6E-F1EA9E9F1012}" type="slidenum">
              <a:rPr lang="en-AU" smtClean="0"/>
              <a:t>‹#›</a:t>
            </a:fld>
            <a:endParaRPr lang="en-AU"/>
          </a:p>
        </p:txBody>
      </p:sp>
    </p:spTree>
    <p:extLst>
      <p:ext uri="{BB962C8B-B14F-4D97-AF65-F5344CB8AC3E}">
        <p14:creationId xmlns:p14="http://schemas.microsoft.com/office/powerpoint/2010/main" val="302563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2F439-9611-01FE-982B-9C6FE4BACD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9E03DF-C2AA-431D-72C6-671CD803C8DF}"/>
              </a:ext>
            </a:extLst>
          </p:cNvPr>
          <p:cNvSpPr>
            <a:spLocks noGrp="1" noRot="1" noChangeAspect="1"/>
          </p:cNvSpPr>
          <p:nvPr>
            <p:ph type="sldImg"/>
          </p:nvPr>
        </p:nvSpPr>
        <p:spPr>
          <a:xfrm>
            <a:off x="2271713" y="1143000"/>
            <a:ext cx="2314575" cy="3086100"/>
          </a:xfrm>
        </p:spPr>
      </p:sp>
      <p:sp>
        <p:nvSpPr>
          <p:cNvPr id="3" name="Notes Placeholder 2">
            <a:extLst>
              <a:ext uri="{FF2B5EF4-FFF2-40B4-BE49-F238E27FC236}">
                <a16:creationId xmlns:a16="http://schemas.microsoft.com/office/drawing/2014/main" id="{59150CE6-E89F-8A57-EE30-9541B4A4C4FE}"/>
              </a:ext>
            </a:extLst>
          </p:cNvPr>
          <p:cNvSpPr>
            <a:spLocks noGrp="1"/>
          </p:cNvSpPr>
          <p:nvPr>
            <p:ph type="body" idx="1"/>
          </p:nvPr>
        </p:nvSpPr>
        <p:spPr/>
        <p:txBody>
          <a:bodyPr>
            <a:normAutofit/>
          </a:bodyPr>
          <a:lstStyle/>
          <a:p>
            <a:endParaRPr lang="en-AU" dirty="0"/>
          </a:p>
        </p:txBody>
      </p:sp>
      <p:sp>
        <p:nvSpPr>
          <p:cNvPr id="4" name="Slide Number Placeholder 3">
            <a:extLst>
              <a:ext uri="{FF2B5EF4-FFF2-40B4-BE49-F238E27FC236}">
                <a16:creationId xmlns:a16="http://schemas.microsoft.com/office/drawing/2014/main" id="{6D63F463-850B-A571-0C52-6096B343AF0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7E4790-4B88-4B3E-89CD-9E8426F404CC}"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1772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endParaRPr lang="en-AU"/>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3773057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290601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1444701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632531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142604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16277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2790589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103463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241611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2681287"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342900" y="1913469"/>
            <a:ext cx="2256235" cy="6254751"/>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290412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AU"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1BBCE7-22BB-4C35-B64C-521946A1A25E}" type="datetimeFigureOut">
              <a:rPr lang="en-AU" smtClean="0"/>
              <a:pPr/>
              <a:t>15/08/2025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159276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1BBCE7-22BB-4C35-B64C-521946A1A25E}" type="datetimeFigureOut">
              <a:rPr lang="en-AU" smtClean="0"/>
              <a:pPr/>
              <a:t>15/08/2025</a:t>
            </a:fld>
            <a:endParaRPr lang="en-AU" dirty="0"/>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0F11533-C339-4AC9-9FBB-5D0E827ECBD5}" type="slidenum">
              <a:rPr lang="en-AU" smtClean="0"/>
              <a:pPr/>
              <a:t>‹#›</a:t>
            </a:fld>
            <a:endParaRPr lang="en-AU" dirty="0"/>
          </a:p>
        </p:txBody>
      </p:sp>
    </p:spTree>
    <p:extLst>
      <p:ext uri="{BB962C8B-B14F-4D97-AF65-F5344CB8AC3E}">
        <p14:creationId xmlns:p14="http://schemas.microsoft.com/office/powerpoint/2010/main" val="2903250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ralsoftheworld.org/coral_geographic/interactive_ma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allencoralatlas.org/atlas/#13.06/-16.9309/145.99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9809B-667E-AED6-1BFD-12D1176D136D}"/>
            </a:ext>
          </a:extLst>
        </p:cNvPr>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C1C91EF7-86A6-BD26-4C0D-A9E568C42328}"/>
              </a:ext>
            </a:extLst>
          </p:cNvPr>
          <p:cNvCxnSpPr/>
          <p:nvPr/>
        </p:nvCxnSpPr>
        <p:spPr>
          <a:xfrm flipH="1">
            <a:off x="508863" y="969600"/>
            <a:ext cx="58634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0D2C4BE5-3404-060C-7477-D29FD91C283B}"/>
              </a:ext>
            </a:extLst>
          </p:cNvPr>
          <p:cNvSpPr txBox="1"/>
          <p:nvPr/>
        </p:nvSpPr>
        <p:spPr>
          <a:xfrm>
            <a:off x="1422031" y="157508"/>
            <a:ext cx="4209688" cy="738664"/>
          </a:xfrm>
          <a:prstGeom prst="rect">
            <a:avLst/>
          </a:prstGeom>
          <a:noFill/>
        </p:spPr>
        <p:txBody>
          <a:bodyPr wrap="square" rtlCol="0">
            <a:spAutoFit/>
          </a:bodyPr>
          <a:lstStyle/>
          <a:p>
            <a:pPr defTabSz="914377"/>
            <a:r>
              <a:rPr lang="en-US" b="1" dirty="0">
                <a:solidFill>
                  <a:prstClr val="black"/>
                </a:solidFill>
                <a:latin typeface="Arial Narrow" pitchFamily="34" charset="0"/>
              </a:rPr>
              <a:t>2. What’s with the latitude? – </a:t>
            </a:r>
            <a:r>
              <a:rPr lang="en-US" sz="1200" dirty="0">
                <a:solidFill>
                  <a:prstClr val="black"/>
                </a:solidFill>
                <a:latin typeface="Arial Narrow" pitchFamily="34" charset="0"/>
              </a:rPr>
              <a:t>Describe the distribution patterns of reefs, including changes moving down latitudinal gradients and across, from inshore to outer shelf reefs.</a:t>
            </a:r>
            <a:endParaRPr lang="en-US" sz="1100" i="1" dirty="0">
              <a:solidFill>
                <a:prstClr val="black"/>
              </a:solidFill>
              <a:latin typeface="Arial Narrow" pitchFamily="34" charset="0"/>
            </a:endParaRPr>
          </a:p>
        </p:txBody>
      </p:sp>
      <p:sp>
        <p:nvSpPr>
          <p:cNvPr id="16" name="TextBox 17">
            <a:extLst>
              <a:ext uri="{FF2B5EF4-FFF2-40B4-BE49-F238E27FC236}">
                <a16:creationId xmlns:a16="http://schemas.microsoft.com/office/drawing/2014/main" id="{65A23F98-3214-D497-00F2-E82DACABD66C}"/>
              </a:ext>
            </a:extLst>
          </p:cNvPr>
          <p:cNvSpPr txBox="1"/>
          <p:nvPr/>
        </p:nvSpPr>
        <p:spPr>
          <a:xfrm>
            <a:off x="5486431" y="146141"/>
            <a:ext cx="117085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r>
              <a:rPr lang="en-US" sz="1200" b="1" dirty="0">
                <a:solidFill>
                  <a:prstClr val="black"/>
                </a:solidFill>
                <a:latin typeface="Arial Narrow" pitchFamily="34" charset="0"/>
              </a:rPr>
              <a:t>Name:</a:t>
            </a:r>
          </a:p>
          <a:p>
            <a:pPr defTabSz="914377"/>
            <a:endParaRPr lang="en-US" sz="1200" b="1" dirty="0">
              <a:solidFill>
                <a:prstClr val="black"/>
              </a:solidFill>
              <a:latin typeface="Arial Narrow" pitchFamily="34" charset="0"/>
            </a:endParaRPr>
          </a:p>
          <a:p>
            <a:pPr defTabSz="914377"/>
            <a:r>
              <a:rPr lang="en-US" sz="1200" b="1" dirty="0">
                <a:solidFill>
                  <a:prstClr val="black"/>
                </a:solidFill>
                <a:latin typeface="Arial Narrow" pitchFamily="34" charset="0"/>
              </a:rPr>
              <a:t>Date: </a:t>
            </a:r>
          </a:p>
        </p:txBody>
      </p:sp>
      <p:sp>
        <p:nvSpPr>
          <p:cNvPr id="3" name="TextBox 2">
            <a:extLst>
              <a:ext uri="{FF2B5EF4-FFF2-40B4-BE49-F238E27FC236}">
                <a16:creationId xmlns:a16="http://schemas.microsoft.com/office/drawing/2014/main" id="{50898091-45F6-F38A-2192-CB4878E904FC}"/>
              </a:ext>
            </a:extLst>
          </p:cNvPr>
          <p:cNvSpPr txBox="1"/>
          <p:nvPr/>
        </p:nvSpPr>
        <p:spPr>
          <a:xfrm>
            <a:off x="564259" y="214201"/>
            <a:ext cx="792088" cy="646331"/>
          </a:xfrm>
          <a:prstGeom prst="rect">
            <a:avLst/>
          </a:prstGeom>
          <a:solidFill>
            <a:schemeClr val="bg1">
              <a:lumMod val="85000"/>
            </a:schemeClr>
          </a:solidFill>
          <a:ln w="57150">
            <a:solidFill>
              <a:schemeClr val="tx1"/>
            </a:solidFill>
          </a:ln>
        </p:spPr>
        <p:txBody>
          <a:bodyPr wrap="square" rtlCol="0">
            <a:spAutoFit/>
          </a:bodyPr>
          <a:lstStyle/>
          <a:p>
            <a:pPr defTabSz="914377"/>
            <a:r>
              <a:rPr lang="en-AU" b="1" dirty="0">
                <a:solidFill>
                  <a:prstClr val="black"/>
                </a:solidFill>
                <a:latin typeface="Arial Narrow" panose="020B0606020202030204" pitchFamily="34" charset="0"/>
              </a:rPr>
              <a:t>M</a:t>
            </a:r>
            <a:r>
              <a:rPr lang="en-AU" sz="1200" b="1" dirty="0">
                <a:solidFill>
                  <a:prstClr val="black"/>
                </a:solidFill>
                <a:latin typeface="Arial Narrow" panose="020B0606020202030204" pitchFamily="34" charset="0"/>
              </a:rPr>
              <a:t>arine</a:t>
            </a:r>
            <a:r>
              <a:rPr lang="en-AU" dirty="0">
                <a:solidFill>
                  <a:prstClr val="black"/>
                </a:solidFill>
                <a:latin typeface="Calibri"/>
              </a:rPr>
              <a:t> </a:t>
            </a:r>
          </a:p>
          <a:p>
            <a:pPr defTabSz="914377"/>
            <a:r>
              <a:rPr lang="en-AU" dirty="0">
                <a:ln>
                  <a:solidFill>
                    <a:prstClr val="black"/>
                  </a:solidFill>
                </a:ln>
                <a:solidFill>
                  <a:prstClr val="black"/>
                </a:solidFill>
                <a:latin typeface="Arial Narrow" panose="020B0606020202030204" pitchFamily="34" charset="0"/>
              </a:rPr>
              <a:t>E</a:t>
            </a:r>
            <a:r>
              <a:rPr lang="en-AU" sz="1200" dirty="0">
                <a:ln>
                  <a:solidFill>
                    <a:prstClr val="black"/>
                  </a:solidFill>
                </a:ln>
                <a:solidFill>
                  <a:prstClr val="black"/>
                </a:solidFill>
                <a:latin typeface="Arial Narrow" panose="020B0606020202030204" pitchFamily="34" charset="0"/>
              </a:rPr>
              <a:t>ducation</a:t>
            </a:r>
          </a:p>
        </p:txBody>
      </p:sp>
      <p:sp>
        <p:nvSpPr>
          <p:cNvPr id="63" name="TextBox 62">
            <a:extLst>
              <a:ext uri="{FF2B5EF4-FFF2-40B4-BE49-F238E27FC236}">
                <a16:creationId xmlns:a16="http://schemas.microsoft.com/office/drawing/2014/main" id="{1260B545-A742-6920-11DE-1CE7B0754C45}"/>
              </a:ext>
            </a:extLst>
          </p:cNvPr>
          <p:cNvSpPr txBox="1"/>
          <p:nvPr/>
        </p:nvSpPr>
        <p:spPr>
          <a:xfrm rot="16200000">
            <a:off x="-56442" y="314967"/>
            <a:ext cx="1116764" cy="181588"/>
          </a:xfrm>
          <a:prstGeom prst="rect">
            <a:avLst/>
          </a:prstGeom>
          <a:noFill/>
        </p:spPr>
        <p:txBody>
          <a:bodyPr wrap="square" rtlCol="0">
            <a:spAutoFit/>
          </a:bodyPr>
          <a:lstStyle/>
          <a:p>
            <a:pPr defTabSz="914377"/>
            <a:r>
              <a:rPr lang="en-AU" sz="580" dirty="0">
                <a:solidFill>
                  <a:prstClr val="black"/>
                </a:solidFill>
                <a:latin typeface="Arial Narrow" panose="020B0606020202030204" pitchFamily="34" charset="0"/>
              </a:rPr>
              <a:t>marineeducation.com.au</a:t>
            </a:r>
          </a:p>
        </p:txBody>
      </p:sp>
      <p:cxnSp>
        <p:nvCxnSpPr>
          <p:cNvPr id="13" name="Straight Connector 12">
            <a:extLst>
              <a:ext uri="{FF2B5EF4-FFF2-40B4-BE49-F238E27FC236}">
                <a16:creationId xmlns:a16="http://schemas.microsoft.com/office/drawing/2014/main" id="{5C0B000C-F33E-11C3-9E12-D5AA010E4AE1}"/>
              </a:ext>
            </a:extLst>
          </p:cNvPr>
          <p:cNvCxnSpPr>
            <a:cxnSpLocks/>
          </p:cNvCxnSpPr>
          <p:nvPr/>
        </p:nvCxnSpPr>
        <p:spPr>
          <a:xfrm flipH="1">
            <a:off x="522031" y="8767465"/>
            <a:ext cx="58442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6">
            <a:extLst>
              <a:ext uri="{FF2B5EF4-FFF2-40B4-BE49-F238E27FC236}">
                <a16:creationId xmlns:a16="http://schemas.microsoft.com/office/drawing/2014/main" id="{73618CC7-BC1F-685B-EE52-06F9805FE1D6}"/>
              </a:ext>
            </a:extLst>
          </p:cNvPr>
          <p:cNvSpPr txBox="1"/>
          <p:nvPr/>
        </p:nvSpPr>
        <p:spPr>
          <a:xfrm>
            <a:off x="463784" y="8764134"/>
            <a:ext cx="2461161"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r>
              <a:rPr lang="en-AU" sz="1100" dirty="0">
                <a:solidFill>
                  <a:prstClr val="black"/>
                </a:solidFill>
                <a:latin typeface="Arial Narrow" pitchFamily="34" charset="0"/>
              </a:rPr>
              <a:t>© Natasha Agra 2025 </a:t>
            </a:r>
            <a:r>
              <a:rPr lang="en-AU" sz="1100" b="1" dirty="0">
                <a:solidFill>
                  <a:prstClr val="white"/>
                </a:solidFill>
                <a:highlight>
                  <a:srgbClr val="000000"/>
                </a:highlight>
                <a:latin typeface="Arial Narrow" pitchFamily="34" charset="0"/>
              </a:rPr>
              <a:t>CC BY-NC-SA</a:t>
            </a:r>
            <a:r>
              <a:rPr lang="en-AU" sz="1100" dirty="0">
                <a:solidFill>
                  <a:prstClr val="black"/>
                </a:solidFill>
                <a:latin typeface="Arial Narrow" pitchFamily="34" charset="0"/>
              </a:rPr>
              <a:t>                   </a:t>
            </a:r>
            <a:endParaRPr lang="en-AU" sz="1100" b="1" dirty="0">
              <a:solidFill>
                <a:prstClr val="black"/>
              </a:solidFill>
              <a:latin typeface="Arial Narrow" pitchFamily="34" charset="0"/>
            </a:endParaRPr>
          </a:p>
        </p:txBody>
      </p:sp>
      <p:sp>
        <p:nvSpPr>
          <p:cNvPr id="12" name="TextBox 36">
            <a:extLst>
              <a:ext uri="{FF2B5EF4-FFF2-40B4-BE49-F238E27FC236}">
                <a16:creationId xmlns:a16="http://schemas.microsoft.com/office/drawing/2014/main" id="{B700EA5B-B847-4C8A-216C-29D284B4D51A}"/>
              </a:ext>
            </a:extLst>
          </p:cNvPr>
          <p:cNvSpPr txBox="1"/>
          <p:nvPr/>
        </p:nvSpPr>
        <p:spPr>
          <a:xfrm>
            <a:off x="2985153" y="8774887"/>
            <a:ext cx="3147961"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377"/>
            <a:r>
              <a:rPr lang="en-AU" sz="1100" dirty="0">
                <a:solidFill>
                  <a:prstClr val="black"/>
                </a:solidFill>
                <a:latin typeface="Arial Narrow" pitchFamily="34" charset="0"/>
              </a:rPr>
              <a:t>Unit 3 Topic 1 Science Understanding	                                               </a:t>
            </a:r>
            <a:endParaRPr lang="en-AU" sz="1100" b="1" dirty="0">
              <a:solidFill>
                <a:prstClr val="black"/>
              </a:solidFill>
              <a:latin typeface="Arial Narrow" pitchFamily="34" charset="0"/>
            </a:endParaRPr>
          </a:p>
        </p:txBody>
      </p:sp>
      <p:sp>
        <p:nvSpPr>
          <p:cNvPr id="2" name="TextBox 1">
            <a:extLst>
              <a:ext uri="{FF2B5EF4-FFF2-40B4-BE49-F238E27FC236}">
                <a16:creationId xmlns:a16="http://schemas.microsoft.com/office/drawing/2014/main" id="{1C06542F-B000-7B72-0DEF-3D2C6152DE7D}"/>
              </a:ext>
            </a:extLst>
          </p:cNvPr>
          <p:cNvSpPr txBox="1"/>
          <p:nvPr/>
        </p:nvSpPr>
        <p:spPr>
          <a:xfrm>
            <a:off x="497259" y="1035530"/>
            <a:ext cx="5863484" cy="637097"/>
          </a:xfrm>
          <a:prstGeom prst="rect">
            <a:avLst/>
          </a:prstGeom>
          <a:solidFill>
            <a:schemeClr val="bg1">
              <a:lumMod val="85000"/>
            </a:schemeClr>
          </a:solidFill>
        </p:spPr>
        <p:txBody>
          <a:bodyPr wrap="square" rtlCol="0">
            <a:spAutoFit/>
          </a:bodyPr>
          <a:lstStyle/>
          <a:p>
            <a:pPr defTabSz="914377"/>
            <a:r>
              <a:rPr lang="en-US" sz="1180" dirty="0">
                <a:solidFill>
                  <a:prstClr val="black"/>
                </a:solidFill>
                <a:latin typeface="Arial Narrow" pitchFamily="34" charset="0"/>
              </a:rPr>
              <a:t>When observing the global distribution of coral reefs, a clear trend can be seen through comparing latitude gradients of coral reefs. In the last activity, we saw the importance of warm, shallow, clear water on the growth of coral reefs. How does latitude gradient relate to these requirements? </a:t>
            </a:r>
            <a:endParaRPr lang="en-AU" sz="1180" dirty="0">
              <a:solidFill>
                <a:prstClr val="black"/>
              </a:solidFill>
              <a:latin typeface="Calibri"/>
            </a:endParaRPr>
          </a:p>
        </p:txBody>
      </p:sp>
      <p:cxnSp>
        <p:nvCxnSpPr>
          <p:cNvPr id="4" name="Straight Connector 3">
            <a:extLst>
              <a:ext uri="{FF2B5EF4-FFF2-40B4-BE49-F238E27FC236}">
                <a16:creationId xmlns:a16="http://schemas.microsoft.com/office/drawing/2014/main" id="{46406760-3042-DEBB-6F94-3B6ED392DC8C}"/>
              </a:ext>
            </a:extLst>
          </p:cNvPr>
          <p:cNvCxnSpPr/>
          <p:nvPr/>
        </p:nvCxnSpPr>
        <p:spPr>
          <a:xfrm flipH="1">
            <a:off x="497259" y="1763688"/>
            <a:ext cx="58634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7AE076C-A905-4812-D10E-239AF7D9BE86}"/>
              </a:ext>
            </a:extLst>
          </p:cNvPr>
          <p:cNvSpPr txBox="1"/>
          <p:nvPr/>
        </p:nvSpPr>
        <p:spPr>
          <a:xfrm>
            <a:off x="409605" y="1780377"/>
            <a:ext cx="6115739" cy="738664"/>
          </a:xfrm>
          <a:prstGeom prst="rect">
            <a:avLst/>
          </a:prstGeom>
          <a:noFill/>
        </p:spPr>
        <p:txBody>
          <a:bodyPr wrap="square">
            <a:spAutoFit/>
          </a:bodyPr>
          <a:lstStyle/>
          <a:p>
            <a:pPr defTabSz="914377"/>
            <a:r>
              <a:rPr lang="en-AU" sz="1400" dirty="0">
                <a:solidFill>
                  <a:prstClr val="black"/>
                </a:solidFill>
                <a:latin typeface="Arial Narrow" panose="020B0606020202030204" pitchFamily="34" charset="0"/>
              </a:rPr>
              <a:t>Use the </a:t>
            </a:r>
            <a:r>
              <a:rPr lang="en-AU" sz="1400" b="1" dirty="0">
                <a:solidFill>
                  <a:prstClr val="black"/>
                </a:solidFill>
                <a:latin typeface="Arial Narrow" panose="020B0606020202030204" pitchFamily="34" charset="0"/>
              </a:rPr>
              <a:t>Coral Reef Map</a:t>
            </a:r>
            <a:r>
              <a:rPr lang="en-AU" sz="1400" dirty="0">
                <a:solidFill>
                  <a:prstClr val="black"/>
                </a:solidFill>
                <a:latin typeface="Arial Narrow" panose="020B0606020202030204" pitchFamily="34" charset="0"/>
              </a:rPr>
              <a:t> website provided. When you hover over an area, latitude and longitude are shown. </a:t>
            </a:r>
            <a:r>
              <a:rPr lang="en-AU" sz="1400" dirty="0">
                <a:solidFill>
                  <a:prstClr val="black"/>
                </a:solidFill>
                <a:latin typeface="Arial Narrow" panose="020B0606020202030204" pitchFamily="34" charset="0"/>
                <a:hlinkClick r:id="rId3">
                  <a:extLst>
                    <a:ext uri="{A12FA001-AC4F-418D-AE19-62706E023703}">
                      <ahyp:hlinkClr xmlns:ahyp="http://schemas.microsoft.com/office/drawing/2018/hyperlinkcolor" val="tx"/>
                    </a:ext>
                  </a:extLst>
                </a:hlinkClick>
              </a:rPr>
              <a:t>https://www.coralsoftheworld.org/coral_geographic/interactive_map/</a:t>
            </a:r>
            <a:endParaRPr lang="en-AU" sz="1400" dirty="0">
              <a:solidFill>
                <a:prstClr val="black"/>
              </a:solidFill>
              <a:latin typeface="Arial Narrow" panose="020B0606020202030204" pitchFamily="34" charset="0"/>
            </a:endParaRPr>
          </a:p>
          <a:p>
            <a:pPr defTabSz="914377"/>
            <a:r>
              <a:rPr lang="en-AU" sz="1400" dirty="0">
                <a:solidFill>
                  <a:prstClr val="black"/>
                </a:solidFill>
                <a:latin typeface="Arial Narrow" panose="020B0606020202030204" pitchFamily="34" charset="0"/>
              </a:rPr>
              <a:t>Find and list 3 coral reefs at different latitudes in the table below: </a:t>
            </a:r>
          </a:p>
        </p:txBody>
      </p:sp>
      <p:graphicFrame>
        <p:nvGraphicFramePr>
          <p:cNvPr id="7" name="Table 6">
            <a:extLst>
              <a:ext uri="{FF2B5EF4-FFF2-40B4-BE49-F238E27FC236}">
                <a16:creationId xmlns:a16="http://schemas.microsoft.com/office/drawing/2014/main" id="{E278BF7A-F6C3-B952-29A3-4B67AF164D75}"/>
              </a:ext>
            </a:extLst>
          </p:cNvPr>
          <p:cNvGraphicFramePr>
            <a:graphicFrameLocks noGrp="1"/>
          </p:cNvGraphicFramePr>
          <p:nvPr/>
        </p:nvGraphicFramePr>
        <p:xfrm>
          <a:off x="522032" y="2559520"/>
          <a:ext cx="3168354" cy="1264920"/>
        </p:xfrm>
        <a:graphic>
          <a:graphicData uri="http://schemas.openxmlformats.org/drawingml/2006/table">
            <a:tbl>
              <a:tblPr firstRow="1" bandRow="1">
                <a:tableStyleId>{5940675A-B579-460E-94D1-54222C63F5DA}</a:tableStyleId>
              </a:tblPr>
              <a:tblGrid>
                <a:gridCol w="1335963">
                  <a:extLst>
                    <a:ext uri="{9D8B030D-6E8A-4147-A177-3AD203B41FA5}">
                      <a16:colId xmlns:a16="http://schemas.microsoft.com/office/drawing/2014/main" val="20000"/>
                    </a:ext>
                  </a:extLst>
                </a:gridCol>
                <a:gridCol w="936104">
                  <a:extLst>
                    <a:ext uri="{9D8B030D-6E8A-4147-A177-3AD203B41FA5}">
                      <a16:colId xmlns:a16="http://schemas.microsoft.com/office/drawing/2014/main" val="20002"/>
                    </a:ext>
                  </a:extLst>
                </a:gridCol>
                <a:gridCol w="896287">
                  <a:extLst>
                    <a:ext uri="{9D8B030D-6E8A-4147-A177-3AD203B41FA5}">
                      <a16:colId xmlns:a16="http://schemas.microsoft.com/office/drawing/2014/main" val="20003"/>
                    </a:ext>
                  </a:extLst>
                </a:gridCol>
              </a:tblGrid>
              <a:tr h="259080">
                <a:tc>
                  <a:txBody>
                    <a:bodyPr/>
                    <a:lstStyle/>
                    <a:p>
                      <a:pPr algn="ctr"/>
                      <a:r>
                        <a:rPr lang="en-AU" sz="1100" b="1" dirty="0">
                          <a:latin typeface="Arial Narrow" panose="020B0606020202030204" pitchFamily="34" charset="0"/>
                        </a:rPr>
                        <a:t>Reef Name</a:t>
                      </a:r>
                    </a:p>
                  </a:txBody>
                  <a:tcPr>
                    <a:solidFill>
                      <a:schemeClr val="bg1">
                        <a:lumMod val="85000"/>
                      </a:schemeClr>
                    </a:solidFill>
                  </a:tcPr>
                </a:tc>
                <a:tc>
                  <a:txBody>
                    <a:bodyPr/>
                    <a:lstStyle/>
                    <a:p>
                      <a:pPr algn="ctr"/>
                      <a:r>
                        <a:rPr lang="en-AU" sz="1100" b="1" dirty="0">
                          <a:latin typeface="Arial Narrow" panose="020B0606020202030204" pitchFamily="34" charset="0"/>
                        </a:rPr>
                        <a:t>Location </a:t>
                      </a:r>
                    </a:p>
                  </a:txBody>
                  <a:tcPr>
                    <a:solidFill>
                      <a:schemeClr val="bg1">
                        <a:lumMod val="85000"/>
                      </a:schemeClr>
                    </a:solidFill>
                  </a:tcPr>
                </a:tc>
                <a:tc>
                  <a:txBody>
                    <a:bodyPr/>
                    <a:lstStyle/>
                    <a:p>
                      <a:pPr algn="ctr"/>
                      <a:r>
                        <a:rPr lang="en-AU" sz="1100" b="1" dirty="0">
                          <a:latin typeface="Arial Narrow" panose="020B0606020202030204" pitchFamily="34" charset="0"/>
                        </a:rPr>
                        <a:t>Latitude </a:t>
                      </a:r>
                    </a:p>
                  </a:txBody>
                  <a:tcPr>
                    <a:solidFill>
                      <a:schemeClr val="bg1">
                        <a:lumMod val="85000"/>
                      </a:schemeClr>
                    </a:solidFill>
                  </a:tcPr>
                </a:tc>
                <a:extLst>
                  <a:ext uri="{0D108BD9-81ED-4DB2-BD59-A6C34878D82A}">
                    <a16:rowId xmlns:a16="http://schemas.microsoft.com/office/drawing/2014/main" val="10000"/>
                  </a:ext>
                </a:extLst>
              </a:tr>
              <a:tr h="335280">
                <a:tc>
                  <a:txBody>
                    <a:bodyPr/>
                    <a:lstStyle/>
                    <a:p>
                      <a:pPr algn="ctr"/>
                      <a:endParaRPr lang="en-AU" sz="800" dirty="0">
                        <a:latin typeface="Arial Narrow" panose="020B0606020202030204" pitchFamily="34" charset="0"/>
                      </a:endParaRPr>
                    </a:p>
                    <a:p>
                      <a:pPr algn="ctr"/>
                      <a:endParaRPr lang="en-AU" sz="800" dirty="0">
                        <a:latin typeface="Arial Narrow" panose="020B0606020202030204" pitchFamily="34" charset="0"/>
                      </a:endParaRPr>
                    </a:p>
                  </a:txBody>
                  <a:tcPr/>
                </a:tc>
                <a:tc>
                  <a:txBody>
                    <a:bodyPr/>
                    <a:lstStyle/>
                    <a:p>
                      <a:pPr algn="ctr"/>
                      <a:endParaRPr lang="en-AU" sz="800" dirty="0">
                        <a:latin typeface="Arial Narrow" panose="020B0606020202030204" pitchFamily="34" charset="0"/>
                      </a:endParaRPr>
                    </a:p>
                  </a:txBody>
                  <a:tcPr/>
                </a:tc>
                <a:tc>
                  <a:txBody>
                    <a:bodyPr/>
                    <a:lstStyle/>
                    <a:p>
                      <a:pPr algn="ctr"/>
                      <a:endParaRPr lang="en-AU" sz="800" dirty="0">
                        <a:latin typeface="Arial Narrow" panose="020B0606020202030204" pitchFamily="34" charset="0"/>
                      </a:endParaRPr>
                    </a:p>
                  </a:txBody>
                  <a:tcPr/>
                </a:tc>
                <a:extLst>
                  <a:ext uri="{0D108BD9-81ED-4DB2-BD59-A6C34878D82A}">
                    <a16:rowId xmlns:a16="http://schemas.microsoft.com/office/drawing/2014/main" val="10001"/>
                  </a:ext>
                </a:extLst>
              </a:tr>
              <a:tr h="335280">
                <a:tc>
                  <a:txBody>
                    <a:bodyPr/>
                    <a:lstStyle/>
                    <a:p>
                      <a:pPr algn="ctr"/>
                      <a:endParaRPr lang="en-AU" sz="800" dirty="0">
                        <a:latin typeface="Arial Narrow" panose="020B0606020202030204" pitchFamily="34" charset="0"/>
                      </a:endParaRPr>
                    </a:p>
                    <a:p>
                      <a:pPr algn="ctr"/>
                      <a:endParaRPr lang="en-AU" sz="800" dirty="0">
                        <a:latin typeface="Arial Narrow" panose="020B0606020202030204" pitchFamily="34" charset="0"/>
                      </a:endParaRPr>
                    </a:p>
                  </a:txBody>
                  <a:tcPr/>
                </a:tc>
                <a:tc>
                  <a:txBody>
                    <a:bodyPr/>
                    <a:lstStyle/>
                    <a:p>
                      <a:pPr algn="ctr"/>
                      <a:endParaRPr lang="en-AU" sz="800" dirty="0">
                        <a:latin typeface="Arial Narrow" panose="020B0606020202030204" pitchFamily="34" charset="0"/>
                      </a:endParaRPr>
                    </a:p>
                  </a:txBody>
                  <a:tcPr/>
                </a:tc>
                <a:tc>
                  <a:txBody>
                    <a:bodyPr/>
                    <a:lstStyle/>
                    <a:p>
                      <a:pPr algn="ctr"/>
                      <a:endParaRPr lang="en-AU" sz="800" dirty="0">
                        <a:latin typeface="Arial Narrow" panose="020B0606020202030204" pitchFamily="34" charset="0"/>
                      </a:endParaRPr>
                    </a:p>
                  </a:txBody>
                  <a:tcPr/>
                </a:tc>
                <a:extLst>
                  <a:ext uri="{0D108BD9-81ED-4DB2-BD59-A6C34878D82A}">
                    <a16:rowId xmlns:a16="http://schemas.microsoft.com/office/drawing/2014/main" val="10002"/>
                  </a:ext>
                </a:extLst>
              </a:tr>
              <a:tr h="335280">
                <a:tc>
                  <a:txBody>
                    <a:bodyPr/>
                    <a:lstStyle/>
                    <a:p>
                      <a:pPr algn="ctr"/>
                      <a:endParaRPr lang="en-AU" sz="800" dirty="0">
                        <a:latin typeface="Arial Narrow" panose="020B0606020202030204" pitchFamily="34" charset="0"/>
                      </a:endParaRPr>
                    </a:p>
                    <a:p>
                      <a:pPr algn="ctr"/>
                      <a:endParaRPr lang="en-AU" sz="800" dirty="0">
                        <a:latin typeface="Arial Narrow" panose="020B0606020202030204" pitchFamily="34" charset="0"/>
                      </a:endParaRPr>
                    </a:p>
                  </a:txBody>
                  <a:tcPr>
                    <a:solidFill>
                      <a:schemeClr val="bg1"/>
                    </a:solidFill>
                  </a:tcPr>
                </a:tc>
                <a:tc>
                  <a:txBody>
                    <a:bodyPr/>
                    <a:lstStyle/>
                    <a:p>
                      <a:pPr algn="ctr"/>
                      <a:endParaRPr lang="en-AU" sz="800" dirty="0">
                        <a:latin typeface="Arial Narrow" panose="020B0606020202030204" pitchFamily="34" charset="0"/>
                      </a:endParaRPr>
                    </a:p>
                  </a:txBody>
                  <a:tcPr>
                    <a:solidFill>
                      <a:schemeClr val="bg1"/>
                    </a:solidFill>
                  </a:tcPr>
                </a:tc>
                <a:tc>
                  <a:txBody>
                    <a:bodyPr/>
                    <a:lstStyle/>
                    <a:p>
                      <a:pPr algn="ctr"/>
                      <a:endParaRPr lang="en-AU" sz="800" dirty="0">
                        <a:latin typeface="Arial Narrow" panose="020B0606020202030204" pitchFamily="34" charset="0"/>
                      </a:endParaRPr>
                    </a:p>
                  </a:txBody>
                  <a:tcPr>
                    <a:solidFill>
                      <a:schemeClr val="bg1"/>
                    </a:solidFill>
                  </a:tcPr>
                </a:tc>
                <a:extLst>
                  <a:ext uri="{0D108BD9-81ED-4DB2-BD59-A6C34878D82A}">
                    <a16:rowId xmlns:a16="http://schemas.microsoft.com/office/drawing/2014/main" val="10003"/>
                  </a:ext>
                </a:extLst>
              </a:tr>
            </a:tbl>
          </a:graphicData>
        </a:graphic>
      </p:graphicFrame>
      <p:sp>
        <p:nvSpPr>
          <p:cNvPr id="10" name="Rectangle 9">
            <a:extLst>
              <a:ext uri="{FF2B5EF4-FFF2-40B4-BE49-F238E27FC236}">
                <a16:creationId xmlns:a16="http://schemas.microsoft.com/office/drawing/2014/main" id="{553FABFC-80E4-228B-60D2-9018F24DCF72}"/>
              </a:ext>
            </a:extLst>
          </p:cNvPr>
          <p:cNvSpPr/>
          <p:nvPr/>
        </p:nvSpPr>
        <p:spPr>
          <a:xfrm>
            <a:off x="506855" y="3967050"/>
            <a:ext cx="5844291" cy="11253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377"/>
            <a:r>
              <a:rPr lang="en-AU" sz="1400" b="1" dirty="0">
                <a:solidFill>
                  <a:prstClr val="black"/>
                </a:solidFill>
                <a:latin typeface="Arial Narrow" panose="020B0606020202030204" pitchFamily="34" charset="0"/>
              </a:rPr>
              <a:t>Q. </a:t>
            </a:r>
            <a:r>
              <a:rPr lang="en-AU" sz="1400" dirty="0">
                <a:solidFill>
                  <a:prstClr val="black"/>
                </a:solidFill>
                <a:latin typeface="Arial Narrow" panose="020B0606020202030204" pitchFamily="34" charset="0"/>
              </a:rPr>
              <a:t>Describe the pattern you notice about reef distribution and latitude. i.e. What do the latitude of the reefs have in common?</a:t>
            </a:r>
          </a:p>
          <a:p>
            <a:pPr defTabSz="914377"/>
            <a:endParaRPr lang="en-AU" sz="1400" b="1" dirty="0">
              <a:solidFill>
                <a:prstClr val="black"/>
              </a:solidFill>
              <a:latin typeface="Arial Narrow" panose="020B0606020202030204" pitchFamily="34" charset="0"/>
            </a:endParaRPr>
          </a:p>
          <a:p>
            <a:pPr defTabSz="914377"/>
            <a:r>
              <a:rPr lang="en-AU" sz="1400" b="1" dirty="0">
                <a:solidFill>
                  <a:prstClr val="black"/>
                </a:solidFill>
                <a:latin typeface="Arial Narrow" panose="020B0606020202030204" pitchFamily="34" charset="0"/>
              </a:rPr>
              <a:t>Ans</a:t>
            </a:r>
            <a:r>
              <a:rPr lang="en-AU" sz="1400" b="1" i="1" dirty="0">
                <a:solidFill>
                  <a:prstClr val="black"/>
                </a:solidFill>
                <a:latin typeface="Arial Narrow" panose="020B0606020202030204" pitchFamily="34" charset="0"/>
              </a:rPr>
              <a:t>. </a:t>
            </a:r>
            <a:endParaRPr lang="en-AU" sz="1400" i="1" dirty="0">
              <a:solidFill>
                <a:prstClr val="black"/>
              </a:solidFill>
              <a:latin typeface="Arial Narrow" panose="020B0606020202030204" pitchFamily="34" charset="0"/>
            </a:endParaRPr>
          </a:p>
          <a:p>
            <a:pPr defTabSz="914377"/>
            <a:endParaRPr lang="en-AU" sz="600" b="1" dirty="0">
              <a:solidFill>
                <a:prstClr val="black"/>
              </a:solidFill>
              <a:latin typeface="Arial Narrow" panose="020B0606020202030204" pitchFamily="34" charset="0"/>
            </a:endParaRPr>
          </a:p>
        </p:txBody>
      </p:sp>
      <p:sp>
        <p:nvSpPr>
          <p:cNvPr id="11" name="Rectangle 10">
            <a:extLst>
              <a:ext uri="{FF2B5EF4-FFF2-40B4-BE49-F238E27FC236}">
                <a16:creationId xmlns:a16="http://schemas.microsoft.com/office/drawing/2014/main" id="{E661C0EE-30D0-7644-51D2-C951EB10BD6F}"/>
              </a:ext>
            </a:extLst>
          </p:cNvPr>
          <p:cNvSpPr/>
          <p:nvPr/>
        </p:nvSpPr>
        <p:spPr>
          <a:xfrm>
            <a:off x="960301" y="4456376"/>
            <a:ext cx="5267899" cy="51754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AU">
              <a:solidFill>
                <a:prstClr val="black">
                  <a:lumMod val="65000"/>
                  <a:lumOff val="35000"/>
                </a:prstClr>
              </a:solidFill>
              <a:latin typeface="Calibri"/>
            </a:endParaRPr>
          </a:p>
        </p:txBody>
      </p:sp>
      <p:sp>
        <p:nvSpPr>
          <p:cNvPr id="19" name="TextBox 18">
            <a:extLst>
              <a:ext uri="{FF2B5EF4-FFF2-40B4-BE49-F238E27FC236}">
                <a16:creationId xmlns:a16="http://schemas.microsoft.com/office/drawing/2014/main" id="{88DFA3E1-5422-0A88-2148-691132212CA6}"/>
              </a:ext>
            </a:extLst>
          </p:cNvPr>
          <p:cNvSpPr txBox="1"/>
          <p:nvPr/>
        </p:nvSpPr>
        <p:spPr>
          <a:xfrm>
            <a:off x="487662" y="5148351"/>
            <a:ext cx="5863484" cy="707886"/>
          </a:xfrm>
          <a:prstGeom prst="rect">
            <a:avLst/>
          </a:prstGeom>
          <a:solidFill>
            <a:schemeClr val="bg1">
              <a:lumMod val="85000"/>
            </a:schemeClr>
          </a:solidFill>
        </p:spPr>
        <p:txBody>
          <a:bodyPr wrap="square" rtlCol="0">
            <a:spAutoFit/>
          </a:bodyPr>
          <a:lstStyle/>
          <a:p>
            <a:pPr defTabSz="914377"/>
            <a:r>
              <a:rPr lang="en-AU" sz="1600" b="1" dirty="0">
                <a:solidFill>
                  <a:prstClr val="black"/>
                </a:solidFill>
                <a:latin typeface="Arial Narrow" panose="020B0606020202030204" pitchFamily="34" charset="0"/>
              </a:rPr>
              <a:t>Inshore and outer shelf reefs </a:t>
            </a:r>
            <a:r>
              <a:rPr lang="en-AU" sz="1200" dirty="0">
                <a:solidFill>
                  <a:prstClr val="black"/>
                </a:solidFill>
                <a:latin typeface="Arial Narrow" panose="020B0606020202030204" pitchFamily="34" charset="0"/>
              </a:rPr>
              <a:t>also differ in various ways. Environmental factors such as water visibility, temperature, wave exposure and sediment run-off impact the coral types and cover that can be found on inshore and outer shelf reefs.  </a:t>
            </a:r>
            <a:r>
              <a:rPr lang="en-AU" sz="1200" b="1" dirty="0">
                <a:solidFill>
                  <a:prstClr val="black"/>
                </a:solidFill>
                <a:latin typeface="Arial Narrow" panose="020B0606020202030204" pitchFamily="34" charset="0"/>
              </a:rPr>
              <a:t> </a:t>
            </a:r>
          </a:p>
        </p:txBody>
      </p:sp>
      <p:sp>
        <p:nvSpPr>
          <p:cNvPr id="24" name="TextBox 23">
            <a:extLst>
              <a:ext uri="{FF2B5EF4-FFF2-40B4-BE49-F238E27FC236}">
                <a16:creationId xmlns:a16="http://schemas.microsoft.com/office/drawing/2014/main" id="{F4B7A46D-84CA-70EF-2069-B51077875884}"/>
              </a:ext>
            </a:extLst>
          </p:cNvPr>
          <p:cNvSpPr txBox="1"/>
          <p:nvPr/>
        </p:nvSpPr>
        <p:spPr>
          <a:xfrm>
            <a:off x="443638" y="5883492"/>
            <a:ext cx="5863484" cy="707886"/>
          </a:xfrm>
          <a:prstGeom prst="rect">
            <a:avLst/>
          </a:prstGeom>
          <a:noFill/>
        </p:spPr>
        <p:txBody>
          <a:bodyPr wrap="square" rtlCol="0">
            <a:spAutoFit/>
          </a:bodyPr>
          <a:lstStyle/>
          <a:p>
            <a:pPr defTabSz="914377"/>
            <a:r>
              <a:rPr lang="en-AU" sz="1200" dirty="0">
                <a:solidFill>
                  <a:prstClr val="black"/>
                </a:solidFill>
                <a:latin typeface="Arial Narrow" panose="020B0606020202030204" pitchFamily="34" charset="0"/>
              </a:rPr>
              <a:t>Use satellite imagery on the website provided to compare 3 different reef locations and investigate how and why they differ. </a:t>
            </a:r>
            <a:r>
              <a:rPr lang="en-AU" sz="1200" dirty="0">
                <a:solidFill>
                  <a:prstClr val="black"/>
                </a:solidFill>
                <a:latin typeface="Arial Narrow" panose="020B0606020202030204" pitchFamily="34" charset="0"/>
                <a:hlinkClick r:id="rId4">
                  <a:extLst>
                    <a:ext uri="{A12FA001-AC4F-418D-AE19-62706E023703}">
                      <ahyp:hlinkClr xmlns:ahyp="http://schemas.microsoft.com/office/drawing/2018/hyperlinkcolor" val="tx"/>
                    </a:ext>
                  </a:extLst>
                </a:hlinkClick>
              </a:rPr>
              <a:t>https://allencoralatlas.org/atlas/#13.06/-16.9309/145.9912</a:t>
            </a:r>
            <a:r>
              <a:rPr lang="en-AU" sz="1200" dirty="0">
                <a:solidFill>
                  <a:prstClr val="black"/>
                </a:solidFill>
                <a:latin typeface="Arial Narrow" panose="020B0606020202030204" pitchFamily="34" charset="0"/>
              </a:rPr>
              <a:t> </a:t>
            </a:r>
          </a:p>
          <a:p>
            <a:pPr defTabSz="914377"/>
            <a:r>
              <a:rPr lang="en-AU" sz="1600" dirty="0">
                <a:solidFill>
                  <a:prstClr val="black"/>
                </a:solidFill>
                <a:latin typeface="Calibri"/>
              </a:rPr>
              <a:t>	</a:t>
            </a:r>
          </a:p>
        </p:txBody>
      </p:sp>
      <p:cxnSp>
        <p:nvCxnSpPr>
          <p:cNvPr id="25" name="Straight Connector 24">
            <a:extLst>
              <a:ext uri="{FF2B5EF4-FFF2-40B4-BE49-F238E27FC236}">
                <a16:creationId xmlns:a16="http://schemas.microsoft.com/office/drawing/2014/main" id="{4F5C8C76-81F9-9912-D7E5-DA3FF86EF43D}"/>
              </a:ext>
            </a:extLst>
          </p:cNvPr>
          <p:cNvCxnSpPr/>
          <p:nvPr/>
        </p:nvCxnSpPr>
        <p:spPr>
          <a:xfrm flipH="1">
            <a:off x="508863" y="5893761"/>
            <a:ext cx="58634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6" name="Table 25">
            <a:extLst>
              <a:ext uri="{FF2B5EF4-FFF2-40B4-BE49-F238E27FC236}">
                <a16:creationId xmlns:a16="http://schemas.microsoft.com/office/drawing/2014/main" id="{837703CF-226F-2E06-E7D9-5ECDB575BEDB}"/>
              </a:ext>
            </a:extLst>
          </p:cNvPr>
          <p:cNvGraphicFramePr>
            <a:graphicFrameLocks noGrp="1"/>
          </p:cNvGraphicFramePr>
          <p:nvPr/>
        </p:nvGraphicFramePr>
        <p:xfrm>
          <a:off x="497258" y="6320805"/>
          <a:ext cx="5863484" cy="1220592"/>
        </p:xfrm>
        <a:graphic>
          <a:graphicData uri="http://schemas.openxmlformats.org/drawingml/2006/table">
            <a:tbl>
              <a:tblPr/>
              <a:tblGrid>
                <a:gridCol w="1429171">
                  <a:extLst>
                    <a:ext uri="{9D8B030D-6E8A-4147-A177-3AD203B41FA5}">
                      <a16:colId xmlns:a16="http://schemas.microsoft.com/office/drawing/2014/main" val="38833"/>
                    </a:ext>
                  </a:extLst>
                </a:gridCol>
                <a:gridCol w="802705">
                  <a:extLst>
                    <a:ext uri="{9D8B030D-6E8A-4147-A177-3AD203B41FA5}">
                      <a16:colId xmlns:a16="http://schemas.microsoft.com/office/drawing/2014/main" val="2278169019"/>
                    </a:ext>
                  </a:extLst>
                </a:gridCol>
                <a:gridCol w="962423">
                  <a:extLst>
                    <a:ext uri="{9D8B030D-6E8A-4147-A177-3AD203B41FA5}">
                      <a16:colId xmlns:a16="http://schemas.microsoft.com/office/drawing/2014/main" val="1295894289"/>
                    </a:ext>
                  </a:extLst>
                </a:gridCol>
                <a:gridCol w="1639600">
                  <a:extLst>
                    <a:ext uri="{9D8B030D-6E8A-4147-A177-3AD203B41FA5}">
                      <a16:colId xmlns:a16="http://schemas.microsoft.com/office/drawing/2014/main" val="2420528721"/>
                    </a:ext>
                  </a:extLst>
                </a:gridCol>
                <a:gridCol w="1029585">
                  <a:extLst>
                    <a:ext uri="{9D8B030D-6E8A-4147-A177-3AD203B41FA5}">
                      <a16:colId xmlns:a16="http://schemas.microsoft.com/office/drawing/2014/main" val="820321852"/>
                    </a:ext>
                  </a:extLst>
                </a:gridCol>
              </a:tblGrid>
              <a:tr h="419448">
                <a:tc>
                  <a:txBody>
                    <a:bodyPr/>
                    <a:lstStyle/>
                    <a:p>
                      <a:pPr marL="0" marR="0" fontAlgn="t">
                        <a:spcBef>
                          <a:spcPts val="0"/>
                        </a:spcBef>
                        <a:spcAft>
                          <a:spcPts val="0"/>
                        </a:spcAft>
                      </a:pPr>
                      <a:r>
                        <a:rPr lang="en-AU" sz="1100" b="1" dirty="0">
                          <a:effectLst/>
                          <a:latin typeface="Arial Narrow" panose="020B0606020202030204" pitchFamily="34" charset="0"/>
                        </a:rPr>
                        <a:t>Reef</a:t>
                      </a:r>
                      <a:endParaRPr lang="en-AU" sz="1100" dirty="0">
                        <a:effectLst/>
                        <a:latin typeface="Arial Narrow" panose="020B0606020202030204" pitchFamily="34" charset="0"/>
                      </a:endParaRP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1">
                        <a:lumMod val="85000"/>
                      </a:schemeClr>
                    </a:solidFill>
                  </a:tcPr>
                </a:tc>
                <a:tc>
                  <a:txBody>
                    <a:bodyPr/>
                    <a:lstStyle/>
                    <a:p>
                      <a:pPr marL="0" marR="0" fontAlgn="t">
                        <a:spcBef>
                          <a:spcPts val="0"/>
                        </a:spcBef>
                        <a:spcAft>
                          <a:spcPts val="0"/>
                        </a:spcAft>
                      </a:pPr>
                      <a:r>
                        <a:rPr lang="en-AU" sz="1100" b="1" dirty="0">
                          <a:effectLst/>
                          <a:latin typeface="Arial Narrow" panose="020B0606020202030204" pitchFamily="34" charset="0"/>
                        </a:rPr>
                        <a:t>Water Temperature</a:t>
                      </a:r>
                      <a:endParaRPr lang="en-AU" sz="1100" dirty="0">
                        <a:effectLst/>
                        <a:latin typeface="Arial Narrow" panose="020B0606020202030204" pitchFamily="34" charset="0"/>
                      </a:endParaRP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1">
                        <a:lumMod val="85000"/>
                      </a:schemeClr>
                    </a:solidFill>
                  </a:tcPr>
                </a:tc>
                <a:tc>
                  <a:txBody>
                    <a:bodyPr/>
                    <a:lstStyle/>
                    <a:p>
                      <a:pPr marL="0" marR="0" fontAlgn="t">
                        <a:spcBef>
                          <a:spcPts val="0"/>
                        </a:spcBef>
                        <a:spcAft>
                          <a:spcPts val="0"/>
                        </a:spcAft>
                      </a:pPr>
                      <a:r>
                        <a:rPr lang="en-AU" sz="1100" b="1" dirty="0">
                          <a:effectLst/>
                          <a:latin typeface="Arial Narrow" panose="020B0606020202030204" pitchFamily="34" charset="0"/>
                        </a:rPr>
                        <a:t>Water Clarity</a:t>
                      </a:r>
                      <a:endParaRPr lang="en-AU" sz="1100" dirty="0">
                        <a:effectLst/>
                        <a:latin typeface="Arial Narrow" panose="020B0606020202030204" pitchFamily="34" charset="0"/>
                      </a:endParaRP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1">
                        <a:lumMod val="85000"/>
                      </a:schemeClr>
                    </a:solidFill>
                  </a:tcPr>
                </a:tc>
                <a:tc>
                  <a:txBody>
                    <a:bodyPr/>
                    <a:lstStyle/>
                    <a:p>
                      <a:pPr marL="0" marR="0" fontAlgn="t">
                        <a:spcBef>
                          <a:spcPts val="0"/>
                        </a:spcBef>
                        <a:spcAft>
                          <a:spcPts val="0"/>
                        </a:spcAft>
                      </a:pPr>
                      <a:r>
                        <a:rPr lang="en-AU" sz="1100" b="1">
                          <a:effectLst/>
                          <a:latin typeface="Arial Narrow" panose="020B0606020202030204" pitchFamily="34" charset="0"/>
                        </a:rPr>
                        <a:t>Possible Sediment/Runoff?</a:t>
                      </a:r>
                      <a:endParaRPr lang="en-AU" sz="1100">
                        <a:effectLst/>
                        <a:latin typeface="Arial Narrow" panose="020B0606020202030204" pitchFamily="34" charset="0"/>
                      </a:endParaRP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1">
                        <a:lumMod val="85000"/>
                      </a:schemeClr>
                    </a:solidFill>
                  </a:tcPr>
                </a:tc>
                <a:tc>
                  <a:txBody>
                    <a:bodyPr/>
                    <a:lstStyle/>
                    <a:p>
                      <a:pPr marL="0" marR="0" fontAlgn="t">
                        <a:spcBef>
                          <a:spcPts val="0"/>
                        </a:spcBef>
                        <a:spcAft>
                          <a:spcPts val="0"/>
                        </a:spcAft>
                      </a:pPr>
                      <a:r>
                        <a:rPr lang="en-AU" sz="1100" b="1" dirty="0">
                          <a:effectLst/>
                          <a:latin typeface="Arial Narrow" panose="020B0606020202030204" pitchFamily="34" charset="0"/>
                        </a:rPr>
                        <a:t>Wave Exposure</a:t>
                      </a:r>
                      <a:endParaRPr lang="en-AU" sz="1100" dirty="0">
                        <a:effectLst/>
                        <a:latin typeface="Arial Narrow" panose="020B0606020202030204" pitchFamily="34" charset="0"/>
                      </a:endParaRP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06710635"/>
                  </a:ext>
                </a:extLst>
              </a:tr>
              <a:tr h="267048">
                <a:tc>
                  <a:txBody>
                    <a:bodyPr/>
                    <a:lstStyle/>
                    <a:p>
                      <a:pPr marL="0" marR="0" fontAlgn="t">
                        <a:spcBef>
                          <a:spcPts val="0"/>
                        </a:spcBef>
                        <a:spcAft>
                          <a:spcPts val="0"/>
                        </a:spcAft>
                      </a:pPr>
                      <a:r>
                        <a:rPr lang="en-AU" sz="1200" dirty="0">
                          <a:effectLst/>
                          <a:latin typeface="Arial Narrow" panose="020B0606020202030204" pitchFamily="34" charset="0"/>
                        </a:rPr>
                        <a:t>Fitzroy (inshore)</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313297293"/>
                  </a:ext>
                </a:extLst>
              </a:tr>
              <a:tr h="267048">
                <a:tc>
                  <a:txBody>
                    <a:bodyPr/>
                    <a:lstStyle/>
                    <a:p>
                      <a:pPr marL="0" marR="0" fontAlgn="t">
                        <a:spcBef>
                          <a:spcPts val="0"/>
                        </a:spcBef>
                        <a:spcAft>
                          <a:spcPts val="0"/>
                        </a:spcAft>
                      </a:pPr>
                      <a:r>
                        <a:rPr lang="en-AU" sz="1200" dirty="0">
                          <a:effectLst/>
                          <a:latin typeface="Arial Narrow" panose="020B0606020202030204" pitchFamily="34" charset="0"/>
                        </a:rPr>
                        <a:t>Michaelmas (mid-shelf)</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4164301360"/>
                  </a:ext>
                </a:extLst>
              </a:tr>
              <a:tr h="267048">
                <a:tc>
                  <a:txBody>
                    <a:bodyPr/>
                    <a:lstStyle/>
                    <a:p>
                      <a:pPr marL="0" marR="0" fontAlgn="t">
                        <a:spcBef>
                          <a:spcPts val="0"/>
                        </a:spcBef>
                        <a:spcAft>
                          <a:spcPts val="0"/>
                        </a:spcAft>
                      </a:pPr>
                      <a:r>
                        <a:rPr lang="en-AU" sz="1200" dirty="0">
                          <a:effectLst/>
                          <a:latin typeface="Arial Narrow" panose="020B0606020202030204" pitchFamily="34" charset="0"/>
                        </a:rPr>
                        <a:t>Agincourt (outer shelf)</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dirty="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dirty="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fontAlgn="t">
                        <a:spcBef>
                          <a:spcPts val="0"/>
                        </a:spcBef>
                        <a:spcAft>
                          <a:spcPts val="0"/>
                        </a:spcAft>
                      </a:pPr>
                      <a:r>
                        <a:rPr lang="en-AU" sz="1200" dirty="0">
                          <a:effectLst/>
                          <a:latin typeface="Arial Narrow" panose="020B0606020202030204" pitchFamily="34" charset="0"/>
                        </a:rPr>
                        <a:t> </a:t>
                      </a:r>
                    </a:p>
                  </a:txBody>
                  <a:tcPr marL="42084" marR="42084" marT="42084" marB="42084">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611860511"/>
                  </a:ext>
                </a:extLst>
              </a:tr>
            </a:tbl>
          </a:graphicData>
        </a:graphic>
      </p:graphicFrame>
      <p:sp>
        <p:nvSpPr>
          <p:cNvPr id="29" name="Rectangle 28">
            <a:extLst>
              <a:ext uri="{FF2B5EF4-FFF2-40B4-BE49-F238E27FC236}">
                <a16:creationId xmlns:a16="http://schemas.microsoft.com/office/drawing/2014/main" id="{B0C3E682-043A-C198-3B16-694097E073C5}"/>
              </a:ext>
            </a:extLst>
          </p:cNvPr>
          <p:cNvSpPr/>
          <p:nvPr/>
        </p:nvSpPr>
        <p:spPr>
          <a:xfrm>
            <a:off x="497259" y="7603183"/>
            <a:ext cx="5844291" cy="116761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377"/>
            <a:r>
              <a:rPr lang="en-AU" sz="1400" b="1" dirty="0">
                <a:solidFill>
                  <a:prstClr val="black"/>
                </a:solidFill>
                <a:latin typeface="Arial Narrow" panose="020B0606020202030204" pitchFamily="34" charset="0"/>
              </a:rPr>
              <a:t>Q. </a:t>
            </a:r>
            <a:r>
              <a:rPr lang="en-AU" sz="1400" dirty="0">
                <a:solidFill>
                  <a:prstClr val="black"/>
                </a:solidFill>
                <a:latin typeface="Arial Narrow" panose="020B0606020202030204" pitchFamily="34" charset="0"/>
              </a:rPr>
              <a:t>Which reef would likely have the highest coral diversity? </a:t>
            </a:r>
          </a:p>
          <a:p>
            <a:pPr defTabSz="914377"/>
            <a:br>
              <a:rPr lang="en-AU" sz="1400" b="1" dirty="0">
                <a:solidFill>
                  <a:prstClr val="black"/>
                </a:solidFill>
                <a:latin typeface="Arial Narrow" panose="020B0606020202030204" pitchFamily="34" charset="0"/>
              </a:rPr>
            </a:br>
            <a:r>
              <a:rPr lang="en-AU" sz="1400" b="1" dirty="0">
                <a:solidFill>
                  <a:prstClr val="black"/>
                </a:solidFill>
                <a:latin typeface="Arial Narrow" panose="020B0606020202030204" pitchFamily="34" charset="0"/>
              </a:rPr>
              <a:t>Q</a:t>
            </a:r>
            <a:r>
              <a:rPr lang="en-AU" sz="1400" dirty="0">
                <a:solidFill>
                  <a:prstClr val="black"/>
                </a:solidFill>
                <a:latin typeface="Arial Narrow" panose="020B0606020202030204" pitchFamily="34" charset="0"/>
              </a:rPr>
              <a:t>. What do your observations tell you about how reef distribution is shaped by environmental factors?</a:t>
            </a:r>
          </a:p>
        </p:txBody>
      </p:sp>
      <p:sp>
        <p:nvSpPr>
          <p:cNvPr id="31" name="Rectangle 30">
            <a:extLst>
              <a:ext uri="{FF2B5EF4-FFF2-40B4-BE49-F238E27FC236}">
                <a16:creationId xmlns:a16="http://schemas.microsoft.com/office/drawing/2014/main" id="{64FBF615-F5BB-08EC-A5A8-003C51203E64}"/>
              </a:ext>
            </a:extLst>
          </p:cNvPr>
          <p:cNvSpPr/>
          <p:nvPr/>
        </p:nvSpPr>
        <p:spPr>
          <a:xfrm>
            <a:off x="4408513" y="7659187"/>
            <a:ext cx="1819689" cy="3165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br>
              <a:rPr lang="en-AU" sz="1200" b="1" dirty="0">
                <a:solidFill>
                  <a:prstClr val="black"/>
                </a:solidFill>
                <a:latin typeface="Arial Narrow" panose="020B0606020202030204" pitchFamily="34" charset="0"/>
              </a:rPr>
            </a:br>
            <a:r>
              <a:rPr lang="en-AU" sz="1200" b="1" dirty="0">
                <a:solidFill>
                  <a:prstClr val="black"/>
                </a:solidFill>
                <a:latin typeface="Arial Narrow" panose="020B0606020202030204" pitchFamily="34" charset="0"/>
              </a:rPr>
              <a:t>Ans.</a:t>
            </a:r>
          </a:p>
        </p:txBody>
      </p:sp>
      <p:sp>
        <p:nvSpPr>
          <p:cNvPr id="34" name="Rectangle 33">
            <a:extLst>
              <a:ext uri="{FF2B5EF4-FFF2-40B4-BE49-F238E27FC236}">
                <a16:creationId xmlns:a16="http://schemas.microsoft.com/office/drawing/2014/main" id="{16CE34A7-89D6-6682-E0AA-3F7E97BA6205}"/>
              </a:ext>
            </a:extLst>
          </p:cNvPr>
          <p:cNvSpPr/>
          <p:nvPr/>
        </p:nvSpPr>
        <p:spPr>
          <a:xfrm>
            <a:off x="2106209" y="8333157"/>
            <a:ext cx="4121993" cy="37252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br>
              <a:rPr lang="en-AU" sz="1200" b="1" dirty="0">
                <a:solidFill>
                  <a:prstClr val="black"/>
                </a:solidFill>
                <a:latin typeface="Arial Narrow" panose="020B0606020202030204" pitchFamily="34" charset="0"/>
              </a:rPr>
            </a:br>
            <a:r>
              <a:rPr lang="en-AU" sz="1200" b="1" dirty="0">
                <a:solidFill>
                  <a:prstClr val="black"/>
                </a:solidFill>
                <a:latin typeface="Arial Narrow" panose="020B0606020202030204" pitchFamily="34" charset="0"/>
              </a:rPr>
              <a:t>Ans.</a:t>
            </a:r>
          </a:p>
        </p:txBody>
      </p:sp>
      <p:pic>
        <p:nvPicPr>
          <p:cNvPr id="1026" name="Picture 2" descr="Distribution of major coral reefs of the world (NOAA Ocean Service... |  Download Scientific Diagram">
            <a:extLst>
              <a:ext uri="{FF2B5EF4-FFF2-40B4-BE49-F238E27FC236}">
                <a16:creationId xmlns:a16="http://schemas.microsoft.com/office/drawing/2014/main" id="{C3811D28-E786-9BBC-1324-904EB95157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7201" y="2556564"/>
            <a:ext cx="2469920" cy="120370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5" name="TextBox 34">
            <a:extLst>
              <a:ext uri="{FF2B5EF4-FFF2-40B4-BE49-F238E27FC236}">
                <a16:creationId xmlns:a16="http://schemas.microsoft.com/office/drawing/2014/main" id="{5D0052E4-5A2A-4708-2E4D-036AF859D6C8}"/>
              </a:ext>
            </a:extLst>
          </p:cNvPr>
          <p:cNvSpPr txBox="1"/>
          <p:nvPr/>
        </p:nvSpPr>
        <p:spPr>
          <a:xfrm>
            <a:off x="3821962" y="3734845"/>
            <a:ext cx="2446073" cy="246221"/>
          </a:xfrm>
          <a:prstGeom prst="rect">
            <a:avLst/>
          </a:prstGeom>
          <a:noFill/>
        </p:spPr>
        <p:txBody>
          <a:bodyPr wrap="square" rtlCol="0">
            <a:spAutoFit/>
          </a:bodyPr>
          <a:lstStyle/>
          <a:p>
            <a:pPr defTabSz="914377"/>
            <a:r>
              <a:rPr lang="en-AU" sz="500" dirty="0">
                <a:solidFill>
                  <a:prstClr val="black"/>
                </a:solidFill>
                <a:latin typeface="Calibri"/>
              </a:rPr>
              <a:t>Saravanan, Raju &amp; Ranjith, L &amp; Jasmine, </a:t>
            </a:r>
            <a:r>
              <a:rPr lang="en-AU" sz="500" dirty="0" err="1">
                <a:solidFill>
                  <a:prstClr val="black"/>
                </a:solidFill>
                <a:latin typeface="Calibri"/>
              </a:rPr>
              <a:t>Suryavamsi</a:t>
            </a:r>
            <a:r>
              <a:rPr lang="en-AU" sz="500" dirty="0">
                <a:solidFill>
                  <a:prstClr val="black"/>
                </a:solidFill>
                <a:latin typeface="Calibri"/>
              </a:rPr>
              <a:t> &amp; Joshi, K </a:t>
            </a:r>
            <a:r>
              <a:rPr lang="en-AU" sz="500" dirty="0" err="1">
                <a:solidFill>
                  <a:prstClr val="black"/>
                </a:solidFill>
                <a:latin typeface="Calibri"/>
              </a:rPr>
              <a:t>K</a:t>
            </a:r>
            <a:r>
              <a:rPr lang="en-AU" sz="500" dirty="0">
                <a:solidFill>
                  <a:prstClr val="black"/>
                </a:solidFill>
                <a:latin typeface="Calibri"/>
              </a:rPr>
              <a:t>. (2017). Coral bleaching: causes, consequences and mitigation. Marine Fisheries Information Service. </a:t>
            </a:r>
          </a:p>
        </p:txBody>
      </p:sp>
    </p:spTree>
    <p:extLst>
      <p:ext uri="{BB962C8B-B14F-4D97-AF65-F5344CB8AC3E}">
        <p14:creationId xmlns:p14="http://schemas.microsoft.com/office/powerpoint/2010/main" val="115205407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On-screen Show (4:3)</PresentationFormat>
  <Paragraphs>47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Arial Narrow</vt:lpstr>
      <vt:lpstr>Calibri</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AGRA, Natasha (nxagr0)</dc:creator>
  <cp:lastModifiedBy>AGRA, Natasha (nxagr0)</cp:lastModifiedBy>
  <cp:revision>1</cp:revision>
  <dcterms:created xsi:type="dcterms:W3CDTF">2025-08-15T01:07:28Z</dcterms:created>
  <dcterms:modified xsi:type="dcterms:W3CDTF">2025-08-15T01:08:22Z</dcterms:modified>
</cp:coreProperties>
</file>