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2"/>
  </p:notesMasterIdLst>
  <p:sldIdLst>
    <p:sldId id="258" r:id="rId2"/>
    <p:sldId id="264" r:id="rId3"/>
    <p:sldId id="265" r:id="rId4"/>
    <p:sldId id="268" r:id="rId5"/>
    <p:sldId id="269" r:id="rId6"/>
    <p:sldId id="270" r:id="rId7"/>
    <p:sldId id="259" r:id="rId8"/>
    <p:sldId id="276" r:id="rId9"/>
    <p:sldId id="273" r:id="rId10"/>
    <p:sldId id="260" r:id="rId11"/>
    <p:sldId id="262" r:id="rId12"/>
    <p:sldId id="274" r:id="rId13"/>
    <p:sldId id="271" r:id="rId14"/>
    <p:sldId id="275" r:id="rId15"/>
    <p:sldId id="277" r:id="rId16"/>
    <p:sldId id="279" r:id="rId17"/>
    <p:sldId id="280" r:id="rId18"/>
    <p:sldId id="278"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2"/>
    <p:restoredTop sz="92016"/>
  </p:normalViewPr>
  <p:slideViewPr>
    <p:cSldViewPr snapToGrid="0">
      <p:cViewPr varScale="1">
        <p:scale>
          <a:sx n="63" d="100"/>
          <a:sy n="63" d="100"/>
        </p:scale>
        <p:origin x="81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C923-08BB-3442-8B25-8677E068E517}" type="datetimeFigureOut">
              <a:rPr lang="en-US" smtClean="0"/>
              <a:t>8/8/2025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A60AA-0504-9D43-9C67-9C1121590EC0}" type="slidenum">
              <a:rPr lang="en-US" smtClean="0"/>
              <a:t>‹#›</a:t>
            </a:fld>
            <a:endParaRPr lang="en-US"/>
          </a:p>
        </p:txBody>
      </p:sp>
    </p:spTree>
    <p:extLst>
      <p:ext uri="{BB962C8B-B14F-4D97-AF65-F5344CB8AC3E}">
        <p14:creationId xmlns:p14="http://schemas.microsoft.com/office/powerpoint/2010/main" val="26264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www.pedestrian.tv</a:t>
            </a:r>
            <a:r>
              <a:rPr lang="en-US" dirty="0"/>
              <a:t>/news/aboriginal-names-</a:t>
            </a:r>
            <a:r>
              <a:rPr lang="en-US" dirty="0" err="1"/>
              <a:t>australian</a:t>
            </a:r>
            <a:r>
              <a:rPr lang="en-US" dirty="0"/>
              <a:t>-cities/</a:t>
            </a:r>
          </a:p>
          <a:p>
            <a:r>
              <a:rPr lang="en-AU" b="0" i="1" dirty="0">
                <a:solidFill>
                  <a:srgbClr val="000000"/>
                </a:solidFill>
                <a:effectLst/>
                <a:latin typeface="Helvetica Neue" panose="02000503000000020004" pitchFamily="2" charset="0"/>
              </a:rPr>
              <a:t>A small selection of the commonly recognised Aboriginal names for major Australian cities. Illustration: Michelle Jackson.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755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https://www.archerpoint.com.au/turtle-rescue-and-rehabilition-centre/</a:t>
            </a:r>
          </a:p>
        </p:txBody>
      </p:sp>
      <p:sp>
        <p:nvSpPr>
          <p:cNvPr id="4" name="Slide Number Placeholder 3"/>
          <p:cNvSpPr>
            <a:spLocks noGrp="1"/>
          </p:cNvSpPr>
          <p:nvPr>
            <p:ph type="sldNum" sz="quarter" idx="5"/>
          </p:nvPr>
        </p:nvSpPr>
        <p:spPr/>
        <p:txBody>
          <a:bodyPr/>
          <a:lstStyle/>
          <a:p>
            <a:fld id="{1E9A60AA-0504-9D43-9C67-9C1121590EC0}" type="slidenum">
              <a:rPr lang="en-US" smtClean="0"/>
              <a:t>17</a:t>
            </a:fld>
            <a:endParaRPr lang="en-US"/>
          </a:p>
        </p:txBody>
      </p:sp>
    </p:spTree>
    <p:extLst>
      <p:ext uri="{BB962C8B-B14F-4D97-AF65-F5344CB8AC3E}">
        <p14:creationId xmlns:p14="http://schemas.microsoft.com/office/powerpoint/2010/main" val="657416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https://elibrary.gbrmpa.gov.au/jspui/bitstream/11017/3936/1/gbrmpa-Yirrganydji-TUMRA-Region-Schedule-1.pdf</a:t>
            </a:r>
          </a:p>
        </p:txBody>
      </p:sp>
      <p:sp>
        <p:nvSpPr>
          <p:cNvPr id="4" name="Slide Number Placeholder 3"/>
          <p:cNvSpPr>
            <a:spLocks noGrp="1"/>
          </p:cNvSpPr>
          <p:nvPr>
            <p:ph type="sldNum" sz="quarter" idx="5"/>
          </p:nvPr>
        </p:nvSpPr>
        <p:spPr/>
        <p:txBody>
          <a:bodyPr/>
          <a:lstStyle/>
          <a:p>
            <a:fld id="{1E9A60AA-0504-9D43-9C67-9C1121590EC0}" type="slidenum">
              <a:rPr lang="en-US" smtClean="0"/>
              <a:t>20</a:t>
            </a:fld>
            <a:endParaRPr lang="en-US"/>
          </a:p>
        </p:txBody>
      </p:sp>
    </p:spTree>
    <p:extLst>
      <p:ext uri="{BB962C8B-B14F-4D97-AF65-F5344CB8AC3E}">
        <p14:creationId xmlns:p14="http://schemas.microsoft.com/office/powerpoint/2010/main" val="3173553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https://dawulwuru.com.au/projects/</a:t>
            </a:r>
          </a:p>
        </p:txBody>
      </p:sp>
      <p:sp>
        <p:nvSpPr>
          <p:cNvPr id="4" name="Slide Number Placeholder 3"/>
          <p:cNvSpPr>
            <a:spLocks noGrp="1"/>
          </p:cNvSpPr>
          <p:nvPr>
            <p:ph type="sldNum" sz="quarter" idx="5"/>
          </p:nvPr>
        </p:nvSpPr>
        <p:spPr/>
        <p:txBody>
          <a:bodyPr/>
          <a:lstStyle/>
          <a:p>
            <a:fld id="{1E9A60AA-0504-9D43-9C67-9C1121590EC0}" type="slidenum">
              <a:rPr lang="en-US" smtClean="0"/>
              <a:t>21</a:t>
            </a:fld>
            <a:endParaRPr lang="en-US"/>
          </a:p>
        </p:txBody>
      </p:sp>
    </p:spTree>
    <p:extLst>
      <p:ext uri="{BB962C8B-B14F-4D97-AF65-F5344CB8AC3E}">
        <p14:creationId xmlns:p14="http://schemas.microsoft.com/office/powerpoint/2010/main" val="127245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https://elibrary.gbrmpa.gov.au/jspui/bitstream/11017/3936/1/gbrmpa-Yirrganydji-TUMRA-Region-Schedule-1.pdf</a:t>
            </a:r>
          </a:p>
        </p:txBody>
      </p:sp>
      <p:sp>
        <p:nvSpPr>
          <p:cNvPr id="4" name="Slide Number Placeholder 3"/>
          <p:cNvSpPr>
            <a:spLocks noGrp="1"/>
          </p:cNvSpPr>
          <p:nvPr>
            <p:ph type="sldNum" sz="quarter" idx="5"/>
          </p:nvPr>
        </p:nvSpPr>
        <p:spPr/>
        <p:txBody>
          <a:bodyPr/>
          <a:lstStyle/>
          <a:p>
            <a:fld id="{1E9A60AA-0504-9D43-9C67-9C1121590EC0}" type="slidenum">
              <a:rPr lang="en-US" smtClean="0"/>
              <a:t>23</a:t>
            </a:fld>
            <a:endParaRPr lang="en-US"/>
          </a:p>
        </p:txBody>
      </p:sp>
    </p:spTree>
    <p:extLst>
      <p:ext uri="{BB962C8B-B14F-4D97-AF65-F5344CB8AC3E}">
        <p14:creationId xmlns:p14="http://schemas.microsoft.com/office/powerpoint/2010/main" val="3715121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https://www.qld.gov.au/environment/plants-animals/conservation/community/land-sea-rangers/rangers-make-a-difference/gunggandji-mandingalbay-yindinji-rangers</a:t>
            </a:r>
          </a:p>
        </p:txBody>
      </p:sp>
      <p:sp>
        <p:nvSpPr>
          <p:cNvPr id="4" name="Slide Number Placeholder 3"/>
          <p:cNvSpPr>
            <a:spLocks noGrp="1"/>
          </p:cNvSpPr>
          <p:nvPr>
            <p:ph type="sldNum" sz="quarter" idx="5"/>
          </p:nvPr>
        </p:nvSpPr>
        <p:spPr/>
        <p:txBody>
          <a:bodyPr/>
          <a:lstStyle/>
          <a:p>
            <a:fld id="{1E9A60AA-0504-9D43-9C67-9C1121590EC0}" type="slidenum">
              <a:rPr lang="en-US" smtClean="0"/>
              <a:t>24</a:t>
            </a:fld>
            <a:endParaRPr lang="en-US"/>
          </a:p>
        </p:txBody>
      </p:sp>
    </p:spTree>
    <p:extLst>
      <p:ext uri="{BB962C8B-B14F-4D97-AF65-F5344CB8AC3E}">
        <p14:creationId xmlns:p14="http://schemas.microsoft.com/office/powerpoint/2010/main" val="2991013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https://elibrary.gbrmpa.gov.au/jspui/bitstream/11017/3936/1/gbrmpa-Yirrganydji-TUMRA-Region-Schedule-1.pdf</a:t>
            </a:r>
          </a:p>
        </p:txBody>
      </p:sp>
      <p:sp>
        <p:nvSpPr>
          <p:cNvPr id="4" name="Slide Number Placeholder 3"/>
          <p:cNvSpPr>
            <a:spLocks noGrp="1"/>
          </p:cNvSpPr>
          <p:nvPr>
            <p:ph type="sldNum" sz="quarter" idx="5"/>
          </p:nvPr>
        </p:nvSpPr>
        <p:spPr/>
        <p:txBody>
          <a:bodyPr/>
          <a:lstStyle/>
          <a:p>
            <a:fld id="{1E9A60AA-0504-9D43-9C67-9C1121590EC0}" type="slidenum">
              <a:rPr lang="en-US" smtClean="0"/>
              <a:t>26</a:t>
            </a:fld>
            <a:endParaRPr lang="en-US"/>
          </a:p>
        </p:txBody>
      </p:sp>
    </p:spTree>
    <p:extLst>
      <p:ext uri="{BB962C8B-B14F-4D97-AF65-F5344CB8AC3E}">
        <p14:creationId xmlns:p14="http://schemas.microsoft.com/office/powerpoint/2010/main" val="3772608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https://patspostcard.jimdofree.com/2016/07/31/innisfail-qld-mandubarra-aboriginal-land-and-sea-inc-turtle-rehabilitation/</a:t>
            </a:r>
          </a:p>
        </p:txBody>
      </p:sp>
      <p:sp>
        <p:nvSpPr>
          <p:cNvPr id="4" name="Slide Number Placeholder 3"/>
          <p:cNvSpPr>
            <a:spLocks noGrp="1"/>
          </p:cNvSpPr>
          <p:nvPr>
            <p:ph type="sldNum" sz="quarter" idx="5"/>
          </p:nvPr>
        </p:nvSpPr>
        <p:spPr/>
        <p:txBody>
          <a:bodyPr/>
          <a:lstStyle/>
          <a:p>
            <a:fld id="{1E9A60AA-0504-9D43-9C67-9C1121590EC0}" type="slidenum">
              <a:rPr lang="en-US" smtClean="0"/>
              <a:t>27</a:t>
            </a:fld>
            <a:endParaRPr lang="en-US"/>
          </a:p>
        </p:txBody>
      </p:sp>
    </p:spTree>
    <p:extLst>
      <p:ext uri="{BB962C8B-B14F-4D97-AF65-F5344CB8AC3E}">
        <p14:creationId xmlns:p14="http://schemas.microsoft.com/office/powerpoint/2010/main" val="4100602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https://www.girringun.com/_files/ugd/6b0ff6_9d3202ebf0654c15a6dc1e83f1b9ff8a.pdf</a:t>
            </a:r>
          </a:p>
        </p:txBody>
      </p:sp>
      <p:sp>
        <p:nvSpPr>
          <p:cNvPr id="4" name="Slide Number Placeholder 3"/>
          <p:cNvSpPr>
            <a:spLocks noGrp="1"/>
          </p:cNvSpPr>
          <p:nvPr>
            <p:ph type="sldNum" sz="quarter" idx="5"/>
          </p:nvPr>
        </p:nvSpPr>
        <p:spPr/>
        <p:txBody>
          <a:bodyPr/>
          <a:lstStyle/>
          <a:p>
            <a:fld id="{1E9A60AA-0504-9D43-9C67-9C1121590EC0}" type="slidenum">
              <a:rPr lang="en-US" smtClean="0"/>
              <a:t>29</a:t>
            </a:fld>
            <a:endParaRPr lang="en-US"/>
          </a:p>
        </p:txBody>
      </p:sp>
    </p:spTree>
    <p:extLst>
      <p:ext uri="{BB962C8B-B14F-4D97-AF65-F5344CB8AC3E}">
        <p14:creationId xmlns:p14="http://schemas.microsoft.com/office/powerpoint/2010/main" val="3987199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https://www2.gbrmpa.gov.au/sites/default/files/inline-images/Commonwealth%20of%20Australia%20(Reef%20Authority)%20-%20%20Darumbal%20TUMRA%20Map%20(1%20of%201).jpg</a:t>
            </a:r>
          </a:p>
        </p:txBody>
      </p:sp>
      <p:sp>
        <p:nvSpPr>
          <p:cNvPr id="4" name="Slide Number Placeholder 3"/>
          <p:cNvSpPr>
            <a:spLocks noGrp="1"/>
          </p:cNvSpPr>
          <p:nvPr>
            <p:ph type="sldNum" sz="quarter" idx="5"/>
          </p:nvPr>
        </p:nvSpPr>
        <p:spPr/>
        <p:txBody>
          <a:bodyPr/>
          <a:lstStyle/>
          <a:p>
            <a:fld id="{1E9A60AA-0504-9D43-9C67-9C1121590EC0}" type="slidenum">
              <a:rPr lang="en-US" smtClean="0"/>
              <a:t>32</a:t>
            </a:fld>
            <a:endParaRPr lang="en-US"/>
          </a:p>
        </p:txBody>
      </p:sp>
    </p:spTree>
    <p:extLst>
      <p:ext uri="{BB962C8B-B14F-4D97-AF65-F5344CB8AC3E}">
        <p14:creationId xmlns:p14="http://schemas.microsoft.com/office/powerpoint/2010/main" val="2907750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https://elibrary.gbrmpa.gov.au/jspui/bitstream/11017/3936/1/gbrmpa-Yirrganydji-TUMRA-Region-Schedule-1.pdf</a:t>
            </a:r>
          </a:p>
        </p:txBody>
      </p:sp>
      <p:sp>
        <p:nvSpPr>
          <p:cNvPr id="4" name="Slide Number Placeholder 3"/>
          <p:cNvSpPr>
            <a:spLocks noGrp="1"/>
          </p:cNvSpPr>
          <p:nvPr>
            <p:ph type="sldNum" sz="quarter" idx="5"/>
          </p:nvPr>
        </p:nvSpPr>
        <p:spPr/>
        <p:txBody>
          <a:bodyPr/>
          <a:lstStyle/>
          <a:p>
            <a:fld id="{1E9A60AA-0504-9D43-9C67-9C1121590EC0}" type="slidenum">
              <a:rPr lang="en-US" smtClean="0"/>
              <a:t>35</a:t>
            </a:fld>
            <a:endParaRPr lang="en-US"/>
          </a:p>
        </p:txBody>
      </p:sp>
    </p:spTree>
    <p:extLst>
      <p:ext uri="{BB962C8B-B14F-4D97-AF65-F5344CB8AC3E}">
        <p14:creationId xmlns:p14="http://schemas.microsoft.com/office/powerpoint/2010/main" val="998574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Quote: https://</a:t>
            </a:r>
            <a:r>
              <a:rPr lang="en-US" dirty="0" err="1"/>
              <a:t>www.pc.gov.au</a:t>
            </a:r>
            <a:r>
              <a:rPr lang="en-US" dirty="0"/>
              <a:t>/__data/assets/</a:t>
            </a:r>
            <a:r>
              <a:rPr lang="en-US" dirty="0" err="1"/>
              <a:t>pdf_file</a:t>
            </a:r>
            <a:r>
              <a:rPr lang="en-US" dirty="0"/>
              <a:t>/0020/209162/subdr093-fisheries-aquaculture-attachment.pdf (page 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(fish): https://</a:t>
            </a:r>
            <a:r>
              <a:rPr lang="en-US" dirty="0" err="1"/>
              <a:t>japingkaaboriginalart.com</a:t>
            </a:r>
            <a:r>
              <a:rPr lang="en-US" dirty="0"/>
              <a:t>/articles/</a:t>
            </a:r>
            <a:r>
              <a:rPr lang="en-US" dirty="0" err="1"/>
              <a:t>kimberley</a:t>
            </a:r>
            <a:r>
              <a:rPr lang="en-US" dirty="0"/>
              <a:t>-rock-art-traditional-owners-perspective/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a:t>
            </a:r>
            <a:r>
              <a:rPr lang="en-US" dirty="0">
                <a:sym typeface="Wingdings" pitchFamily="2" charset="2"/>
              </a:rPr>
              <a:t> (fishers): https://</a:t>
            </a:r>
            <a:r>
              <a:rPr lang="en-US" dirty="0" err="1">
                <a:sym typeface="Wingdings" pitchFamily="2" charset="2"/>
              </a:rPr>
              <a:t>www.dailymail.co.uk</a:t>
            </a:r>
            <a:r>
              <a:rPr lang="en-US" dirty="0">
                <a:sym typeface="Wingdings" pitchFamily="2" charset="2"/>
              </a:rPr>
              <a:t>/news/article-10562875/Astonishing-survival-stories-white-colonials-lived-happily-Aboriginals.html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a:t>
            </a:fld>
            <a:endParaRPr lang="en-US"/>
          </a:p>
        </p:txBody>
      </p:sp>
    </p:spTree>
    <p:extLst>
      <p:ext uri="{BB962C8B-B14F-4D97-AF65-F5344CB8AC3E}">
        <p14:creationId xmlns:p14="http://schemas.microsoft.com/office/powerpoint/2010/main" val="4139236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https://elibrary.gbrmpa.gov.au/jspui/bitstream/11017/3936/1/gbrmpa-Yirrganydji-TUMRA-Region-Schedule-1.pdf</a:t>
            </a:r>
          </a:p>
        </p:txBody>
      </p:sp>
      <p:sp>
        <p:nvSpPr>
          <p:cNvPr id="4" name="Slide Number Placeholder 3"/>
          <p:cNvSpPr>
            <a:spLocks noGrp="1"/>
          </p:cNvSpPr>
          <p:nvPr>
            <p:ph type="sldNum" sz="quarter" idx="5"/>
          </p:nvPr>
        </p:nvSpPr>
        <p:spPr/>
        <p:txBody>
          <a:bodyPr/>
          <a:lstStyle/>
          <a:p>
            <a:fld id="{1E9A60AA-0504-9D43-9C67-9C1121590EC0}" type="slidenum">
              <a:rPr lang="en-US" smtClean="0"/>
              <a:t>38</a:t>
            </a:fld>
            <a:endParaRPr lang="en-US"/>
          </a:p>
        </p:txBody>
      </p:sp>
    </p:spTree>
    <p:extLst>
      <p:ext uri="{BB962C8B-B14F-4D97-AF65-F5344CB8AC3E}">
        <p14:creationId xmlns:p14="http://schemas.microsoft.com/office/powerpoint/2010/main" val="3780463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www.pedestrian.tv</a:t>
            </a:r>
            <a:r>
              <a:rPr lang="en-US" dirty="0"/>
              <a:t>/news/aboriginal-names-</a:t>
            </a:r>
            <a:r>
              <a:rPr lang="en-US" dirty="0" err="1"/>
              <a:t>australian</a:t>
            </a:r>
            <a:r>
              <a:rPr lang="en-US" dirty="0"/>
              <a:t>-cities/</a:t>
            </a:r>
          </a:p>
          <a:p>
            <a:r>
              <a:rPr lang="en-AU" b="0" i="1" dirty="0">
                <a:solidFill>
                  <a:srgbClr val="000000"/>
                </a:solidFill>
                <a:effectLst/>
                <a:latin typeface="Helvetica Neue" panose="02000503000000020004" pitchFamily="2" charset="0"/>
              </a:rPr>
              <a:t>A small selection of the commonly recognised Aboriginal names for major Australian cities. Illustration: Michelle Jackson.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451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www.abc.net.au</a:t>
            </a:r>
            <a:r>
              <a:rPr lang="en-US" dirty="0"/>
              <a:t>/news/2018-04-28/traditional-owners-capture-great-barrier-reef-creation-stories/9707068</a:t>
            </a:r>
          </a:p>
          <a:p>
            <a:r>
              <a:rPr lang="en-AU" b="0" i="0" dirty="0">
                <a:solidFill>
                  <a:srgbClr val="484B51"/>
                </a:solidFill>
                <a:effectLst/>
                <a:latin typeface="abcsans"/>
              </a:rPr>
              <a:t>The Warrior Descendance group from Gladstone performs at the Whitsundays on a cultural cruise. </a:t>
            </a:r>
            <a:r>
              <a:rPr lang="en-AU" b="0" i="1" dirty="0">
                <a:solidFill>
                  <a:srgbClr val="484B51"/>
                </a:solidFill>
                <a:effectLst/>
                <a:latin typeface="abcsans"/>
              </a:rPr>
              <a:t>(Supplied: Kaylene Butler)</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a:t>
            </a:fld>
            <a:endParaRPr lang="en-US"/>
          </a:p>
        </p:txBody>
      </p:sp>
    </p:spTree>
    <p:extLst>
      <p:ext uri="{BB962C8B-B14F-4D97-AF65-F5344CB8AC3E}">
        <p14:creationId xmlns:p14="http://schemas.microsoft.com/office/powerpoint/2010/main" val="1856544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www.discoveraboriginalexperiences.com</a:t>
            </a:r>
            <a:r>
              <a:rPr lang="en-US" dirty="0"/>
              <a:t>/article/drift-back-to-the-dreamtime-on-a-great-barrier-reef-cruise-with-a-difference/</a:t>
            </a:r>
          </a:p>
          <a:p>
            <a:r>
              <a:rPr lang="en-AU" b="0" i="0" dirty="0">
                <a:solidFill>
                  <a:srgbClr val="000000"/>
                </a:solidFill>
                <a:effectLst/>
                <a:latin typeface="TABanjo"/>
              </a:rPr>
              <a:t>Dreamtime Dive &amp; Snorkel, Great Barrier Reef, QLD © Tourism and Events Queensland</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a:t>
            </a:fld>
            <a:endParaRPr lang="en-US"/>
          </a:p>
        </p:txBody>
      </p:sp>
    </p:spTree>
    <p:extLst>
      <p:ext uri="{BB962C8B-B14F-4D97-AF65-F5344CB8AC3E}">
        <p14:creationId xmlns:p14="http://schemas.microsoft.com/office/powerpoint/2010/main" val="2999633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adventure.com</a:t>
            </a:r>
            <a:r>
              <a:rPr lang="en-US" dirty="0"/>
              <a:t>/great-barrier-reef-sustainable-indigenous-tourism/</a:t>
            </a:r>
          </a:p>
          <a:p>
            <a:r>
              <a:rPr lang="en-AU" b="0" i="1" dirty="0">
                <a:solidFill>
                  <a:srgbClr val="0F0F0F"/>
                </a:solidFill>
                <a:effectLst/>
                <a:latin typeface="Inter"/>
              </a:rPr>
              <a:t>Crew from the Dreamtime Dive and Snorkel tour teach tourists about the significance of the Reef to the local Indigenous </a:t>
            </a:r>
            <a:r>
              <a:rPr lang="en-AU" b="0" i="1" dirty="0" err="1">
                <a:solidFill>
                  <a:srgbClr val="0F0F0F"/>
                </a:solidFill>
                <a:effectLst/>
                <a:latin typeface="Inter"/>
              </a:rPr>
              <a:t>tribes.</a:t>
            </a:r>
            <a:r>
              <a:rPr lang="en-AU" b="1" i="0" dirty="0" err="1">
                <a:solidFill>
                  <a:srgbClr val="0F0F0F"/>
                </a:solidFill>
                <a:effectLst/>
                <a:latin typeface="Inter"/>
              </a:rPr>
              <a:t>Photos</a:t>
            </a:r>
            <a:r>
              <a:rPr lang="en-AU" b="1" i="0" dirty="0">
                <a:solidFill>
                  <a:srgbClr val="0F0F0F"/>
                </a:solidFill>
                <a:effectLst/>
                <a:latin typeface="Inter"/>
              </a:rPr>
              <a:t>: </a:t>
            </a:r>
            <a:r>
              <a:rPr lang="en-AU" b="1" i="0" dirty="0" err="1">
                <a:solidFill>
                  <a:srgbClr val="0F0F0F"/>
                </a:solidFill>
                <a:effectLst/>
                <a:latin typeface="Inter"/>
              </a:rPr>
              <a:t>Shaney</a:t>
            </a:r>
            <a:r>
              <a:rPr lang="en-AU" b="1" i="0" dirty="0">
                <a:solidFill>
                  <a:srgbClr val="0F0F0F"/>
                </a:solidFill>
                <a:effectLst/>
                <a:latin typeface="Inter"/>
              </a:rPr>
              <a:t> Hudson</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a:t>
            </a:fld>
            <a:endParaRPr lang="en-US"/>
          </a:p>
        </p:txBody>
      </p:sp>
    </p:spTree>
    <p:extLst>
      <p:ext uri="{BB962C8B-B14F-4D97-AF65-F5344CB8AC3E}">
        <p14:creationId xmlns:p14="http://schemas.microsoft.com/office/powerpoint/2010/main" val="2808091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www.countryneedspeople.org.au</a:t>
            </a:r>
            <a:r>
              <a:rPr lang="en-US" dirty="0"/>
              <a:t>/</a:t>
            </a:r>
            <a:r>
              <a:rPr lang="en-US" dirty="0" err="1"/>
              <a:t>invest_in_success</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6</a:t>
            </a:fld>
            <a:endParaRPr lang="en-US"/>
          </a:p>
        </p:txBody>
      </p:sp>
    </p:spTree>
    <p:extLst>
      <p:ext uri="{BB962C8B-B14F-4D97-AF65-F5344CB8AC3E}">
        <p14:creationId xmlns:p14="http://schemas.microsoft.com/office/powerpoint/2010/main" val="2015103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https://www2.gbrmpa.gov.au/learn/traditional-owners/traditional-use-marine-resources-agreements</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7</a:t>
            </a:fld>
            <a:endParaRPr lang="en-US"/>
          </a:p>
        </p:txBody>
      </p:sp>
    </p:spTree>
    <p:extLst>
      <p:ext uri="{BB962C8B-B14F-4D97-AF65-F5344CB8AC3E}">
        <p14:creationId xmlns:p14="http://schemas.microsoft.com/office/powerpoint/2010/main" val="1913093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elibrary.gbrmpa.gov.au</a:t>
            </a:r>
            <a:r>
              <a:rPr lang="en-US" dirty="0"/>
              <a:t>/</a:t>
            </a:r>
            <a:r>
              <a:rPr lang="en-US" dirty="0" err="1"/>
              <a:t>jspui</a:t>
            </a:r>
            <a:r>
              <a:rPr lang="en-US" dirty="0"/>
              <a:t>/handle/11017/965</a:t>
            </a:r>
          </a:p>
        </p:txBody>
      </p:sp>
      <p:sp>
        <p:nvSpPr>
          <p:cNvPr id="4" name="Slide Number Placeholder 3"/>
          <p:cNvSpPr>
            <a:spLocks noGrp="1"/>
          </p:cNvSpPr>
          <p:nvPr>
            <p:ph type="sldNum" sz="quarter" idx="5"/>
          </p:nvPr>
        </p:nvSpPr>
        <p:spPr/>
        <p:txBody>
          <a:bodyPr/>
          <a:lstStyle/>
          <a:p>
            <a:fld id="{1E9A60AA-0504-9D43-9C67-9C1121590EC0}" type="slidenum">
              <a:rPr lang="en-US" smtClean="0"/>
              <a:t>10</a:t>
            </a:fld>
            <a:endParaRPr lang="en-US"/>
          </a:p>
        </p:txBody>
      </p:sp>
    </p:spTree>
    <p:extLst>
      <p:ext uri="{BB962C8B-B14F-4D97-AF65-F5344CB8AC3E}">
        <p14:creationId xmlns:p14="http://schemas.microsoft.com/office/powerpoint/2010/main" val="25178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www.flickr.com</a:t>
            </a:r>
            <a:r>
              <a:rPr lang="en-US" dirty="0"/>
              <a:t>/photos/</a:t>
            </a:r>
            <a:r>
              <a:rPr lang="en-US" dirty="0" err="1"/>
              <a:t>dougbeckers</a:t>
            </a:r>
            <a:r>
              <a:rPr lang="en-US" dirty="0"/>
              <a:t>/14753171262</a:t>
            </a:r>
          </a:p>
        </p:txBody>
      </p:sp>
      <p:sp>
        <p:nvSpPr>
          <p:cNvPr id="4" name="Slide Number Placeholder 3"/>
          <p:cNvSpPr>
            <a:spLocks noGrp="1"/>
          </p:cNvSpPr>
          <p:nvPr>
            <p:ph type="sldNum" sz="quarter" idx="5"/>
          </p:nvPr>
        </p:nvSpPr>
        <p:spPr/>
        <p:txBody>
          <a:bodyPr/>
          <a:lstStyle/>
          <a:p>
            <a:fld id="{1E9A60AA-0504-9D43-9C67-9C1121590EC0}" type="slidenum">
              <a:rPr lang="en-US" smtClean="0"/>
              <a:t>11</a:t>
            </a:fld>
            <a:endParaRPr lang="en-US"/>
          </a:p>
        </p:txBody>
      </p:sp>
    </p:spTree>
    <p:extLst>
      <p:ext uri="{BB962C8B-B14F-4D97-AF65-F5344CB8AC3E}">
        <p14:creationId xmlns:p14="http://schemas.microsoft.com/office/powerpoint/2010/main" val="1502568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CB00-3681-D81C-E8D3-23FBC34A66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610184-31F4-4834-D108-16605C76A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8F30A5D-9E6A-43DE-9877-5F9959C5C0E4}"/>
              </a:ext>
            </a:extLst>
          </p:cNvPr>
          <p:cNvSpPr>
            <a:spLocks noGrp="1"/>
          </p:cNvSpPr>
          <p:nvPr>
            <p:ph type="dt" sz="half" idx="10"/>
          </p:nvPr>
        </p:nvSpPr>
        <p:spPr/>
        <p:txBody>
          <a:bodyPr/>
          <a:lstStyle/>
          <a:p>
            <a:fld id="{A3873F5B-6CE6-524F-AA69-62F39574D03D}" type="datetimeFigureOut">
              <a:rPr lang="en-US" smtClean="0"/>
              <a:t>8/8/2025</a:t>
            </a:fld>
            <a:endParaRPr lang="en-US"/>
          </a:p>
        </p:txBody>
      </p:sp>
      <p:sp>
        <p:nvSpPr>
          <p:cNvPr id="5" name="Footer Placeholder 4">
            <a:extLst>
              <a:ext uri="{FF2B5EF4-FFF2-40B4-BE49-F238E27FC236}">
                <a16:creationId xmlns:a16="http://schemas.microsoft.com/office/drawing/2014/main" id="{B1D8F991-04E9-FE0A-0A28-DBBA7BE93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5ECFD-8BAA-B144-FE73-33006A839E53}"/>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0978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F7ED-48F8-857F-0151-19BF6EC0C0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AD5A0A-EBD1-EC68-E0A4-1FECD4C2FE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BFC02C-56C0-926D-DC2D-C2C50BF3B41F}"/>
              </a:ext>
            </a:extLst>
          </p:cNvPr>
          <p:cNvSpPr>
            <a:spLocks noGrp="1"/>
          </p:cNvSpPr>
          <p:nvPr>
            <p:ph type="dt" sz="half" idx="10"/>
          </p:nvPr>
        </p:nvSpPr>
        <p:spPr/>
        <p:txBody>
          <a:bodyPr/>
          <a:lstStyle/>
          <a:p>
            <a:fld id="{A3873F5B-6CE6-524F-AA69-62F39574D03D}" type="datetimeFigureOut">
              <a:rPr lang="en-US" smtClean="0"/>
              <a:t>8/8/2025</a:t>
            </a:fld>
            <a:endParaRPr lang="en-US"/>
          </a:p>
        </p:txBody>
      </p:sp>
      <p:sp>
        <p:nvSpPr>
          <p:cNvPr id="5" name="Footer Placeholder 4">
            <a:extLst>
              <a:ext uri="{FF2B5EF4-FFF2-40B4-BE49-F238E27FC236}">
                <a16:creationId xmlns:a16="http://schemas.microsoft.com/office/drawing/2014/main" id="{1FD347DB-0E7A-D877-62EF-707C95F7A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F5E8B-73D5-58B5-82B2-5B404F61E55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83669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4E0C5-6AFD-2A44-D15C-92DDD3DA8E8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F76A50-7649-C56E-DE10-F0D67D9222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5EE7A8-AFC9-4334-3D72-B605140DD838}"/>
              </a:ext>
            </a:extLst>
          </p:cNvPr>
          <p:cNvSpPr>
            <a:spLocks noGrp="1"/>
          </p:cNvSpPr>
          <p:nvPr>
            <p:ph type="dt" sz="half" idx="10"/>
          </p:nvPr>
        </p:nvSpPr>
        <p:spPr/>
        <p:txBody>
          <a:bodyPr/>
          <a:lstStyle/>
          <a:p>
            <a:fld id="{A3873F5B-6CE6-524F-AA69-62F39574D03D}" type="datetimeFigureOut">
              <a:rPr lang="en-US" smtClean="0"/>
              <a:t>8/8/2025</a:t>
            </a:fld>
            <a:endParaRPr lang="en-US"/>
          </a:p>
        </p:txBody>
      </p:sp>
      <p:sp>
        <p:nvSpPr>
          <p:cNvPr id="5" name="Footer Placeholder 4">
            <a:extLst>
              <a:ext uri="{FF2B5EF4-FFF2-40B4-BE49-F238E27FC236}">
                <a16:creationId xmlns:a16="http://schemas.microsoft.com/office/drawing/2014/main" id="{8859FED6-C283-1B3C-E3E5-EE63AD44C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EECF5-E24C-2B96-3421-65EB3A69336D}"/>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94450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7B04-3FDF-8531-8033-50BE46564E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42B373-1A53-B65F-801C-7B2214DF09D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93F12D-D2DA-7CD0-4D47-FD2EF99CC56E}"/>
              </a:ext>
            </a:extLst>
          </p:cNvPr>
          <p:cNvSpPr>
            <a:spLocks noGrp="1"/>
          </p:cNvSpPr>
          <p:nvPr>
            <p:ph type="dt" sz="half" idx="10"/>
          </p:nvPr>
        </p:nvSpPr>
        <p:spPr/>
        <p:txBody>
          <a:bodyPr/>
          <a:lstStyle/>
          <a:p>
            <a:fld id="{A3873F5B-6CE6-524F-AA69-62F39574D03D}" type="datetimeFigureOut">
              <a:rPr lang="en-US" smtClean="0"/>
              <a:t>8/8/2025</a:t>
            </a:fld>
            <a:endParaRPr lang="en-US"/>
          </a:p>
        </p:txBody>
      </p:sp>
      <p:sp>
        <p:nvSpPr>
          <p:cNvPr id="5" name="Footer Placeholder 4">
            <a:extLst>
              <a:ext uri="{FF2B5EF4-FFF2-40B4-BE49-F238E27FC236}">
                <a16:creationId xmlns:a16="http://schemas.microsoft.com/office/drawing/2014/main" id="{557E31C4-A141-A5BC-D3CF-28B2FC09A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6664F-AFAF-A4D8-FB34-798404AECA9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24994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EA64-F975-4C24-0C58-BF88B71371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839D21D-59A1-FB87-B364-3EA5583DD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1A666C-29EA-3DD2-580E-9A1194AD24DE}"/>
              </a:ext>
            </a:extLst>
          </p:cNvPr>
          <p:cNvSpPr>
            <a:spLocks noGrp="1"/>
          </p:cNvSpPr>
          <p:nvPr>
            <p:ph type="dt" sz="half" idx="10"/>
          </p:nvPr>
        </p:nvSpPr>
        <p:spPr/>
        <p:txBody>
          <a:bodyPr/>
          <a:lstStyle/>
          <a:p>
            <a:fld id="{A3873F5B-6CE6-524F-AA69-62F39574D03D}" type="datetimeFigureOut">
              <a:rPr lang="en-US" smtClean="0"/>
              <a:t>8/8/2025</a:t>
            </a:fld>
            <a:endParaRPr lang="en-US"/>
          </a:p>
        </p:txBody>
      </p:sp>
      <p:sp>
        <p:nvSpPr>
          <p:cNvPr id="5" name="Footer Placeholder 4">
            <a:extLst>
              <a:ext uri="{FF2B5EF4-FFF2-40B4-BE49-F238E27FC236}">
                <a16:creationId xmlns:a16="http://schemas.microsoft.com/office/drawing/2014/main" id="{2D2317A1-CFCD-7D3F-EA0D-781DCD22D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EAB1D-98B7-88AE-9AF3-4308F170FC0B}"/>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58761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058B-A77D-C907-AB48-0DD92FC270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919A4D-48C0-A7EB-524A-DCD87B9226A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A4C157-6826-EFD8-9449-88F97E68192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FE173CB-3CD3-3215-A4C6-65FABEBBDB1B}"/>
              </a:ext>
            </a:extLst>
          </p:cNvPr>
          <p:cNvSpPr>
            <a:spLocks noGrp="1"/>
          </p:cNvSpPr>
          <p:nvPr>
            <p:ph type="dt" sz="half" idx="10"/>
          </p:nvPr>
        </p:nvSpPr>
        <p:spPr/>
        <p:txBody>
          <a:bodyPr/>
          <a:lstStyle/>
          <a:p>
            <a:fld id="{A3873F5B-6CE6-524F-AA69-62F39574D03D}" type="datetimeFigureOut">
              <a:rPr lang="en-US" smtClean="0"/>
              <a:t>8/8/2025</a:t>
            </a:fld>
            <a:endParaRPr lang="en-US"/>
          </a:p>
        </p:txBody>
      </p:sp>
      <p:sp>
        <p:nvSpPr>
          <p:cNvPr id="6" name="Footer Placeholder 5">
            <a:extLst>
              <a:ext uri="{FF2B5EF4-FFF2-40B4-BE49-F238E27FC236}">
                <a16:creationId xmlns:a16="http://schemas.microsoft.com/office/drawing/2014/main" id="{E687CE9A-537A-2ED1-CF77-4C05AEEE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44D78-85FE-F049-D0B5-C67AC30EE7F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7252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D8DD-8F3C-A43C-00A3-753D849C3C6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E0639B-95F7-F180-EAAB-23FAD6A9B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E35258-5285-2B03-0835-9605CA8ACF4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837F36-5CE6-2ACD-2E52-207871933C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0FF160-1983-EEFF-25FE-AE9ABF04CD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687847-084F-7291-A9D0-A0BE887CA035}"/>
              </a:ext>
            </a:extLst>
          </p:cNvPr>
          <p:cNvSpPr>
            <a:spLocks noGrp="1"/>
          </p:cNvSpPr>
          <p:nvPr>
            <p:ph type="dt" sz="half" idx="10"/>
          </p:nvPr>
        </p:nvSpPr>
        <p:spPr/>
        <p:txBody>
          <a:bodyPr/>
          <a:lstStyle/>
          <a:p>
            <a:fld id="{A3873F5B-6CE6-524F-AA69-62F39574D03D}" type="datetimeFigureOut">
              <a:rPr lang="en-US" smtClean="0"/>
              <a:t>8/8/2025</a:t>
            </a:fld>
            <a:endParaRPr lang="en-US"/>
          </a:p>
        </p:txBody>
      </p:sp>
      <p:sp>
        <p:nvSpPr>
          <p:cNvPr id="8" name="Footer Placeholder 7">
            <a:extLst>
              <a:ext uri="{FF2B5EF4-FFF2-40B4-BE49-F238E27FC236}">
                <a16:creationId xmlns:a16="http://schemas.microsoft.com/office/drawing/2014/main" id="{0A15634E-8060-88E6-7043-2C7F3EAD53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FA7C5-A7A0-D382-465B-95684513C59E}"/>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8941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6C3C-1D3C-1FBB-5477-4A72C4B50F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71A7C2D-C6FE-50C3-BB20-5C12080D21C0}"/>
              </a:ext>
            </a:extLst>
          </p:cNvPr>
          <p:cNvSpPr>
            <a:spLocks noGrp="1"/>
          </p:cNvSpPr>
          <p:nvPr>
            <p:ph type="dt" sz="half" idx="10"/>
          </p:nvPr>
        </p:nvSpPr>
        <p:spPr/>
        <p:txBody>
          <a:bodyPr/>
          <a:lstStyle/>
          <a:p>
            <a:fld id="{A3873F5B-6CE6-524F-AA69-62F39574D03D}" type="datetimeFigureOut">
              <a:rPr lang="en-US" smtClean="0"/>
              <a:t>8/8/2025</a:t>
            </a:fld>
            <a:endParaRPr lang="en-US"/>
          </a:p>
        </p:txBody>
      </p:sp>
      <p:sp>
        <p:nvSpPr>
          <p:cNvPr id="4" name="Footer Placeholder 3">
            <a:extLst>
              <a:ext uri="{FF2B5EF4-FFF2-40B4-BE49-F238E27FC236}">
                <a16:creationId xmlns:a16="http://schemas.microsoft.com/office/drawing/2014/main" id="{46C80CA2-F867-3229-6314-A25F0215C1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4A6FA-C283-5540-0BFD-DF42E44457F0}"/>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405705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C7A72-5C7F-CF5E-07F5-34EEEAD0A360}"/>
              </a:ext>
            </a:extLst>
          </p:cNvPr>
          <p:cNvSpPr>
            <a:spLocks noGrp="1"/>
          </p:cNvSpPr>
          <p:nvPr>
            <p:ph type="dt" sz="half" idx="10"/>
          </p:nvPr>
        </p:nvSpPr>
        <p:spPr/>
        <p:txBody>
          <a:bodyPr/>
          <a:lstStyle/>
          <a:p>
            <a:fld id="{A3873F5B-6CE6-524F-AA69-62F39574D03D}" type="datetimeFigureOut">
              <a:rPr lang="en-US" smtClean="0"/>
              <a:t>8/8/2025</a:t>
            </a:fld>
            <a:endParaRPr lang="en-US"/>
          </a:p>
        </p:txBody>
      </p:sp>
      <p:sp>
        <p:nvSpPr>
          <p:cNvPr id="3" name="Footer Placeholder 2">
            <a:extLst>
              <a:ext uri="{FF2B5EF4-FFF2-40B4-BE49-F238E27FC236}">
                <a16:creationId xmlns:a16="http://schemas.microsoft.com/office/drawing/2014/main" id="{97650DAB-D692-AB90-38BC-A385F71AF6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42F97-3157-3D76-6268-9419F8F701B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19874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49E7-BD2B-EEC3-2A7F-9C99A4C552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53BD6EF-F883-C5DD-B20F-E13E951C24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C7BF00-AB59-5474-3AD6-7E5DDB0FF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43674D-BF8C-0434-A75E-74C4A632644A}"/>
              </a:ext>
            </a:extLst>
          </p:cNvPr>
          <p:cNvSpPr>
            <a:spLocks noGrp="1"/>
          </p:cNvSpPr>
          <p:nvPr>
            <p:ph type="dt" sz="half" idx="10"/>
          </p:nvPr>
        </p:nvSpPr>
        <p:spPr/>
        <p:txBody>
          <a:bodyPr/>
          <a:lstStyle/>
          <a:p>
            <a:fld id="{A3873F5B-6CE6-524F-AA69-62F39574D03D}" type="datetimeFigureOut">
              <a:rPr lang="en-US" smtClean="0"/>
              <a:t>8/8/2025</a:t>
            </a:fld>
            <a:endParaRPr lang="en-US"/>
          </a:p>
        </p:txBody>
      </p:sp>
      <p:sp>
        <p:nvSpPr>
          <p:cNvPr id="6" name="Footer Placeholder 5">
            <a:extLst>
              <a:ext uri="{FF2B5EF4-FFF2-40B4-BE49-F238E27FC236}">
                <a16:creationId xmlns:a16="http://schemas.microsoft.com/office/drawing/2014/main" id="{69279AA8-431F-02AD-DD9F-42667657D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0049C-D5AB-3D65-B357-1EE328AD0FB9}"/>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6537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2FCC-528A-8A4C-793C-566BE7D1DA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AEFF084-5A7F-3B79-1504-98B8B22EE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99B21F-6907-332B-771E-0BDAE9821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504F51-03DE-1F5F-C855-44800EF8447F}"/>
              </a:ext>
            </a:extLst>
          </p:cNvPr>
          <p:cNvSpPr>
            <a:spLocks noGrp="1"/>
          </p:cNvSpPr>
          <p:nvPr>
            <p:ph type="dt" sz="half" idx="10"/>
          </p:nvPr>
        </p:nvSpPr>
        <p:spPr/>
        <p:txBody>
          <a:bodyPr/>
          <a:lstStyle/>
          <a:p>
            <a:fld id="{A3873F5B-6CE6-524F-AA69-62F39574D03D}" type="datetimeFigureOut">
              <a:rPr lang="en-US" smtClean="0"/>
              <a:t>8/8/2025</a:t>
            </a:fld>
            <a:endParaRPr lang="en-US"/>
          </a:p>
        </p:txBody>
      </p:sp>
      <p:sp>
        <p:nvSpPr>
          <p:cNvPr id="6" name="Footer Placeholder 5">
            <a:extLst>
              <a:ext uri="{FF2B5EF4-FFF2-40B4-BE49-F238E27FC236}">
                <a16:creationId xmlns:a16="http://schemas.microsoft.com/office/drawing/2014/main" id="{C49ECA8D-0954-E5F4-132B-B83909BC5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80B50-74BB-1FA7-4725-9AE5EEE90608}"/>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70644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41128-A5F0-6476-58DC-41F0FA5E5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C783F3-C75E-C1DE-9C35-A37B410C1F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6D37F9-4F1E-1510-51D2-F6AD9B167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73F5B-6CE6-524F-AA69-62F39574D03D}" type="datetimeFigureOut">
              <a:rPr lang="en-US" smtClean="0"/>
              <a:t>8/8/2025</a:t>
            </a:fld>
            <a:endParaRPr lang="en-US"/>
          </a:p>
        </p:txBody>
      </p:sp>
      <p:sp>
        <p:nvSpPr>
          <p:cNvPr id="5" name="Footer Placeholder 4">
            <a:extLst>
              <a:ext uri="{FF2B5EF4-FFF2-40B4-BE49-F238E27FC236}">
                <a16:creationId xmlns:a16="http://schemas.microsoft.com/office/drawing/2014/main" id="{113ABD11-53AB-54F2-CDAE-BFE4173E2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D9F28-8083-EAC6-E9DD-72D078BA5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2A194-70AA-1C40-9239-EA61794B30EE}" type="slidenum">
              <a:rPr lang="en-US" smtClean="0"/>
              <a:t>‹#›</a:t>
            </a:fld>
            <a:endParaRPr lang="en-US"/>
          </a:p>
        </p:txBody>
      </p:sp>
    </p:spTree>
    <p:extLst>
      <p:ext uri="{BB962C8B-B14F-4D97-AF65-F5344CB8AC3E}">
        <p14:creationId xmlns:p14="http://schemas.microsoft.com/office/powerpoint/2010/main" val="3181432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837B6E-D01E-6095-C641-AAD1A57A9871}"/>
              </a:ext>
            </a:extLst>
          </p:cNvPr>
          <p:cNvSpPr txBox="1"/>
          <p:nvPr/>
        </p:nvSpPr>
        <p:spPr>
          <a:xfrm>
            <a:off x="627929" y="548580"/>
            <a:ext cx="3267373" cy="59400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chemeClr val="bg1"/>
                </a:solidFill>
                <a:effectLst/>
                <a:uLnTx/>
                <a:uFillTx/>
                <a:latin typeface="Arial Narrow" panose="020B0604020202020204" pitchFamily="34" charset="0"/>
                <a:ea typeface="+mn-ea"/>
                <a:cs typeface="Arial Narrow" panose="020B0604020202020204" pitchFamily="34" charset="0"/>
              </a:rPr>
              <a:t>Recognise</a:t>
            </a: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 that in areas where marine management decisions reflect scientific, social, cultural and ethical considerations, Aboriginal knowledges and practices and Torres Strait Islander knowledges and practices related to sea country are often used to complement conservation practices.</a:t>
            </a:r>
            <a:b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b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Complete Marine Education worksheet </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’14. TUMRAs’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2050" name="Picture 2" descr="A Guide To The Aboriginal Name For Every Major Australian City">
            <a:extLst>
              <a:ext uri="{FF2B5EF4-FFF2-40B4-BE49-F238E27FC236}">
                <a16:creationId xmlns:a16="http://schemas.microsoft.com/office/drawing/2014/main" id="{58DC3D45-E042-48ED-976D-A14C8D18469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
          <a:stretch/>
        </p:blipFill>
        <p:spPr bwMode="auto">
          <a:xfrm>
            <a:off x="4867700" y="0"/>
            <a:ext cx="685490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8F1535-0DF6-19D7-09DA-5D2549085C58}"/>
              </a:ext>
            </a:extLst>
          </p:cNvPr>
          <p:cNvSpPr txBox="1"/>
          <p:nvPr/>
        </p:nvSpPr>
        <p:spPr>
          <a:xfrm>
            <a:off x="10216896" y="0"/>
            <a:ext cx="4303776" cy="276999"/>
          </a:xfrm>
          <a:prstGeom prst="rect">
            <a:avLst/>
          </a:prstGeom>
          <a:noFill/>
        </p:spPr>
        <p:txBody>
          <a:bodyPr wrap="square" rtlCol="0">
            <a:spAutoFit/>
          </a:bodyPr>
          <a:lstStyle/>
          <a:p>
            <a:r>
              <a:rPr lang="en-US" sz="1200" dirty="0">
                <a:solidFill>
                  <a:schemeClr val="bg1"/>
                </a:solidFill>
              </a:rPr>
              <a:t>Illustration: Michelle Jackson</a:t>
            </a:r>
          </a:p>
        </p:txBody>
      </p:sp>
    </p:spTree>
    <p:extLst>
      <p:ext uri="{BB962C8B-B14F-4D97-AF65-F5344CB8AC3E}">
        <p14:creationId xmlns:p14="http://schemas.microsoft.com/office/powerpoint/2010/main" val="2942751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4201FC-D94A-7D3C-8C02-6E6230D8C0CF}"/>
              </a:ext>
            </a:extLst>
          </p:cNvPr>
          <p:cNvSpPr txBox="1"/>
          <p:nvPr/>
        </p:nvSpPr>
        <p:spPr>
          <a:xfrm>
            <a:off x="10018972" y="1464439"/>
            <a:ext cx="1715828" cy="3231654"/>
          </a:xfrm>
          <a:prstGeom prst="rect">
            <a:avLst/>
          </a:prstGeom>
          <a:noFill/>
        </p:spPr>
        <p:txBody>
          <a:bodyPr wrap="square">
            <a:spAutoFit/>
          </a:bodyPr>
          <a:lstStyle/>
          <a:p>
            <a:pPr algn="ctr"/>
            <a:r>
              <a:rPr lang="en-AU" sz="3600" dirty="0">
                <a:solidFill>
                  <a:schemeClr val="bg1"/>
                </a:solidFill>
              </a:rPr>
              <a:t>Extends all the way out to Raine Island </a:t>
            </a:r>
            <a:r>
              <a:rPr lang="en-AU" sz="2400" dirty="0">
                <a:solidFill>
                  <a:schemeClr val="bg1"/>
                </a:solidFill>
              </a:rPr>
              <a:t>(</a:t>
            </a:r>
            <a:r>
              <a:rPr lang="en-AU" sz="2400" dirty="0" err="1">
                <a:solidFill>
                  <a:schemeClr val="bg1"/>
                </a:solidFill>
              </a:rPr>
              <a:t>Thukuruu</a:t>
            </a:r>
            <a:r>
              <a:rPr lang="en-AU" sz="2400" dirty="0">
                <a:solidFill>
                  <a:schemeClr val="bg1"/>
                </a:solidFill>
              </a:rPr>
              <a:t>)</a:t>
            </a:r>
          </a:p>
        </p:txBody>
      </p:sp>
      <p:pic>
        <p:nvPicPr>
          <p:cNvPr id="5" name="Picture 4" descr="A map of a trail&#10;&#10;Description automatically generated">
            <a:extLst>
              <a:ext uri="{FF2B5EF4-FFF2-40B4-BE49-F238E27FC236}">
                <a16:creationId xmlns:a16="http://schemas.microsoft.com/office/drawing/2014/main" id="{3DFF00E6-0732-554C-C028-2175FFB42C2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6376" y="76654"/>
            <a:ext cx="9556706" cy="6704692"/>
          </a:xfrm>
          <a:prstGeom prst="rect">
            <a:avLst/>
          </a:prstGeom>
        </p:spPr>
      </p:pic>
    </p:spTree>
    <p:extLst>
      <p:ext uri="{BB962C8B-B14F-4D97-AF65-F5344CB8AC3E}">
        <p14:creationId xmlns:p14="http://schemas.microsoft.com/office/powerpoint/2010/main" val="1704291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gn with a map&#10;&#10;Description automatically generated">
            <a:extLst>
              <a:ext uri="{FF2B5EF4-FFF2-40B4-BE49-F238E27FC236}">
                <a16:creationId xmlns:a16="http://schemas.microsoft.com/office/drawing/2014/main" id="{8A87451A-99DC-8B65-1C14-3759E211C82C}"/>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1282446" y="154407"/>
            <a:ext cx="9627108" cy="6549186"/>
          </a:xfrm>
          <a:prstGeom prst="rect">
            <a:avLst/>
          </a:prstGeom>
        </p:spPr>
      </p:pic>
    </p:spTree>
    <p:extLst>
      <p:ext uri="{BB962C8B-B14F-4D97-AF65-F5344CB8AC3E}">
        <p14:creationId xmlns:p14="http://schemas.microsoft.com/office/powerpoint/2010/main" val="2231250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174391-A43E-84B9-C092-965689218C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486400" cy="6858000"/>
          </a:xfrm>
          <a:prstGeom prst="rect">
            <a:avLst/>
          </a:prstGeom>
        </p:spPr>
      </p:pic>
      <p:sp>
        <p:nvSpPr>
          <p:cNvPr id="6" name="TextBox 5">
            <a:extLst>
              <a:ext uri="{FF2B5EF4-FFF2-40B4-BE49-F238E27FC236}">
                <a16:creationId xmlns:a16="http://schemas.microsoft.com/office/drawing/2014/main" id="{4BE13A26-3EF0-661A-02E3-3FE8D9FCAB2D}"/>
              </a:ext>
            </a:extLst>
          </p:cNvPr>
          <p:cNvSpPr txBox="1"/>
          <p:nvPr/>
        </p:nvSpPr>
        <p:spPr>
          <a:xfrm>
            <a:off x="7612448" y="2491951"/>
            <a:ext cx="2670048" cy="1631216"/>
          </a:xfrm>
          <a:prstGeom prst="rect">
            <a:avLst/>
          </a:prstGeom>
          <a:noFill/>
        </p:spPr>
        <p:txBody>
          <a:bodyPr wrap="square">
            <a:spAutoFit/>
          </a:bodyPr>
          <a:lstStyle/>
          <a:p>
            <a:pPr algn="ctr"/>
            <a:r>
              <a:rPr lang="en-US" sz="3600" dirty="0">
                <a:solidFill>
                  <a:schemeClr val="bg1"/>
                </a:solidFill>
              </a:rPr>
              <a:t>Lama </a:t>
            </a:r>
            <a:r>
              <a:rPr lang="en-US" sz="3600" dirty="0" err="1">
                <a:solidFill>
                  <a:schemeClr val="bg1"/>
                </a:solidFill>
              </a:rPr>
              <a:t>Lama</a:t>
            </a:r>
            <a:endParaRPr lang="en-US" sz="3600" dirty="0">
              <a:solidFill>
                <a:schemeClr val="bg1"/>
              </a:solidFill>
            </a:endParaRPr>
          </a:p>
          <a:p>
            <a:pPr algn="ctr"/>
            <a:r>
              <a:rPr lang="en-US" sz="2800" dirty="0">
                <a:solidFill>
                  <a:srgbClr val="FFFF00"/>
                </a:solidFill>
              </a:rPr>
              <a:t>(</a:t>
            </a:r>
            <a:r>
              <a:rPr lang="en-US" sz="2800" dirty="0" err="1">
                <a:solidFill>
                  <a:srgbClr val="FFFF00"/>
                </a:solidFill>
              </a:rPr>
              <a:t>Lumma</a:t>
            </a:r>
            <a:r>
              <a:rPr lang="en-US" sz="2800" dirty="0">
                <a:solidFill>
                  <a:srgbClr val="FFFF00"/>
                </a:solidFill>
              </a:rPr>
              <a:t> </a:t>
            </a:r>
            <a:r>
              <a:rPr lang="en-US" sz="2800" dirty="0" err="1">
                <a:solidFill>
                  <a:srgbClr val="FFFF00"/>
                </a:solidFill>
              </a:rPr>
              <a:t>Lumma</a:t>
            </a:r>
            <a:r>
              <a:rPr lang="en-US" sz="2800" dirty="0">
                <a:solidFill>
                  <a:srgbClr val="FFFF00"/>
                </a:solidFill>
              </a:rPr>
              <a:t>)</a:t>
            </a:r>
          </a:p>
          <a:p>
            <a:pPr algn="ctr"/>
            <a:r>
              <a:rPr lang="en-US" sz="3600" dirty="0">
                <a:solidFill>
                  <a:schemeClr val="bg1"/>
                </a:solidFill>
              </a:rPr>
              <a:t> Agreement</a:t>
            </a:r>
          </a:p>
        </p:txBody>
      </p:sp>
    </p:spTree>
    <p:extLst>
      <p:ext uri="{BB962C8B-B14F-4D97-AF65-F5344CB8AC3E}">
        <p14:creationId xmlns:p14="http://schemas.microsoft.com/office/powerpoint/2010/main" val="288409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ocean&#10;&#10;Description automatically generated">
            <a:extLst>
              <a:ext uri="{FF2B5EF4-FFF2-40B4-BE49-F238E27FC236}">
                <a16:creationId xmlns:a16="http://schemas.microsoft.com/office/drawing/2014/main" id="{9B2BE472-244A-FB5E-A100-C6005E9E4D3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9399538" cy="6858000"/>
          </a:xfrm>
          <a:prstGeom prst="rect">
            <a:avLst/>
          </a:prstGeom>
        </p:spPr>
      </p:pic>
      <p:sp>
        <p:nvSpPr>
          <p:cNvPr id="3" name="TextBox 2">
            <a:extLst>
              <a:ext uri="{FF2B5EF4-FFF2-40B4-BE49-F238E27FC236}">
                <a16:creationId xmlns:a16="http://schemas.microsoft.com/office/drawing/2014/main" id="{AA81E632-B68B-57A8-CA2A-1925EC546381}"/>
              </a:ext>
            </a:extLst>
          </p:cNvPr>
          <p:cNvSpPr txBox="1"/>
          <p:nvPr/>
        </p:nvSpPr>
        <p:spPr>
          <a:xfrm>
            <a:off x="9912292" y="1677799"/>
            <a:ext cx="1944428" cy="2862322"/>
          </a:xfrm>
          <a:prstGeom prst="rect">
            <a:avLst/>
          </a:prstGeom>
          <a:noFill/>
        </p:spPr>
        <p:txBody>
          <a:bodyPr wrap="square">
            <a:spAutoFit/>
          </a:bodyPr>
          <a:lstStyle/>
          <a:p>
            <a:pPr algn="ctr"/>
            <a:r>
              <a:rPr lang="en-AU" sz="3600" dirty="0">
                <a:solidFill>
                  <a:schemeClr val="bg1"/>
                </a:solidFill>
              </a:rPr>
              <a:t>Extends through Princess Charlotte Bay</a:t>
            </a:r>
            <a:endParaRPr lang="en-AU" sz="2400" dirty="0">
              <a:solidFill>
                <a:schemeClr val="bg1"/>
              </a:solidFill>
            </a:endParaRPr>
          </a:p>
        </p:txBody>
      </p:sp>
    </p:spTree>
    <p:extLst>
      <p:ext uri="{BB962C8B-B14F-4D97-AF65-F5344CB8AC3E}">
        <p14:creationId xmlns:p14="http://schemas.microsoft.com/office/powerpoint/2010/main" val="2578816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965ECE-CBD7-7D86-0B9D-031DAB1881B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9083041" cy="6858000"/>
          </a:xfrm>
          <a:prstGeom prst="rect">
            <a:avLst/>
          </a:prstGeom>
        </p:spPr>
      </p:pic>
      <p:sp>
        <p:nvSpPr>
          <p:cNvPr id="3" name="TextBox 2">
            <a:extLst>
              <a:ext uri="{FF2B5EF4-FFF2-40B4-BE49-F238E27FC236}">
                <a16:creationId xmlns:a16="http://schemas.microsoft.com/office/drawing/2014/main" id="{138F761D-9055-3FA1-60D8-B727F126C9EE}"/>
              </a:ext>
            </a:extLst>
          </p:cNvPr>
          <p:cNvSpPr txBox="1"/>
          <p:nvPr/>
        </p:nvSpPr>
        <p:spPr>
          <a:xfrm>
            <a:off x="9759892" y="1950333"/>
            <a:ext cx="1944428" cy="2308324"/>
          </a:xfrm>
          <a:prstGeom prst="rect">
            <a:avLst/>
          </a:prstGeom>
          <a:noFill/>
        </p:spPr>
        <p:txBody>
          <a:bodyPr wrap="square">
            <a:spAutoFit/>
          </a:bodyPr>
          <a:lstStyle/>
          <a:p>
            <a:pPr algn="ctr"/>
            <a:r>
              <a:rPr lang="en-AU" sz="3600" dirty="0">
                <a:solidFill>
                  <a:schemeClr val="bg1"/>
                </a:solidFill>
              </a:rPr>
              <a:t>and has a </a:t>
            </a:r>
            <a:r>
              <a:rPr lang="en-AU" sz="3600" i="1" dirty="0">
                <a:solidFill>
                  <a:schemeClr val="bg1"/>
                </a:solidFill>
              </a:rPr>
              <a:t>Junior Rangers </a:t>
            </a:r>
            <a:r>
              <a:rPr lang="en-AU" sz="3600" dirty="0">
                <a:solidFill>
                  <a:schemeClr val="bg1"/>
                </a:solidFill>
              </a:rPr>
              <a:t>Program</a:t>
            </a:r>
            <a:endParaRPr lang="en-AU" sz="2400" dirty="0">
              <a:solidFill>
                <a:schemeClr val="bg1"/>
              </a:solidFill>
            </a:endParaRPr>
          </a:p>
        </p:txBody>
      </p:sp>
    </p:spTree>
    <p:extLst>
      <p:ext uri="{BB962C8B-B14F-4D97-AF65-F5344CB8AC3E}">
        <p14:creationId xmlns:p14="http://schemas.microsoft.com/office/powerpoint/2010/main" val="159823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E13A26-3EF0-661A-02E3-3FE8D9FCAB2D}"/>
              </a:ext>
            </a:extLst>
          </p:cNvPr>
          <p:cNvSpPr txBox="1"/>
          <p:nvPr/>
        </p:nvSpPr>
        <p:spPr>
          <a:xfrm>
            <a:off x="7301229" y="2090172"/>
            <a:ext cx="3286559" cy="2677656"/>
          </a:xfrm>
          <a:prstGeom prst="rect">
            <a:avLst/>
          </a:prstGeom>
          <a:noFill/>
        </p:spPr>
        <p:txBody>
          <a:bodyPr wrap="square">
            <a:spAutoFit/>
          </a:bodyPr>
          <a:lstStyle/>
          <a:p>
            <a:pPr algn="ctr"/>
            <a:r>
              <a:rPr lang="en-AU" sz="2400" b="0" i="0" dirty="0">
                <a:solidFill>
                  <a:srgbClr val="FFFF00"/>
                </a:solidFill>
                <a:effectLst/>
                <a:latin typeface="Clarity City"/>
              </a:rPr>
              <a:t>(Yu-</a:t>
            </a:r>
            <a:r>
              <a:rPr lang="en-AU" sz="2400" b="0" i="0" dirty="0" err="1">
                <a:solidFill>
                  <a:srgbClr val="FFFF00"/>
                </a:solidFill>
                <a:effectLst/>
                <a:latin typeface="Clarity City"/>
              </a:rPr>
              <a:t>ku</a:t>
            </a:r>
            <a:r>
              <a:rPr lang="en-AU" sz="2400" b="0" i="0" dirty="0">
                <a:solidFill>
                  <a:srgbClr val="FFFF00"/>
                </a:solidFill>
                <a:effectLst/>
                <a:latin typeface="Clarity City"/>
              </a:rPr>
              <a:t> Ba-</a:t>
            </a:r>
            <a:r>
              <a:rPr lang="en-AU" sz="2400" b="0" i="0" dirty="0" err="1">
                <a:solidFill>
                  <a:srgbClr val="FFFF00"/>
                </a:solidFill>
                <a:effectLst/>
                <a:latin typeface="Clarity City"/>
              </a:rPr>
              <a:t>jah</a:t>
            </a:r>
            <a:r>
              <a:rPr lang="en-AU" sz="2400" b="0" i="0" dirty="0">
                <a:solidFill>
                  <a:srgbClr val="FFFF00"/>
                </a:solidFill>
                <a:effectLst/>
                <a:latin typeface="Clarity City"/>
              </a:rPr>
              <a:t> Mul-</a:t>
            </a:r>
            <a:r>
              <a:rPr lang="en-AU" sz="2400" b="0" i="0" dirty="0" err="1">
                <a:solidFill>
                  <a:srgbClr val="FFFF00"/>
                </a:solidFill>
                <a:effectLst/>
                <a:latin typeface="Clarity City"/>
              </a:rPr>
              <a:t>i</a:t>
            </a:r>
            <a:r>
              <a:rPr lang="en-AU" sz="2400" b="0" i="0" dirty="0">
                <a:solidFill>
                  <a:srgbClr val="FFFF00"/>
                </a:solidFill>
                <a:effectLst/>
                <a:latin typeface="Clarity City"/>
              </a:rPr>
              <a:t>-</a:t>
            </a:r>
            <a:r>
              <a:rPr lang="en-AU" sz="2400" b="0" i="0" dirty="0" err="1">
                <a:solidFill>
                  <a:srgbClr val="FFFF00"/>
                </a:solidFill>
                <a:effectLst/>
                <a:latin typeface="Clarity City"/>
              </a:rPr>
              <a:t>ku</a:t>
            </a:r>
            <a:r>
              <a:rPr lang="en-AU" sz="2400" b="0" i="0" dirty="0">
                <a:solidFill>
                  <a:srgbClr val="FFFF00"/>
                </a:solidFill>
                <a:effectLst/>
                <a:latin typeface="Clarity City"/>
              </a:rPr>
              <a:t>) </a:t>
            </a:r>
            <a:endParaRPr lang="en-US" sz="2400" dirty="0">
              <a:solidFill>
                <a:srgbClr val="FFFF00"/>
              </a:solidFill>
            </a:endParaRPr>
          </a:p>
          <a:p>
            <a:pPr algn="ctr"/>
            <a:endParaRPr lang="en-US" sz="3600" dirty="0">
              <a:solidFill>
                <a:schemeClr val="bg1"/>
              </a:solidFill>
            </a:endParaRPr>
          </a:p>
          <a:p>
            <a:pPr algn="ctr"/>
            <a:r>
              <a:rPr lang="en-US" sz="3600" dirty="0" err="1">
                <a:solidFill>
                  <a:schemeClr val="bg1"/>
                </a:solidFill>
              </a:rPr>
              <a:t>Yuku</a:t>
            </a:r>
            <a:r>
              <a:rPr lang="en-US" sz="3600" dirty="0">
                <a:solidFill>
                  <a:schemeClr val="bg1"/>
                </a:solidFill>
              </a:rPr>
              <a:t>-Baja-</a:t>
            </a:r>
            <a:r>
              <a:rPr lang="en-US" sz="3600" dirty="0" err="1">
                <a:solidFill>
                  <a:schemeClr val="bg1"/>
                </a:solidFill>
              </a:rPr>
              <a:t>Muliku</a:t>
            </a:r>
            <a:r>
              <a:rPr lang="en-US" sz="3600" dirty="0">
                <a:solidFill>
                  <a:schemeClr val="bg1"/>
                </a:solidFill>
              </a:rPr>
              <a:t> Agreement</a:t>
            </a:r>
          </a:p>
        </p:txBody>
      </p:sp>
      <p:pic>
        <p:nvPicPr>
          <p:cNvPr id="2" name="Picture 1">
            <a:extLst>
              <a:ext uri="{FF2B5EF4-FFF2-40B4-BE49-F238E27FC236}">
                <a16:creationId xmlns:a16="http://schemas.microsoft.com/office/drawing/2014/main" id="{15592D51-383D-B6F2-956A-26888EBD36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486400" cy="6858000"/>
          </a:xfrm>
          <a:prstGeom prst="rect">
            <a:avLst/>
          </a:prstGeom>
        </p:spPr>
      </p:pic>
    </p:spTree>
    <p:extLst>
      <p:ext uri="{BB962C8B-B14F-4D97-AF65-F5344CB8AC3E}">
        <p14:creationId xmlns:p14="http://schemas.microsoft.com/office/powerpoint/2010/main" val="3878866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81E632-B68B-57A8-CA2A-1925EC546381}"/>
              </a:ext>
            </a:extLst>
          </p:cNvPr>
          <p:cNvSpPr txBox="1"/>
          <p:nvPr/>
        </p:nvSpPr>
        <p:spPr>
          <a:xfrm>
            <a:off x="8713144" y="1443841"/>
            <a:ext cx="2773003" cy="3970318"/>
          </a:xfrm>
          <a:prstGeom prst="rect">
            <a:avLst/>
          </a:prstGeom>
          <a:noFill/>
        </p:spPr>
        <p:txBody>
          <a:bodyPr wrap="square">
            <a:spAutoFit/>
          </a:bodyPr>
          <a:lstStyle/>
          <a:p>
            <a:pPr algn="ctr"/>
            <a:r>
              <a:rPr lang="en-AU" sz="3600" dirty="0">
                <a:solidFill>
                  <a:schemeClr val="bg1"/>
                </a:solidFill>
              </a:rPr>
              <a:t>Sea country just south of Cooktown</a:t>
            </a:r>
          </a:p>
          <a:p>
            <a:pPr algn="ctr"/>
            <a:endParaRPr lang="en-AU" sz="3600" dirty="0">
              <a:solidFill>
                <a:schemeClr val="bg1"/>
              </a:solidFill>
            </a:endParaRPr>
          </a:p>
          <a:p>
            <a:pPr algn="ctr"/>
            <a:r>
              <a:rPr lang="en-AU" sz="3600" dirty="0">
                <a:solidFill>
                  <a:schemeClr val="bg1"/>
                </a:solidFill>
              </a:rPr>
              <a:t>(extending out past the Ribbon Reefs)</a:t>
            </a:r>
            <a:endParaRPr lang="en-AU" sz="2400" dirty="0">
              <a:solidFill>
                <a:schemeClr val="bg1"/>
              </a:solidFill>
            </a:endParaRPr>
          </a:p>
        </p:txBody>
      </p:sp>
      <p:pic>
        <p:nvPicPr>
          <p:cNvPr id="4" name="Picture 3">
            <a:extLst>
              <a:ext uri="{FF2B5EF4-FFF2-40B4-BE49-F238E27FC236}">
                <a16:creationId xmlns:a16="http://schemas.microsoft.com/office/drawing/2014/main" id="{A420EEBE-3F06-928E-C39A-E32ECAC2A6BE}"/>
              </a:ext>
            </a:extLst>
          </p:cNvPr>
          <p:cNvPicPr>
            <a:picLocks noChangeAspect="1"/>
          </p:cNvPicPr>
          <p:nvPr/>
        </p:nvPicPr>
        <p:blipFill>
          <a:blip r:embed="rId2"/>
          <a:stretch>
            <a:fillRect/>
          </a:stretch>
        </p:blipFill>
        <p:spPr>
          <a:xfrm>
            <a:off x="0" y="0"/>
            <a:ext cx="7955280" cy="6857120"/>
          </a:xfrm>
          <a:prstGeom prst="rect">
            <a:avLst/>
          </a:prstGeom>
        </p:spPr>
      </p:pic>
    </p:spTree>
    <p:extLst>
      <p:ext uri="{BB962C8B-B14F-4D97-AF65-F5344CB8AC3E}">
        <p14:creationId xmlns:p14="http://schemas.microsoft.com/office/powerpoint/2010/main" val="1681073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8F761D-9055-3FA1-60D8-B727F126C9EE}"/>
              </a:ext>
            </a:extLst>
          </p:cNvPr>
          <p:cNvSpPr txBox="1"/>
          <p:nvPr/>
        </p:nvSpPr>
        <p:spPr>
          <a:xfrm>
            <a:off x="4366598" y="1720192"/>
            <a:ext cx="3041708" cy="3416320"/>
          </a:xfrm>
          <a:prstGeom prst="rect">
            <a:avLst/>
          </a:prstGeom>
          <a:noFill/>
        </p:spPr>
        <p:txBody>
          <a:bodyPr wrap="square">
            <a:spAutoFit/>
          </a:bodyPr>
          <a:lstStyle/>
          <a:p>
            <a:pPr algn="ctr"/>
            <a:r>
              <a:rPr lang="en-AU" sz="3600" dirty="0">
                <a:solidFill>
                  <a:schemeClr val="bg1"/>
                </a:solidFill>
              </a:rPr>
              <a:t>Includes a turtle rescue centre and comprehensive ranger program</a:t>
            </a:r>
            <a:endParaRPr lang="en-AU" sz="2400" dirty="0">
              <a:solidFill>
                <a:schemeClr val="bg1"/>
              </a:solidFill>
            </a:endParaRPr>
          </a:p>
        </p:txBody>
      </p:sp>
      <p:pic>
        <p:nvPicPr>
          <p:cNvPr id="6" name="Picture 5">
            <a:extLst>
              <a:ext uri="{FF2B5EF4-FFF2-40B4-BE49-F238E27FC236}">
                <a16:creationId xmlns:a16="http://schemas.microsoft.com/office/drawing/2014/main" id="{CA61B534-D131-89C0-5FC6-56D21BCB05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55719" y="12032"/>
            <a:ext cx="4536281" cy="6858000"/>
          </a:xfrm>
          <a:prstGeom prst="rect">
            <a:avLst/>
          </a:prstGeom>
        </p:spPr>
      </p:pic>
      <p:pic>
        <p:nvPicPr>
          <p:cNvPr id="7" name="Picture 6">
            <a:extLst>
              <a:ext uri="{FF2B5EF4-FFF2-40B4-BE49-F238E27FC236}">
                <a16:creationId xmlns:a16="http://schemas.microsoft.com/office/drawing/2014/main" id="{095849C1-10D2-6E27-5F81-D1DDBE4260F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2032"/>
            <a:ext cx="4251158" cy="6858000"/>
          </a:xfrm>
          <a:prstGeom prst="rect">
            <a:avLst/>
          </a:prstGeom>
        </p:spPr>
      </p:pic>
    </p:spTree>
    <p:extLst>
      <p:ext uri="{BB962C8B-B14F-4D97-AF65-F5344CB8AC3E}">
        <p14:creationId xmlns:p14="http://schemas.microsoft.com/office/powerpoint/2010/main" val="1553666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8746B1-8031-0053-8164-8ABCCFAEE3A4}"/>
              </a:ext>
            </a:extLst>
          </p:cNvPr>
          <p:cNvSpPr txBox="1"/>
          <p:nvPr/>
        </p:nvSpPr>
        <p:spPr>
          <a:xfrm>
            <a:off x="8133348" y="920621"/>
            <a:ext cx="3689684" cy="5016758"/>
          </a:xfrm>
          <a:prstGeom prst="rect">
            <a:avLst/>
          </a:prstGeom>
          <a:noFill/>
        </p:spPr>
        <p:txBody>
          <a:bodyPr wrap="square">
            <a:spAutoFit/>
          </a:bodyPr>
          <a:lstStyle/>
          <a:p>
            <a:pPr algn="ctr"/>
            <a:r>
              <a:rPr lang="en-AU" sz="4000" dirty="0">
                <a:solidFill>
                  <a:schemeClr val="bg1"/>
                </a:solidFill>
              </a:rPr>
              <a:t>Rangers identify and monitor seagrass beds, develop visitor infrastructure, and manage pests, weeds, and fire. </a:t>
            </a:r>
          </a:p>
        </p:txBody>
      </p:sp>
      <p:pic>
        <p:nvPicPr>
          <p:cNvPr id="4" name="Picture 3">
            <a:extLst>
              <a:ext uri="{FF2B5EF4-FFF2-40B4-BE49-F238E27FC236}">
                <a16:creationId xmlns:a16="http://schemas.microsoft.com/office/drawing/2014/main" id="{424540D1-5BA1-8C85-E642-57B08C73DAB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7780421" cy="6858000"/>
          </a:xfrm>
          <a:prstGeom prst="rect">
            <a:avLst/>
          </a:prstGeom>
        </p:spPr>
      </p:pic>
    </p:spTree>
    <p:extLst>
      <p:ext uri="{BB962C8B-B14F-4D97-AF65-F5344CB8AC3E}">
        <p14:creationId xmlns:p14="http://schemas.microsoft.com/office/powerpoint/2010/main" val="911358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E13A26-3EF0-661A-02E3-3FE8D9FCAB2D}"/>
              </a:ext>
            </a:extLst>
          </p:cNvPr>
          <p:cNvSpPr txBox="1"/>
          <p:nvPr/>
        </p:nvSpPr>
        <p:spPr>
          <a:xfrm>
            <a:off x="7445610" y="1730208"/>
            <a:ext cx="3398854" cy="2616101"/>
          </a:xfrm>
          <a:prstGeom prst="rect">
            <a:avLst/>
          </a:prstGeom>
          <a:noFill/>
        </p:spPr>
        <p:txBody>
          <a:bodyPr wrap="square">
            <a:spAutoFit/>
          </a:bodyPr>
          <a:lstStyle/>
          <a:p>
            <a:pPr algn="ctr"/>
            <a:r>
              <a:rPr lang="en-US" sz="3600" dirty="0">
                <a:solidFill>
                  <a:schemeClr val="bg1"/>
                </a:solidFill>
              </a:rPr>
              <a:t> </a:t>
            </a:r>
          </a:p>
          <a:p>
            <a:pPr algn="ctr"/>
            <a:r>
              <a:rPr lang="en-US" sz="2800" dirty="0">
                <a:solidFill>
                  <a:srgbClr val="FFFF00"/>
                </a:solidFill>
              </a:rPr>
              <a:t>(</a:t>
            </a:r>
            <a:r>
              <a:rPr lang="en-US" sz="2800" dirty="0" err="1">
                <a:solidFill>
                  <a:srgbClr val="FFFF00"/>
                </a:solidFill>
              </a:rPr>
              <a:t>Yirri-gand-jee</a:t>
            </a:r>
            <a:r>
              <a:rPr lang="en-US" sz="2800" dirty="0">
                <a:solidFill>
                  <a:srgbClr val="FFFF00"/>
                </a:solidFill>
              </a:rPr>
              <a:t>)</a:t>
            </a:r>
          </a:p>
          <a:p>
            <a:pPr algn="ctr"/>
            <a:endParaRPr lang="en-US" sz="2800" dirty="0">
              <a:solidFill>
                <a:srgbClr val="FFFF00"/>
              </a:solidFill>
            </a:endParaRPr>
          </a:p>
          <a:p>
            <a:pPr algn="ctr"/>
            <a:r>
              <a:rPr lang="en-US" sz="3600" dirty="0" err="1">
                <a:solidFill>
                  <a:schemeClr val="bg1"/>
                </a:solidFill>
              </a:rPr>
              <a:t>Yirrganydji</a:t>
            </a:r>
            <a:endParaRPr lang="en-US" sz="3600" dirty="0">
              <a:solidFill>
                <a:schemeClr val="bg1"/>
              </a:solidFill>
            </a:endParaRPr>
          </a:p>
          <a:p>
            <a:pPr algn="ctr"/>
            <a:r>
              <a:rPr lang="en-US" sz="3600" dirty="0">
                <a:solidFill>
                  <a:schemeClr val="bg1"/>
                </a:solidFill>
              </a:rPr>
              <a:t>Agreement</a:t>
            </a:r>
          </a:p>
        </p:txBody>
      </p:sp>
      <p:pic>
        <p:nvPicPr>
          <p:cNvPr id="3" name="Picture 2">
            <a:extLst>
              <a:ext uri="{FF2B5EF4-FFF2-40B4-BE49-F238E27FC236}">
                <a16:creationId xmlns:a16="http://schemas.microsoft.com/office/drawing/2014/main" id="{705AE548-69F7-260B-CFB8-A7789E557F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486400" cy="6858000"/>
          </a:xfrm>
          <a:prstGeom prst="rect">
            <a:avLst/>
          </a:prstGeom>
        </p:spPr>
      </p:pic>
    </p:spTree>
    <p:extLst>
      <p:ext uri="{BB962C8B-B14F-4D97-AF65-F5344CB8AC3E}">
        <p14:creationId xmlns:p14="http://schemas.microsoft.com/office/powerpoint/2010/main" val="1621518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81D90A-97B3-2B1D-BA33-8B8152170DE1}"/>
              </a:ext>
            </a:extLst>
          </p:cNvPr>
          <p:cNvSpPr txBox="1"/>
          <p:nvPr/>
        </p:nvSpPr>
        <p:spPr>
          <a:xfrm>
            <a:off x="566928" y="386048"/>
            <a:ext cx="11137392" cy="2554545"/>
          </a:xfrm>
          <a:prstGeom prst="rect">
            <a:avLst/>
          </a:prstGeom>
          <a:noFill/>
        </p:spPr>
        <p:txBody>
          <a:bodyPr wrap="square">
            <a:spAutoFit/>
          </a:bodyPr>
          <a:lstStyle/>
          <a:p>
            <a:pPr algn="ctr"/>
            <a:r>
              <a:rPr lang="en-AU" sz="2800" b="1" dirty="0">
                <a:solidFill>
                  <a:schemeClr val="bg1"/>
                </a:solidFill>
              </a:rPr>
              <a:t>Aboriginal and Torres Strait Islander people are the </a:t>
            </a:r>
          </a:p>
          <a:p>
            <a:pPr algn="ctr"/>
            <a:r>
              <a:rPr lang="en-AU" sz="3200" b="1" i="1" dirty="0">
                <a:solidFill>
                  <a:schemeClr val="bg1"/>
                </a:solidFill>
              </a:rPr>
              <a:t>Traditional </a:t>
            </a:r>
            <a:r>
              <a:rPr lang="en-AU" sz="3200" b="1" dirty="0">
                <a:solidFill>
                  <a:schemeClr val="bg1"/>
                </a:solidFill>
              </a:rPr>
              <a:t>Owners </a:t>
            </a:r>
            <a:r>
              <a:rPr lang="en-AU" sz="2800" b="1" dirty="0">
                <a:solidFill>
                  <a:schemeClr val="bg1"/>
                </a:solidFill>
              </a:rPr>
              <a:t>of the </a:t>
            </a:r>
            <a:r>
              <a:rPr lang="en-AU" sz="3200" b="1" dirty="0">
                <a:solidFill>
                  <a:schemeClr val="bg1"/>
                </a:solidFill>
              </a:rPr>
              <a:t>Great Barrier Reef Region </a:t>
            </a:r>
          </a:p>
          <a:p>
            <a:pPr algn="ctr"/>
            <a:endParaRPr lang="en-AU" sz="3200" b="1" dirty="0">
              <a:solidFill>
                <a:schemeClr val="bg1"/>
              </a:solidFill>
            </a:endParaRPr>
          </a:p>
          <a:p>
            <a:pPr algn="ctr"/>
            <a:r>
              <a:rPr lang="en-AU" sz="3200" b="1" dirty="0">
                <a:solidFill>
                  <a:schemeClr val="bg1"/>
                </a:solidFill>
              </a:rPr>
              <a:t>E</a:t>
            </a:r>
            <a:r>
              <a:rPr lang="en-AU" sz="2400" dirty="0">
                <a:solidFill>
                  <a:schemeClr val="bg1"/>
                </a:solidFill>
              </a:rPr>
              <a:t>vidence of their sea country connections goes back over </a:t>
            </a:r>
            <a:r>
              <a:rPr lang="en-AU" sz="3200" dirty="0">
                <a:solidFill>
                  <a:schemeClr val="bg1"/>
                </a:solidFill>
              </a:rPr>
              <a:t>60,000 years</a:t>
            </a:r>
            <a:r>
              <a:rPr lang="en-AU" sz="2400" dirty="0">
                <a:solidFill>
                  <a:schemeClr val="bg1"/>
                </a:solidFill>
              </a:rPr>
              <a:t>. </a:t>
            </a:r>
          </a:p>
          <a:p>
            <a:pPr algn="ctr"/>
            <a:r>
              <a:rPr lang="en-AU" sz="2400" dirty="0">
                <a:solidFill>
                  <a:schemeClr val="bg1"/>
                </a:solidFill>
              </a:rPr>
              <a:t>Today, approximately </a:t>
            </a:r>
            <a:r>
              <a:rPr lang="en-AU" sz="3200" b="1" dirty="0">
                <a:solidFill>
                  <a:schemeClr val="bg1"/>
                </a:solidFill>
              </a:rPr>
              <a:t>70 </a:t>
            </a:r>
            <a:r>
              <a:rPr lang="en-AU" sz="2400" dirty="0">
                <a:solidFill>
                  <a:schemeClr val="bg1"/>
                </a:solidFill>
              </a:rPr>
              <a:t>Traditional Owner clan groups have Sea Country in the GBRMP.</a:t>
            </a:r>
            <a:endParaRPr lang="en-US" sz="2400" dirty="0">
              <a:solidFill>
                <a:schemeClr val="bg1"/>
              </a:solidFill>
            </a:endParaRPr>
          </a:p>
        </p:txBody>
      </p:sp>
      <p:pic>
        <p:nvPicPr>
          <p:cNvPr id="4106" name="Picture 10" descr="Kimberley Rock Art: Traditional Owner Perspective - Japingka Gallery">
            <a:extLst>
              <a:ext uri="{FF2B5EF4-FFF2-40B4-BE49-F238E27FC236}">
                <a16:creationId xmlns:a16="http://schemas.microsoft.com/office/drawing/2014/main" id="{1FB868D2-EC66-CD8A-AD97-C6893CD076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502312"/>
            <a:ext cx="6778498" cy="334302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Astonishing survival stories of white colonials who lived happily with  Aboriginals | Daily Mail Online">
            <a:extLst>
              <a:ext uri="{FF2B5EF4-FFF2-40B4-BE49-F238E27FC236}">
                <a16:creationId xmlns:a16="http://schemas.microsoft.com/office/drawing/2014/main" id="{F9E36DA4-FB5B-6386-EC80-E562998AFA3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78498" y="3502312"/>
            <a:ext cx="5413502" cy="3355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651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81E632-B68B-57A8-CA2A-1925EC546381}"/>
              </a:ext>
            </a:extLst>
          </p:cNvPr>
          <p:cNvSpPr txBox="1"/>
          <p:nvPr/>
        </p:nvSpPr>
        <p:spPr>
          <a:xfrm>
            <a:off x="8612883" y="1764683"/>
            <a:ext cx="2777012" cy="2862322"/>
          </a:xfrm>
          <a:prstGeom prst="rect">
            <a:avLst/>
          </a:prstGeom>
          <a:noFill/>
        </p:spPr>
        <p:txBody>
          <a:bodyPr wrap="square">
            <a:spAutoFit/>
          </a:bodyPr>
          <a:lstStyle/>
          <a:p>
            <a:pPr algn="ctr"/>
            <a:r>
              <a:rPr lang="en-AU" sz="3600" dirty="0">
                <a:solidFill>
                  <a:schemeClr val="bg1"/>
                </a:solidFill>
              </a:rPr>
              <a:t>An area of sea country between Cairns and Port Douglas</a:t>
            </a:r>
            <a:endParaRPr lang="en-AU" sz="2400" dirty="0">
              <a:solidFill>
                <a:schemeClr val="bg1"/>
              </a:solidFill>
            </a:endParaRPr>
          </a:p>
        </p:txBody>
      </p:sp>
      <p:pic>
        <p:nvPicPr>
          <p:cNvPr id="4" name="Picture 3">
            <a:extLst>
              <a:ext uri="{FF2B5EF4-FFF2-40B4-BE49-F238E27FC236}">
                <a16:creationId xmlns:a16="http://schemas.microsoft.com/office/drawing/2014/main" id="{6824992F-0B01-ED71-6F91-5E0206A50B1F}"/>
              </a:ext>
            </a:extLst>
          </p:cNvPr>
          <p:cNvPicPr>
            <a:picLocks noChangeAspect="1"/>
          </p:cNvPicPr>
          <p:nvPr/>
        </p:nvPicPr>
        <p:blipFill>
          <a:blip r:embed="rId3"/>
          <a:stretch>
            <a:fillRect/>
          </a:stretch>
        </p:blipFill>
        <p:spPr>
          <a:xfrm>
            <a:off x="0" y="0"/>
            <a:ext cx="7475621" cy="6882118"/>
          </a:xfrm>
          <a:prstGeom prst="rect">
            <a:avLst/>
          </a:prstGeom>
        </p:spPr>
      </p:pic>
    </p:spTree>
    <p:extLst>
      <p:ext uri="{BB962C8B-B14F-4D97-AF65-F5344CB8AC3E}">
        <p14:creationId xmlns:p14="http://schemas.microsoft.com/office/powerpoint/2010/main" val="3804253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04611-B7C6-EC06-72F6-B51ECC7FF6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21E909E5-08E5-8EC9-201C-8344D4930E72}"/>
              </a:ext>
            </a:extLst>
          </p:cNvPr>
          <p:cNvSpPr txBox="1"/>
          <p:nvPr/>
        </p:nvSpPr>
        <p:spPr>
          <a:xfrm>
            <a:off x="5309937" y="0"/>
            <a:ext cx="6882063" cy="2123658"/>
          </a:xfrm>
          <a:prstGeom prst="rect">
            <a:avLst/>
          </a:prstGeom>
          <a:noFill/>
        </p:spPr>
        <p:txBody>
          <a:bodyPr wrap="square">
            <a:spAutoFit/>
          </a:bodyPr>
          <a:lstStyle/>
          <a:p>
            <a:pPr algn="r"/>
            <a:r>
              <a:rPr lang="en-AU" sz="2800" dirty="0" err="1"/>
              <a:t>Yirrganydi</a:t>
            </a:r>
            <a:r>
              <a:rPr lang="en-AU" sz="2800" dirty="0"/>
              <a:t> are actively involved in Ranger programs, species monitoring, communication, and education </a:t>
            </a:r>
          </a:p>
          <a:p>
            <a:pPr algn="r"/>
            <a:r>
              <a:rPr lang="en-AU" sz="2800" dirty="0"/>
              <a:t>programs.</a:t>
            </a:r>
          </a:p>
          <a:p>
            <a:pPr algn="r"/>
            <a:endParaRPr lang="en-AU" sz="2000" dirty="0"/>
          </a:p>
        </p:txBody>
      </p:sp>
    </p:spTree>
    <p:extLst>
      <p:ext uri="{BB962C8B-B14F-4D97-AF65-F5344CB8AC3E}">
        <p14:creationId xmlns:p14="http://schemas.microsoft.com/office/powerpoint/2010/main" val="3972482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E13A26-3EF0-661A-02E3-3FE8D9FCAB2D}"/>
              </a:ext>
            </a:extLst>
          </p:cNvPr>
          <p:cNvSpPr txBox="1"/>
          <p:nvPr/>
        </p:nvSpPr>
        <p:spPr>
          <a:xfrm>
            <a:off x="7140810" y="1749258"/>
            <a:ext cx="3398854" cy="2616101"/>
          </a:xfrm>
          <a:prstGeom prst="rect">
            <a:avLst/>
          </a:prstGeom>
          <a:noFill/>
        </p:spPr>
        <p:txBody>
          <a:bodyPr wrap="square">
            <a:spAutoFit/>
          </a:bodyPr>
          <a:lstStyle/>
          <a:p>
            <a:pPr algn="ctr"/>
            <a:r>
              <a:rPr lang="en-US" sz="3600" dirty="0">
                <a:solidFill>
                  <a:schemeClr val="bg1"/>
                </a:solidFill>
              </a:rPr>
              <a:t> </a:t>
            </a:r>
          </a:p>
          <a:p>
            <a:pPr algn="ctr"/>
            <a:r>
              <a:rPr lang="en-US" sz="2800" dirty="0">
                <a:solidFill>
                  <a:srgbClr val="FFFF00"/>
                </a:solidFill>
              </a:rPr>
              <a:t>(Gun-</a:t>
            </a:r>
            <a:r>
              <a:rPr lang="en-US" sz="2800" dirty="0" err="1">
                <a:solidFill>
                  <a:srgbClr val="FFFF00"/>
                </a:solidFill>
              </a:rPr>
              <a:t>gand</a:t>
            </a:r>
            <a:r>
              <a:rPr lang="en-US" sz="2800" dirty="0">
                <a:solidFill>
                  <a:srgbClr val="FFFF00"/>
                </a:solidFill>
              </a:rPr>
              <a:t>-</a:t>
            </a:r>
            <a:r>
              <a:rPr lang="en-US" sz="2800" dirty="0" err="1">
                <a:solidFill>
                  <a:srgbClr val="FFFF00"/>
                </a:solidFill>
              </a:rPr>
              <a:t>jee</a:t>
            </a:r>
            <a:r>
              <a:rPr lang="en-US" sz="2800" dirty="0">
                <a:solidFill>
                  <a:srgbClr val="FFFF00"/>
                </a:solidFill>
              </a:rPr>
              <a:t>)</a:t>
            </a:r>
          </a:p>
          <a:p>
            <a:pPr algn="ctr"/>
            <a:endParaRPr lang="en-US" sz="2800" dirty="0">
              <a:solidFill>
                <a:srgbClr val="FFFF00"/>
              </a:solidFill>
            </a:endParaRPr>
          </a:p>
          <a:p>
            <a:pPr algn="ctr"/>
            <a:r>
              <a:rPr lang="en-US" sz="3600" dirty="0" err="1">
                <a:solidFill>
                  <a:schemeClr val="bg1"/>
                </a:solidFill>
              </a:rPr>
              <a:t>Gunggandji</a:t>
            </a:r>
            <a:endParaRPr lang="en-US" sz="3600" dirty="0">
              <a:solidFill>
                <a:schemeClr val="bg1"/>
              </a:solidFill>
            </a:endParaRPr>
          </a:p>
          <a:p>
            <a:pPr algn="ctr"/>
            <a:r>
              <a:rPr lang="en-US" sz="3600" dirty="0">
                <a:solidFill>
                  <a:schemeClr val="bg1"/>
                </a:solidFill>
              </a:rPr>
              <a:t>Agreement</a:t>
            </a:r>
          </a:p>
        </p:txBody>
      </p:sp>
      <p:pic>
        <p:nvPicPr>
          <p:cNvPr id="2" name="Picture 1">
            <a:extLst>
              <a:ext uri="{FF2B5EF4-FFF2-40B4-BE49-F238E27FC236}">
                <a16:creationId xmlns:a16="http://schemas.microsoft.com/office/drawing/2014/main" id="{7203C58A-66C9-6567-C7C5-2BD324C1C7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486400" cy="6858000"/>
          </a:xfrm>
          <a:prstGeom prst="rect">
            <a:avLst/>
          </a:prstGeom>
        </p:spPr>
      </p:pic>
    </p:spTree>
    <p:extLst>
      <p:ext uri="{BB962C8B-B14F-4D97-AF65-F5344CB8AC3E}">
        <p14:creationId xmlns:p14="http://schemas.microsoft.com/office/powerpoint/2010/main" val="920171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81E632-B68B-57A8-CA2A-1925EC546381}"/>
              </a:ext>
            </a:extLst>
          </p:cNvPr>
          <p:cNvSpPr txBox="1"/>
          <p:nvPr/>
        </p:nvSpPr>
        <p:spPr>
          <a:xfrm>
            <a:off x="8612883" y="1764683"/>
            <a:ext cx="2777012" cy="3416320"/>
          </a:xfrm>
          <a:prstGeom prst="rect">
            <a:avLst/>
          </a:prstGeom>
          <a:noFill/>
        </p:spPr>
        <p:txBody>
          <a:bodyPr wrap="square">
            <a:spAutoFit/>
          </a:bodyPr>
          <a:lstStyle/>
          <a:p>
            <a:pPr algn="ctr"/>
            <a:r>
              <a:rPr lang="en-AU" sz="3600" dirty="0">
                <a:solidFill>
                  <a:schemeClr val="bg1"/>
                </a:solidFill>
              </a:rPr>
              <a:t>Includes Green Island, Michaelmas Cay and Fitzroy Island east of Cairns</a:t>
            </a:r>
            <a:endParaRPr lang="en-AU" sz="2400" dirty="0">
              <a:solidFill>
                <a:schemeClr val="bg1"/>
              </a:solidFill>
            </a:endParaRPr>
          </a:p>
        </p:txBody>
      </p:sp>
      <p:pic>
        <p:nvPicPr>
          <p:cNvPr id="6" name="Picture 5">
            <a:extLst>
              <a:ext uri="{FF2B5EF4-FFF2-40B4-BE49-F238E27FC236}">
                <a16:creationId xmlns:a16="http://schemas.microsoft.com/office/drawing/2014/main" id="{2DB0717E-A734-F7D1-5AE9-557F54F6E634}"/>
              </a:ext>
            </a:extLst>
          </p:cNvPr>
          <p:cNvPicPr>
            <a:picLocks noChangeAspect="1"/>
          </p:cNvPicPr>
          <p:nvPr/>
        </p:nvPicPr>
        <p:blipFill>
          <a:blip r:embed="rId3"/>
          <a:stretch>
            <a:fillRect/>
          </a:stretch>
        </p:blipFill>
        <p:spPr>
          <a:xfrm>
            <a:off x="0" y="0"/>
            <a:ext cx="7448550" cy="6847439"/>
          </a:xfrm>
          <a:prstGeom prst="rect">
            <a:avLst/>
          </a:prstGeom>
        </p:spPr>
      </p:pic>
    </p:spTree>
    <p:extLst>
      <p:ext uri="{BB962C8B-B14F-4D97-AF65-F5344CB8AC3E}">
        <p14:creationId xmlns:p14="http://schemas.microsoft.com/office/powerpoint/2010/main" val="453565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0E462C-8E2A-E6F7-F1D6-FF20E61AF4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143500" cy="6858000"/>
          </a:xfrm>
          <a:prstGeom prst="rect">
            <a:avLst/>
          </a:prstGeom>
        </p:spPr>
      </p:pic>
      <p:sp>
        <p:nvSpPr>
          <p:cNvPr id="5" name="TextBox 4">
            <a:extLst>
              <a:ext uri="{FF2B5EF4-FFF2-40B4-BE49-F238E27FC236}">
                <a16:creationId xmlns:a16="http://schemas.microsoft.com/office/drawing/2014/main" id="{4C0CED95-AD16-AF71-9703-C5D4D5599A87}"/>
              </a:ext>
            </a:extLst>
          </p:cNvPr>
          <p:cNvSpPr txBox="1"/>
          <p:nvPr/>
        </p:nvSpPr>
        <p:spPr>
          <a:xfrm>
            <a:off x="6866299" y="1641543"/>
            <a:ext cx="4140591" cy="4031873"/>
          </a:xfrm>
          <a:prstGeom prst="rect">
            <a:avLst/>
          </a:prstGeom>
          <a:noFill/>
        </p:spPr>
        <p:txBody>
          <a:bodyPr wrap="square">
            <a:spAutoFit/>
          </a:bodyPr>
          <a:lstStyle/>
          <a:p>
            <a:pPr algn="ctr"/>
            <a:r>
              <a:rPr lang="en-AU" sz="3200" b="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Gunggandjii</a:t>
            </a:r>
            <a:r>
              <a:rPr lang="en-AU"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-Mandingalbay</a:t>
            </a:r>
            <a:r>
              <a:rPr lang="en-AU"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AU"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Yindinji</a:t>
            </a:r>
            <a:r>
              <a:rPr lang="en-AU" sz="3200" dirty="0">
                <a:solidFill>
                  <a:schemeClr val="bg1"/>
                </a:solidFill>
                <a:latin typeface="Calibri" panose="020F0502020204030204" pitchFamily="34" charset="0"/>
                <a:ea typeface="Calibri" panose="020F0502020204030204" pitchFamily="34" charset="0"/>
                <a:cs typeface="Calibri" panose="020F0502020204030204" pitchFamily="34" charset="0"/>
              </a:rPr>
              <a:t> (G</a:t>
            </a:r>
            <a:r>
              <a:rPr lang="en-AU" sz="32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MY) Ranger </a:t>
            </a:r>
            <a:r>
              <a:rPr lang="en-AU" sz="3200" b="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Cadmas</a:t>
            </a:r>
            <a:r>
              <a:rPr lang="en-AU" sz="32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and Katie (</a:t>
            </a:r>
            <a:r>
              <a:rPr lang="en-AU" sz="3200" b="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TropWATER</a:t>
            </a:r>
            <a:r>
              <a:rPr lang="en-AU" sz="32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identify corals in the Coral Habitat Workshop at James Cook University </a:t>
            </a:r>
          </a:p>
        </p:txBody>
      </p:sp>
    </p:spTree>
    <p:extLst>
      <p:ext uri="{BB962C8B-B14F-4D97-AF65-F5344CB8AC3E}">
        <p14:creationId xmlns:p14="http://schemas.microsoft.com/office/powerpoint/2010/main" val="983122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E13A26-3EF0-661A-02E3-3FE8D9FCAB2D}"/>
              </a:ext>
            </a:extLst>
          </p:cNvPr>
          <p:cNvSpPr txBox="1"/>
          <p:nvPr/>
        </p:nvSpPr>
        <p:spPr>
          <a:xfrm>
            <a:off x="7083660" y="1882608"/>
            <a:ext cx="3398854" cy="1754326"/>
          </a:xfrm>
          <a:prstGeom prst="rect">
            <a:avLst/>
          </a:prstGeom>
          <a:noFill/>
        </p:spPr>
        <p:txBody>
          <a:bodyPr wrap="square">
            <a:spAutoFit/>
          </a:bodyPr>
          <a:lstStyle/>
          <a:p>
            <a:pPr algn="ctr"/>
            <a:r>
              <a:rPr lang="en-US" sz="3600" dirty="0">
                <a:solidFill>
                  <a:schemeClr val="bg1"/>
                </a:solidFill>
              </a:rPr>
              <a:t> </a:t>
            </a:r>
            <a:endParaRPr lang="en-US" sz="2800" dirty="0">
              <a:solidFill>
                <a:srgbClr val="FFFF00"/>
              </a:solidFill>
            </a:endParaRPr>
          </a:p>
          <a:p>
            <a:pPr algn="ctr"/>
            <a:r>
              <a:rPr lang="en-US" sz="3600" dirty="0" err="1">
                <a:solidFill>
                  <a:schemeClr val="bg1"/>
                </a:solidFill>
              </a:rPr>
              <a:t>Mandubarra</a:t>
            </a:r>
            <a:endParaRPr lang="en-US" sz="3600" dirty="0">
              <a:solidFill>
                <a:schemeClr val="bg1"/>
              </a:solidFill>
            </a:endParaRPr>
          </a:p>
          <a:p>
            <a:pPr algn="ctr"/>
            <a:r>
              <a:rPr lang="en-US" sz="3600" dirty="0">
                <a:solidFill>
                  <a:schemeClr val="bg1"/>
                </a:solidFill>
              </a:rPr>
              <a:t>Agreement</a:t>
            </a:r>
          </a:p>
        </p:txBody>
      </p:sp>
      <p:pic>
        <p:nvPicPr>
          <p:cNvPr id="2" name="Picture 1">
            <a:extLst>
              <a:ext uri="{FF2B5EF4-FFF2-40B4-BE49-F238E27FC236}">
                <a16:creationId xmlns:a16="http://schemas.microsoft.com/office/drawing/2014/main" id="{2355B383-2A9B-DEB0-8AF2-9F4F0E5C96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486400" cy="6858000"/>
          </a:xfrm>
          <a:prstGeom prst="rect">
            <a:avLst/>
          </a:prstGeom>
        </p:spPr>
      </p:pic>
    </p:spTree>
    <p:extLst>
      <p:ext uri="{BB962C8B-B14F-4D97-AF65-F5344CB8AC3E}">
        <p14:creationId xmlns:p14="http://schemas.microsoft.com/office/powerpoint/2010/main" val="2082321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81E632-B68B-57A8-CA2A-1925EC546381}"/>
              </a:ext>
            </a:extLst>
          </p:cNvPr>
          <p:cNvSpPr txBox="1"/>
          <p:nvPr/>
        </p:nvSpPr>
        <p:spPr>
          <a:xfrm>
            <a:off x="8406927" y="612844"/>
            <a:ext cx="2777012" cy="5632311"/>
          </a:xfrm>
          <a:prstGeom prst="rect">
            <a:avLst/>
          </a:prstGeom>
          <a:noFill/>
        </p:spPr>
        <p:txBody>
          <a:bodyPr wrap="square">
            <a:spAutoFit/>
          </a:bodyPr>
          <a:lstStyle/>
          <a:p>
            <a:pPr algn="ctr"/>
            <a:r>
              <a:rPr lang="en-AU" sz="3600" dirty="0">
                <a:solidFill>
                  <a:schemeClr val="bg1"/>
                </a:solidFill>
              </a:rPr>
              <a:t>South of Innisfail, including North and South Barnard Islands, extending to the outer GBR.</a:t>
            </a:r>
            <a:endParaRPr lang="en-AU" sz="2400" dirty="0">
              <a:solidFill>
                <a:schemeClr val="bg1"/>
              </a:solidFill>
            </a:endParaRPr>
          </a:p>
        </p:txBody>
      </p:sp>
      <p:pic>
        <p:nvPicPr>
          <p:cNvPr id="5" name="Picture 4">
            <a:extLst>
              <a:ext uri="{FF2B5EF4-FFF2-40B4-BE49-F238E27FC236}">
                <a16:creationId xmlns:a16="http://schemas.microsoft.com/office/drawing/2014/main" id="{E1C3D9FD-F6A4-445D-F82F-12DD7D0823E8}"/>
              </a:ext>
            </a:extLst>
          </p:cNvPr>
          <p:cNvPicPr>
            <a:picLocks noChangeAspect="1"/>
          </p:cNvPicPr>
          <p:nvPr/>
        </p:nvPicPr>
        <p:blipFill>
          <a:blip r:embed="rId3"/>
          <a:stretch>
            <a:fillRect/>
          </a:stretch>
        </p:blipFill>
        <p:spPr>
          <a:xfrm>
            <a:off x="0" y="0"/>
            <a:ext cx="7379368" cy="6876230"/>
          </a:xfrm>
          <a:prstGeom prst="rect">
            <a:avLst/>
          </a:prstGeom>
        </p:spPr>
      </p:pic>
    </p:spTree>
    <p:extLst>
      <p:ext uri="{BB962C8B-B14F-4D97-AF65-F5344CB8AC3E}">
        <p14:creationId xmlns:p14="http://schemas.microsoft.com/office/powerpoint/2010/main" val="1754992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882929-89C1-91CF-D94B-FE0B96CC9B56}"/>
              </a:ext>
            </a:extLst>
          </p:cNvPr>
          <p:cNvPicPr>
            <a:picLocks noChangeAspect="1"/>
          </p:cNvPicPr>
          <p:nvPr/>
        </p:nvPicPr>
        <p:blipFill>
          <a:blip r:embed="rId3"/>
          <a:stretch>
            <a:fillRect/>
          </a:stretch>
        </p:blipFill>
        <p:spPr>
          <a:xfrm>
            <a:off x="0" y="0"/>
            <a:ext cx="9149701" cy="6858000"/>
          </a:xfrm>
          <a:prstGeom prst="rect">
            <a:avLst/>
          </a:prstGeom>
        </p:spPr>
      </p:pic>
      <p:sp>
        <p:nvSpPr>
          <p:cNvPr id="3" name="TextBox 2">
            <a:extLst>
              <a:ext uri="{FF2B5EF4-FFF2-40B4-BE49-F238E27FC236}">
                <a16:creationId xmlns:a16="http://schemas.microsoft.com/office/drawing/2014/main" id="{2D9E6063-E875-B126-44F3-8C77DB1E1F6C}"/>
              </a:ext>
            </a:extLst>
          </p:cNvPr>
          <p:cNvSpPr txBox="1"/>
          <p:nvPr/>
        </p:nvSpPr>
        <p:spPr>
          <a:xfrm>
            <a:off x="9209572" y="612844"/>
            <a:ext cx="2777012" cy="5632311"/>
          </a:xfrm>
          <a:prstGeom prst="rect">
            <a:avLst/>
          </a:prstGeom>
          <a:noFill/>
        </p:spPr>
        <p:txBody>
          <a:bodyPr wrap="square">
            <a:spAutoFit/>
          </a:bodyPr>
          <a:lstStyle/>
          <a:p>
            <a:pPr algn="ctr"/>
            <a:r>
              <a:rPr lang="en-AU" sz="3600" dirty="0">
                <a:solidFill>
                  <a:schemeClr val="bg1"/>
                </a:solidFill>
              </a:rPr>
              <a:t>‘</a:t>
            </a:r>
            <a:r>
              <a:rPr lang="en-AU" sz="3600" i="1" dirty="0">
                <a:solidFill>
                  <a:schemeClr val="bg1"/>
                </a:solidFill>
              </a:rPr>
              <a:t>Sharon</a:t>
            </a:r>
            <a:r>
              <a:rPr lang="en-AU" sz="3600" dirty="0">
                <a:solidFill>
                  <a:schemeClr val="bg1"/>
                </a:solidFill>
              </a:rPr>
              <a:t>’ the Green Sea Turtle being fed squid in the </a:t>
            </a:r>
            <a:r>
              <a:rPr lang="en-AU" sz="3600" dirty="0" err="1">
                <a:solidFill>
                  <a:schemeClr val="bg1"/>
                </a:solidFill>
              </a:rPr>
              <a:t>Mandubarra</a:t>
            </a:r>
            <a:r>
              <a:rPr lang="en-AU" sz="3600" dirty="0">
                <a:solidFill>
                  <a:schemeClr val="bg1"/>
                </a:solidFill>
              </a:rPr>
              <a:t> sea turtle rehabilitation centre, Innisfail.</a:t>
            </a:r>
            <a:endParaRPr lang="en-AU" sz="2400" dirty="0">
              <a:solidFill>
                <a:schemeClr val="bg1"/>
              </a:solidFill>
            </a:endParaRPr>
          </a:p>
        </p:txBody>
      </p:sp>
    </p:spTree>
    <p:extLst>
      <p:ext uri="{BB962C8B-B14F-4D97-AF65-F5344CB8AC3E}">
        <p14:creationId xmlns:p14="http://schemas.microsoft.com/office/powerpoint/2010/main" val="233177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E13A26-3EF0-661A-02E3-3FE8D9FCAB2D}"/>
              </a:ext>
            </a:extLst>
          </p:cNvPr>
          <p:cNvSpPr txBox="1"/>
          <p:nvPr/>
        </p:nvSpPr>
        <p:spPr>
          <a:xfrm>
            <a:off x="5695950" y="320508"/>
            <a:ext cx="5927490" cy="5878532"/>
          </a:xfrm>
          <a:prstGeom prst="rect">
            <a:avLst/>
          </a:prstGeom>
          <a:noFill/>
        </p:spPr>
        <p:txBody>
          <a:bodyPr wrap="square">
            <a:spAutoFit/>
          </a:bodyPr>
          <a:lstStyle/>
          <a:p>
            <a:pPr algn="ctr"/>
            <a:r>
              <a:rPr lang="en-US" sz="3600" dirty="0">
                <a:solidFill>
                  <a:schemeClr val="bg1"/>
                </a:solidFill>
              </a:rPr>
              <a:t> </a:t>
            </a:r>
          </a:p>
          <a:p>
            <a:pPr algn="ctr"/>
            <a:r>
              <a:rPr lang="en-US" sz="2800" dirty="0">
                <a:solidFill>
                  <a:srgbClr val="FFFF00"/>
                </a:solidFill>
              </a:rPr>
              <a:t>(</a:t>
            </a:r>
            <a:r>
              <a:rPr lang="en-US" sz="2800" dirty="0" err="1">
                <a:solidFill>
                  <a:srgbClr val="FFFF00"/>
                </a:solidFill>
              </a:rPr>
              <a:t>Girrin</a:t>
            </a:r>
            <a:r>
              <a:rPr lang="en-US" sz="2800" dirty="0">
                <a:solidFill>
                  <a:srgbClr val="FFFF00"/>
                </a:solidFill>
              </a:rPr>
              <a:t>-gun)</a:t>
            </a:r>
          </a:p>
          <a:p>
            <a:pPr algn="ctr"/>
            <a:endParaRPr lang="en-US" sz="2800" dirty="0">
              <a:solidFill>
                <a:srgbClr val="FFFF00"/>
              </a:solidFill>
            </a:endParaRPr>
          </a:p>
          <a:p>
            <a:pPr algn="ctr"/>
            <a:r>
              <a:rPr lang="en-US" sz="4400" dirty="0" err="1">
                <a:solidFill>
                  <a:schemeClr val="bg1"/>
                </a:solidFill>
              </a:rPr>
              <a:t>Girringun</a:t>
            </a:r>
            <a:r>
              <a:rPr lang="en-US" sz="4400" dirty="0">
                <a:solidFill>
                  <a:schemeClr val="bg1"/>
                </a:solidFill>
              </a:rPr>
              <a:t> </a:t>
            </a:r>
          </a:p>
          <a:p>
            <a:pPr algn="ctr"/>
            <a:r>
              <a:rPr lang="en-US" sz="2800" i="1" dirty="0">
                <a:solidFill>
                  <a:schemeClr val="bg1"/>
                </a:solidFill>
              </a:rPr>
              <a:t>Aboriginal Corporation</a:t>
            </a:r>
          </a:p>
          <a:p>
            <a:pPr algn="ctr"/>
            <a:r>
              <a:rPr lang="en-US" sz="3600" dirty="0">
                <a:solidFill>
                  <a:schemeClr val="bg1"/>
                </a:solidFill>
              </a:rPr>
              <a:t>Agreement</a:t>
            </a:r>
          </a:p>
          <a:p>
            <a:pPr algn="ctr"/>
            <a:endParaRPr lang="en-US" sz="2800" dirty="0">
              <a:solidFill>
                <a:schemeClr val="bg1"/>
              </a:solidFill>
            </a:endParaRPr>
          </a:p>
          <a:p>
            <a:pPr algn="ctr"/>
            <a:endParaRPr lang="en-US" sz="2800" dirty="0">
              <a:solidFill>
                <a:schemeClr val="bg1"/>
              </a:solidFill>
            </a:endParaRPr>
          </a:p>
          <a:p>
            <a:pPr algn="ctr"/>
            <a:r>
              <a:rPr lang="en-US" sz="2800" i="1" dirty="0">
                <a:solidFill>
                  <a:schemeClr val="bg1"/>
                </a:solidFill>
              </a:rPr>
              <a:t>Includes: </a:t>
            </a:r>
          </a:p>
          <a:p>
            <a:pPr algn="ctr"/>
            <a:r>
              <a:rPr lang="en-US" sz="2800" i="1" dirty="0" err="1">
                <a:solidFill>
                  <a:schemeClr val="bg1"/>
                </a:solidFill>
              </a:rPr>
              <a:t>Djiru</a:t>
            </a:r>
            <a:r>
              <a:rPr lang="en-US" sz="2800" i="1" dirty="0">
                <a:solidFill>
                  <a:schemeClr val="bg1"/>
                </a:solidFill>
              </a:rPr>
              <a:t>, </a:t>
            </a:r>
            <a:r>
              <a:rPr lang="en-US" sz="2800" i="1" dirty="0" err="1">
                <a:solidFill>
                  <a:schemeClr val="bg1"/>
                </a:solidFill>
              </a:rPr>
              <a:t>Gulngay</a:t>
            </a:r>
            <a:r>
              <a:rPr lang="en-US" sz="2800" i="1" dirty="0">
                <a:solidFill>
                  <a:schemeClr val="bg1"/>
                </a:solidFill>
              </a:rPr>
              <a:t>, </a:t>
            </a:r>
            <a:r>
              <a:rPr lang="en-US" sz="2800" i="1" dirty="0" err="1">
                <a:solidFill>
                  <a:schemeClr val="bg1"/>
                </a:solidFill>
              </a:rPr>
              <a:t>Girramay</a:t>
            </a:r>
            <a:r>
              <a:rPr lang="en-US" sz="2800" i="1" dirty="0">
                <a:solidFill>
                  <a:schemeClr val="bg1"/>
                </a:solidFill>
              </a:rPr>
              <a:t>, </a:t>
            </a:r>
            <a:r>
              <a:rPr lang="en-US" sz="2800" i="1" dirty="0" err="1">
                <a:solidFill>
                  <a:schemeClr val="bg1"/>
                </a:solidFill>
              </a:rPr>
              <a:t>Bandjin</a:t>
            </a:r>
            <a:r>
              <a:rPr lang="en-US" sz="2800" i="1" dirty="0">
                <a:solidFill>
                  <a:schemeClr val="bg1"/>
                </a:solidFill>
              </a:rPr>
              <a:t>, </a:t>
            </a:r>
            <a:r>
              <a:rPr lang="en-US" sz="2800" i="1" dirty="0" err="1">
                <a:solidFill>
                  <a:schemeClr val="bg1"/>
                </a:solidFill>
              </a:rPr>
              <a:t>Warrgamay</a:t>
            </a:r>
            <a:r>
              <a:rPr lang="en-US" sz="2800" i="1" dirty="0">
                <a:solidFill>
                  <a:schemeClr val="bg1"/>
                </a:solidFill>
              </a:rPr>
              <a:t> and </a:t>
            </a:r>
            <a:r>
              <a:rPr lang="en-US" sz="2800" i="1" dirty="0" err="1">
                <a:solidFill>
                  <a:schemeClr val="bg1"/>
                </a:solidFill>
              </a:rPr>
              <a:t>Nywaigi</a:t>
            </a:r>
            <a:endParaRPr lang="en-US" sz="2800" i="1" dirty="0">
              <a:solidFill>
                <a:schemeClr val="bg1"/>
              </a:solidFill>
            </a:endParaRPr>
          </a:p>
          <a:p>
            <a:pPr algn="ctr"/>
            <a:endParaRPr lang="en-US" sz="3600" dirty="0">
              <a:solidFill>
                <a:schemeClr val="bg1"/>
              </a:solidFill>
            </a:endParaRPr>
          </a:p>
        </p:txBody>
      </p:sp>
      <p:pic>
        <p:nvPicPr>
          <p:cNvPr id="2" name="Picture 1">
            <a:extLst>
              <a:ext uri="{FF2B5EF4-FFF2-40B4-BE49-F238E27FC236}">
                <a16:creationId xmlns:a16="http://schemas.microsoft.com/office/drawing/2014/main" id="{9A2EDE46-025E-390A-DF0F-A51BCB5AAA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486400" cy="6858000"/>
          </a:xfrm>
          <a:prstGeom prst="rect">
            <a:avLst/>
          </a:prstGeom>
        </p:spPr>
      </p:pic>
    </p:spTree>
    <p:extLst>
      <p:ext uri="{BB962C8B-B14F-4D97-AF65-F5344CB8AC3E}">
        <p14:creationId xmlns:p14="http://schemas.microsoft.com/office/powerpoint/2010/main" val="595010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81E632-B68B-57A8-CA2A-1925EC546381}"/>
              </a:ext>
            </a:extLst>
          </p:cNvPr>
          <p:cNvSpPr txBox="1"/>
          <p:nvPr/>
        </p:nvSpPr>
        <p:spPr>
          <a:xfrm>
            <a:off x="8308083" y="889843"/>
            <a:ext cx="3379466" cy="5078313"/>
          </a:xfrm>
          <a:prstGeom prst="rect">
            <a:avLst/>
          </a:prstGeom>
          <a:noFill/>
        </p:spPr>
        <p:txBody>
          <a:bodyPr wrap="square">
            <a:spAutoFit/>
          </a:bodyPr>
          <a:lstStyle/>
          <a:p>
            <a:pPr algn="ctr"/>
            <a:r>
              <a:rPr lang="en-AU" sz="3600" dirty="0">
                <a:solidFill>
                  <a:schemeClr val="bg1"/>
                </a:solidFill>
              </a:rPr>
              <a:t>Located half-way between Townsville and Cairns, including Hinchinbrook Island</a:t>
            </a:r>
          </a:p>
          <a:p>
            <a:pPr algn="ctr"/>
            <a:endParaRPr lang="en-AU" sz="3600" dirty="0">
              <a:solidFill>
                <a:schemeClr val="bg1"/>
              </a:solidFill>
            </a:endParaRPr>
          </a:p>
          <a:p>
            <a:pPr algn="ctr"/>
            <a:r>
              <a:rPr lang="en-AU" sz="3600" dirty="0">
                <a:solidFill>
                  <a:schemeClr val="bg1"/>
                </a:solidFill>
              </a:rPr>
              <a:t>(</a:t>
            </a:r>
            <a:r>
              <a:rPr lang="en-AU" sz="3600" i="1" dirty="0">
                <a:solidFill>
                  <a:schemeClr val="bg1"/>
                </a:solidFill>
              </a:rPr>
              <a:t>not</a:t>
            </a:r>
            <a:r>
              <a:rPr lang="en-AU" sz="3600" dirty="0">
                <a:solidFill>
                  <a:schemeClr val="bg1"/>
                </a:solidFill>
              </a:rPr>
              <a:t> including Palm Islands)</a:t>
            </a:r>
            <a:endParaRPr lang="en-AU" sz="2400" dirty="0">
              <a:solidFill>
                <a:schemeClr val="bg1"/>
              </a:solidFill>
            </a:endParaRPr>
          </a:p>
        </p:txBody>
      </p:sp>
      <p:pic>
        <p:nvPicPr>
          <p:cNvPr id="5" name="Picture 4">
            <a:extLst>
              <a:ext uri="{FF2B5EF4-FFF2-40B4-BE49-F238E27FC236}">
                <a16:creationId xmlns:a16="http://schemas.microsoft.com/office/drawing/2014/main" id="{9EF65E41-3251-B8E6-1F5D-B2FE05888DE3}"/>
              </a:ext>
            </a:extLst>
          </p:cNvPr>
          <p:cNvPicPr>
            <a:picLocks noChangeAspect="1"/>
          </p:cNvPicPr>
          <p:nvPr/>
        </p:nvPicPr>
        <p:blipFill>
          <a:blip r:embed="rId3"/>
          <a:stretch>
            <a:fillRect/>
          </a:stretch>
        </p:blipFill>
        <p:spPr>
          <a:xfrm>
            <a:off x="0" y="-24953"/>
            <a:ext cx="7496549" cy="6882953"/>
          </a:xfrm>
          <a:prstGeom prst="rect">
            <a:avLst/>
          </a:prstGeom>
        </p:spPr>
      </p:pic>
    </p:spTree>
    <p:extLst>
      <p:ext uri="{BB962C8B-B14F-4D97-AF65-F5344CB8AC3E}">
        <p14:creationId xmlns:p14="http://schemas.microsoft.com/office/powerpoint/2010/main" val="2268985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roup of Indigenous man in traditional dress dance on a white sandy beach.">
            <a:extLst>
              <a:ext uri="{FF2B5EF4-FFF2-40B4-BE49-F238E27FC236}">
                <a16:creationId xmlns:a16="http://schemas.microsoft.com/office/drawing/2014/main" id="{52F6FA1D-A2D7-DDB9-A785-AB6757BD1C3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2CB832B-EC01-183E-6AD7-CF42EE2DA05F}"/>
              </a:ext>
            </a:extLst>
          </p:cNvPr>
          <p:cNvSpPr txBox="1"/>
          <p:nvPr/>
        </p:nvSpPr>
        <p:spPr>
          <a:xfrm>
            <a:off x="420624" y="130016"/>
            <a:ext cx="11625072" cy="1631216"/>
          </a:xfrm>
          <a:prstGeom prst="rect">
            <a:avLst/>
          </a:prstGeom>
          <a:noFill/>
        </p:spPr>
        <p:txBody>
          <a:bodyPr wrap="square">
            <a:spAutoFit/>
          </a:bodyPr>
          <a:lstStyle/>
          <a:p>
            <a:pPr algn="ctr"/>
            <a:r>
              <a:rPr lang="en-AU" sz="2400" dirty="0">
                <a:solidFill>
                  <a:schemeClr val="bg1"/>
                </a:solidFill>
              </a:rPr>
              <a:t>GBRMPA recognises that establishing an effective and meaningful partnership with Traditional Owners is </a:t>
            </a:r>
            <a:r>
              <a:rPr lang="en-AU" sz="3600" i="1" dirty="0">
                <a:solidFill>
                  <a:schemeClr val="bg1"/>
                </a:solidFill>
              </a:rPr>
              <a:t>essential </a:t>
            </a:r>
            <a:r>
              <a:rPr lang="en-AU" sz="2800" dirty="0">
                <a:solidFill>
                  <a:schemeClr val="bg1"/>
                </a:solidFill>
              </a:rPr>
              <a:t>to </a:t>
            </a:r>
            <a:r>
              <a:rPr lang="en-AU" sz="3600" dirty="0">
                <a:solidFill>
                  <a:schemeClr val="bg1"/>
                </a:solidFill>
              </a:rPr>
              <a:t>protect </a:t>
            </a:r>
            <a:r>
              <a:rPr lang="en-AU" sz="2400" dirty="0">
                <a:solidFill>
                  <a:schemeClr val="bg1"/>
                </a:solidFill>
              </a:rPr>
              <a:t>cultural and heritage values, </a:t>
            </a:r>
            <a:r>
              <a:rPr lang="en-AU" sz="3600" dirty="0">
                <a:solidFill>
                  <a:schemeClr val="bg1"/>
                </a:solidFill>
              </a:rPr>
              <a:t>conserve</a:t>
            </a:r>
            <a:r>
              <a:rPr lang="en-AU" sz="2800" dirty="0">
                <a:solidFill>
                  <a:schemeClr val="bg1"/>
                </a:solidFill>
              </a:rPr>
              <a:t> </a:t>
            </a:r>
            <a:r>
              <a:rPr lang="en-AU" sz="2400" dirty="0">
                <a:solidFill>
                  <a:schemeClr val="bg1"/>
                </a:solidFill>
              </a:rPr>
              <a:t>biodiversity and</a:t>
            </a:r>
            <a:r>
              <a:rPr lang="en-AU" sz="3200" dirty="0">
                <a:solidFill>
                  <a:schemeClr val="bg1"/>
                </a:solidFill>
              </a:rPr>
              <a:t> </a:t>
            </a:r>
            <a:r>
              <a:rPr lang="en-AU" sz="3600" dirty="0">
                <a:solidFill>
                  <a:schemeClr val="bg1"/>
                </a:solidFill>
              </a:rPr>
              <a:t>enhance </a:t>
            </a:r>
            <a:r>
              <a:rPr lang="en-AU" sz="2400" dirty="0">
                <a:solidFill>
                  <a:schemeClr val="bg1"/>
                </a:solidFill>
              </a:rPr>
              <a:t>the resilience of the GBR.</a:t>
            </a:r>
            <a:endParaRPr lang="en-AU" sz="2800" dirty="0">
              <a:solidFill>
                <a:schemeClr val="bg1"/>
              </a:solidFill>
            </a:endParaRPr>
          </a:p>
        </p:txBody>
      </p:sp>
    </p:spTree>
    <p:extLst>
      <p:ext uri="{BB962C8B-B14F-4D97-AF65-F5344CB8AC3E}">
        <p14:creationId xmlns:p14="http://schemas.microsoft.com/office/powerpoint/2010/main" val="943267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31AFDC-7078-33D4-959B-46FCE3EC7D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8305537" cy="6858000"/>
          </a:xfrm>
          <a:prstGeom prst="rect">
            <a:avLst/>
          </a:prstGeom>
        </p:spPr>
      </p:pic>
      <p:sp>
        <p:nvSpPr>
          <p:cNvPr id="3" name="TextBox 2">
            <a:extLst>
              <a:ext uri="{FF2B5EF4-FFF2-40B4-BE49-F238E27FC236}">
                <a16:creationId xmlns:a16="http://schemas.microsoft.com/office/drawing/2014/main" id="{EA47F714-B094-BDC9-EF25-25D2BB9DD86D}"/>
              </a:ext>
            </a:extLst>
          </p:cNvPr>
          <p:cNvSpPr txBox="1"/>
          <p:nvPr/>
        </p:nvSpPr>
        <p:spPr>
          <a:xfrm>
            <a:off x="8612883" y="2551837"/>
            <a:ext cx="2777012" cy="1754326"/>
          </a:xfrm>
          <a:prstGeom prst="rect">
            <a:avLst/>
          </a:prstGeom>
          <a:noFill/>
        </p:spPr>
        <p:txBody>
          <a:bodyPr wrap="square">
            <a:spAutoFit/>
          </a:bodyPr>
          <a:lstStyle/>
          <a:p>
            <a:pPr algn="ctr"/>
            <a:r>
              <a:rPr lang="en-AU" sz="3600" dirty="0" err="1">
                <a:solidFill>
                  <a:schemeClr val="bg1"/>
                </a:solidFill>
              </a:rPr>
              <a:t>Girringun</a:t>
            </a:r>
            <a:r>
              <a:rPr lang="en-AU" sz="3600" dirty="0">
                <a:solidFill>
                  <a:schemeClr val="bg1"/>
                </a:solidFill>
              </a:rPr>
              <a:t> Aboriginal Rangers </a:t>
            </a:r>
            <a:endParaRPr lang="en-AU" sz="2400" dirty="0">
              <a:solidFill>
                <a:schemeClr val="bg1"/>
              </a:solidFill>
            </a:endParaRPr>
          </a:p>
        </p:txBody>
      </p:sp>
    </p:spTree>
    <p:extLst>
      <p:ext uri="{BB962C8B-B14F-4D97-AF65-F5344CB8AC3E}">
        <p14:creationId xmlns:p14="http://schemas.microsoft.com/office/powerpoint/2010/main" val="387822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E13A26-3EF0-661A-02E3-3FE8D9FCAB2D}"/>
              </a:ext>
            </a:extLst>
          </p:cNvPr>
          <p:cNvSpPr txBox="1"/>
          <p:nvPr/>
        </p:nvSpPr>
        <p:spPr>
          <a:xfrm>
            <a:off x="7007460" y="1863558"/>
            <a:ext cx="3398854" cy="2616101"/>
          </a:xfrm>
          <a:prstGeom prst="rect">
            <a:avLst/>
          </a:prstGeom>
          <a:noFill/>
        </p:spPr>
        <p:txBody>
          <a:bodyPr wrap="square">
            <a:spAutoFit/>
          </a:bodyPr>
          <a:lstStyle/>
          <a:p>
            <a:pPr algn="ctr"/>
            <a:r>
              <a:rPr lang="en-US" sz="3600" dirty="0">
                <a:solidFill>
                  <a:schemeClr val="bg1"/>
                </a:solidFill>
              </a:rPr>
              <a:t> </a:t>
            </a:r>
          </a:p>
          <a:p>
            <a:pPr algn="ctr"/>
            <a:r>
              <a:rPr lang="en-US" sz="2800" dirty="0">
                <a:solidFill>
                  <a:srgbClr val="FFFF00"/>
                </a:solidFill>
              </a:rPr>
              <a:t>(Da-rum-</a:t>
            </a:r>
            <a:r>
              <a:rPr lang="en-US" sz="2800" dirty="0" err="1">
                <a:solidFill>
                  <a:srgbClr val="FFFF00"/>
                </a:solidFill>
              </a:rPr>
              <a:t>bul</a:t>
            </a:r>
            <a:r>
              <a:rPr lang="en-US" sz="2800" dirty="0">
                <a:solidFill>
                  <a:srgbClr val="FFFF00"/>
                </a:solidFill>
              </a:rPr>
              <a:t>)</a:t>
            </a:r>
          </a:p>
          <a:p>
            <a:pPr algn="ctr"/>
            <a:endParaRPr lang="en-US" sz="2800" dirty="0">
              <a:solidFill>
                <a:srgbClr val="FFFF00"/>
              </a:solidFill>
            </a:endParaRPr>
          </a:p>
          <a:p>
            <a:pPr algn="ctr"/>
            <a:r>
              <a:rPr lang="en-US" sz="3600" dirty="0" err="1">
                <a:solidFill>
                  <a:schemeClr val="bg1"/>
                </a:solidFill>
              </a:rPr>
              <a:t>Darumbal</a:t>
            </a:r>
            <a:endParaRPr lang="en-US" sz="3600" dirty="0">
              <a:solidFill>
                <a:schemeClr val="bg1"/>
              </a:solidFill>
            </a:endParaRPr>
          </a:p>
          <a:p>
            <a:pPr algn="ctr"/>
            <a:r>
              <a:rPr lang="en-US" sz="3600" dirty="0">
                <a:solidFill>
                  <a:schemeClr val="bg1"/>
                </a:solidFill>
              </a:rPr>
              <a:t>Agreement</a:t>
            </a:r>
          </a:p>
        </p:txBody>
      </p:sp>
      <p:pic>
        <p:nvPicPr>
          <p:cNvPr id="3" name="Picture 2">
            <a:extLst>
              <a:ext uri="{FF2B5EF4-FFF2-40B4-BE49-F238E27FC236}">
                <a16:creationId xmlns:a16="http://schemas.microsoft.com/office/drawing/2014/main" id="{64A7F688-FC9A-8FE7-FF5E-97FA4B4631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486400" cy="6858000"/>
          </a:xfrm>
          <a:prstGeom prst="rect">
            <a:avLst/>
          </a:prstGeom>
        </p:spPr>
      </p:pic>
    </p:spTree>
    <p:extLst>
      <p:ext uri="{BB962C8B-B14F-4D97-AF65-F5344CB8AC3E}">
        <p14:creationId xmlns:p14="http://schemas.microsoft.com/office/powerpoint/2010/main" val="1676298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81E632-B68B-57A8-CA2A-1925EC546381}"/>
              </a:ext>
            </a:extLst>
          </p:cNvPr>
          <p:cNvSpPr txBox="1"/>
          <p:nvPr/>
        </p:nvSpPr>
        <p:spPr>
          <a:xfrm>
            <a:off x="8403333" y="2277485"/>
            <a:ext cx="2777012" cy="3046988"/>
          </a:xfrm>
          <a:prstGeom prst="rect">
            <a:avLst/>
          </a:prstGeom>
          <a:noFill/>
        </p:spPr>
        <p:txBody>
          <a:bodyPr wrap="square">
            <a:spAutoFit/>
          </a:bodyPr>
          <a:lstStyle/>
          <a:p>
            <a:pPr algn="ctr"/>
            <a:r>
              <a:rPr lang="en-AU" sz="3600" dirty="0">
                <a:solidFill>
                  <a:schemeClr val="bg1"/>
                </a:solidFill>
              </a:rPr>
              <a:t>Rockhampton region out to Swains Reef</a:t>
            </a:r>
          </a:p>
          <a:p>
            <a:pPr algn="ctr"/>
            <a:endParaRPr lang="en-AU" sz="2800" dirty="0">
              <a:solidFill>
                <a:schemeClr val="bg1"/>
              </a:solidFill>
            </a:endParaRPr>
          </a:p>
          <a:p>
            <a:pPr algn="ctr"/>
            <a:r>
              <a:rPr lang="en-AU" sz="2800" dirty="0">
                <a:solidFill>
                  <a:schemeClr val="bg1"/>
                </a:solidFill>
              </a:rPr>
              <a:t>(not including the Keppel group)</a:t>
            </a:r>
          </a:p>
        </p:txBody>
      </p:sp>
      <p:pic>
        <p:nvPicPr>
          <p:cNvPr id="5" name="Picture 4">
            <a:extLst>
              <a:ext uri="{FF2B5EF4-FFF2-40B4-BE49-F238E27FC236}">
                <a16:creationId xmlns:a16="http://schemas.microsoft.com/office/drawing/2014/main" id="{64BF941E-4444-1CBE-F381-272021E3D920}"/>
              </a:ext>
            </a:extLst>
          </p:cNvPr>
          <p:cNvPicPr>
            <a:picLocks noChangeAspect="1"/>
          </p:cNvPicPr>
          <p:nvPr/>
        </p:nvPicPr>
        <p:blipFill>
          <a:blip r:embed="rId3"/>
          <a:stretch>
            <a:fillRect/>
          </a:stretch>
        </p:blipFill>
        <p:spPr>
          <a:xfrm>
            <a:off x="0" y="0"/>
            <a:ext cx="7363326" cy="6861282"/>
          </a:xfrm>
          <a:prstGeom prst="rect">
            <a:avLst/>
          </a:prstGeom>
        </p:spPr>
      </p:pic>
    </p:spTree>
    <p:extLst>
      <p:ext uri="{BB962C8B-B14F-4D97-AF65-F5344CB8AC3E}">
        <p14:creationId xmlns:p14="http://schemas.microsoft.com/office/powerpoint/2010/main" val="1996618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B358D7-4468-8B68-B2BC-4EA6DEF12C8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7097774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E13A26-3EF0-661A-02E3-3FE8D9FCAB2D}"/>
              </a:ext>
            </a:extLst>
          </p:cNvPr>
          <p:cNvSpPr txBox="1"/>
          <p:nvPr/>
        </p:nvSpPr>
        <p:spPr>
          <a:xfrm>
            <a:off x="7445610" y="1730208"/>
            <a:ext cx="3398854" cy="2616101"/>
          </a:xfrm>
          <a:prstGeom prst="rect">
            <a:avLst/>
          </a:prstGeom>
          <a:noFill/>
        </p:spPr>
        <p:txBody>
          <a:bodyPr wrap="square">
            <a:spAutoFit/>
          </a:bodyPr>
          <a:lstStyle/>
          <a:p>
            <a:pPr algn="ctr"/>
            <a:r>
              <a:rPr lang="en-US" sz="3600" dirty="0">
                <a:solidFill>
                  <a:schemeClr val="bg1"/>
                </a:solidFill>
              </a:rPr>
              <a:t> </a:t>
            </a:r>
          </a:p>
          <a:p>
            <a:pPr algn="ctr"/>
            <a:r>
              <a:rPr lang="en-US" sz="2800" dirty="0">
                <a:solidFill>
                  <a:srgbClr val="FFFF00"/>
                </a:solidFill>
              </a:rPr>
              <a:t>(</a:t>
            </a:r>
            <a:r>
              <a:rPr lang="en-US" sz="2800" dirty="0" err="1">
                <a:solidFill>
                  <a:srgbClr val="FFFF00"/>
                </a:solidFill>
              </a:rPr>
              <a:t>Woppa</a:t>
            </a:r>
            <a:r>
              <a:rPr lang="en-US" sz="2800" dirty="0">
                <a:solidFill>
                  <a:srgbClr val="FFFF00"/>
                </a:solidFill>
              </a:rPr>
              <a:t>-burra)</a:t>
            </a:r>
          </a:p>
          <a:p>
            <a:pPr algn="ctr"/>
            <a:endParaRPr lang="en-US" sz="2800" dirty="0">
              <a:solidFill>
                <a:srgbClr val="FFFF00"/>
              </a:solidFill>
            </a:endParaRPr>
          </a:p>
          <a:p>
            <a:pPr algn="ctr"/>
            <a:r>
              <a:rPr lang="en-US" sz="3600" dirty="0" err="1">
                <a:solidFill>
                  <a:schemeClr val="bg1"/>
                </a:solidFill>
              </a:rPr>
              <a:t>Woppaburra</a:t>
            </a:r>
            <a:endParaRPr lang="en-US" sz="3600" dirty="0">
              <a:solidFill>
                <a:schemeClr val="bg1"/>
              </a:solidFill>
            </a:endParaRPr>
          </a:p>
          <a:p>
            <a:pPr algn="ctr"/>
            <a:r>
              <a:rPr lang="en-US" sz="3600" dirty="0">
                <a:solidFill>
                  <a:schemeClr val="bg1"/>
                </a:solidFill>
              </a:rPr>
              <a:t>Agreement</a:t>
            </a:r>
          </a:p>
        </p:txBody>
      </p:sp>
      <p:pic>
        <p:nvPicPr>
          <p:cNvPr id="2" name="Picture 1">
            <a:extLst>
              <a:ext uri="{FF2B5EF4-FFF2-40B4-BE49-F238E27FC236}">
                <a16:creationId xmlns:a16="http://schemas.microsoft.com/office/drawing/2014/main" id="{E7A04DB2-BF37-39E8-4B41-1E343FE81D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486400" cy="6858000"/>
          </a:xfrm>
          <a:prstGeom prst="rect">
            <a:avLst/>
          </a:prstGeom>
        </p:spPr>
      </p:pic>
    </p:spTree>
    <p:extLst>
      <p:ext uri="{BB962C8B-B14F-4D97-AF65-F5344CB8AC3E}">
        <p14:creationId xmlns:p14="http://schemas.microsoft.com/office/powerpoint/2010/main" val="10573413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81E632-B68B-57A8-CA2A-1925EC546381}"/>
              </a:ext>
            </a:extLst>
          </p:cNvPr>
          <p:cNvSpPr txBox="1"/>
          <p:nvPr/>
        </p:nvSpPr>
        <p:spPr>
          <a:xfrm>
            <a:off x="8462487" y="2343978"/>
            <a:ext cx="2988567" cy="2123658"/>
          </a:xfrm>
          <a:prstGeom prst="rect">
            <a:avLst/>
          </a:prstGeom>
          <a:noFill/>
        </p:spPr>
        <p:txBody>
          <a:bodyPr wrap="square">
            <a:spAutoFit/>
          </a:bodyPr>
          <a:lstStyle/>
          <a:p>
            <a:pPr algn="ctr"/>
            <a:r>
              <a:rPr lang="en-AU" sz="3600" dirty="0">
                <a:solidFill>
                  <a:schemeClr val="bg1"/>
                </a:solidFill>
              </a:rPr>
              <a:t>Keppel Islands only </a:t>
            </a:r>
          </a:p>
          <a:p>
            <a:pPr algn="ctr"/>
            <a:endParaRPr lang="en-AU" sz="3600" dirty="0">
              <a:solidFill>
                <a:schemeClr val="bg1"/>
              </a:solidFill>
            </a:endParaRPr>
          </a:p>
          <a:p>
            <a:pPr algn="ctr"/>
            <a:r>
              <a:rPr lang="en-AU" sz="2400" dirty="0">
                <a:solidFill>
                  <a:schemeClr val="bg1"/>
                </a:solidFill>
              </a:rPr>
              <a:t>(offshore Yeppoon)</a:t>
            </a:r>
          </a:p>
        </p:txBody>
      </p:sp>
      <p:pic>
        <p:nvPicPr>
          <p:cNvPr id="5" name="Picture 4">
            <a:extLst>
              <a:ext uri="{FF2B5EF4-FFF2-40B4-BE49-F238E27FC236}">
                <a16:creationId xmlns:a16="http://schemas.microsoft.com/office/drawing/2014/main" id="{54EEC273-FF04-DA92-E29F-92CF86315F15}"/>
              </a:ext>
            </a:extLst>
          </p:cNvPr>
          <p:cNvPicPr>
            <a:picLocks noChangeAspect="1"/>
          </p:cNvPicPr>
          <p:nvPr/>
        </p:nvPicPr>
        <p:blipFill>
          <a:blip r:embed="rId3"/>
          <a:stretch>
            <a:fillRect/>
          </a:stretch>
        </p:blipFill>
        <p:spPr>
          <a:xfrm>
            <a:off x="0" y="0"/>
            <a:ext cx="7557247" cy="6858000"/>
          </a:xfrm>
          <a:prstGeom prst="rect">
            <a:avLst/>
          </a:prstGeom>
        </p:spPr>
      </p:pic>
    </p:spTree>
    <p:extLst>
      <p:ext uri="{BB962C8B-B14F-4D97-AF65-F5344CB8AC3E}">
        <p14:creationId xmlns:p14="http://schemas.microsoft.com/office/powerpoint/2010/main" val="12232619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88B4D9-E980-C18E-4DE5-9B8C0FE372C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6645966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E13A26-3EF0-661A-02E3-3FE8D9FCAB2D}"/>
              </a:ext>
            </a:extLst>
          </p:cNvPr>
          <p:cNvSpPr txBox="1"/>
          <p:nvPr/>
        </p:nvSpPr>
        <p:spPr>
          <a:xfrm>
            <a:off x="6705602" y="1025358"/>
            <a:ext cx="4346340" cy="4031873"/>
          </a:xfrm>
          <a:prstGeom prst="rect">
            <a:avLst/>
          </a:prstGeom>
          <a:noFill/>
        </p:spPr>
        <p:txBody>
          <a:bodyPr wrap="square">
            <a:spAutoFit/>
          </a:bodyPr>
          <a:lstStyle/>
          <a:p>
            <a:pPr algn="ctr"/>
            <a:r>
              <a:rPr lang="en-US" sz="3600" dirty="0">
                <a:solidFill>
                  <a:schemeClr val="bg1"/>
                </a:solidFill>
              </a:rPr>
              <a:t> </a:t>
            </a:r>
          </a:p>
          <a:p>
            <a:pPr algn="ctr"/>
            <a:endParaRPr lang="en-US" sz="2800" dirty="0">
              <a:solidFill>
                <a:srgbClr val="FFFF00"/>
              </a:solidFill>
            </a:endParaRPr>
          </a:p>
          <a:p>
            <a:pPr algn="ctr"/>
            <a:r>
              <a:rPr lang="en-US" sz="3600" dirty="0">
                <a:solidFill>
                  <a:schemeClr val="bg1"/>
                </a:solidFill>
              </a:rPr>
              <a:t>Port Curtis Coral Coast</a:t>
            </a:r>
          </a:p>
          <a:p>
            <a:pPr algn="ctr"/>
            <a:r>
              <a:rPr lang="en-US" sz="3600" dirty="0">
                <a:solidFill>
                  <a:schemeClr val="bg1"/>
                </a:solidFill>
              </a:rPr>
              <a:t>Agreement</a:t>
            </a:r>
          </a:p>
          <a:p>
            <a:pPr algn="ctr"/>
            <a:endParaRPr lang="en-US" sz="3600" dirty="0">
              <a:solidFill>
                <a:schemeClr val="bg1"/>
              </a:solidFill>
            </a:endParaRPr>
          </a:p>
          <a:p>
            <a:pPr algn="ctr"/>
            <a:r>
              <a:rPr lang="en-US" sz="2800" i="1" dirty="0">
                <a:solidFill>
                  <a:schemeClr val="bg1"/>
                </a:solidFill>
              </a:rPr>
              <a:t>Includes </a:t>
            </a:r>
            <a:r>
              <a:rPr lang="en-US" sz="2800" i="1" dirty="0" err="1">
                <a:solidFill>
                  <a:schemeClr val="bg1"/>
                </a:solidFill>
              </a:rPr>
              <a:t>Byelee</a:t>
            </a:r>
            <a:r>
              <a:rPr lang="en-US" sz="2800" i="1" dirty="0">
                <a:solidFill>
                  <a:schemeClr val="bg1"/>
                </a:solidFill>
              </a:rPr>
              <a:t>, </a:t>
            </a:r>
            <a:r>
              <a:rPr lang="en-US" sz="2800" i="1" dirty="0" err="1">
                <a:solidFill>
                  <a:schemeClr val="bg1"/>
                </a:solidFill>
              </a:rPr>
              <a:t>Gooreng</a:t>
            </a:r>
            <a:r>
              <a:rPr lang="en-US" sz="2800" i="1" dirty="0">
                <a:solidFill>
                  <a:schemeClr val="bg1"/>
                </a:solidFill>
              </a:rPr>
              <a:t> </a:t>
            </a:r>
            <a:r>
              <a:rPr lang="en-US" sz="2800" i="1" dirty="0" err="1">
                <a:solidFill>
                  <a:schemeClr val="bg1"/>
                </a:solidFill>
              </a:rPr>
              <a:t>Gorreng</a:t>
            </a:r>
            <a:r>
              <a:rPr lang="en-US" sz="2800" i="1" dirty="0">
                <a:solidFill>
                  <a:schemeClr val="bg1"/>
                </a:solidFill>
              </a:rPr>
              <a:t>, </a:t>
            </a:r>
            <a:r>
              <a:rPr lang="en-US" sz="2800" i="1" dirty="0" err="1">
                <a:solidFill>
                  <a:schemeClr val="bg1"/>
                </a:solidFill>
              </a:rPr>
              <a:t>Gurang</a:t>
            </a:r>
            <a:r>
              <a:rPr lang="en-US" sz="2800" i="1" dirty="0">
                <a:solidFill>
                  <a:schemeClr val="bg1"/>
                </a:solidFill>
              </a:rPr>
              <a:t>, and </a:t>
            </a:r>
            <a:r>
              <a:rPr lang="en-US" sz="2800" i="1" dirty="0" err="1">
                <a:solidFill>
                  <a:schemeClr val="bg1"/>
                </a:solidFill>
              </a:rPr>
              <a:t>Taribelang</a:t>
            </a:r>
            <a:r>
              <a:rPr lang="en-US" sz="2800" i="1" dirty="0">
                <a:solidFill>
                  <a:schemeClr val="bg1"/>
                </a:solidFill>
              </a:rPr>
              <a:t> </a:t>
            </a:r>
            <a:r>
              <a:rPr lang="en-US" sz="2800" i="1" dirty="0" err="1">
                <a:solidFill>
                  <a:schemeClr val="bg1"/>
                </a:solidFill>
              </a:rPr>
              <a:t>Bunda</a:t>
            </a:r>
            <a:r>
              <a:rPr lang="en-US" sz="2800" i="1" dirty="0">
                <a:solidFill>
                  <a:schemeClr val="bg1"/>
                </a:solidFill>
              </a:rPr>
              <a:t> </a:t>
            </a:r>
          </a:p>
        </p:txBody>
      </p:sp>
      <p:pic>
        <p:nvPicPr>
          <p:cNvPr id="2" name="Picture 1">
            <a:extLst>
              <a:ext uri="{FF2B5EF4-FFF2-40B4-BE49-F238E27FC236}">
                <a16:creationId xmlns:a16="http://schemas.microsoft.com/office/drawing/2014/main" id="{D885EA5B-004A-D36F-341C-5361500F56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486400" cy="6858000"/>
          </a:xfrm>
          <a:prstGeom prst="rect">
            <a:avLst/>
          </a:prstGeom>
        </p:spPr>
      </p:pic>
    </p:spTree>
    <p:extLst>
      <p:ext uri="{BB962C8B-B14F-4D97-AF65-F5344CB8AC3E}">
        <p14:creationId xmlns:p14="http://schemas.microsoft.com/office/powerpoint/2010/main" val="13788972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81E632-B68B-57A8-CA2A-1925EC546381}"/>
              </a:ext>
            </a:extLst>
          </p:cNvPr>
          <p:cNvSpPr txBox="1"/>
          <p:nvPr/>
        </p:nvSpPr>
        <p:spPr>
          <a:xfrm>
            <a:off x="8554314" y="1686706"/>
            <a:ext cx="2777012" cy="3600986"/>
          </a:xfrm>
          <a:prstGeom prst="rect">
            <a:avLst/>
          </a:prstGeom>
          <a:noFill/>
        </p:spPr>
        <p:txBody>
          <a:bodyPr wrap="square">
            <a:spAutoFit/>
          </a:bodyPr>
          <a:lstStyle/>
          <a:p>
            <a:pPr algn="ctr"/>
            <a:r>
              <a:rPr lang="en-AU" sz="3600" dirty="0">
                <a:solidFill>
                  <a:schemeClr val="bg1"/>
                </a:solidFill>
              </a:rPr>
              <a:t>Gladstone to south of Bundaberg</a:t>
            </a:r>
          </a:p>
          <a:p>
            <a:pPr algn="ctr"/>
            <a:endParaRPr lang="en-AU" sz="3600" dirty="0">
              <a:solidFill>
                <a:schemeClr val="bg1"/>
              </a:solidFill>
            </a:endParaRPr>
          </a:p>
          <a:p>
            <a:pPr algn="ctr"/>
            <a:r>
              <a:rPr lang="en-AU" sz="2800" dirty="0">
                <a:solidFill>
                  <a:schemeClr val="bg1"/>
                </a:solidFill>
              </a:rPr>
              <a:t>(including Capricorn Bunker Group) </a:t>
            </a:r>
            <a:endParaRPr lang="en-AU" dirty="0">
              <a:solidFill>
                <a:schemeClr val="bg1"/>
              </a:solidFill>
            </a:endParaRPr>
          </a:p>
        </p:txBody>
      </p:sp>
      <p:pic>
        <p:nvPicPr>
          <p:cNvPr id="7" name="Picture 6">
            <a:extLst>
              <a:ext uri="{FF2B5EF4-FFF2-40B4-BE49-F238E27FC236}">
                <a16:creationId xmlns:a16="http://schemas.microsoft.com/office/drawing/2014/main" id="{FD6C7AFA-0CC5-C8E3-D039-998924ABE8BC}"/>
              </a:ext>
            </a:extLst>
          </p:cNvPr>
          <p:cNvPicPr>
            <a:picLocks noChangeAspect="1"/>
          </p:cNvPicPr>
          <p:nvPr/>
        </p:nvPicPr>
        <p:blipFill>
          <a:blip r:embed="rId3"/>
          <a:stretch>
            <a:fillRect/>
          </a:stretch>
        </p:blipFill>
        <p:spPr>
          <a:xfrm>
            <a:off x="0" y="0"/>
            <a:ext cx="7684168" cy="6879408"/>
          </a:xfrm>
          <a:prstGeom prst="rect">
            <a:avLst/>
          </a:prstGeom>
        </p:spPr>
      </p:pic>
    </p:spTree>
    <p:extLst>
      <p:ext uri="{BB962C8B-B14F-4D97-AF65-F5344CB8AC3E}">
        <p14:creationId xmlns:p14="http://schemas.microsoft.com/office/powerpoint/2010/main" val="2898307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A69CAF-2540-18AA-0153-D5B09005BC9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945220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rift back to the Dreamtime on a Great Barrier Reef cruise with a difference">
            <a:extLst>
              <a:ext uri="{FF2B5EF4-FFF2-40B4-BE49-F238E27FC236}">
                <a16:creationId xmlns:a16="http://schemas.microsoft.com/office/drawing/2014/main" id="{8E010EA7-7697-4AB0-2FD9-C1ACD596563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0913"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57E27E5-3B76-B6BC-18BC-89F8BC3C7EC7}"/>
              </a:ext>
            </a:extLst>
          </p:cNvPr>
          <p:cNvSpPr txBox="1"/>
          <p:nvPr/>
        </p:nvSpPr>
        <p:spPr>
          <a:xfrm>
            <a:off x="950912" y="6488668"/>
            <a:ext cx="9861804" cy="276999"/>
          </a:xfrm>
          <a:prstGeom prst="rect">
            <a:avLst/>
          </a:prstGeom>
          <a:noFill/>
        </p:spPr>
        <p:txBody>
          <a:bodyPr wrap="square">
            <a:spAutoFit/>
          </a:bodyPr>
          <a:lstStyle/>
          <a:p>
            <a:r>
              <a:rPr lang="en-AU" sz="1200" b="0" i="0" dirty="0">
                <a:solidFill>
                  <a:srgbClr val="000000"/>
                </a:solidFill>
                <a:effectLst/>
                <a:latin typeface="TABanjo"/>
              </a:rPr>
              <a:t>Dreamtime Dive &amp; Snorkel, Great Barrier Reef, QLD © Tourism and Events Queensland</a:t>
            </a:r>
            <a:endParaRPr lang="en-US" sz="1200" dirty="0"/>
          </a:p>
        </p:txBody>
      </p:sp>
    </p:spTree>
    <p:extLst>
      <p:ext uri="{BB962C8B-B14F-4D97-AF65-F5344CB8AC3E}">
        <p14:creationId xmlns:p14="http://schemas.microsoft.com/office/powerpoint/2010/main" val="15792131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837B6E-D01E-6095-C641-AAD1A57A9871}"/>
              </a:ext>
            </a:extLst>
          </p:cNvPr>
          <p:cNvSpPr txBox="1"/>
          <p:nvPr/>
        </p:nvSpPr>
        <p:spPr>
          <a:xfrm>
            <a:off x="627929" y="548580"/>
            <a:ext cx="3267373" cy="59400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chemeClr val="bg1"/>
                </a:solidFill>
                <a:effectLst/>
                <a:uLnTx/>
                <a:uFillTx/>
                <a:latin typeface="Arial Narrow" panose="020B0604020202020204" pitchFamily="34" charset="0"/>
                <a:ea typeface="+mn-ea"/>
                <a:cs typeface="Arial Narrow" panose="020B0604020202020204" pitchFamily="34" charset="0"/>
              </a:rPr>
              <a:t>Recognise</a:t>
            </a: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 that in areas where marine management decisions reflect scientific, social, cultural and ethical considerations, Aboriginal knowledges and practices and Torres Strait Islander knowledges and practices related to sea country are often used to complement conservation practices.</a:t>
            </a:r>
            <a:b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b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Complete Marine Education worksheet </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’14. TUMRAs’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2050" name="Picture 2" descr="A Guide To The Aboriginal Name For Every Major Australian City">
            <a:extLst>
              <a:ext uri="{FF2B5EF4-FFF2-40B4-BE49-F238E27FC236}">
                <a16:creationId xmlns:a16="http://schemas.microsoft.com/office/drawing/2014/main" id="{58DC3D45-E042-48ED-976D-A14C8D18469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
          <a:stretch/>
        </p:blipFill>
        <p:spPr bwMode="auto">
          <a:xfrm>
            <a:off x="4867700" y="0"/>
            <a:ext cx="685490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8F1535-0DF6-19D7-09DA-5D2549085C58}"/>
              </a:ext>
            </a:extLst>
          </p:cNvPr>
          <p:cNvSpPr txBox="1"/>
          <p:nvPr/>
        </p:nvSpPr>
        <p:spPr>
          <a:xfrm>
            <a:off x="10216896" y="0"/>
            <a:ext cx="4303776" cy="276999"/>
          </a:xfrm>
          <a:prstGeom prst="rect">
            <a:avLst/>
          </a:prstGeom>
          <a:noFill/>
        </p:spPr>
        <p:txBody>
          <a:bodyPr wrap="square" rtlCol="0">
            <a:spAutoFit/>
          </a:bodyPr>
          <a:lstStyle/>
          <a:p>
            <a:r>
              <a:rPr lang="en-US" sz="1200" dirty="0">
                <a:solidFill>
                  <a:schemeClr val="bg1"/>
                </a:solidFill>
              </a:rPr>
              <a:t>Illustration: Michelle Jackson</a:t>
            </a:r>
          </a:p>
        </p:txBody>
      </p:sp>
    </p:spTree>
    <p:extLst>
      <p:ext uri="{BB962C8B-B14F-4D97-AF65-F5344CB8AC3E}">
        <p14:creationId xmlns:p14="http://schemas.microsoft.com/office/powerpoint/2010/main" val="273560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an Indigenous tourism protect the Great Barrier Reef? | Adventure.com">
            <a:extLst>
              <a:ext uri="{FF2B5EF4-FFF2-40B4-BE49-F238E27FC236}">
                <a16:creationId xmlns:a16="http://schemas.microsoft.com/office/drawing/2014/main" id="{19AE34E4-19E9-5D76-7F68-4DEA91EE71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2500" y="0"/>
            <a:ext cx="10285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E6EA7A4-6AC0-54FD-EC8C-89942195CE3A}"/>
              </a:ext>
            </a:extLst>
          </p:cNvPr>
          <p:cNvSpPr txBox="1"/>
          <p:nvPr/>
        </p:nvSpPr>
        <p:spPr>
          <a:xfrm>
            <a:off x="1427988" y="0"/>
            <a:ext cx="10285412" cy="276999"/>
          </a:xfrm>
          <a:prstGeom prst="rect">
            <a:avLst/>
          </a:prstGeom>
          <a:noFill/>
        </p:spPr>
        <p:txBody>
          <a:bodyPr wrap="square">
            <a:spAutoFit/>
          </a:bodyPr>
          <a:lstStyle/>
          <a:p>
            <a:r>
              <a:rPr lang="en-AU" sz="1200" b="0" i="1" dirty="0">
                <a:solidFill>
                  <a:srgbClr val="0F0F0F"/>
                </a:solidFill>
                <a:effectLst/>
                <a:latin typeface="Inter"/>
              </a:rPr>
              <a:t>Crew from the Dreamtime Dive and Snorkel tour teach tourists about the significance of the Reef to the local Indigenous </a:t>
            </a:r>
            <a:r>
              <a:rPr lang="en-AU" sz="1200" b="0" i="1" dirty="0" err="1">
                <a:solidFill>
                  <a:srgbClr val="0F0F0F"/>
                </a:solidFill>
                <a:effectLst/>
                <a:latin typeface="Inter"/>
              </a:rPr>
              <a:t>tribes.</a:t>
            </a:r>
            <a:r>
              <a:rPr lang="en-AU" sz="1200" b="1" i="0" dirty="0" err="1">
                <a:solidFill>
                  <a:srgbClr val="0F0F0F"/>
                </a:solidFill>
                <a:effectLst/>
                <a:latin typeface="Inter"/>
              </a:rPr>
              <a:t>Photos</a:t>
            </a:r>
            <a:r>
              <a:rPr lang="en-AU" sz="1200" b="1" i="0" dirty="0">
                <a:solidFill>
                  <a:srgbClr val="0F0F0F"/>
                </a:solidFill>
                <a:effectLst/>
                <a:latin typeface="Inter"/>
              </a:rPr>
              <a:t>: </a:t>
            </a:r>
            <a:r>
              <a:rPr lang="en-AU" sz="1200" b="1" i="0" dirty="0" err="1">
                <a:solidFill>
                  <a:srgbClr val="0F0F0F"/>
                </a:solidFill>
                <a:effectLst/>
                <a:latin typeface="Inter"/>
              </a:rPr>
              <a:t>Shaney</a:t>
            </a:r>
            <a:r>
              <a:rPr lang="en-AU" sz="1200" b="1" i="0" dirty="0">
                <a:solidFill>
                  <a:srgbClr val="0F0F0F"/>
                </a:solidFill>
                <a:effectLst/>
                <a:latin typeface="Inter"/>
              </a:rPr>
              <a:t> Hudson</a:t>
            </a:r>
            <a:endParaRPr lang="en-US" sz="1200" dirty="0"/>
          </a:p>
        </p:txBody>
      </p:sp>
    </p:spTree>
    <p:extLst>
      <p:ext uri="{BB962C8B-B14F-4D97-AF65-F5344CB8AC3E}">
        <p14:creationId xmlns:p14="http://schemas.microsoft.com/office/powerpoint/2010/main" val="191103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It's Working. Invest in Success - Country Needs People">
            <a:extLst>
              <a:ext uri="{FF2B5EF4-FFF2-40B4-BE49-F238E27FC236}">
                <a16:creationId xmlns:a16="http://schemas.microsoft.com/office/drawing/2014/main" id="{CFE5F8CA-6EA2-191B-B909-37E5B058A25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131"/>
            <a:ext cx="12192000" cy="6859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747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UMRA-ILUA Map - Commonwealth of Australia (Reef Authority)">
            <a:extLst>
              <a:ext uri="{FF2B5EF4-FFF2-40B4-BE49-F238E27FC236}">
                <a16:creationId xmlns:a16="http://schemas.microsoft.com/office/drawing/2014/main" id="{30241BC4-84C8-A3ED-B2A5-1982D8BEE3A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47386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580EC28-2642-772E-F4BB-4CE81E6935D9}"/>
              </a:ext>
            </a:extLst>
          </p:cNvPr>
          <p:cNvSpPr txBox="1"/>
          <p:nvPr/>
        </p:nvSpPr>
        <p:spPr>
          <a:xfrm>
            <a:off x="5152554" y="533894"/>
            <a:ext cx="6624918" cy="5139869"/>
          </a:xfrm>
          <a:prstGeom prst="rect">
            <a:avLst/>
          </a:prstGeom>
          <a:noFill/>
        </p:spPr>
        <p:txBody>
          <a:bodyPr wrap="square" rtlCol="0">
            <a:spAutoFit/>
          </a:bodyPr>
          <a:lstStyle/>
          <a:p>
            <a:pPr algn="ctr"/>
            <a:r>
              <a:rPr lang="en-AU" sz="4400" b="1" dirty="0">
                <a:solidFill>
                  <a:schemeClr val="bg1"/>
                </a:solidFill>
              </a:rPr>
              <a:t>Traditional Use of Marine Resources Agreements (TUMRAs)</a:t>
            </a:r>
          </a:p>
          <a:p>
            <a:pPr algn="ctr"/>
            <a:endParaRPr lang="en-AU" sz="2800" dirty="0">
              <a:solidFill>
                <a:schemeClr val="bg1"/>
              </a:solidFill>
            </a:endParaRPr>
          </a:p>
          <a:p>
            <a:pPr algn="ctr"/>
            <a:r>
              <a:rPr lang="en-AU" sz="2400" dirty="0">
                <a:solidFill>
                  <a:schemeClr val="bg1"/>
                </a:solidFill>
              </a:rPr>
              <a:t>TUMRAs outline the rules allowed on Sea Country, such as fishing, collecting and hunting (protected turtles and dugongs) as well as caring for cultural and heritage sites.</a:t>
            </a:r>
          </a:p>
          <a:p>
            <a:pPr algn="ctr"/>
            <a:endParaRPr lang="en-AU" sz="2400" dirty="0">
              <a:solidFill>
                <a:schemeClr val="bg1"/>
              </a:solidFill>
            </a:endParaRPr>
          </a:p>
          <a:p>
            <a:pPr algn="ctr"/>
            <a:r>
              <a:rPr lang="en-AU" sz="2400" dirty="0">
                <a:solidFill>
                  <a:schemeClr val="bg1"/>
                </a:solidFill>
              </a:rPr>
              <a:t>These rules are negotiated between government and traditional owners (both have a say). </a:t>
            </a:r>
          </a:p>
        </p:txBody>
      </p:sp>
    </p:spTree>
    <p:extLst>
      <p:ext uri="{BB962C8B-B14F-4D97-AF65-F5344CB8AC3E}">
        <p14:creationId xmlns:p14="http://schemas.microsoft.com/office/powerpoint/2010/main" val="3441950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557415-3354-828E-D7C8-E01109F49E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42875"/>
            <a:ext cx="5257800" cy="6572250"/>
          </a:xfrm>
          <a:prstGeom prst="rect">
            <a:avLst/>
          </a:prstGeom>
        </p:spPr>
      </p:pic>
      <p:sp>
        <p:nvSpPr>
          <p:cNvPr id="3" name="TextBox 2">
            <a:extLst>
              <a:ext uri="{FF2B5EF4-FFF2-40B4-BE49-F238E27FC236}">
                <a16:creationId xmlns:a16="http://schemas.microsoft.com/office/drawing/2014/main" id="{572AB2A5-21DA-BB80-2C25-0D8C073F0726}"/>
              </a:ext>
            </a:extLst>
          </p:cNvPr>
          <p:cNvSpPr txBox="1"/>
          <p:nvPr/>
        </p:nvSpPr>
        <p:spPr>
          <a:xfrm>
            <a:off x="5745480" y="374749"/>
            <a:ext cx="6080760" cy="646331"/>
          </a:xfrm>
          <a:prstGeom prst="rect">
            <a:avLst/>
          </a:prstGeom>
          <a:noFill/>
        </p:spPr>
        <p:txBody>
          <a:bodyPr wrap="square" rtlCol="0">
            <a:spAutoFit/>
          </a:bodyPr>
          <a:lstStyle/>
          <a:p>
            <a:pPr algn="ctr"/>
            <a:r>
              <a:rPr lang="en-AU" dirty="0">
                <a:solidFill>
                  <a:srgbClr val="FFFF00"/>
                </a:solidFill>
              </a:rPr>
              <a:t>Click: https://www2.gbrmpa.gov.au/learn/traditional-owners/traditional-use-marine-resources-agreements</a:t>
            </a:r>
          </a:p>
        </p:txBody>
      </p:sp>
      <p:sp>
        <p:nvSpPr>
          <p:cNvPr id="4" name="TextBox 3">
            <a:extLst>
              <a:ext uri="{FF2B5EF4-FFF2-40B4-BE49-F238E27FC236}">
                <a16:creationId xmlns:a16="http://schemas.microsoft.com/office/drawing/2014/main" id="{A41A3C3A-6CCC-CB5F-6817-ADC177036494}"/>
              </a:ext>
            </a:extLst>
          </p:cNvPr>
          <p:cNvSpPr txBox="1"/>
          <p:nvPr/>
        </p:nvSpPr>
        <p:spPr>
          <a:xfrm>
            <a:off x="6248400" y="1950333"/>
            <a:ext cx="5455920" cy="3970318"/>
          </a:xfrm>
          <a:prstGeom prst="rect">
            <a:avLst/>
          </a:prstGeom>
          <a:noFill/>
        </p:spPr>
        <p:txBody>
          <a:bodyPr wrap="square">
            <a:spAutoFit/>
          </a:bodyPr>
          <a:lstStyle/>
          <a:p>
            <a:pPr algn="ctr"/>
            <a:r>
              <a:rPr lang="en-AU" sz="3600" dirty="0">
                <a:solidFill>
                  <a:schemeClr val="bg1"/>
                </a:solidFill>
              </a:rPr>
              <a:t>The following slides will further explore each TUMRA agreement </a:t>
            </a:r>
          </a:p>
          <a:p>
            <a:pPr algn="ctr"/>
            <a:endParaRPr lang="en-AU" sz="3600" dirty="0">
              <a:solidFill>
                <a:schemeClr val="bg1"/>
              </a:solidFill>
            </a:endParaRPr>
          </a:p>
          <a:p>
            <a:pPr algn="ctr"/>
            <a:r>
              <a:rPr lang="en-AU" sz="3600" dirty="0">
                <a:solidFill>
                  <a:schemeClr val="bg1"/>
                </a:solidFill>
              </a:rPr>
              <a:t>starting at the top of Queensland and working our way down. </a:t>
            </a:r>
            <a:endParaRPr lang="en-AU" sz="2400" dirty="0">
              <a:solidFill>
                <a:schemeClr val="bg1"/>
              </a:solidFill>
            </a:endParaRPr>
          </a:p>
        </p:txBody>
      </p:sp>
    </p:spTree>
    <p:extLst>
      <p:ext uri="{BB962C8B-B14F-4D97-AF65-F5344CB8AC3E}">
        <p14:creationId xmlns:p14="http://schemas.microsoft.com/office/powerpoint/2010/main" val="2986275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0B66BE-9A15-0736-AC26-348AEF4299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486400" cy="6858000"/>
          </a:xfrm>
          <a:prstGeom prst="rect">
            <a:avLst/>
          </a:prstGeom>
        </p:spPr>
      </p:pic>
      <p:sp>
        <p:nvSpPr>
          <p:cNvPr id="5" name="TextBox 4">
            <a:extLst>
              <a:ext uri="{FF2B5EF4-FFF2-40B4-BE49-F238E27FC236}">
                <a16:creationId xmlns:a16="http://schemas.microsoft.com/office/drawing/2014/main" id="{72A0DBE5-63E5-2152-3FEE-5FE6944A63D8}"/>
              </a:ext>
            </a:extLst>
          </p:cNvPr>
          <p:cNvSpPr txBox="1"/>
          <p:nvPr/>
        </p:nvSpPr>
        <p:spPr>
          <a:xfrm>
            <a:off x="7452360" y="1602609"/>
            <a:ext cx="2910840" cy="461665"/>
          </a:xfrm>
          <a:prstGeom prst="rect">
            <a:avLst/>
          </a:prstGeom>
          <a:noFill/>
        </p:spPr>
        <p:txBody>
          <a:bodyPr wrap="square">
            <a:spAutoFit/>
          </a:bodyPr>
          <a:lstStyle/>
          <a:p>
            <a:pPr algn="ctr"/>
            <a:r>
              <a:rPr lang="en-AU" sz="2400" b="0" i="0" dirty="0">
                <a:solidFill>
                  <a:srgbClr val="FFFF00"/>
                </a:solidFill>
                <a:effectLst/>
                <a:latin typeface="Clarity City"/>
              </a:rPr>
              <a:t>((</a:t>
            </a:r>
            <a:r>
              <a:rPr lang="en-AU" sz="2400" b="0" i="0" dirty="0" err="1">
                <a:solidFill>
                  <a:srgbClr val="FFFF00"/>
                </a:solidFill>
                <a:effectLst/>
                <a:latin typeface="Clarity City"/>
              </a:rPr>
              <a:t>Wuth-ath-ee</a:t>
            </a:r>
            <a:r>
              <a:rPr lang="en-AU" sz="2400" b="0" i="0" dirty="0">
                <a:solidFill>
                  <a:srgbClr val="FFFF00"/>
                </a:solidFill>
                <a:effectLst/>
                <a:latin typeface="Clarity City"/>
              </a:rPr>
              <a:t>)</a:t>
            </a:r>
            <a:endParaRPr lang="en-AU" sz="2400" dirty="0">
              <a:solidFill>
                <a:srgbClr val="FFFF00"/>
              </a:solidFill>
            </a:endParaRPr>
          </a:p>
        </p:txBody>
      </p:sp>
      <p:sp>
        <p:nvSpPr>
          <p:cNvPr id="6" name="TextBox 5">
            <a:extLst>
              <a:ext uri="{FF2B5EF4-FFF2-40B4-BE49-F238E27FC236}">
                <a16:creationId xmlns:a16="http://schemas.microsoft.com/office/drawing/2014/main" id="{8CF9EFAD-6645-A64F-A58C-E8541D0A11A5}"/>
              </a:ext>
            </a:extLst>
          </p:cNvPr>
          <p:cNvSpPr txBox="1"/>
          <p:nvPr/>
        </p:nvSpPr>
        <p:spPr>
          <a:xfrm>
            <a:off x="7692658" y="2828835"/>
            <a:ext cx="2670048" cy="1200329"/>
          </a:xfrm>
          <a:prstGeom prst="rect">
            <a:avLst/>
          </a:prstGeom>
          <a:noFill/>
        </p:spPr>
        <p:txBody>
          <a:bodyPr wrap="square">
            <a:spAutoFit/>
          </a:bodyPr>
          <a:lstStyle/>
          <a:p>
            <a:pPr algn="ctr"/>
            <a:r>
              <a:rPr lang="en-US" sz="3600" dirty="0" err="1">
                <a:solidFill>
                  <a:schemeClr val="bg1"/>
                </a:solidFill>
              </a:rPr>
              <a:t>Wuthathi</a:t>
            </a:r>
            <a:r>
              <a:rPr lang="en-US" sz="3600" dirty="0">
                <a:solidFill>
                  <a:schemeClr val="bg1"/>
                </a:solidFill>
              </a:rPr>
              <a:t> Agreement</a:t>
            </a:r>
          </a:p>
        </p:txBody>
      </p:sp>
    </p:spTree>
    <p:extLst>
      <p:ext uri="{BB962C8B-B14F-4D97-AF65-F5344CB8AC3E}">
        <p14:creationId xmlns:p14="http://schemas.microsoft.com/office/powerpoint/2010/main" val="107891745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10343</TotalTime>
  <Words>1182</Words>
  <Application>Microsoft Office PowerPoint</Application>
  <PresentationFormat>Widescreen</PresentationFormat>
  <Paragraphs>155</Paragraphs>
  <Slides>40</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abcsans</vt:lpstr>
      <vt:lpstr>Arial</vt:lpstr>
      <vt:lpstr>Arial Narrow</vt:lpstr>
      <vt:lpstr>Calibri</vt:lpstr>
      <vt:lpstr>Calibri Light</vt:lpstr>
      <vt:lpstr>Clarity City</vt:lpstr>
      <vt:lpstr>Helvetica Neue</vt:lpstr>
      <vt:lpstr>Inter</vt:lpstr>
      <vt:lpstr>TABanjo</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Riches</dc:creator>
  <cp:lastModifiedBy>Gail Riches</cp:lastModifiedBy>
  <cp:revision>614</cp:revision>
  <dcterms:created xsi:type="dcterms:W3CDTF">2023-09-23T08:38:28Z</dcterms:created>
  <dcterms:modified xsi:type="dcterms:W3CDTF">2025-08-07T18:10:10Z</dcterms:modified>
</cp:coreProperties>
</file>