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96" r:id="rId2"/>
    <p:sldId id="301" r:id="rId3"/>
    <p:sldId id="302" r:id="rId4"/>
    <p:sldId id="303" r:id="rId5"/>
    <p:sldId id="311" r:id="rId6"/>
    <p:sldId id="304" r:id="rId7"/>
    <p:sldId id="306" r:id="rId8"/>
    <p:sldId id="309" r:id="rId9"/>
    <p:sldId id="299" r:id="rId10"/>
    <p:sldId id="305" r:id="rId11"/>
    <p:sldId id="308" r:id="rId12"/>
    <p:sldId id="310"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51"/>
    <p:restoredTop sz="90016"/>
  </p:normalViewPr>
  <p:slideViewPr>
    <p:cSldViewPr snapToGrid="0">
      <p:cViewPr varScale="1">
        <p:scale>
          <a:sx n="86" d="100"/>
          <a:sy n="86" d="100"/>
        </p:scale>
        <p:origin x="216"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7/8/24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87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www.barrierreef.org</a:t>
            </a:r>
            <a:r>
              <a:rPr lang="en-US" dirty="0"/>
              <a:t>/the-reef/threats</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270845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www.forbes.com</a:t>
            </a:r>
            <a:r>
              <a:rPr lang="en-US" dirty="0"/>
              <a:t>/sites/</a:t>
            </a:r>
            <a:r>
              <a:rPr lang="en-US" dirty="0" err="1"/>
              <a:t>sallypercy</a:t>
            </a:r>
            <a:r>
              <a:rPr lang="en-US" dirty="0"/>
              <a:t>/2019/10/09/forget-your-crystal-ball-how-can-leaders-really-prepare-for-the-future/?</a:t>
            </a:r>
            <a:r>
              <a:rPr lang="en-US" dirty="0" err="1"/>
              <a:t>sh</a:t>
            </a:r>
            <a:r>
              <a:rPr lang="en-US" dirty="0"/>
              <a:t>=5ba0cace2122</a:t>
            </a:r>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301996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Visser, Hans &amp; </a:t>
            </a:r>
            <a:r>
              <a:rPr lang="en-US" dirty="0" err="1"/>
              <a:t>Folkert</a:t>
            </a:r>
            <a:r>
              <a:rPr lang="en-US" dirty="0"/>
              <a:t>, R. &amp; Hoekstra, </a:t>
            </a:r>
            <a:r>
              <a:rPr lang="en-US" dirty="0" err="1"/>
              <a:t>Jeljer</a:t>
            </a:r>
            <a:r>
              <a:rPr lang="en-US" dirty="0"/>
              <a:t> &amp; Wolff, J.. (2000). Identifying Key Sources of Uncertainty in Climate Change Projections. Climatic Change. 45. 421-457. 10.1023/A:1005516020996. </a:t>
            </a:r>
          </a:p>
        </p:txBody>
      </p:sp>
      <p:sp>
        <p:nvSpPr>
          <p:cNvPr id="4" name="Slide Number Placeholder 3"/>
          <p:cNvSpPr>
            <a:spLocks noGrp="1"/>
          </p:cNvSpPr>
          <p:nvPr>
            <p:ph type="sldNum" sz="quarter" idx="5"/>
          </p:nvPr>
        </p:nvSpPr>
        <p:spPr/>
        <p:txBody>
          <a:bodyPr/>
          <a:lstStyle/>
          <a:p>
            <a:fld id="{1E9A60AA-0504-9D43-9C67-9C1121590EC0}" type="slidenum">
              <a:rPr lang="en-US" smtClean="0"/>
              <a:t>4</a:t>
            </a:fld>
            <a:endParaRPr lang="en-US"/>
          </a:p>
        </p:txBody>
      </p:sp>
    </p:spTree>
    <p:extLst>
      <p:ext uri="{BB962C8B-B14F-4D97-AF65-F5344CB8AC3E}">
        <p14:creationId xmlns:p14="http://schemas.microsoft.com/office/powerpoint/2010/main" val="252935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en.wikivoyage.org</a:t>
            </a:r>
            <a:r>
              <a:rPr lang="en-US" dirty="0"/>
              <a:t>/wiki/</a:t>
            </a:r>
            <a:r>
              <a:rPr lang="en-US" dirty="0" err="1"/>
              <a:t>Marine_parks_in_Australia</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8</a:t>
            </a:fld>
            <a:endParaRPr lang="en-US"/>
          </a:p>
        </p:txBody>
      </p:sp>
    </p:spTree>
    <p:extLst>
      <p:ext uri="{BB962C8B-B14F-4D97-AF65-F5344CB8AC3E}">
        <p14:creationId xmlns:p14="http://schemas.microsoft.com/office/powerpoint/2010/main" val="324077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education.nationalgeographic.org</a:t>
            </a:r>
            <a:r>
              <a:rPr lang="en-US" dirty="0"/>
              <a:t>/resource/no-take-zone/</a:t>
            </a:r>
          </a:p>
        </p:txBody>
      </p:sp>
      <p:sp>
        <p:nvSpPr>
          <p:cNvPr id="4" name="Slide Number Placeholder 3"/>
          <p:cNvSpPr>
            <a:spLocks noGrp="1"/>
          </p:cNvSpPr>
          <p:nvPr>
            <p:ph type="sldNum" sz="quarter" idx="5"/>
          </p:nvPr>
        </p:nvSpPr>
        <p:spPr/>
        <p:txBody>
          <a:bodyPr/>
          <a:lstStyle/>
          <a:p>
            <a:fld id="{1E9A60AA-0504-9D43-9C67-9C1121590EC0}" type="slidenum">
              <a:rPr lang="en-US" smtClean="0"/>
              <a:t>9</a:t>
            </a:fld>
            <a:endParaRPr lang="en-US"/>
          </a:p>
        </p:txBody>
      </p:sp>
    </p:spTree>
    <p:extLst>
      <p:ext uri="{BB962C8B-B14F-4D97-AF65-F5344CB8AC3E}">
        <p14:creationId xmlns:p14="http://schemas.microsoft.com/office/powerpoint/2010/main" val="335497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(left): https://</a:t>
            </a:r>
            <a:r>
              <a:rPr lang="en-US" dirty="0" err="1"/>
              <a:t>www.youtube.com</a:t>
            </a:r>
            <a:r>
              <a:rPr lang="en-US" dirty="0"/>
              <a:t>/</a:t>
            </a:r>
            <a:r>
              <a:rPr lang="en-US" dirty="0" err="1"/>
              <a:t>watch?v</a:t>
            </a:r>
            <a:r>
              <a:rPr lang="en-US" dirty="0"/>
              <a:t>=2bkvVpEDYyU</a:t>
            </a:r>
          </a:p>
          <a:p>
            <a:r>
              <a:rPr lang="en-US" dirty="0"/>
              <a:t>Image (right): https://</a:t>
            </a:r>
            <a:r>
              <a:rPr lang="en-US" dirty="0" err="1"/>
              <a:t>www.facebook.com</a:t>
            </a:r>
            <a:r>
              <a:rPr lang="en-US" dirty="0"/>
              <a:t>/</a:t>
            </a:r>
            <a:r>
              <a:rPr lang="en-US" dirty="0" err="1"/>
              <a:t>AmericanFisheriesSociety</a:t>
            </a:r>
            <a:r>
              <a:rPr lang="en-US" dirty="0"/>
              <a:t>/photos/a.231471047019109/1877427189090145/?type=3</a:t>
            </a:r>
          </a:p>
        </p:txBody>
      </p:sp>
      <p:sp>
        <p:nvSpPr>
          <p:cNvPr id="4" name="Slide Number Placeholder 3"/>
          <p:cNvSpPr>
            <a:spLocks noGrp="1"/>
          </p:cNvSpPr>
          <p:nvPr>
            <p:ph type="sldNum" sz="quarter" idx="5"/>
          </p:nvPr>
        </p:nvSpPr>
        <p:spPr/>
        <p:txBody>
          <a:bodyPr/>
          <a:lstStyle/>
          <a:p>
            <a:fld id="{1E9A60AA-0504-9D43-9C67-9C1121590EC0}" type="slidenum">
              <a:rPr lang="en-US" smtClean="0"/>
              <a:t>10</a:t>
            </a:fld>
            <a:endParaRPr lang="en-US"/>
          </a:p>
        </p:txBody>
      </p:sp>
    </p:spTree>
    <p:extLst>
      <p:ext uri="{BB962C8B-B14F-4D97-AF65-F5344CB8AC3E}">
        <p14:creationId xmlns:p14="http://schemas.microsoft.com/office/powerpoint/2010/main" val="39080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https://</a:t>
            </a:r>
            <a:r>
              <a:rPr lang="en-US" dirty="0" err="1"/>
              <a:t>www.pc.gov.au</a:t>
            </a:r>
            <a:r>
              <a:rPr lang="en-US" dirty="0"/>
              <a:t>/research/supporting/precaution/</a:t>
            </a:r>
            <a:r>
              <a:rPr lang="en-US" dirty="0" err="1"/>
              <a:t>precaution.pdf</a:t>
            </a:r>
            <a:endParaRPr lang="en-US" dirty="0"/>
          </a:p>
          <a:p>
            <a:r>
              <a:rPr lang="en-US" dirty="0"/>
              <a:t>Image (right): https://</a:t>
            </a:r>
            <a:r>
              <a:rPr lang="en-US" dirty="0" err="1"/>
              <a:t>www.solarquotes.com.au</a:t>
            </a:r>
            <a:r>
              <a:rPr lang="en-US" dirty="0"/>
              <a:t>/blog/hume-coal-denied-mb2139/</a:t>
            </a:r>
          </a:p>
        </p:txBody>
      </p:sp>
      <p:sp>
        <p:nvSpPr>
          <p:cNvPr id="4" name="Slide Number Placeholder 3"/>
          <p:cNvSpPr>
            <a:spLocks noGrp="1"/>
          </p:cNvSpPr>
          <p:nvPr>
            <p:ph type="sldNum" sz="quarter" idx="5"/>
          </p:nvPr>
        </p:nvSpPr>
        <p:spPr/>
        <p:txBody>
          <a:bodyPr/>
          <a:lstStyle/>
          <a:p>
            <a:fld id="{1E9A60AA-0504-9D43-9C67-9C1121590EC0}" type="slidenum">
              <a:rPr lang="en-US" smtClean="0"/>
              <a:t>12</a:t>
            </a:fld>
            <a:endParaRPr lang="en-US"/>
          </a:p>
        </p:txBody>
      </p:sp>
    </p:spTree>
    <p:extLst>
      <p:ext uri="{BB962C8B-B14F-4D97-AF65-F5344CB8AC3E}">
        <p14:creationId xmlns:p14="http://schemas.microsoft.com/office/powerpoint/2010/main" val="102663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39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7/8/24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7/8/24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The Precautionary Principle Explained in 2 Minutes | Facebook">
            <a:extLst>
              <a:ext uri="{FF2B5EF4-FFF2-40B4-BE49-F238E27FC236}">
                <a16:creationId xmlns:a16="http://schemas.microsoft.com/office/drawing/2014/main" id="{8735A2D3-A059-C07E-CFA7-449094E312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10" r="12307"/>
          <a:stretch/>
        </p:blipFill>
        <p:spPr bwMode="auto">
          <a:xfrm>
            <a:off x="2568479" y="0"/>
            <a:ext cx="96235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766FF0-04D8-408F-8C78-DFCD50BABD3C}"/>
              </a:ext>
            </a:extLst>
          </p:cNvPr>
          <p:cNvSpPr txBox="1"/>
          <p:nvPr/>
        </p:nvSpPr>
        <p:spPr>
          <a:xfrm>
            <a:off x="352798" y="1636360"/>
            <a:ext cx="4431361"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Explain the precautionary principle of the marine environmental planning and management process, and the requirements that marine protected area networks are comprehensive, adequate and representative.</a:t>
            </a:r>
            <a:b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Complete Marine Education worksheet </a:t>
            </a:r>
            <a:br>
              <a:rPr kumimoji="0" lang="en-US" sz="2000" b="0" i="1"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br>
            <a:r>
              <a:rPr kumimoji="0" lang="en-US" sz="2000" b="0" i="1"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‘7. Proceed with Caution</a:t>
            </a:r>
            <a:r>
              <a:rPr lang="en-US" sz="2000" i="1" dirty="0">
                <a:latin typeface="Arial Narrow" panose="020B0604020202020204" pitchFamily="34" charset="0"/>
                <a:cs typeface="Arial Narrow" panose="020B0604020202020204" pitchFamily="34" charset="0"/>
              </a:rPr>
              <a:t>’</a:t>
            </a:r>
            <a:endPar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251310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DF1C0-0550-96BB-63EB-92C6CE83D674}"/>
              </a:ext>
            </a:extLst>
          </p:cNvPr>
          <p:cNvSpPr txBox="1"/>
          <p:nvPr/>
        </p:nvSpPr>
        <p:spPr>
          <a:xfrm>
            <a:off x="1474764" y="320823"/>
            <a:ext cx="9005668" cy="1200329"/>
          </a:xfrm>
          <a:prstGeom prst="rect">
            <a:avLst/>
          </a:prstGeom>
          <a:noFill/>
        </p:spPr>
        <p:txBody>
          <a:bodyPr wrap="square" rtlCol="0">
            <a:spAutoFit/>
          </a:bodyPr>
          <a:lstStyle/>
          <a:p>
            <a:pPr algn="ctr"/>
            <a:r>
              <a:rPr lang="en-US" sz="3600" dirty="0"/>
              <a:t>Importantly, MPAs must be comprehensive, adequate and representative to be effective. </a:t>
            </a:r>
          </a:p>
        </p:txBody>
      </p:sp>
      <p:sp>
        <p:nvSpPr>
          <p:cNvPr id="3" name="TextBox 2">
            <a:extLst>
              <a:ext uri="{FF2B5EF4-FFF2-40B4-BE49-F238E27FC236}">
                <a16:creationId xmlns:a16="http://schemas.microsoft.com/office/drawing/2014/main" id="{3BE148B7-AB5C-79E2-E1E9-D84A827A7B10}"/>
              </a:ext>
            </a:extLst>
          </p:cNvPr>
          <p:cNvSpPr txBox="1"/>
          <p:nvPr/>
        </p:nvSpPr>
        <p:spPr>
          <a:xfrm>
            <a:off x="463063" y="5521514"/>
            <a:ext cx="11029070" cy="1015663"/>
          </a:xfrm>
          <a:prstGeom prst="rect">
            <a:avLst/>
          </a:prstGeom>
          <a:noFill/>
        </p:spPr>
        <p:txBody>
          <a:bodyPr wrap="square" rtlCol="0">
            <a:spAutoFit/>
          </a:bodyPr>
          <a:lstStyle/>
          <a:p>
            <a:pPr algn="ctr"/>
            <a:r>
              <a:rPr lang="en-US" sz="3600" dirty="0"/>
              <a:t>Otherwise they just become ‘</a:t>
            </a:r>
            <a:r>
              <a:rPr lang="en-US" sz="3600" i="1" dirty="0"/>
              <a:t>paper parks</a:t>
            </a:r>
            <a:r>
              <a:rPr lang="en-US" sz="3600" dirty="0"/>
              <a:t>’</a:t>
            </a:r>
          </a:p>
          <a:p>
            <a:pPr algn="ctr"/>
            <a:r>
              <a:rPr lang="en-US" sz="2400" dirty="0"/>
              <a:t>a.k.a. as good as the paper they’re written on (not worth much)</a:t>
            </a:r>
          </a:p>
        </p:txBody>
      </p:sp>
      <p:pic>
        <p:nvPicPr>
          <p:cNvPr id="7174" name="Picture 6" descr="Catching Giant Catfish In A Secret Spot!? - YouTube">
            <a:extLst>
              <a:ext uri="{FF2B5EF4-FFF2-40B4-BE49-F238E27FC236}">
                <a16:creationId xmlns:a16="http://schemas.microsoft.com/office/drawing/2014/main" id="{BE564AF4-0686-F5E2-5B85-5756F13CC6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27" b="15674"/>
          <a:stretch/>
        </p:blipFill>
        <p:spPr bwMode="auto">
          <a:xfrm>
            <a:off x="948787" y="1886582"/>
            <a:ext cx="6183532" cy="32695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merican Fisheries Society - This weeks #Fishionary is Fish Conservation  Zone. Fish conservation zones (FCZs) are areas which are closed off to  fishing and other activities in order to protect habitats and">
            <a:extLst>
              <a:ext uri="{FF2B5EF4-FFF2-40B4-BE49-F238E27FC236}">
                <a16:creationId xmlns:a16="http://schemas.microsoft.com/office/drawing/2014/main" id="{E952A07E-2890-027C-38DB-CA13E9DF2C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070"/>
          <a:stretch/>
        </p:blipFill>
        <p:spPr bwMode="auto">
          <a:xfrm>
            <a:off x="7551127" y="1886582"/>
            <a:ext cx="4195396" cy="326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71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E98A71-80BB-2E24-18FD-00372FEEC35E}"/>
              </a:ext>
            </a:extLst>
          </p:cNvPr>
          <p:cNvSpPr txBox="1"/>
          <p:nvPr/>
        </p:nvSpPr>
        <p:spPr>
          <a:xfrm>
            <a:off x="2482167" y="705177"/>
            <a:ext cx="9439128" cy="5447645"/>
          </a:xfrm>
          <a:prstGeom prst="rect">
            <a:avLst/>
          </a:prstGeom>
          <a:noFill/>
        </p:spPr>
        <p:txBody>
          <a:bodyPr wrap="square" rtlCol="0">
            <a:spAutoFit/>
          </a:bodyPr>
          <a:lstStyle/>
          <a:p>
            <a:pPr algn="ctr"/>
            <a:r>
              <a:rPr lang="en-US" sz="3600" dirty="0"/>
              <a:t>The precautionary principle was historically used to legally justify the development of more MPAs in Australia. </a:t>
            </a:r>
          </a:p>
          <a:p>
            <a:pPr algn="ctr"/>
            <a:endParaRPr lang="en-US" sz="2400" dirty="0"/>
          </a:p>
          <a:p>
            <a:pPr algn="ctr"/>
            <a:r>
              <a:rPr lang="en-US" sz="2400" dirty="0"/>
              <a:t>The Australian government even </a:t>
            </a:r>
            <a:r>
              <a:rPr lang="en-US" sz="2400" dirty="0" err="1"/>
              <a:t>tweeked</a:t>
            </a:r>
            <a:r>
              <a:rPr lang="en-US" sz="2400" dirty="0"/>
              <a:t> the definition a little, specifically for the implementation of the National Representative System of Marine Protected Areas (NRSMPA). The (new) definition states that…</a:t>
            </a:r>
          </a:p>
          <a:p>
            <a:pPr algn="ctr"/>
            <a:endParaRPr lang="en-US" sz="3600" dirty="0"/>
          </a:p>
          <a:p>
            <a:pPr algn="ctr"/>
            <a:r>
              <a:rPr lang="en-US" sz="3600" dirty="0"/>
              <a:t> </a:t>
            </a:r>
            <a:r>
              <a:rPr lang="en-US" sz="3600" i="1" dirty="0"/>
              <a:t>“…the absence of scientific certainty should not be a reason for postponing measures to establish MPAs to protect representative ecosystems” </a:t>
            </a:r>
          </a:p>
        </p:txBody>
      </p:sp>
      <p:pic>
        <p:nvPicPr>
          <p:cNvPr id="8194" name="Picture 2" descr="Map Of Australia Vector Art &amp; Graphics | freevector.com">
            <a:extLst>
              <a:ext uri="{FF2B5EF4-FFF2-40B4-BE49-F238E27FC236}">
                <a16:creationId xmlns:a16="http://schemas.microsoft.com/office/drawing/2014/main" id="{58A9AD29-FE49-0BEB-64E3-CAE8949DF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7" y="243938"/>
            <a:ext cx="1997612" cy="1492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urt Hammer icon">
            <a:extLst>
              <a:ext uri="{FF2B5EF4-FFF2-40B4-BE49-F238E27FC236}">
                <a16:creationId xmlns:a16="http://schemas.microsoft.com/office/drawing/2014/main" id="{C89D0BF1-00C3-BF36-3937-2CBD03B83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81" y="3197212"/>
            <a:ext cx="1502117" cy="150211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ogos and style guides | Australian Government Department of Foreign  Affairs and Trade">
            <a:extLst>
              <a:ext uri="{FF2B5EF4-FFF2-40B4-BE49-F238E27FC236}">
                <a16:creationId xmlns:a16="http://schemas.microsoft.com/office/drawing/2014/main" id="{26B4C882-9E58-0622-2251-4A4C6C2F2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81" y="2005602"/>
            <a:ext cx="1720614" cy="89902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Great Barrier Reef Marine Park Authority (@gbrmarinepark) / X">
            <a:extLst>
              <a:ext uri="{FF2B5EF4-FFF2-40B4-BE49-F238E27FC236}">
                <a16:creationId xmlns:a16="http://schemas.microsoft.com/office/drawing/2014/main" id="{23FD6352-EFD4-1108-F395-38E7FECA6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05" y="4835259"/>
            <a:ext cx="1856789" cy="18567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F8635B-67BA-7998-6F02-3B04F5AE950A}"/>
              </a:ext>
            </a:extLst>
          </p:cNvPr>
          <p:cNvSpPr txBox="1"/>
          <p:nvPr/>
        </p:nvSpPr>
        <p:spPr>
          <a:xfrm>
            <a:off x="332334" y="6322716"/>
            <a:ext cx="2138289" cy="338554"/>
          </a:xfrm>
          <a:prstGeom prst="rect">
            <a:avLst/>
          </a:prstGeom>
          <a:noFill/>
        </p:spPr>
        <p:txBody>
          <a:bodyPr wrap="square" rtlCol="0">
            <a:spAutoFit/>
          </a:bodyPr>
          <a:lstStyle/>
          <a:p>
            <a:r>
              <a:rPr lang="en-US" sz="1600" dirty="0">
                <a:solidFill>
                  <a:schemeClr val="bg1"/>
                </a:solidFill>
              </a:rPr>
              <a:t>Reef Authority logo</a:t>
            </a:r>
          </a:p>
        </p:txBody>
      </p:sp>
    </p:spTree>
    <p:extLst>
      <p:ext uri="{BB962C8B-B14F-4D97-AF65-F5344CB8AC3E}">
        <p14:creationId xmlns:p14="http://schemas.microsoft.com/office/powerpoint/2010/main" val="113820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9EB3A-738C-A8F1-149D-428638000C28}"/>
              </a:ext>
            </a:extLst>
          </p:cNvPr>
          <p:cNvSpPr txBox="1"/>
          <p:nvPr/>
        </p:nvSpPr>
        <p:spPr>
          <a:xfrm>
            <a:off x="804789" y="337015"/>
            <a:ext cx="10582422" cy="1815882"/>
          </a:xfrm>
          <a:prstGeom prst="rect">
            <a:avLst/>
          </a:prstGeom>
          <a:noFill/>
        </p:spPr>
        <p:txBody>
          <a:bodyPr wrap="square">
            <a:spAutoFit/>
          </a:bodyPr>
          <a:lstStyle/>
          <a:p>
            <a:pPr algn="ctr"/>
            <a:r>
              <a:rPr lang="en-AU" sz="2800" dirty="0"/>
              <a:t>References to the precautionary principle have since been incorporated into many laws and policies including fisheries legislation, management of the Great Barrier Reef, rules governing the grant of development approvals, and other natural resource management policies. </a:t>
            </a:r>
            <a:endParaRPr lang="en-US" sz="2800" dirty="0"/>
          </a:p>
        </p:txBody>
      </p:sp>
      <p:pic>
        <p:nvPicPr>
          <p:cNvPr id="4" name="Picture 4" descr="Court Hammer icon">
            <a:extLst>
              <a:ext uri="{FF2B5EF4-FFF2-40B4-BE49-F238E27FC236}">
                <a16:creationId xmlns:a16="http://schemas.microsoft.com/office/drawing/2014/main" id="{8DB39849-B6C7-243A-8BD6-93465C1DA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52" y="2433349"/>
            <a:ext cx="3757156" cy="37571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ume Coal Mine Project Approval Denied - Solar Quotes Blog">
            <a:extLst>
              <a:ext uri="{FF2B5EF4-FFF2-40B4-BE49-F238E27FC236}">
                <a16:creationId xmlns:a16="http://schemas.microsoft.com/office/drawing/2014/main" id="{50F9ED40-C62D-4B45-20FA-2EEE1D900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00994"/>
            <a:ext cx="4994031" cy="262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0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766FF0-04D8-408F-8C78-DFCD50BABD3C}"/>
              </a:ext>
            </a:extLst>
          </p:cNvPr>
          <p:cNvSpPr txBox="1"/>
          <p:nvPr/>
        </p:nvSpPr>
        <p:spPr>
          <a:xfrm>
            <a:off x="1282188" y="1382286"/>
            <a:ext cx="4431361"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Explain the precautionary principle of the marine environmental planning and management process, and the requirements that marine protected area networks are comprehensive, adequate and representative.</a:t>
            </a:r>
            <a:b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Complete Marine Education worksheet </a:t>
            </a:r>
            <a:br>
              <a:rPr kumimoji="0" lang="en-US" sz="2000" b="0" i="1"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br>
            <a:r>
              <a:rPr kumimoji="0" lang="en-US" sz="2000" b="0" i="1"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‘7. Proceed with Caution</a:t>
            </a:r>
            <a:r>
              <a:rPr lang="en-US" sz="2000" i="1" dirty="0">
                <a:latin typeface="Arial Narrow" panose="020B0604020202020204" pitchFamily="34" charset="0"/>
                <a:cs typeface="Arial Narrow" panose="020B0604020202020204" pitchFamily="34" charset="0"/>
              </a:rPr>
              <a:t>’</a:t>
            </a:r>
            <a:endParaRPr kumimoji="0" lang="en-US" sz="20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p:txBody>
      </p:sp>
      <p:pic>
        <p:nvPicPr>
          <p:cNvPr id="4" name="Picture 3" descr="A document with text and images&#10;&#10;Description automatically generated">
            <a:extLst>
              <a:ext uri="{FF2B5EF4-FFF2-40B4-BE49-F238E27FC236}">
                <a16:creationId xmlns:a16="http://schemas.microsoft.com/office/drawing/2014/main" id="{1D787D21-FE7F-495C-74D8-6F8777F5FC2A}"/>
              </a:ext>
            </a:extLst>
          </p:cNvPr>
          <p:cNvPicPr>
            <a:picLocks noChangeAspect="1"/>
          </p:cNvPicPr>
          <p:nvPr/>
        </p:nvPicPr>
        <p:blipFill>
          <a:blip r:embed="rId3"/>
          <a:stretch>
            <a:fillRect/>
          </a:stretch>
        </p:blipFill>
        <p:spPr>
          <a:xfrm>
            <a:off x="6607716" y="539339"/>
            <a:ext cx="4302096" cy="5779322"/>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606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ge of different images of water&#10;&#10;Description automatically generated">
            <a:extLst>
              <a:ext uri="{FF2B5EF4-FFF2-40B4-BE49-F238E27FC236}">
                <a16:creationId xmlns:a16="http://schemas.microsoft.com/office/drawing/2014/main" id="{B1D664BC-6918-1D7E-188D-45D3F50E4526}"/>
              </a:ext>
            </a:extLst>
          </p:cNvPr>
          <p:cNvPicPr>
            <a:picLocks noChangeAspect="1"/>
          </p:cNvPicPr>
          <p:nvPr/>
        </p:nvPicPr>
        <p:blipFill>
          <a:blip r:embed="rId3"/>
          <a:stretch>
            <a:fillRect/>
          </a:stretch>
        </p:blipFill>
        <p:spPr>
          <a:xfrm>
            <a:off x="0" y="1325685"/>
            <a:ext cx="12186046" cy="5532315"/>
          </a:xfrm>
          <a:prstGeom prst="rect">
            <a:avLst/>
          </a:prstGeom>
        </p:spPr>
      </p:pic>
      <p:sp>
        <p:nvSpPr>
          <p:cNvPr id="7" name="TextBox 6">
            <a:extLst>
              <a:ext uri="{FF2B5EF4-FFF2-40B4-BE49-F238E27FC236}">
                <a16:creationId xmlns:a16="http://schemas.microsoft.com/office/drawing/2014/main" id="{20F3E636-DD81-2900-2E7E-4FD51829A41B}"/>
              </a:ext>
            </a:extLst>
          </p:cNvPr>
          <p:cNvSpPr txBox="1"/>
          <p:nvPr/>
        </p:nvSpPr>
        <p:spPr>
          <a:xfrm>
            <a:off x="2489982" y="363026"/>
            <a:ext cx="6766560" cy="646331"/>
          </a:xfrm>
          <a:prstGeom prst="rect">
            <a:avLst/>
          </a:prstGeom>
          <a:noFill/>
        </p:spPr>
        <p:txBody>
          <a:bodyPr wrap="square" rtlCol="0">
            <a:spAutoFit/>
          </a:bodyPr>
          <a:lstStyle/>
          <a:p>
            <a:pPr algn="ctr"/>
            <a:r>
              <a:rPr lang="en-US" sz="3600" dirty="0"/>
              <a:t>Threats to Marine Ecosystems</a:t>
            </a:r>
          </a:p>
        </p:txBody>
      </p:sp>
    </p:spTree>
    <p:extLst>
      <p:ext uri="{BB962C8B-B14F-4D97-AF65-F5344CB8AC3E}">
        <p14:creationId xmlns:p14="http://schemas.microsoft.com/office/powerpoint/2010/main" val="338237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orget Your Crystal Ball: How Can Leaders Really Prepare For The Future?">
            <a:extLst>
              <a:ext uri="{FF2B5EF4-FFF2-40B4-BE49-F238E27FC236}">
                <a16:creationId xmlns:a16="http://schemas.microsoft.com/office/drawing/2014/main" id="{97600835-DD00-4BFE-1800-9CCC3EAF3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0"/>
            <a:ext cx="9302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CA8EB6-613B-1F92-BF78-53D728121EC2}"/>
              </a:ext>
            </a:extLst>
          </p:cNvPr>
          <p:cNvSpPr txBox="1"/>
          <p:nvPr/>
        </p:nvSpPr>
        <p:spPr>
          <a:xfrm>
            <a:off x="4512212" y="2828835"/>
            <a:ext cx="3167575" cy="1200329"/>
          </a:xfrm>
          <a:prstGeom prst="rect">
            <a:avLst/>
          </a:prstGeom>
          <a:noFill/>
        </p:spPr>
        <p:txBody>
          <a:bodyPr wrap="square" rtlCol="0">
            <a:spAutoFit/>
          </a:bodyPr>
          <a:lstStyle/>
          <a:p>
            <a:pPr algn="ctr"/>
            <a:r>
              <a:rPr lang="en-US" sz="3600" dirty="0"/>
              <a:t>What will the future hold?</a:t>
            </a:r>
          </a:p>
        </p:txBody>
      </p:sp>
    </p:spTree>
    <p:extLst>
      <p:ext uri="{BB962C8B-B14F-4D97-AF65-F5344CB8AC3E}">
        <p14:creationId xmlns:p14="http://schemas.microsoft.com/office/powerpoint/2010/main" val="388551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lines and numbers&#10;&#10;Description automatically generated">
            <a:extLst>
              <a:ext uri="{FF2B5EF4-FFF2-40B4-BE49-F238E27FC236}">
                <a16:creationId xmlns:a16="http://schemas.microsoft.com/office/drawing/2014/main" id="{88687D96-781D-C1E8-AB70-4B33481DDEB1}"/>
              </a:ext>
            </a:extLst>
          </p:cNvPr>
          <p:cNvPicPr>
            <a:picLocks noChangeAspect="1"/>
          </p:cNvPicPr>
          <p:nvPr/>
        </p:nvPicPr>
        <p:blipFill>
          <a:blip r:embed="rId3"/>
          <a:stretch>
            <a:fillRect/>
          </a:stretch>
        </p:blipFill>
        <p:spPr>
          <a:xfrm>
            <a:off x="617415" y="755650"/>
            <a:ext cx="7721600" cy="5346700"/>
          </a:xfrm>
          <a:prstGeom prst="rect">
            <a:avLst/>
          </a:prstGeom>
        </p:spPr>
      </p:pic>
      <p:sp>
        <p:nvSpPr>
          <p:cNvPr id="4" name="TextBox 3">
            <a:extLst>
              <a:ext uri="{FF2B5EF4-FFF2-40B4-BE49-F238E27FC236}">
                <a16:creationId xmlns:a16="http://schemas.microsoft.com/office/drawing/2014/main" id="{E33DFFF7-642D-8FAD-31EE-05C34860959A}"/>
              </a:ext>
            </a:extLst>
          </p:cNvPr>
          <p:cNvSpPr txBox="1"/>
          <p:nvPr/>
        </p:nvSpPr>
        <p:spPr>
          <a:xfrm>
            <a:off x="8663433" y="2228671"/>
            <a:ext cx="2211753" cy="1200329"/>
          </a:xfrm>
          <a:prstGeom prst="rect">
            <a:avLst/>
          </a:prstGeom>
          <a:noFill/>
        </p:spPr>
        <p:txBody>
          <a:bodyPr wrap="square" rtlCol="0">
            <a:spAutoFit/>
          </a:bodyPr>
          <a:lstStyle/>
          <a:p>
            <a:pPr algn="ctr"/>
            <a:r>
              <a:rPr lang="en-US" sz="3600" dirty="0"/>
              <a:t>Which one will it be?</a:t>
            </a:r>
          </a:p>
        </p:txBody>
      </p:sp>
      <p:sp>
        <p:nvSpPr>
          <p:cNvPr id="9" name="TextBox 8">
            <a:extLst>
              <a:ext uri="{FF2B5EF4-FFF2-40B4-BE49-F238E27FC236}">
                <a16:creationId xmlns:a16="http://schemas.microsoft.com/office/drawing/2014/main" id="{62541F71-66A3-E32B-B08D-6C7AEAA3AA22}"/>
              </a:ext>
            </a:extLst>
          </p:cNvPr>
          <p:cNvSpPr txBox="1"/>
          <p:nvPr/>
        </p:nvSpPr>
        <p:spPr>
          <a:xfrm>
            <a:off x="617415" y="6102350"/>
            <a:ext cx="7780996" cy="415498"/>
          </a:xfrm>
          <a:prstGeom prst="rect">
            <a:avLst/>
          </a:prstGeom>
          <a:noFill/>
        </p:spPr>
        <p:txBody>
          <a:bodyPr wrap="square">
            <a:spAutoFit/>
          </a:bodyPr>
          <a:lstStyle/>
          <a:p>
            <a:r>
              <a:rPr lang="en-US" sz="1050" dirty="0"/>
              <a:t>Image source: Visser, Hans &amp; </a:t>
            </a:r>
            <a:r>
              <a:rPr lang="en-US" sz="1050" dirty="0" err="1"/>
              <a:t>Folkert</a:t>
            </a:r>
            <a:r>
              <a:rPr lang="en-US" sz="1050" dirty="0"/>
              <a:t>, R. &amp; Hoekstra, </a:t>
            </a:r>
            <a:r>
              <a:rPr lang="en-US" sz="1050" dirty="0" err="1"/>
              <a:t>Jeljer</a:t>
            </a:r>
            <a:r>
              <a:rPr lang="en-US" sz="1050" dirty="0"/>
              <a:t> &amp; Wolff, J.. (2000). Identifying Key Sources of Uncertainty in Climate Change Projections. Climatic Change. 45. 421-457. 10.1023/A:1005516020996. </a:t>
            </a:r>
          </a:p>
        </p:txBody>
      </p:sp>
    </p:spTree>
    <p:extLst>
      <p:ext uri="{BB962C8B-B14F-4D97-AF65-F5344CB8AC3E}">
        <p14:creationId xmlns:p14="http://schemas.microsoft.com/office/powerpoint/2010/main" val="221369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95851-9DB1-A8E2-8294-C50090BD74B8}"/>
              </a:ext>
            </a:extLst>
          </p:cNvPr>
          <p:cNvSpPr txBox="1"/>
          <p:nvPr/>
        </p:nvSpPr>
        <p:spPr>
          <a:xfrm>
            <a:off x="701039" y="460224"/>
            <a:ext cx="11073619" cy="584775"/>
          </a:xfrm>
          <a:prstGeom prst="rect">
            <a:avLst/>
          </a:prstGeom>
          <a:noFill/>
        </p:spPr>
        <p:txBody>
          <a:bodyPr wrap="square" rtlCol="0">
            <a:spAutoFit/>
          </a:bodyPr>
          <a:lstStyle/>
          <a:p>
            <a:pPr algn="ctr"/>
            <a:r>
              <a:rPr lang="en-US" sz="3200" dirty="0"/>
              <a:t>Picture a courtroom in 2100</a:t>
            </a:r>
          </a:p>
        </p:txBody>
      </p:sp>
      <p:pic>
        <p:nvPicPr>
          <p:cNvPr id="3074" name="Picture 2" descr="Premium Vector | Trial process with young lawyers in courtroom cartoon  judge in court justice and defense police and advocate witnesses recent  vector scene illustration of trial and courtroom justice or judge">
            <a:extLst>
              <a:ext uri="{FF2B5EF4-FFF2-40B4-BE49-F238E27FC236}">
                <a16:creationId xmlns:a16="http://schemas.microsoft.com/office/drawing/2014/main" id="{31ACDD7E-795A-E34F-C366-FC13D87D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817" y="1519310"/>
            <a:ext cx="9370061" cy="468503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a:extLst>
              <a:ext uri="{FF2B5EF4-FFF2-40B4-BE49-F238E27FC236}">
                <a16:creationId xmlns:a16="http://schemas.microsoft.com/office/drawing/2014/main" id="{27D67B00-05C6-E439-5BC6-A6C9869AF8E7}"/>
              </a:ext>
            </a:extLst>
          </p:cNvPr>
          <p:cNvSpPr/>
          <p:nvPr/>
        </p:nvSpPr>
        <p:spPr>
          <a:xfrm>
            <a:off x="1828801" y="1828801"/>
            <a:ext cx="3953021" cy="1434904"/>
          </a:xfrm>
          <a:prstGeom prst="wedgeEllipseCallout">
            <a:avLst>
              <a:gd name="adj1" fmla="val 7281"/>
              <a:gd name="adj2" fmla="val 90931"/>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You knew the threats. Why didn’t you do anything about it?</a:t>
            </a:r>
          </a:p>
        </p:txBody>
      </p:sp>
      <p:sp>
        <p:nvSpPr>
          <p:cNvPr id="4" name="Oval Callout 3">
            <a:extLst>
              <a:ext uri="{FF2B5EF4-FFF2-40B4-BE49-F238E27FC236}">
                <a16:creationId xmlns:a16="http://schemas.microsoft.com/office/drawing/2014/main" id="{935CB20C-872F-80A5-94EF-0343EF686037}"/>
              </a:ext>
            </a:extLst>
          </p:cNvPr>
          <p:cNvSpPr/>
          <p:nvPr/>
        </p:nvSpPr>
        <p:spPr>
          <a:xfrm>
            <a:off x="7610767" y="2426921"/>
            <a:ext cx="3953021" cy="1434904"/>
          </a:xfrm>
          <a:prstGeom prst="wedgeEllipseCallout">
            <a:avLst>
              <a:gd name="adj1" fmla="val 163"/>
              <a:gd name="adj2" fmla="val 10465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didn’t have enough scientific certainty </a:t>
            </a:r>
          </a:p>
          <a:p>
            <a:pPr algn="ctr"/>
            <a:r>
              <a:rPr lang="en-US" sz="2000" dirty="0">
                <a:solidFill>
                  <a:schemeClr val="tx1"/>
                </a:solidFill>
              </a:rPr>
              <a:t>at the time.</a:t>
            </a:r>
          </a:p>
        </p:txBody>
      </p:sp>
      <p:sp>
        <p:nvSpPr>
          <p:cNvPr id="5" name="TextBox 4">
            <a:extLst>
              <a:ext uri="{FF2B5EF4-FFF2-40B4-BE49-F238E27FC236}">
                <a16:creationId xmlns:a16="http://schemas.microsoft.com/office/drawing/2014/main" id="{4382D52D-404D-2023-027E-ACCD023A7AE4}"/>
              </a:ext>
            </a:extLst>
          </p:cNvPr>
          <p:cNvSpPr txBox="1"/>
          <p:nvPr/>
        </p:nvSpPr>
        <p:spPr>
          <a:xfrm>
            <a:off x="1552817" y="6204341"/>
            <a:ext cx="4819848" cy="369332"/>
          </a:xfrm>
          <a:prstGeom prst="rect">
            <a:avLst/>
          </a:prstGeom>
          <a:noFill/>
        </p:spPr>
        <p:txBody>
          <a:bodyPr wrap="square" rtlCol="0">
            <a:spAutoFit/>
          </a:bodyPr>
          <a:lstStyle/>
          <a:p>
            <a:r>
              <a:rPr lang="en-US" dirty="0"/>
              <a:t>Future generations suing for damages to Earth </a:t>
            </a:r>
          </a:p>
        </p:txBody>
      </p:sp>
      <p:sp>
        <p:nvSpPr>
          <p:cNvPr id="6" name="TextBox 5">
            <a:extLst>
              <a:ext uri="{FF2B5EF4-FFF2-40B4-BE49-F238E27FC236}">
                <a16:creationId xmlns:a16="http://schemas.microsoft.com/office/drawing/2014/main" id="{90140346-F2CA-8618-EC19-9B7658A2C087}"/>
              </a:ext>
            </a:extLst>
          </p:cNvPr>
          <p:cNvSpPr txBox="1"/>
          <p:nvPr/>
        </p:nvSpPr>
        <p:spPr>
          <a:xfrm>
            <a:off x="7202659" y="6213110"/>
            <a:ext cx="4234520" cy="369332"/>
          </a:xfrm>
          <a:prstGeom prst="rect">
            <a:avLst/>
          </a:prstGeom>
          <a:noFill/>
        </p:spPr>
        <p:txBody>
          <a:bodyPr wrap="square" rtlCol="0">
            <a:spAutoFit/>
          </a:bodyPr>
          <a:lstStyle/>
          <a:p>
            <a:r>
              <a:rPr lang="en-US" dirty="0"/>
              <a:t>Government representative from 2023</a:t>
            </a:r>
          </a:p>
        </p:txBody>
      </p:sp>
    </p:spTree>
    <p:extLst>
      <p:ext uri="{BB962C8B-B14F-4D97-AF65-F5344CB8AC3E}">
        <p14:creationId xmlns:p14="http://schemas.microsoft.com/office/powerpoint/2010/main" val="381770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7E948F-E655-1221-838A-72A4B0A92AA5}"/>
              </a:ext>
            </a:extLst>
          </p:cNvPr>
          <p:cNvSpPr txBox="1"/>
          <p:nvPr/>
        </p:nvSpPr>
        <p:spPr>
          <a:xfrm>
            <a:off x="1158240" y="1460306"/>
            <a:ext cx="9875520" cy="3416320"/>
          </a:xfrm>
          <a:prstGeom prst="rect">
            <a:avLst/>
          </a:prstGeom>
          <a:noFill/>
        </p:spPr>
        <p:txBody>
          <a:bodyPr wrap="square" rtlCol="0">
            <a:spAutoFit/>
          </a:bodyPr>
          <a:lstStyle/>
          <a:p>
            <a:pPr algn="ctr"/>
            <a:r>
              <a:rPr lang="en-US" sz="3600" dirty="0"/>
              <a:t>“</a:t>
            </a:r>
            <a:r>
              <a:rPr lang="en-US" sz="3600" i="1" dirty="0"/>
              <a:t>Where there are threats of serious or irreversible damage, lack of full scientific certainty shall not be used as a reason for postponing cost-effective measures to prevent environmental degradation</a:t>
            </a:r>
            <a:r>
              <a:rPr lang="en-US" sz="3600" dirty="0"/>
              <a:t>”.</a:t>
            </a:r>
          </a:p>
          <a:p>
            <a:pPr algn="ctr"/>
            <a:endParaRPr lang="en-US" sz="3600" dirty="0"/>
          </a:p>
          <a:p>
            <a:pPr algn="ctr"/>
            <a:r>
              <a:rPr lang="en-US" sz="3600" dirty="0"/>
              <a:t>The precautionary principle. </a:t>
            </a:r>
          </a:p>
        </p:txBody>
      </p:sp>
    </p:spTree>
    <p:extLst>
      <p:ext uri="{BB962C8B-B14F-4D97-AF65-F5344CB8AC3E}">
        <p14:creationId xmlns:p14="http://schemas.microsoft.com/office/powerpoint/2010/main" val="392398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C588BD-EC97-1555-8DFA-4376EA87B538}"/>
              </a:ext>
            </a:extLst>
          </p:cNvPr>
          <p:cNvSpPr txBox="1"/>
          <p:nvPr/>
        </p:nvSpPr>
        <p:spPr>
          <a:xfrm>
            <a:off x="630701" y="305479"/>
            <a:ext cx="10721925" cy="3046988"/>
          </a:xfrm>
          <a:prstGeom prst="rect">
            <a:avLst/>
          </a:prstGeom>
          <a:noFill/>
        </p:spPr>
        <p:txBody>
          <a:bodyPr wrap="square" rtlCol="0">
            <a:spAutoFit/>
          </a:bodyPr>
          <a:lstStyle/>
          <a:p>
            <a:pPr algn="ctr"/>
            <a:r>
              <a:rPr lang="en-US" sz="3200" dirty="0"/>
              <a:t>The </a:t>
            </a:r>
            <a:r>
              <a:rPr lang="en-US" sz="4400" dirty="0"/>
              <a:t>intent</a:t>
            </a:r>
            <a:r>
              <a:rPr lang="en-US" sz="3600" dirty="0"/>
              <a:t> </a:t>
            </a:r>
            <a:r>
              <a:rPr lang="en-US" sz="3200" dirty="0"/>
              <a:t>of the Precautionary Principle is clearly to </a:t>
            </a:r>
          </a:p>
          <a:p>
            <a:pPr algn="ctr"/>
            <a:r>
              <a:rPr lang="en-US" sz="3600" dirty="0"/>
              <a:t>NOT </a:t>
            </a:r>
            <a:r>
              <a:rPr lang="en-US" sz="3200" dirty="0"/>
              <a:t>allow the lack of (scientific) certainty to be used to </a:t>
            </a:r>
            <a:r>
              <a:rPr lang="en-US" sz="4400" dirty="0"/>
              <a:t>prevent</a:t>
            </a:r>
            <a:r>
              <a:rPr lang="en-US" sz="3600" dirty="0"/>
              <a:t> </a:t>
            </a:r>
            <a:r>
              <a:rPr lang="en-US" sz="3200" dirty="0"/>
              <a:t>action that </a:t>
            </a:r>
            <a:r>
              <a:rPr lang="en-US" sz="3600" i="1" dirty="0"/>
              <a:t>should be </a:t>
            </a:r>
            <a:r>
              <a:rPr lang="en-US" sz="3200" dirty="0"/>
              <a:t>taken against </a:t>
            </a:r>
            <a:r>
              <a:rPr lang="en-US" sz="4400" dirty="0"/>
              <a:t>threats</a:t>
            </a:r>
            <a:r>
              <a:rPr lang="en-US" sz="3600" dirty="0"/>
              <a:t> </a:t>
            </a:r>
            <a:r>
              <a:rPr lang="en-US" sz="3200" dirty="0"/>
              <a:t>of serious or irreversible damage. </a:t>
            </a:r>
          </a:p>
          <a:p>
            <a:pPr algn="ctr"/>
            <a:endParaRPr lang="en-US" sz="3600" dirty="0"/>
          </a:p>
        </p:txBody>
      </p:sp>
      <p:pic>
        <p:nvPicPr>
          <p:cNvPr id="2052" name="Picture 4" descr="Exculpatory Evidence | Definition, Examples &amp; Uses Video">
            <a:extLst>
              <a:ext uri="{FF2B5EF4-FFF2-40B4-BE49-F238E27FC236}">
                <a16:creationId xmlns:a16="http://schemas.microsoft.com/office/drawing/2014/main" id="{B2B21558-99E2-7162-C4B7-CC5DF1D372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64" b="222"/>
          <a:stretch/>
        </p:blipFill>
        <p:spPr bwMode="auto">
          <a:xfrm>
            <a:off x="2482679" y="3000775"/>
            <a:ext cx="7017970" cy="3551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4CA593-9CEE-83E4-9767-EDD15F2968CB}"/>
              </a:ext>
            </a:extLst>
          </p:cNvPr>
          <p:cNvSpPr txBox="1"/>
          <p:nvPr/>
        </p:nvSpPr>
        <p:spPr>
          <a:xfrm>
            <a:off x="3362179" y="3945651"/>
            <a:ext cx="1434904" cy="830997"/>
          </a:xfrm>
          <a:prstGeom prst="rect">
            <a:avLst/>
          </a:prstGeom>
          <a:noFill/>
        </p:spPr>
        <p:txBody>
          <a:bodyPr wrap="square" rtlCol="0">
            <a:spAutoFit/>
          </a:bodyPr>
          <a:lstStyle/>
          <a:p>
            <a:pPr algn="ctr"/>
            <a:r>
              <a:rPr lang="en-US" sz="1600" dirty="0"/>
              <a:t>The precautionary principle!</a:t>
            </a:r>
          </a:p>
        </p:txBody>
      </p:sp>
      <p:sp>
        <p:nvSpPr>
          <p:cNvPr id="3" name="Oval Callout 2">
            <a:extLst>
              <a:ext uri="{FF2B5EF4-FFF2-40B4-BE49-F238E27FC236}">
                <a16:creationId xmlns:a16="http://schemas.microsoft.com/office/drawing/2014/main" id="{AD44B830-FCAF-34CD-216F-CC25978B8645}"/>
              </a:ext>
            </a:extLst>
          </p:cNvPr>
          <p:cNvSpPr/>
          <p:nvPr/>
        </p:nvSpPr>
        <p:spPr>
          <a:xfrm>
            <a:off x="4562694" y="4878898"/>
            <a:ext cx="3066611" cy="509358"/>
          </a:xfrm>
          <a:prstGeom prst="wedgeEllipseCallout">
            <a:avLst>
              <a:gd name="adj1" fmla="val -3507"/>
              <a:gd name="adj2" fmla="val -99720"/>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MPA approved!</a:t>
            </a:r>
          </a:p>
        </p:txBody>
      </p:sp>
      <p:sp>
        <p:nvSpPr>
          <p:cNvPr id="5" name="Rectangle 4">
            <a:extLst>
              <a:ext uri="{FF2B5EF4-FFF2-40B4-BE49-F238E27FC236}">
                <a16:creationId xmlns:a16="http://schemas.microsoft.com/office/drawing/2014/main" id="{06DF137F-201A-D4EA-FDB9-8EC1F3112033}"/>
              </a:ext>
            </a:extLst>
          </p:cNvPr>
          <p:cNvSpPr/>
          <p:nvPr/>
        </p:nvSpPr>
        <p:spPr>
          <a:xfrm>
            <a:off x="7413674" y="5388256"/>
            <a:ext cx="1392701" cy="323227"/>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90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0378E2-6742-867C-CF04-C007BDE52648}"/>
              </a:ext>
            </a:extLst>
          </p:cNvPr>
          <p:cNvSpPr txBox="1"/>
          <p:nvPr/>
        </p:nvSpPr>
        <p:spPr>
          <a:xfrm>
            <a:off x="1158240" y="348959"/>
            <a:ext cx="9875520" cy="1754326"/>
          </a:xfrm>
          <a:prstGeom prst="rect">
            <a:avLst/>
          </a:prstGeom>
          <a:noFill/>
        </p:spPr>
        <p:txBody>
          <a:bodyPr wrap="square" rtlCol="0">
            <a:spAutoFit/>
          </a:bodyPr>
          <a:lstStyle/>
          <a:p>
            <a:pPr algn="ctr"/>
            <a:r>
              <a:rPr lang="en-US" sz="3600" dirty="0"/>
              <a:t>The precautionary principle gave the green light for governments in Australia to declare more areas of ocean as Marine Protected Areas (MPAs) </a:t>
            </a:r>
          </a:p>
        </p:txBody>
      </p:sp>
      <p:pic>
        <p:nvPicPr>
          <p:cNvPr id="5124" name="Picture 4" descr="Marine parks in Australia – Travel guide at Wikivoyage">
            <a:extLst>
              <a:ext uri="{FF2B5EF4-FFF2-40B4-BE49-F238E27FC236}">
                <a16:creationId xmlns:a16="http://schemas.microsoft.com/office/drawing/2014/main" id="{7B7A640F-C3A7-C2F8-66BC-A17978AA5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704" y="2239523"/>
            <a:ext cx="6121619" cy="42695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reen Check Mark PNGs for Free Download">
            <a:extLst>
              <a:ext uri="{FF2B5EF4-FFF2-40B4-BE49-F238E27FC236}">
                <a16:creationId xmlns:a16="http://schemas.microsoft.com/office/drawing/2014/main" id="{8D2AF627-ADBF-131C-0651-F347067FC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71" y="3104282"/>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6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DF1C0-0550-96BB-63EB-92C6CE83D674}"/>
              </a:ext>
            </a:extLst>
          </p:cNvPr>
          <p:cNvSpPr txBox="1"/>
          <p:nvPr/>
        </p:nvSpPr>
        <p:spPr>
          <a:xfrm>
            <a:off x="212676" y="828288"/>
            <a:ext cx="2841674" cy="5201424"/>
          </a:xfrm>
          <a:prstGeom prst="rect">
            <a:avLst/>
          </a:prstGeom>
          <a:noFill/>
        </p:spPr>
        <p:txBody>
          <a:bodyPr wrap="square" rtlCol="0">
            <a:spAutoFit/>
          </a:bodyPr>
          <a:lstStyle/>
          <a:p>
            <a:pPr algn="ctr"/>
            <a:r>
              <a:rPr lang="en-US" sz="3600" dirty="0"/>
              <a:t>Because Marine Protected Areas (MPAs) </a:t>
            </a:r>
          </a:p>
          <a:p>
            <a:pPr algn="ctr"/>
            <a:r>
              <a:rPr lang="en-US" sz="3600" dirty="0"/>
              <a:t>offer </a:t>
            </a:r>
            <a:r>
              <a:rPr lang="en-US" sz="4400" dirty="0"/>
              <a:t>protection</a:t>
            </a:r>
            <a:r>
              <a:rPr lang="en-US" sz="3600" dirty="0"/>
              <a:t> from threats to marine ecosystems </a:t>
            </a:r>
          </a:p>
        </p:txBody>
      </p:sp>
      <p:pic>
        <p:nvPicPr>
          <p:cNvPr id="6146" name="Picture 2" descr="No-Take Zone">
            <a:extLst>
              <a:ext uri="{FF2B5EF4-FFF2-40B4-BE49-F238E27FC236}">
                <a16:creationId xmlns:a16="http://schemas.microsoft.com/office/drawing/2014/main" id="{A85F8AF1-BCA5-2E32-301C-A292400C6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350" y="0"/>
            <a:ext cx="913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a:extLst>
              <a:ext uri="{FF2B5EF4-FFF2-40B4-BE49-F238E27FC236}">
                <a16:creationId xmlns:a16="http://schemas.microsoft.com/office/drawing/2014/main" id="{86945967-7D5B-4C28-6C28-2300116DFEF0}"/>
              </a:ext>
            </a:extLst>
          </p:cNvPr>
          <p:cNvSpPr/>
          <p:nvPr/>
        </p:nvSpPr>
        <p:spPr>
          <a:xfrm>
            <a:off x="3503001" y="246428"/>
            <a:ext cx="2393023" cy="1385424"/>
          </a:xfrm>
          <a:prstGeom prst="wedgeEllipseCallout">
            <a:avLst>
              <a:gd name="adj1" fmla="val 163"/>
              <a:gd name="adj2" fmla="val 10465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Thank you!</a:t>
            </a:r>
          </a:p>
        </p:txBody>
      </p:sp>
    </p:spTree>
    <p:extLst>
      <p:ext uri="{BB962C8B-B14F-4D97-AF65-F5344CB8AC3E}">
        <p14:creationId xmlns:p14="http://schemas.microsoft.com/office/powerpoint/2010/main" val="6954421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7824</TotalTime>
  <Words>677</Words>
  <Application>Microsoft Macintosh PowerPoint</Application>
  <PresentationFormat>Widescreen</PresentationFormat>
  <Paragraphs>63</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716</cp:revision>
  <dcterms:created xsi:type="dcterms:W3CDTF">2023-09-23T08:38:28Z</dcterms:created>
  <dcterms:modified xsi:type="dcterms:W3CDTF">2024-07-08T03:03:25Z</dcterms:modified>
</cp:coreProperties>
</file>