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8" r:id="rId2"/>
    <p:sldId id="264" r:id="rId3"/>
    <p:sldId id="265" r:id="rId4"/>
    <p:sldId id="268" r:id="rId5"/>
    <p:sldId id="269" r:id="rId6"/>
    <p:sldId id="270" r:id="rId7"/>
    <p:sldId id="259" r:id="rId8"/>
    <p:sldId id="260" r:id="rId9"/>
    <p:sldId id="262"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2"/>
    <p:restoredTop sz="92016"/>
  </p:normalViewPr>
  <p:slideViewPr>
    <p:cSldViewPr snapToGrid="0">
      <p:cViewPr varScale="1">
        <p:scale>
          <a:sx n="98" d="100"/>
          <a:sy n="98"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www.pedestrian.tv</a:t>
            </a:r>
            <a:r>
              <a:rPr lang="en-US" dirty="0"/>
              <a:t>/news/aboriginal-names-</a:t>
            </a:r>
            <a:r>
              <a:rPr lang="en-US" dirty="0" err="1"/>
              <a:t>australian</a:t>
            </a:r>
            <a:r>
              <a:rPr lang="en-US" dirty="0"/>
              <a:t>-cities/</a:t>
            </a:r>
          </a:p>
          <a:p>
            <a:r>
              <a:rPr lang="en-AU" b="0" i="1" dirty="0">
                <a:solidFill>
                  <a:srgbClr val="000000"/>
                </a:solidFill>
                <a:effectLst/>
                <a:latin typeface="Helvetica Neue" panose="02000503000000020004" pitchFamily="2" charset="0"/>
              </a:rPr>
              <a:t>A small selection of the commonly recognised Aboriginal names for major Australian cities. Illustration: Michelle Jackson.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5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 https://</a:t>
            </a:r>
            <a:r>
              <a:rPr lang="en-US" dirty="0" err="1"/>
              <a:t>www.pc.gov.au</a:t>
            </a:r>
            <a:r>
              <a:rPr lang="en-US" dirty="0"/>
              <a:t>/__data/assets/</a:t>
            </a:r>
            <a:r>
              <a:rPr lang="en-US" dirty="0" err="1"/>
              <a:t>pdf_file</a:t>
            </a:r>
            <a:r>
              <a:rPr lang="en-US" dirty="0"/>
              <a:t>/0020/209162/subdr093-fisheries-aquaculture-attachment.pdf (page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(fish): https://</a:t>
            </a:r>
            <a:r>
              <a:rPr lang="en-US" dirty="0" err="1"/>
              <a:t>japingkaaboriginalart.com</a:t>
            </a:r>
            <a:r>
              <a:rPr lang="en-US" dirty="0"/>
              <a:t>/articles/</a:t>
            </a:r>
            <a:r>
              <a:rPr lang="en-US" dirty="0" err="1"/>
              <a:t>kimberley</a:t>
            </a:r>
            <a:r>
              <a:rPr lang="en-US" dirty="0"/>
              <a:t>-rock-art-traditional-owners-perspective/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dirty="0">
                <a:sym typeface="Wingdings" pitchFamily="2" charset="2"/>
              </a:rPr>
              <a:t> (fishers): https://</a:t>
            </a:r>
            <a:r>
              <a:rPr lang="en-US" dirty="0" err="1">
                <a:sym typeface="Wingdings" pitchFamily="2" charset="2"/>
              </a:rPr>
              <a:t>www.dailymail.co.uk</a:t>
            </a:r>
            <a:r>
              <a:rPr lang="en-US" dirty="0">
                <a:sym typeface="Wingdings" pitchFamily="2" charset="2"/>
              </a:rPr>
              <a:t>/news/article-10562875/Astonishing-survival-stories-white-colonials-lived-happily-Aboriginals.html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413923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www.abc.net.au</a:t>
            </a:r>
            <a:r>
              <a:rPr lang="en-US" dirty="0"/>
              <a:t>/news/2018-04-28/traditional-owners-capture-great-barrier-reef-creation-stories/9707068</a:t>
            </a:r>
          </a:p>
          <a:p>
            <a:r>
              <a:rPr lang="en-AU" b="0" i="0" dirty="0">
                <a:solidFill>
                  <a:srgbClr val="484B51"/>
                </a:solidFill>
                <a:effectLst/>
                <a:latin typeface="abcsans"/>
              </a:rPr>
              <a:t>The Warrior Descendance group from Gladstone performs at the Whitsundays on a cultural cruise. </a:t>
            </a:r>
            <a:r>
              <a:rPr lang="en-AU" b="0" i="1" dirty="0">
                <a:solidFill>
                  <a:srgbClr val="484B51"/>
                </a:solidFill>
                <a:effectLst/>
                <a:latin typeface="abcsans"/>
              </a:rPr>
              <a:t>(Supplied: Kaylene Butler)</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185654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www.discoveraboriginalexperiences.com</a:t>
            </a:r>
            <a:r>
              <a:rPr lang="en-US" dirty="0"/>
              <a:t>/article/drift-back-to-the-dreamtime-on-a-great-barrier-reef-cruise-with-a-difference/</a:t>
            </a:r>
          </a:p>
          <a:p>
            <a:r>
              <a:rPr lang="en-AU" b="0" i="0" dirty="0">
                <a:solidFill>
                  <a:srgbClr val="000000"/>
                </a:solidFill>
                <a:effectLst/>
                <a:latin typeface="TABanjo"/>
              </a:rPr>
              <a:t>Dreamtime Dive &amp; Snorkel, Great Barrier Reef, QLD © Tourism and Events Queensland</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4</a:t>
            </a:fld>
            <a:endParaRPr lang="en-US"/>
          </a:p>
        </p:txBody>
      </p:sp>
    </p:spTree>
    <p:extLst>
      <p:ext uri="{BB962C8B-B14F-4D97-AF65-F5344CB8AC3E}">
        <p14:creationId xmlns:p14="http://schemas.microsoft.com/office/powerpoint/2010/main" val="299963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adventure.com</a:t>
            </a:r>
            <a:r>
              <a:rPr lang="en-US" dirty="0"/>
              <a:t>/great-barrier-reef-sustainable-indigenous-tourism/</a:t>
            </a:r>
          </a:p>
          <a:p>
            <a:r>
              <a:rPr lang="en-AU" b="0" i="1" dirty="0">
                <a:solidFill>
                  <a:srgbClr val="0F0F0F"/>
                </a:solidFill>
                <a:effectLst/>
                <a:latin typeface="Inter"/>
              </a:rPr>
              <a:t>Crew from the Dreamtime Dive and Snorkel tour teach tourists about the significance of the Reef to the local Indigenous </a:t>
            </a:r>
            <a:r>
              <a:rPr lang="en-AU" b="0" i="1" dirty="0" err="1">
                <a:solidFill>
                  <a:srgbClr val="0F0F0F"/>
                </a:solidFill>
                <a:effectLst/>
                <a:latin typeface="Inter"/>
              </a:rPr>
              <a:t>tribes.</a:t>
            </a:r>
            <a:r>
              <a:rPr lang="en-AU" b="1" i="0" dirty="0" err="1">
                <a:solidFill>
                  <a:srgbClr val="0F0F0F"/>
                </a:solidFill>
                <a:effectLst/>
                <a:latin typeface="Inter"/>
              </a:rPr>
              <a:t>Photos</a:t>
            </a:r>
            <a:r>
              <a:rPr lang="en-AU" b="1" i="0" dirty="0">
                <a:solidFill>
                  <a:srgbClr val="0F0F0F"/>
                </a:solidFill>
                <a:effectLst/>
                <a:latin typeface="Inter"/>
              </a:rPr>
              <a:t>: </a:t>
            </a:r>
            <a:r>
              <a:rPr lang="en-AU" b="1" i="0" dirty="0" err="1">
                <a:solidFill>
                  <a:srgbClr val="0F0F0F"/>
                </a:solidFill>
                <a:effectLst/>
                <a:latin typeface="Inter"/>
              </a:rPr>
              <a:t>Shaney</a:t>
            </a:r>
            <a:r>
              <a:rPr lang="en-AU" b="1" i="0" dirty="0">
                <a:solidFill>
                  <a:srgbClr val="0F0F0F"/>
                </a:solidFill>
                <a:effectLst/>
                <a:latin typeface="Inter"/>
              </a:rPr>
              <a:t> Hudson</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2808091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www.countryneedspeople.org.au</a:t>
            </a:r>
            <a:r>
              <a:rPr lang="en-US" dirty="0"/>
              <a:t>/</a:t>
            </a:r>
            <a:r>
              <a:rPr lang="en-US" dirty="0" err="1"/>
              <a:t>invest_in_success</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201510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https://www2.gbrmpa.gov.au/learn/traditional-owners/traditional-use-marine-resources-agreements</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7</a:t>
            </a:fld>
            <a:endParaRPr lang="en-US"/>
          </a:p>
        </p:txBody>
      </p:sp>
    </p:spTree>
    <p:extLst>
      <p:ext uri="{BB962C8B-B14F-4D97-AF65-F5344CB8AC3E}">
        <p14:creationId xmlns:p14="http://schemas.microsoft.com/office/powerpoint/2010/main" val="191309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elibrary.gbrmpa.gov.au</a:t>
            </a:r>
            <a:r>
              <a:rPr lang="en-US" dirty="0"/>
              <a:t>/</a:t>
            </a:r>
            <a:r>
              <a:rPr lang="en-US" dirty="0" err="1"/>
              <a:t>jspui</a:t>
            </a:r>
            <a:r>
              <a:rPr lang="en-US" dirty="0"/>
              <a:t>/handle/11017/965</a:t>
            </a:r>
          </a:p>
        </p:txBody>
      </p:sp>
      <p:sp>
        <p:nvSpPr>
          <p:cNvPr id="4" name="Slide Number Placeholder 3"/>
          <p:cNvSpPr>
            <a:spLocks noGrp="1"/>
          </p:cNvSpPr>
          <p:nvPr>
            <p:ph type="sldNum" sz="quarter" idx="5"/>
          </p:nvPr>
        </p:nvSpPr>
        <p:spPr/>
        <p:txBody>
          <a:bodyPr/>
          <a:lstStyle/>
          <a:p>
            <a:fld id="{1E9A60AA-0504-9D43-9C67-9C1121590EC0}" type="slidenum">
              <a:rPr lang="en-US" smtClean="0"/>
              <a:t>8</a:t>
            </a:fld>
            <a:endParaRPr lang="en-US"/>
          </a:p>
        </p:txBody>
      </p:sp>
    </p:spTree>
    <p:extLst>
      <p:ext uri="{BB962C8B-B14F-4D97-AF65-F5344CB8AC3E}">
        <p14:creationId xmlns:p14="http://schemas.microsoft.com/office/powerpoint/2010/main" val="2517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www.flickr.com</a:t>
            </a:r>
            <a:r>
              <a:rPr lang="en-US" dirty="0"/>
              <a:t>/photos/</a:t>
            </a:r>
            <a:r>
              <a:rPr lang="en-US" dirty="0" err="1"/>
              <a:t>dougbeckers</a:t>
            </a:r>
            <a:r>
              <a:rPr lang="en-US" dirty="0"/>
              <a:t>/14753171262</a:t>
            </a:r>
          </a:p>
        </p:txBody>
      </p:sp>
      <p:sp>
        <p:nvSpPr>
          <p:cNvPr id="4" name="Slide Number Placeholder 3"/>
          <p:cNvSpPr>
            <a:spLocks noGrp="1"/>
          </p:cNvSpPr>
          <p:nvPr>
            <p:ph type="sldNum" sz="quarter" idx="5"/>
          </p:nvPr>
        </p:nvSpPr>
        <p:spPr/>
        <p:txBody>
          <a:bodyPr/>
          <a:lstStyle/>
          <a:p>
            <a:fld id="{1E9A60AA-0504-9D43-9C67-9C1121590EC0}" type="slidenum">
              <a:rPr lang="en-US" smtClean="0"/>
              <a:t>9</a:t>
            </a:fld>
            <a:endParaRPr lang="en-US"/>
          </a:p>
        </p:txBody>
      </p:sp>
    </p:spTree>
    <p:extLst>
      <p:ext uri="{BB962C8B-B14F-4D97-AF65-F5344CB8AC3E}">
        <p14:creationId xmlns:p14="http://schemas.microsoft.com/office/powerpoint/2010/main" val="150256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2/8/25</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2/8/25</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37B6E-D01E-6095-C641-AAD1A57A9871}"/>
              </a:ext>
            </a:extLst>
          </p:cNvPr>
          <p:cNvSpPr txBox="1"/>
          <p:nvPr/>
        </p:nvSpPr>
        <p:spPr>
          <a:xfrm>
            <a:off x="627929" y="548580"/>
            <a:ext cx="3267373"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chemeClr val="bg1"/>
                </a:solidFill>
                <a:effectLst/>
                <a:uLnTx/>
                <a:uFillTx/>
                <a:latin typeface="Arial Narrow" panose="020B0604020202020204" pitchFamily="34" charset="0"/>
                <a:ea typeface="+mn-ea"/>
                <a:cs typeface="Arial Narrow" panose="020B0604020202020204" pitchFamily="34" charset="0"/>
              </a:rPr>
              <a:t>Recognise</a:t>
            </a: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 that in areas where marine management decisions reflect scientific, social, cultural and ethical considerations, Aboriginal knowledges and practices and Torres Strait Islander knowledges and practices related to sea country are often used to complement conservation practices.</a:t>
            </a:r>
            <a:b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’14. TUMRAs’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2050" name="Picture 2" descr="A Guide To The Aboriginal Name For Every Major Australian City">
            <a:extLst>
              <a:ext uri="{FF2B5EF4-FFF2-40B4-BE49-F238E27FC236}">
                <a16:creationId xmlns:a16="http://schemas.microsoft.com/office/drawing/2014/main" id="{58DC3D45-E042-48ED-976D-A14C8D184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5"/>
          <a:stretch/>
        </p:blipFill>
        <p:spPr bwMode="auto">
          <a:xfrm>
            <a:off x="4867700" y="0"/>
            <a:ext cx="685490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8F1535-0DF6-19D7-09DA-5D2549085C58}"/>
              </a:ext>
            </a:extLst>
          </p:cNvPr>
          <p:cNvSpPr txBox="1"/>
          <p:nvPr/>
        </p:nvSpPr>
        <p:spPr>
          <a:xfrm>
            <a:off x="10216896" y="0"/>
            <a:ext cx="4303776" cy="276999"/>
          </a:xfrm>
          <a:prstGeom prst="rect">
            <a:avLst/>
          </a:prstGeom>
          <a:noFill/>
        </p:spPr>
        <p:txBody>
          <a:bodyPr wrap="square" rtlCol="0">
            <a:spAutoFit/>
          </a:bodyPr>
          <a:lstStyle/>
          <a:p>
            <a:r>
              <a:rPr lang="en-US" sz="1200" dirty="0">
                <a:solidFill>
                  <a:schemeClr val="bg1"/>
                </a:solidFill>
              </a:rPr>
              <a:t>Illustration: Michelle Jackson</a:t>
            </a:r>
          </a:p>
        </p:txBody>
      </p:sp>
    </p:spTree>
    <p:extLst>
      <p:ext uri="{BB962C8B-B14F-4D97-AF65-F5344CB8AC3E}">
        <p14:creationId xmlns:p14="http://schemas.microsoft.com/office/powerpoint/2010/main" val="294275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E13A26-3EF0-661A-02E3-3FE8D9FCAB2D}"/>
              </a:ext>
            </a:extLst>
          </p:cNvPr>
          <p:cNvSpPr txBox="1"/>
          <p:nvPr/>
        </p:nvSpPr>
        <p:spPr>
          <a:xfrm>
            <a:off x="9399538" y="354165"/>
            <a:ext cx="2670048" cy="1200329"/>
          </a:xfrm>
          <a:prstGeom prst="rect">
            <a:avLst/>
          </a:prstGeom>
          <a:noFill/>
        </p:spPr>
        <p:txBody>
          <a:bodyPr wrap="square">
            <a:spAutoFit/>
          </a:bodyPr>
          <a:lstStyle/>
          <a:p>
            <a:pPr algn="ctr"/>
            <a:r>
              <a:rPr lang="en-US" sz="3600" dirty="0">
                <a:solidFill>
                  <a:schemeClr val="bg1"/>
                </a:solidFill>
              </a:rPr>
              <a:t>Lama Lama TUMRA</a:t>
            </a:r>
          </a:p>
        </p:txBody>
      </p:sp>
      <p:pic>
        <p:nvPicPr>
          <p:cNvPr id="6" name="Picture 5" descr="A map of the ocean&#10;&#10;Description automatically generated">
            <a:extLst>
              <a:ext uri="{FF2B5EF4-FFF2-40B4-BE49-F238E27FC236}">
                <a16:creationId xmlns:a16="http://schemas.microsoft.com/office/drawing/2014/main" id="{9B2BE472-244A-FB5E-A100-C6005E9E4D3C}"/>
              </a:ext>
            </a:extLst>
          </p:cNvPr>
          <p:cNvPicPr>
            <a:picLocks noChangeAspect="1"/>
          </p:cNvPicPr>
          <p:nvPr/>
        </p:nvPicPr>
        <p:blipFill>
          <a:blip r:embed="rId2"/>
          <a:srcRect l="6205"/>
          <a:stretch/>
        </p:blipFill>
        <p:spPr>
          <a:xfrm>
            <a:off x="0" y="0"/>
            <a:ext cx="9399538" cy="6858000"/>
          </a:xfrm>
          <a:prstGeom prst="rect">
            <a:avLst/>
          </a:prstGeom>
        </p:spPr>
      </p:pic>
      <p:pic>
        <p:nvPicPr>
          <p:cNvPr id="8" name="Picture 7" descr="A map of the great barrier reef&#10;&#10;Description automatically generated">
            <a:extLst>
              <a:ext uri="{FF2B5EF4-FFF2-40B4-BE49-F238E27FC236}">
                <a16:creationId xmlns:a16="http://schemas.microsoft.com/office/drawing/2014/main" id="{AA2E45BA-406F-6673-CAC7-54531D9B7686}"/>
              </a:ext>
            </a:extLst>
          </p:cNvPr>
          <p:cNvPicPr>
            <a:picLocks noChangeAspect="1"/>
          </p:cNvPicPr>
          <p:nvPr/>
        </p:nvPicPr>
        <p:blipFill>
          <a:blip r:embed="rId3"/>
          <a:stretch>
            <a:fillRect/>
          </a:stretch>
        </p:blipFill>
        <p:spPr>
          <a:xfrm>
            <a:off x="9655810" y="3630167"/>
            <a:ext cx="2413776" cy="3081949"/>
          </a:xfrm>
          <a:prstGeom prst="rect">
            <a:avLst/>
          </a:prstGeom>
        </p:spPr>
      </p:pic>
    </p:spTree>
    <p:extLst>
      <p:ext uri="{BB962C8B-B14F-4D97-AF65-F5344CB8AC3E}">
        <p14:creationId xmlns:p14="http://schemas.microsoft.com/office/powerpoint/2010/main" val="257881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4016C-1F03-FD0D-1D06-092800046E35}"/>
              </a:ext>
            </a:extLst>
          </p:cNvPr>
          <p:cNvSpPr txBox="1"/>
          <p:nvPr/>
        </p:nvSpPr>
        <p:spPr>
          <a:xfrm>
            <a:off x="4265835" y="2666291"/>
            <a:ext cx="3637194" cy="646331"/>
          </a:xfrm>
          <a:prstGeom prst="rect">
            <a:avLst/>
          </a:prstGeom>
          <a:noFill/>
        </p:spPr>
        <p:txBody>
          <a:bodyPr wrap="square">
            <a:spAutoFit/>
          </a:bodyPr>
          <a:lstStyle/>
          <a:p>
            <a:pPr algn="ctr"/>
            <a:r>
              <a:rPr lang="en-US" sz="3600" dirty="0">
                <a:solidFill>
                  <a:schemeClr val="bg1"/>
                </a:solidFill>
              </a:rPr>
              <a:t>Please finish….</a:t>
            </a:r>
          </a:p>
        </p:txBody>
      </p:sp>
    </p:spTree>
    <p:extLst>
      <p:ext uri="{BB962C8B-B14F-4D97-AF65-F5344CB8AC3E}">
        <p14:creationId xmlns:p14="http://schemas.microsoft.com/office/powerpoint/2010/main" val="195553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81D90A-97B3-2B1D-BA33-8B8152170DE1}"/>
              </a:ext>
            </a:extLst>
          </p:cNvPr>
          <p:cNvSpPr txBox="1"/>
          <p:nvPr/>
        </p:nvSpPr>
        <p:spPr>
          <a:xfrm>
            <a:off x="566928" y="386048"/>
            <a:ext cx="11137392" cy="2554545"/>
          </a:xfrm>
          <a:prstGeom prst="rect">
            <a:avLst/>
          </a:prstGeom>
          <a:noFill/>
        </p:spPr>
        <p:txBody>
          <a:bodyPr wrap="square">
            <a:spAutoFit/>
          </a:bodyPr>
          <a:lstStyle/>
          <a:p>
            <a:pPr algn="ctr"/>
            <a:r>
              <a:rPr lang="en-AU" sz="2800" b="1" dirty="0">
                <a:solidFill>
                  <a:schemeClr val="bg1"/>
                </a:solidFill>
              </a:rPr>
              <a:t>Aboriginal and Torres Strait Islander people are the </a:t>
            </a:r>
          </a:p>
          <a:p>
            <a:pPr algn="ctr"/>
            <a:r>
              <a:rPr lang="en-AU" sz="3200" b="1" i="1" dirty="0">
                <a:solidFill>
                  <a:schemeClr val="bg1"/>
                </a:solidFill>
              </a:rPr>
              <a:t>Traditional </a:t>
            </a:r>
            <a:r>
              <a:rPr lang="en-AU" sz="3200" b="1" dirty="0">
                <a:solidFill>
                  <a:schemeClr val="bg1"/>
                </a:solidFill>
              </a:rPr>
              <a:t>Owners </a:t>
            </a:r>
            <a:r>
              <a:rPr lang="en-AU" sz="2800" b="1" dirty="0">
                <a:solidFill>
                  <a:schemeClr val="bg1"/>
                </a:solidFill>
              </a:rPr>
              <a:t>of the </a:t>
            </a:r>
            <a:r>
              <a:rPr lang="en-AU" sz="3200" b="1" dirty="0">
                <a:solidFill>
                  <a:schemeClr val="bg1"/>
                </a:solidFill>
              </a:rPr>
              <a:t>Great Barrier Reef Region </a:t>
            </a:r>
          </a:p>
          <a:p>
            <a:pPr algn="ctr"/>
            <a:endParaRPr lang="en-AU" sz="3200" b="1" dirty="0">
              <a:solidFill>
                <a:schemeClr val="bg1"/>
              </a:solidFill>
            </a:endParaRPr>
          </a:p>
          <a:p>
            <a:pPr algn="ctr"/>
            <a:r>
              <a:rPr lang="en-AU" sz="3200" b="1" dirty="0">
                <a:solidFill>
                  <a:schemeClr val="bg1"/>
                </a:solidFill>
              </a:rPr>
              <a:t>E</a:t>
            </a:r>
            <a:r>
              <a:rPr lang="en-AU" sz="2400" dirty="0">
                <a:solidFill>
                  <a:schemeClr val="bg1"/>
                </a:solidFill>
              </a:rPr>
              <a:t>vidence of their sea country connections goes back over </a:t>
            </a:r>
            <a:r>
              <a:rPr lang="en-AU" sz="3200" dirty="0">
                <a:solidFill>
                  <a:schemeClr val="bg1"/>
                </a:solidFill>
              </a:rPr>
              <a:t>60,000 years</a:t>
            </a:r>
            <a:r>
              <a:rPr lang="en-AU" sz="2400" dirty="0">
                <a:solidFill>
                  <a:schemeClr val="bg1"/>
                </a:solidFill>
              </a:rPr>
              <a:t>. </a:t>
            </a:r>
          </a:p>
          <a:p>
            <a:pPr algn="ctr"/>
            <a:r>
              <a:rPr lang="en-AU" sz="2400" dirty="0">
                <a:solidFill>
                  <a:schemeClr val="bg1"/>
                </a:solidFill>
              </a:rPr>
              <a:t>Today, approximately </a:t>
            </a:r>
            <a:r>
              <a:rPr lang="en-AU" sz="3200" b="1" dirty="0">
                <a:solidFill>
                  <a:schemeClr val="bg1"/>
                </a:solidFill>
              </a:rPr>
              <a:t>70 </a:t>
            </a:r>
            <a:r>
              <a:rPr lang="en-AU" sz="2400" dirty="0">
                <a:solidFill>
                  <a:schemeClr val="bg1"/>
                </a:solidFill>
              </a:rPr>
              <a:t>Traditional Owner clan groups have Sea Country in the GBRMP.</a:t>
            </a:r>
            <a:endParaRPr lang="en-US" sz="2400" dirty="0">
              <a:solidFill>
                <a:schemeClr val="bg1"/>
              </a:solidFill>
            </a:endParaRPr>
          </a:p>
        </p:txBody>
      </p:sp>
      <p:pic>
        <p:nvPicPr>
          <p:cNvPr id="4106" name="Picture 10" descr="Kimberley Rock Art: Traditional Owner Perspective - Japingka Gallery">
            <a:extLst>
              <a:ext uri="{FF2B5EF4-FFF2-40B4-BE49-F238E27FC236}">
                <a16:creationId xmlns:a16="http://schemas.microsoft.com/office/drawing/2014/main" id="{1FB868D2-EC66-CD8A-AD97-C6893CD07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2312"/>
            <a:ext cx="6778498" cy="334302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stonishing survival stories of white colonials who lived happily with  Aboriginals | Daily Mail Online">
            <a:extLst>
              <a:ext uri="{FF2B5EF4-FFF2-40B4-BE49-F238E27FC236}">
                <a16:creationId xmlns:a16="http://schemas.microsoft.com/office/drawing/2014/main" id="{F9E36DA4-FB5B-6386-EC80-E562998AF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498" y="3502312"/>
            <a:ext cx="5413502" cy="335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65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oup of Indigenous man in traditional dress dance on a white sandy beach.">
            <a:extLst>
              <a:ext uri="{FF2B5EF4-FFF2-40B4-BE49-F238E27FC236}">
                <a16:creationId xmlns:a16="http://schemas.microsoft.com/office/drawing/2014/main" id="{52F6FA1D-A2D7-DDB9-A785-AB6757BD1C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39" b="783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CB832B-EC01-183E-6AD7-CF42EE2DA05F}"/>
              </a:ext>
            </a:extLst>
          </p:cNvPr>
          <p:cNvSpPr txBox="1"/>
          <p:nvPr/>
        </p:nvSpPr>
        <p:spPr>
          <a:xfrm>
            <a:off x="420624" y="130016"/>
            <a:ext cx="11625072" cy="1631216"/>
          </a:xfrm>
          <a:prstGeom prst="rect">
            <a:avLst/>
          </a:prstGeom>
          <a:noFill/>
        </p:spPr>
        <p:txBody>
          <a:bodyPr wrap="square">
            <a:spAutoFit/>
          </a:bodyPr>
          <a:lstStyle/>
          <a:p>
            <a:pPr algn="ctr"/>
            <a:r>
              <a:rPr lang="en-AU" sz="2400" dirty="0">
                <a:solidFill>
                  <a:schemeClr val="bg1"/>
                </a:solidFill>
              </a:rPr>
              <a:t>GBRMPA recognises that establishing an effective and meaningful partnership with Traditional Owners is </a:t>
            </a:r>
            <a:r>
              <a:rPr lang="en-AU" sz="3600" i="1" dirty="0">
                <a:solidFill>
                  <a:schemeClr val="bg1"/>
                </a:solidFill>
              </a:rPr>
              <a:t>essential </a:t>
            </a:r>
            <a:r>
              <a:rPr lang="en-AU" sz="2800" dirty="0">
                <a:solidFill>
                  <a:schemeClr val="bg1"/>
                </a:solidFill>
              </a:rPr>
              <a:t>to </a:t>
            </a:r>
            <a:r>
              <a:rPr lang="en-AU" sz="3600" dirty="0">
                <a:solidFill>
                  <a:schemeClr val="bg1"/>
                </a:solidFill>
              </a:rPr>
              <a:t>protect </a:t>
            </a:r>
            <a:r>
              <a:rPr lang="en-AU" sz="2400" dirty="0">
                <a:solidFill>
                  <a:schemeClr val="bg1"/>
                </a:solidFill>
              </a:rPr>
              <a:t>cultural and heritage values, </a:t>
            </a:r>
            <a:r>
              <a:rPr lang="en-AU" sz="3600" dirty="0">
                <a:solidFill>
                  <a:schemeClr val="bg1"/>
                </a:solidFill>
              </a:rPr>
              <a:t>conserve</a:t>
            </a:r>
            <a:r>
              <a:rPr lang="en-AU" sz="2800" dirty="0">
                <a:solidFill>
                  <a:schemeClr val="bg1"/>
                </a:solidFill>
              </a:rPr>
              <a:t> </a:t>
            </a:r>
            <a:r>
              <a:rPr lang="en-AU" sz="2400" dirty="0">
                <a:solidFill>
                  <a:schemeClr val="bg1"/>
                </a:solidFill>
              </a:rPr>
              <a:t>biodiversity and</a:t>
            </a:r>
            <a:r>
              <a:rPr lang="en-AU" sz="3200" dirty="0">
                <a:solidFill>
                  <a:schemeClr val="bg1"/>
                </a:solidFill>
              </a:rPr>
              <a:t> </a:t>
            </a:r>
            <a:r>
              <a:rPr lang="en-AU" sz="3600" dirty="0">
                <a:solidFill>
                  <a:schemeClr val="bg1"/>
                </a:solidFill>
              </a:rPr>
              <a:t>enhance </a:t>
            </a:r>
            <a:r>
              <a:rPr lang="en-AU" sz="2400" dirty="0">
                <a:solidFill>
                  <a:schemeClr val="bg1"/>
                </a:solidFill>
              </a:rPr>
              <a:t>the resilience of the GBR.</a:t>
            </a:r>
            <a:endParaRPr lang="en-AU" sz="2800" dirty="0">
              <a:solidFill>
                <a:schemeClr val="bg1"/>
              </a:solidFill>
            </a:endParaRPr>
          </a:p>
        </p:txBody>
      </p:sp>
    </p:spTree>
    <p:extLst>
      <p:ext uri="{BB962C8B-B14F-4D97-AF65-F5344CB8AC3E}">
        <p14:creationId xmlns:p14="http://schemas.microsoft.com/office/powerpoint/2010/main" val="94326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ift back to the Dreamtime on a Great Barrier Reef cruise with a difference">
            <a:extLst>
              <a:ext uri="{FF2B5EF4-FFF2-40B4-BE49-F238E27FC236}">
                <a16:creationId xmlns:a16="http://schemas.microsoft.com/office/drawing/2014/main" id="{8E010EA7-7697-4AB0-2FD9-C1ACD5965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7E27E5-3B76-B6BC-18BC-89F8BC3C7EC7}"/>
              </a:ext>
            </a:extLst>
          </p:cNvPr>
          <p:cNvSpPr txBox="1"/>
          <p:nvPr/>
        </p:nvSpPr>
        <p:spPr>
          <a:xfrm>
            <a:off x="950912" y="6488668"/>
            <a:ext cx="9861804" cy="276999"/>
          </a:xfrm>
          <a:prstGeom prst="rect">
            <a:avLst/>
          </a:prstGeom>
          <a:noFill/>
        </p:spPr>
        <p:txBody>
          <a:bodyPr wrap="square">
            <a:spAutoFit/>
          </a:bodyPr>
          <a:lstStyle/>
          <a:p>
            <a:r>
              <a:rPr lang="en-AU" sz="1200" b="0" i="0" dirty="0">
                <a:solidFill>
                  <a:srgbClr val="000000"/>
                </a:solidFill>
                <a:effectLst/>
                <a:latin typeface="TABanjo"/>
              </a:rPr>
              <a:t>Dreamtime Dive &amp; Snorkel, Great Barrier Reef, QLD © Tourism and Events Queensland</a:t>
            </a:r>
            <a:endParaRPr lang="en-US" sz="1200" dirty="0"/>
          </a:p>
        </p:txBody>
      </p:sp>
    </p:spTree>
    <p:extLst>
      <p:ext uri="{BB962C8B-B14F-4D97-AF65-F5344CB8AC3E}">
        <p14:creationId xmlns:p14="http://schemas.microsoft.com/office/powerpoint/2010/main" val="157921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n Indigenous tourism protect the Great Barrier Reef? | Adventure.com">
            <a:extLst>
              <a:ext uri="{FF2B5EF4-FFF2-40B4-BE49-F238E27FC236}">
                <a16:creationId xmlns:a16="http://schemas.microsoft.com/office/drawing/2014/main" id="{19AE34E4-19E9-5D76-7F68-4DEA91EE7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6EA7A4-6AC0-54FD-EC8C-89942195CE3A}"/>
              </a:ext>
            </a:extLst>
          </p:cNvPr>
          <p:cNvSpPr txBox="1"/>
          <p:nvPr/>
        </p:nvSpPr>
        <p:spPr>
          <a:xfrm>
            <a:off x="1427988" y="0"/>
            <a:ext cx="10285412" cy="276999"/>
          </a:xfrm>
          <a:prstGeom prst="rect">
            <a:avLst/>
          </a:prstGeom>
          <a:noFill/>
        </p:spPr>
        <p:txBody>
          <a:bodyPr wrap="square">
            <a:spAutoFit/>
          </a:bodyPr>
          <a:lstStyle/>
          <a:p>
            <a:r>
              <a:rPr lang="en-AU" sz="1200" b="0" i="1" dirty="0">
                <a:solidFill>
                  <a:srgbClr val="0F0F0F"/>
                </a:solidFill>
                <a:effectLst/>
                <a:latin typeface="Inter"/>
              </a:rPr>
              <a:t>Crew from the Dreamtime Dive and Snorkel tour teach tourists about the significance of the Reef to the local Indigenous </a:t>
            </a:r>
            <a:r>
              <a:rPr lang="en-AU" sz="1200" b="0" i="1" dirty="0" err="1">
                <a:solidFill>
                  <a:srgbClr val="0F0F0F"/>
                </a:solidFill>
                <a:effectLst/>
                <a:latin typeface="Inter"/>
              </a:rPr>
              <a:t>tribes.</a:t>
            </a:r>
            <a:r>
              <a:rPr lang="en-AU" sz="1200" b="1" i="0" dirty="0" err="1">
                <a:solidFill>
                  <a:srgbClr val="0F0F0F"/>
                </a:solidFill>
                <a:effectLst/>
                <a:latin typeface="Inter"/>
              </a:rPr>
              <a:t>Photos</a:t>
            </a:r>
            <a:r>
              <a:rPr lang="en-AU" sz="1200" b="1" i="0" dirty="0">
                <a:solidFill>
                  <a:srgbClr val="0F0F0F"/>
                </a:solidFill>
                <a:effectLst/>
                <a:latin typeface="Inter"/>
              </a:rPr>
              <a:t>: </a:t>
            </a:r>
            <a:r>
              <a:rPr lang="en-AU" sz="1200" b="1" i="0" dirty="0" err="1">
                <a:solidFill>
                  <a:srgbClr val="0F0F0F"/>
                </a:solidFill>
                <a:effectLst/>
                <a:latin typeface="Inter"/>
              </a:rPr>
              <a:t>Shaney</a:t>
            </a:r>
            <a:r>
              <a:rPr lang="en-AU" sz="1200" b="1" i="0" dirty="0">
                <a:solidFill>
                  <a:srgbClr val="0F0F0F"/>
                </a:solidFill>
                <a:effectLst/>
                <a:latin typeface="Inter"/>
              </a:rPr>
              <a:t> Hudson</a:t>
            </a:r>
            <a:endParaRPr lang="en-US" sz="1200" dirty="0"/>
          </a:p>
        </p:txBody>
      </p:sp>
    </p:spTree>
    <p:extLst>
      <p:ext uri="{BB962C8B-B14F-4D97-AF65-F5344CB8AC3E}">
        <p14:creationId xmlns:p14="http://schemas.microsoft.com/office/powerpoint/2010/main" val="19110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t's Working. Invest in Success - Country Needs People">
            <a:extLst>
              <a:ext uri="{FF2B5EF4-FFF2-40B4-BE49-F238E27FC236}">
                <a16:creationId xmlns:a16="http://schemas.microsoft.com/office/drawing/2014/main" id="{CFE5F8CA-6EA2-191B-B909-37E5B058A2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3"/>
          <a:stretch/>
        </p:blipFill>
        <p:spPr bwMode="auto">
          <a:xfrm>
            <a:off x="0" y="-1131"/>
            <a:ext cx="12192000" cy="685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4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MRA-ILUA Map - Commonwealth of Australia (Reef Authority)">
            <a:extLst>
              <a:ext uri="{FF2B5EF4-FFF2-40B4-BE49-F238E27FC236}">
                <a16:creationId xmlns:a16="http://schemas.microsoft.com/office/drawing/2014/main" id="{30241BC4-84C8-A3ED-B2A5-1982D8BEE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38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80EC28-2642-772E-F4BB-4CE81E6935D9}"/>
              </a:ext>
            </a:extLst>
          </p:cNvPr>
          <p:cNvSpPr txBox="1"/>
          <p:nvPr/>
        </p:nvSpPr>
        <p:spPr>
          <a:xfrm>
            <a:off x="5152554" y="716774"/>
            <a:ext cx="6624918" cy="5139869"/>
          </a:xfrm>
          <a:prstGeom prst="rect">
            <a:avLst/>
          </a:prstGeom>
          <a:noFill/>
        </p:spPr>
        <p:txBody>
          <a:bodyPr wrap="square" rtlCol="0">
            <a:spAutoFit/>
          </a:bodyPr>
          <a:lstStyle/>
          <a:p>
            <a:pPr algn="ctr"/>
            <a:r>
              <a:rPr lang="en-AU" sz="4400" b="1" dirty="0">
                <a:solidFill>
                  <a:schemeClr val="bg1"/>
                </a:solidFill>
              </a:rPr>
              <a:t>Traditional Use of Marine Resources Agreements (TUMRAs)</a:t>
            </a:r>
          </a:p>
          <a:p>
            <a:pPr algn="ctr"/>
            <a:endParaRPr lang="en-AU" sz="2800" dirty="0">
              <a:solidFill>
                <a:schemeClr val="bg1"/>
              </a:solidFill>
            </a:endParaRPr>
          </a:p>
          <a:p>
            <a:pPr algn="ctr"/>
            <a:r>
              <a:rPr lang="en-AU" sz="2400" dirty="0">
                <a:solidFill>
                  <a:schemeClr val="bg1"/>
                </a:solidFill>
              </a:rPr>
              <a:t>TUMRAs outline the rules allowed on Sea Country, such as fishing, collecting and hunting (protected turtles and dugongs) as well as caring for cultural and heritage sites.</a:t>
            </a:r>
          </a:p>
          <a:p>
            <a:pPr algn="ctr"/>
            <a:endParaRPr lang="en-AU" sz="2400" dirty="0">
              <a:solidFill>
                <a:schemeClr val="bg1"/>
              </a:solidFill>
            </a:endParaRPr>
          </a:p>
          <a:p>
            <a:pPr algn="ctr"/>
            <a:r>
              <a:rPr lang="en-AU" sz="2400" dirty="0">
                <a:solidFill>
                  <a:schemeClr val="bg1"/>
                </a:solidFill>
              </a:rPr>
              <a:t>These rules are negotiated between government and traditional owners (both have a say). </a:t>
            </a:r>
          </a:p>
        </p:txBody>
      </p:sp>
    </p:spTree>
    <p:extLst>
      <p:ext uri="{BB962C8B-B14F-4D97-AF65-F5344CB8AC3E}">
        <p14:creationId xmlns:p14="http://schemas.microsoft.com/office/powerpoint/2010/main" val="344195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201FC-D94A-7D3C-8C02-6E6230D8C0CF}"/>
              </a:ext>
            </a:extLst>
          </p:cNvPr>
          <p:cNvSpPr txBox="1"/>
          <p:nvPr/>
        </p:nvSpPr>
        <p:spPr>
          <a:xfrm>
            <a:off x="9556706" y="335877"/>
            <a:ext cx="2598420" cy="2431435"/>
          </a:xfrm>
          <a:prstGeom prst="rect">
            <a:avLst/>
          </a:prstGeom>
          <a:noFill/>
        </p:spPr>
        <p:txBody>
          <a:bodyPr wrap="square">
            <a:spAutoFit/>
          </a:bodyPr>
          <a:lstStyle/>
          <a:p>
            <a:pPr algn="ctr"/>
            <a:r>
              <a:rPr lang="en-AU" sz="3600" dirty="0" err="1">
                <a:solidFill>
                  <a:schemeClr val="bg1"/>
                </a:solidFill>
              </a:rPr>
              <a:t>Wuthathi</a:t>
            </a:r>
            <a:r>
              <a:rPr lang="en-AU" sz="3600" dirty="0">
                <a:solidFill>
                  <a:schemeClr val="bg1"/>
                </a:solidFill>
              </a:rPr>
              <a:t> TUMRA Region</a:t>
            </a:r>
          </a:p>
          <a:p>
            <a:pPr algn="ctr"/>
            <a:endParaRPr lang="en-AU" sz="2000" dirty="0">
              <a:solidFill>
                <a:schemeClr val="bg1"/>
              </a:solidFill>
            </a:endParaRPr>
          </a:p>
          <a:p>
            <a:pPr algn="ctr"/>
            <a:r>
              <a:rPr lang="en-AU" sz="2400" dirty="0">
                <a:solidFill>
                  <a:schemeClr val="bg1"/>
                </a:solidFill>
              </a:rPr>
              <a:t>(Cape York)</a:t>
            </a:r>
          </a:p>
        </p:txBody>
      </p:sp>
      <p:pic>
        <p:nvPicPr>
          <p:cNvPr id="5" name="Picture 4" descr="A map of a trail&#10;&#10;Description automatically generated">
            <a:extLst>
              <a:ext uri="{FF2B5EF4-FFF2-40B4-BE49-F238E27FC236}">
                <a16:creationId xmlns:a16="http://schemas.microsoft.com/office/drawing/2014/main" id="{3DFF00E6-0732-554C-C028-2175FFB42C28}"/>
              </a:ext>
            </a:extLst>
          </p:cNvPr>
          <p:cNvPicPr>
            <a:picLocks noChangeAspect="1"/>
          </p:cNvPicPr>
          <p:nvPr/>
        </p:nvPicPr>
        <p:blipFill>
          <a:blip r:embed="rId3"/>
          <a:srcRect b="2235"/>
          <a:stretch/>
        </p:blipFill>
        <p:spPr>
          <a:xfrm>
            <a:off x="116376" y="76654"/>
            <a:ext cx="9556706" cy="6704692"/>
          </a:xfrm>
          <a:prstGeom prst="rect">
            <a:avLst/>
          </a:prstGeom>
        </p:spPr>
      </p:pic>
      <p:pic>
        <p:nvPicPr>
          <p:cNvPr id="7" name="Picture 6" descr="A map of the great barrier reef area&#10;&#10;Description automatically generated">
            <a:extLst>
              <a:ext uri="{FF2B5EF4-FFF2-40B4-BE49-F238E27FC236}">
                <a16:creationId xmlns:a16="http://schemas.microsoft.com/office/drawing/2014/main" id="{E719DEC5-DFD3-6065-2D03-C3BB6626EBBD}"/>
              </a:ext>
            </a:extLst>
          </p:cNvPr>
          <p:cNvPicPr>
            <a:picLocks noChangeAspect="1"/>
          </p:cNvPicPr>
          <p:nvPr/>
        </p:nvPicPr>
        <p:blipFill>
          <a:blip r:embed="rId4"/>
          <a:stretch>
            <a:fillRect/>
          </a:stretch>
        </p:blipFill>
        <p:spPr>
          <a:xfrm>
            <a:off x="9911814" y="3853125"/>
            <a:ext cx="2163810" cy="2778726"/>
          </a:xfrm>
          <a:prstGeom prst="rect">
            <a:avLst/>
          </a:prstGeom>
        </p:spPr>
      </p:pic>
    </p:spTree>
    <p:extLst>
      <p:ext uri="{BB962C8B-B14F-4D97-AF65-F5344CB8AC3E}">
        <p14:creationId xmlns:p14="http://schemas.microsoft.com/office/powerpoint/2010/main" val="170429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with a map&#10;&#10;Description automatically generated">
            <a:extLst>
              <a:ext uri="{FF2B5EF4-FFF2-40B4-BE49-F238E27FC236}">
                <a16:creationId xmlns:a16="http://schemas.microsoft.com/office/drawing/2014/main" id="{8A87451A-99DC-8B65-1C14-3759E211C8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82446" y="154407"/>
            <a:ext cx="9627108" cy="6549186"/>
          </a:xfrm>
          <a:prstGeom prst="rect">
            <a:avLst/>
          </a:prstGeom>
        </p:spPr>
      </p:pic>
    </p:spTree>
    <p:extLst>
      <p:ext uri="{BB962C8B-B14F-4D97-AF65-F5344CB8AC3E}">
        <p14:creationId xmlns:p14="http://schemas.microsoft.com/office/powerpoint/2010/main" val="22312508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10016</TotalTime>
  <Words>521</Words>
  <Application>Microsoft Macintosh PowerPoint</Application>
  <PresentationFormat>Widescreen</PresentationFormat>
  <Paragraphs>49</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abcsans</vt:lpstr>
      <vt:lpstr>Arial</vt:lpstr>
      <vt:lpstr>Arial Narrow</vt:lpstr>
      <vt:lpstr>Calibri</vt:lpstr>
      <vt:lpstr>Calibri Light</vt:lpstr>
      <vt:lpstr>Helvetica Neue</vt:lpstr>
      <vt:lpstr>Inter</vt:lpstr>
      <vt:lpstr>TABanjo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587</cp:revision>
  <dcterms:created xsi:type="dcterms:W3CDTF">2023-09-23T08:38:28Z</dcterms:created>
  <dcterms:modified xsi:type="dcterms:W3CDTF">2025-02-07T18:57:26Z</dcterms:modified>
</cp:coreProperties>
</file>