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4"/>
  </p:notesMasterIdLst>
  <p:sldIdLst>
    <p:sldId id="258" r:id="rId2"/>
    <p:sldId id="259" r:id="rId3"/>
    <p:sldId id="268" r:id="rId4"/>
    <p:sldId id="260" r:id="rId5"/>
    <p:sldId id="262" r:id="rId6"/>
    <p:sldId id="263" r:id="rId7"/>
    <p:sldId id="264" r:id="rId8"/>
    <p:sldId id="265" r:id="rId9"/>
    <p:sldId id="266" r:id="rId10"/>
    <p:sldId id="269" r:id="rId11"/>
    <p:sldId id="271" r:id="rId12"/>
    <p:sldId id="27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27"/>
    <p:restoredTop sz="95330"/>
  </p:normalViewPr>
  <p:slideViewPr>
    <p:cSldViewPr snapToGrid="0">
      <p:cViewPr>
        <p:scale>
          <a:sx n="80" d="100"/>
          <a:sy n="80" d="100"/>
        </p:scale>
        <p:origin x="1016" y="6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BC923-08BB-3442-8B25-8677E068E517}" type="datetimeFigureOut">
              <a:rPr lang="en-US" smtClean="0"/>
              <a:t>10/5/24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9A60AA-0504-9D43-9C67-9C1121590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84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www.crownandchamparesorts.com</a:t>
            </a:r>
            <a:r>
              <a:rPr lang="en-US" dirty="0"/>
              <a:t>/magazine/press-sea-turtle-hatching-at-</a:t>
            </a:r>
            <a:r>
              <a:rPr lang="en-US" dirty="0" err="1"/>
              <a:t>kagi</a:t>
            </a:r>
            <a:r>
              <a:rPr lang="en-US" dirty="0"/>
              <a:t>-</a:t>
            </a:r>
            <a:r>
              <a:rPr lang="en-US" dirty="0" err="1"/>
              <a:t>maldives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D395D-65DB-C048-97FA-344F7E4587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37558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www.planning.qld.gov.au</a:t>
            </a:r>
            <a:r>
              <a:rPr lang="en-US" dirty="0"/>
              <a:t>/planning-framework/plan-making/regional-planning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0872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www.crownandchamparesorts.com</a:t>
            </a:r>
            <a:r>
              <a:rPr lang="en-US" dirty="0"/>
              <a:t>/magazine/press-sea-turtle-hatching-at-</a:t>
            </a:r>
            <a:r>
              <a:rPr lang="en-US" dirty="0" err="1"/>
              <a:t>kagi</a:t>
            </a:r>
            <a:r>
              <a:rPr lang="en-US" dirty="0"/>
              <a:t>-</a:t>
            </a:r>
            <a:r>
              <a:rPr lang="en-US" dirty="0" err="1"/>
              <a:t>maldives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D395D-65DB-C048-97FA-344F7E4587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794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www.planning.qld.gov.au</a:t>
            </a:r>
            <a:r>
              <a:rPr lang="en-US" dirty="0"/>
              <a:t>/planning-framework/mapping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83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www.planning.qld.gov.au</a:t>
            </a:r>
            <a:r>
              <a:rPr lang="en-US" dirty="0"/>
              <a:t>/planning-framework/mapping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63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www.planning.qld.gov.au</a:t>
            </a:r>
            <a:r>
              <a:rPr lang="en-US" dirty="0"/>
              <a:t>/planning-framework/plan-making/regional-planning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7156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www.planning.qld.gov.au</a:t>
            </a:r>
            <a:r>
              <a:rPr lang="en-US" dirty="0"/>
              <a:t>/planning-framework/plan-making/regional-planning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90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www.planning.qld.gov.au</a:t>
            </a:r>
            <a:r>
              <a:rPr lang="en-US" dirty="0"/>
              <a:t>/planning-framework/plan-making/regional-planning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16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www.planning.qld.gov.au</a:t>
            </a:r>
            <a:r>
              <a:rPr lang="en-US" dirty="0"/>
              <a:t>/planning-framework/plan-making/regional-planning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3807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www.planning.qld.gov.au</a:t>
            </a:r>
            <a:r>
              <a:rPr lang="en-US" dirty="0"/>
              <a:t>/planning-framework/plan-making/regional-planning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758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www.planning.qld.gov.au</a:t>
            </a:r>
            <a:r>
              <a:rPr lang="en-US" dirty="0"/>
              <a:t>/planning-framework/plan-making/regional-planning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660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CCB00-3681-D81C-E8D3-23FBC34A6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610184-31F4-4834-D108-16605C76A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30A5D-9E6A-43DE-9877-5F9959C5C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10/5/24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8F991-04E9-FE0A-0A28-DBBA7BE93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5ECFD-8BAA-B144-FE73-33006A839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9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AF7ED-48F8-857F-0151-19BF6EC0C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AD5A0A-EBD1-EC68-E0A4-1FECD4C2FE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FC02C-56C0-926D-DC2D-C2C50BF3B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10/5/24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347DB-0E7A-D877-62EF-707C95F7A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F5E8B-73D5-58B5-82B2-5B404F61E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693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B4E0C5-6AFD-2A44-D15C-92DDD3DA8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F76A50-7649-C56E-DE10-F0D67D9222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EE7A8-AFC9-4334-3D72-B605140DD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10/5/24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59FED6-C283-1B3C-E3E5-EE63AD44C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EECF5-E24C-2B96-3421-65EB3A693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503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F7B04-3FDF-8531-8033-50BE46564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2B373-1A53-B65F-801C-7B2214DF0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3F12D-D2DA-7CD0-4D47-FD2EF99CC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10/5/24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E31C4-A141-A5BC-D3CF-28B2FC09A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6664F-AFAF-A4D8-FB34-798404AEC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945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7EA64-F975-4C24-0C58-BF88B7137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9D21D-59A1-FB87-B364-3EA5583DD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A666C-29EA-3DD2-580E-9A1194AD2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10/5/24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317A1-CFCD-7D3F-EA0D-781DCD22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EAB1D-98B7-88AE-9AF3-4308F170F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616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8058B-A77D-C907-AB48-0DD92FC27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19A4D-48C0-A7EB-524A-DCD87B9226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A4C157-6826-EFD8-9449-88F97E681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E173CB-3CD3-3215-A4C6-65FABEBBD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10/5/24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87CE9A-537A-2ED1-CF77-4C05AEEEE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044D78-85FE-F049-D0B5-C67AC30EE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6D8DD-8F3C-A43C-00A3-753D849C3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0639B-95F7-F180-EAAB-23FAD6A9B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E35258-5285-2B03-0835-9605CA8AC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837F36-5CE6-2ACD-2E52-207871933C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0FF160-1983-EEFF-25FE-AE9ABF04CD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687847-084F-7291-A9D0-A0BE887CA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10/5/24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15634E-8060-88E6-7043-2C7F3EAD5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1FA7C5-A7A0-D382-465B-95684513C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8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A6C3C-1D3C-1FBB-5477-4A72C4B50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1A7C2D-C6FE-50C3-BB20-5C12080D2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10/5/24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80CA2-F867-3229-6314-A25F0215C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E4A6FA-C283-5540-0BFD-DF42E4445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705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4C7A72-5C7F-CF5E-07F5-34EEEAD0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10/5/24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50DAB-D692-AB90-38BC-A385F71AF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42F97-3157-3D76-6268-9419F8F70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49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149E7-BD2B-EEC3-2A7F-9C99A4C55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BD6EF-F883-C5DD-B20F-E13E951C2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C7BF00-AB59-5474-3AD6-7E5DDB0FFE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3674D-BF8C-0434-A75E-74C4A6326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10/5/24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279AA8-431F-02AD-DD9F-42667657D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00049C-D5AB-3D65-B357-1EE328AD0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62FCC-528A-8A4C-793C-566BE7D1D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EFF084-5A7F-3B79-1504-98B8B22EE1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99B21F-6907-332B-771E-0BDAE9821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504F51-03DE-1F5F-C855-44800EF84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10/5/24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9ECA8D-0954-E5F4-132B-B83909BC5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E80B50-74BB-1FA7-4725-9AE5EEE90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42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D41128-A5F0-6476-58DC-41F0FA5E5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C783F3-C75E-C1DE-9C35-A37B410C1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D37F9-4F1E-1510-51D2-F6AD9B167D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73F5B-6CE6-524F-AA69-62F39574D03D}" type="datetimeFigureOut">
              <a:rPr lang="en-US" smtClean="0"/>
              <a:t>10/5/24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ABD11-53AB-54F2-CDAE-BFE4173E2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D9F28-8083-EAC6-E9DD-72D078BA5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432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66C7BC4-A3BA-E605-B809-DCE95AC54E6F}"/>
              </a:ext>
            </a:extLst>
          </p:cNvPr>
          <p:cNvSpPr txBox="1"/>
          <p:nvPr/>
        </p:nvSpPr>
        <p:spPr>
          <a:xfrm>
            <a:off x="6868714" y="1124051"/>
            <a:ext cx="3919488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Learning Intention: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Evaluate the success of a regional zoning plan or plan management, based on the social, economic and cultural context on which it was considered.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Success Criteria: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Complete Marine Education worksheet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‘11. Regional Values’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6B734C5-A12C-2070-C991-53B73E282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6053" y="0"/>
            <a:ext cx="67833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7515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20414B-A715-5136-5837-ED5FB0C12BE4}"/>
              </a:ext>
            </a:extLst>
          </p:cNvPr>
          <p:cNvSpPr txBox="1"/>
          <p:nvPr/>
        </p:nvSpPr>
        <p:spPr>
          <a:xfrm>
            <a:off x="324655" y="341290"/>
            <a:ext cx="1154269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800" dirty="0"/>
              <a:t>What is </a:t>
            </a:r>
            <a:r>
              <a:rPr lang="en-AU" sz="3600" b="1" dirty="0"/>
              <a:t>important </a:t>
            </a:r>
            <a:r>
              <a:rPr lang="en-AU" sz="2800" dirty="0"/>
              <a:t>to the </a:t>
            </a:r>
            <a:r>
              <a:rPr lang="en-AU" sz="3600" b="1" dirty="0"/>
              <a:t>SE Qld </a:t>
            </a:r>
            <a:r>
              <a:rPr lang="en-AU" sz="2800" dirty="0"/>
              <a:t>region: </a:t>
            </a:r>
          </a:p>
          <a:p>
            <a:pPr algn="ctr"/>
            <a:endParaRPr lang="en-AU" sz="2800" dirty="0"/>
          </a:p>
          <a:p>
            <a:pPr algn="ctr"/>
            <a:r>
              <a:rPr lang="en-AU" sz="3200" i="1" dirty="0">
                <a:highlight>
                  <a:srgbClr val="00FF00"/>
                </a:highlight>
              </a:rPr>
              <a:t>Sustainably accommodate a growing population of </a:t>
            </a:r>
          </a:p>
          <a:p>
            <a:pPr algn="ctr"/>
            <a:r>
              <a:rPr lang="en-AU" sz="3200" i="1" dirty="0">
                <a:highlight>
                  <a:srgbClr val="00FF00"/>
                </a:highlight>
              </a:rPr>
              <a:t>6 million people by 2046</a:t>
            </a:r>
          </a:p>
        </p:txBody>
      </p:sp>
      <p:pic>
        <p:nvPicPr>
          <p:cNvPr id="4" name="Picture 3" descr="A water next to a body of water&#10;&#10;Description automatically generated">
            <a:extLst>
              <a:ext uri="{FF2B5EF4-FFF2-40B4-BE49-F238E27FC236}">
                <a16:creationId xmlns:a16="http://schemas.microsoft.com/office/drawing/2014/main" id="{B692BF04-1E55-24A3-BA42-D036345696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9707"/>
          <a:stretch/>
        </p:blipFill>
        <p:spPr>
          <a:xfrm>
            <a:off x="0" y="2807368"/>
            <a:ext cx="12192000" cy="405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0464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605F2AC-1203-08DB-C8EF-0AE857BA071B}"/>
              </a:ext>
            </a:extLst>
          </p:cNvPr>
          <p:cNvSpPr txBox="1"/>
          <p:nvPr/>
        </p:nvSpPr>
        <p:spPr>
          <a:xfrm>
            <a:off x="8438147" y="1161981"/>
            <a:ext cx="2879558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cs typeface="Arial Narrow" panose="020B0604020202020204" pitchFamily="34" charset="0"/>
              </a:rPr>
              <a:t>Choose the regional plan from your region. </a:t>
            </a:r>
          </a:p>
          <a:p>
            <a:pPr algn="ctr"/>
            <a:endParaRPr lang="en-US" sz="3200" dirty="0">
              <a:cs typeface="Arial Narrow" panose="020B0604020202020204" pitchFamily="34" charset="0"/>
            </a:endParaRPr>
          </a:p>
          <a:p>
            <a:pPr algn="ctr"/>
            <a:r>
              <a:rPr lang="en-US" sz="3200" dirty="0">
                <a:cs typeface="Arial Narrow" panose="020B0604020202020204" pitchFamily="34" charset="0"/>
              </a:rPr>
              <a:t>Evaluate its success </a:t>
            </a:r>
          </a:p>
          <a:p>
            <a:pPr algn="ctr"/>
            <a:r>
              <a:rPr lang="en-US" sz="3200" dirty="0">
                <a:cs typeface="Arial Narrow" panose="020B0604020202020204" pitchFamily="34" charset="0"/>
              </a:rPr>
              <a:t>(is the proposed development sustainable?).</a:t>
            </a:r>
            <a:endParaRPr lang="en-US" sz="3600" dirty="0">
              <a:cs typeface="Arial Narrow" panose="020B0604020202020204" pitchFamily="34" charset="0"/>
            </a:endParaRPr>
          </a:p>
        </p:txBody>
      </p:sp>
      <p:pic>
        <p:nvPicPr>
          <p:cNvPr id="12290" name="Picture 2" descr="Model of sustainable development from conventional perspective Source:... |  Download Scientific Diagram">
            <a:extLst>
              <a:ext uri="{FF2B5EF4-FFF2-40B4-BE49-F238E27FC236}">
                <a16:creationId xmlns:a16="http://schemas.microsoft.com/office/drawing/2014/main" id="{E610E05D-D1B9-54B4-5586-D5A4FB44C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63326" cy="687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168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66C7BC4-A3BA-E605-B809-DCE95AC54E6F}"/>
              </a:ext>
            </a:extLst>
          </p:cNvPr>
          <p:cNvSpPr txBox="1"/>
          <p:nvPr/>
        </p:nvSpPr>
        <p:spPr>
          <a:xfrm>
            <a:off x="6868714" y="1124051"/>
            <a:ext cx="3919488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Learning Intention: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Evaluate the success of a regional zoning plan or plan management, based on the social, economic and cultural context on which it was considered.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Success Criteria: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Complete Marine Education worksheet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‘11. Regional Values’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6" name="Picture 5" descr="A map of the state of new york&#10;&#10;Description automatically generated">
            <a:extLst>
              <a:ext uri="{FF2B5EF4-FFF2-40B4-BE49-F238E27FC236}">
                <a16:creationId xmlns:a16="http://schemas.microsoft.com/office/drawing/2014/main" id="{A9930EEA-4162-9AC8-E021-D449D2E15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038" y="425116"/>
            <a:ext cx="4473870" cy="600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319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29CCAF4-2449-CA91-5E81-473E7AE1A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6053" y="0"/>
            <a:ext cx="67833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268ED7-CD24-E1F9-E343-1453AD1205A2}"/>
              </a:ext>
            </a:extLst>
          </p:cNvPr>
          <p:cNvSpPr txBox="1"/>
          <p:nvPr/>
        </p:nvSpPr>
        <p:spPr>
          <a:xfrm>
            <a:off x="5799785" y="2182505"/>
            <a:ext cx="5443470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600" b="1" dirty="0">
                <a:solidFill>
                  <a:srgbClr val="172837"/>
                </a:solidFill>
                <a:latin typeface="Lato" panose="020F0502020204030204" pitchFamily="34" charset="0"/>
              </a:rPr>
              <a:t>R</a:t>
            </a:r>
            <a:r>
              <a:rPr lang="en-AU" sz="3600" b="1" i="0" dirty="0">
                <a:solidFill>
                  <a:srgbClr val="172837"/>
                </a:solidFill>
                <a:effectLst/>
                <a:latin typeface="Lato" panose="020F0502020204030204" pitchFamily="34" charset="0"/>
              </a:rPr>
              <a:t>egional plans </a:t>
            </a:r>
            <a:r>
              <a:rPr lang="en-AU" sz="2800" b="0" i="0" dirty="0">
                <a:solidFill>
                  <a:srgbClr val="172837"/>
                </a:solidFill>
                <a:effectLst/>
                <a:latin typeface="Lato" panose="020F0502020204030204" pitchFamily="34" charset="0"/>
              </a:rPr>
              <a:t>are government documents that guide </a:t>
            </a:r>
            <a:r>
              <a:rPr lang="en-AU" sz="3600" b="1" i="0" dirty="0">
                <a:solidFill>
                  <a:srgbClr val="172837"/>
                </a:solidFill>
                <a:effectLst/>
                <a:latin typeface="Lato" panose="020F0502020204030204" pitchFamily="34" charset="0"/>
              </a:rPr>
              <a:t>land use </a:t>
            </a:r>
            <a:r>
              <a:rPr lang="en-AU" sz="2800" b="0" i="0" dirty="0">
                <a:solidFill>
                  <a:srgbClr val="172837"/>
                </a:solidFill>
                <a:effectLst/>
                <a:latin typeface="Lato" panose="020F0502020204030204" pitchFamily="34" charset="0"/>
              </a:rPr>
              <a:t>planning and development for each region of Queensland.</a:t>
            </a:r>
          </a:p>
        </p:txBody>
      </p:sp>
    </p:spTree>
    <p:extLst>
      <p:ext uri="{BB962C8B-B14F-4D97-AF65-F5344CB8AC3E}">
        <p14:creationId xmlns:p14="http://schemas.microsoft.com/office/powerpoint/2010/main" val="2032022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268ED7-CD24-E1F9-E343-1453AD1205A2}"/>
              </a:ext>
            </a:extLst>
          </p:cNvPr>
          <p:cNvSpPr txBox="1"/>
          <p:nvPr/>
        </p:nvSpPr>
        <p:spPr>
          <a:xfrm>
            <a:off x="3490175" y="2058324"/>
            <a:ext cx="835838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800" dirty="0">
                <a:solidFill>
                  <a:srgbClr val="172837"/>
                </a:solidFill>
                <a:latin typeface="Lato" panose="020F0502020204030204" pitchFamily="34" charset="0"/>
              </a:rPr>
              <a:t>The Qld government</a:t>
            </a:r>
            <a:r>
              <a:rPr lang="en-AU" sz="2800" b="0" i="0" dirty="0">
                <a:solidFill>
                  <a:srgbClr val="172837"/>
                </a:solidFill>
                <a:effectLst/>
                <a:latin typeface="Lato" panose="020F0502020204030204" pitchFamily="34" charset="0"/>
              </a:rPr>
              <a:t> writes them by evaluating what is considered </a:t>
            </a:r>
            <a:r>
              <a:rPr lang="en-AU" sz="3600" b="1" i="0" dirty="0">
                <a:solidFill>
                  <a:srgbClr val="172837"/>
                </a:solidFill>
                <a:effectLst/>
                <a:latin typeface="Lato" panose="020F0502020204030204" pitchFamily="34" charset="0"/>
              </a:rPr>
              <a:t>important</a:t>
            </a:r>
            <a:r>
              <a:rPr lang="en-AU" sz="2800" b="0" i="0" dirty="0">
                <a:solidFill>
                  <a:srgbClr val="172837"/>
                </a:solidFill>
                <a:effectLst/>
                <a:latin typeface="Lato" panose="020F0502020204030204" pitchFamily="34" charset="0"/>
              </a:rPr>
              <a:t> to the </a:t>
            </a:r>
            <a:r>
              <a:rPr lang="en-AU" sz="3600" b="1" i="0" dirty="0">
                <a:solidFill>
                  <a:srgbClr val="172837"/>
                </a:solidFill>
                <a:effectLst/>
                <a:latin typeface="Lato" panose="020F0502020204030204" pitchFamily="34" charset="0"/>
              </a:rPr>
              <a:t>region</a:t>
            </a:r>
            <a:r>
              <a:rPr lang="en-AU" sz="2800" b="0" i="0" dirty="0">
                <a:solidFill>
                  <a:srgbClr val="172837"/>
                </a:solidFill>
                <a:effectLst/>
                <a:latin typeface="Lato" panose="020F0502020204030204" pitchFamily="34" charset="0"/>
              </a:rPr>
              <a:t> </a:t>
            </a:r>
          </a:p>
          <a:p>
            <a:pPr algn="ctr"/>
            <a:endParaRPr lang="en-AU" sz="2800" b="0" i="0" dirty="0">
              <a:solidFill>
                <a:srgbClr val="172837"/>
              </a:solidFill>
              <a:effectLst/>
              <a:latin typeface="Lato" panose="020F0502020204030204" pitchFamily="34" charset="0"/>
            </a:endParaRPr>
          </a:p>
          <a:p>
            <a:pPr algn="ctr"/>
            <a:r>
              <a:rPr lang="en-AU" sz="2000" b="0" i="0" dirty="0">
                <a:solidFill>
                  <a:srgbClr val="172837"/>
                </a:solidFill>
                <a:effectLst/>
                <a:latin typeface="Lato" panose="020F0502020204030204" pitchFamily="34" charset="0"/>
              </a:rPr>
              <a:t>(socially, economically and culturally)</a:t>
            </a:r>
            <a:endParaRPr lang="en-AU" sz="2800" b="0" i="0" dirty="0">
              <a:solidFill>
                <a:srgbClr val="172837"/>
              </a:solidFill>
              <a:effectLst/>
              <a:latin typeface="Lato" panose="020F050202020403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07F2A94-4E04-4BA9-6ABD-C2FFB3D60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6053" y="0"/>
            <a:ext cx="67833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774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green cover with text&#10;&#10;Description automatically generated">
            <a:extLst>
              <a:ext uri="{FF2B5EF4-FFF2-40B4-BE49-F238E27FC236}">
                <a16:creationId xmlns:a16="http://schemas.microsoft.com/office/drawing/2014/main" id="{C48F22C0-EEC9-2781-9BC4-FC1CA7AF0F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815" b="9050"/>
          <a:stretch/>
        </p:blipFill>
        <p:spPr>
          <a:xfrm>
            <a:off x="0" y="2788703"/>
            <a:ext cx="12192000" cy="40692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BF36C6-7F57-2049-1628-E855EDA52815}"/>
              </a:ext>
            </a:extLst>
          </p:cNvPr>
          <p:cNvSpPr txBox="1"/>
          <p:nvPr/>
        </p:nvSpPr>
        <p:spPr>
          <a:xfrm>
            <a:off x="324655" y="341290"/>
            <a:ext cx="1154269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800" dirty="0"/>
              <a:t>What is </a:t>
            </a:r>
            <a:r>
              <a:rPr lang="en-AU" sz="3600" b="1" dirty="0"/>
              <a:t>important </a:t>
            </a:r>
            <a:r>
              <a:rPr lang="en-AU" sz="2800" dirty="0"/>
              <a:t>to the </a:t>
            </a:r>
            <a:r>
              <a:rPr lang="en-AU" sz="3600" b="1" dirty="0"/>
              <a:t>Cape York </a:t>
            </a:r>
            <a:r>
              <a:rPr lang="en-AU" sz="2800" dirty="0"/>
              <a:t>region: </a:t>
            </a:r>
          </a:p>
          <a:p>
            <a:pPr algn="ctr"/>
            <a:endParaRPr lang="en-AU" sz="2800" dirty="0"/>
          </a:p>
          <a:p>
            <a:pPr algn="ctr"/>
            <a:r>
              <a:rPr lang="en-AU" sz="3200" i="1" dirty="0">
                <a:highlight>
                  <a:srgbClr val="00FF00"/>
                </a:highlight>
              </a:rPr>
              <a:t>Support indigenous communities and protect the environment.</a:t>
            </a:r>
          </a:p>
        </p:txBody>
      </p:sp>
    </p:spTree>
    <p:extLst>
      <p:ext uri="{BB962C8B-B14F-4D97-AF65-F5344CB8AC3E}">
        <p14:creationId xmlns:p14="http://schemas.microsoft.com/office/powerpoint/2010/main" val="3620149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5CAD3C-A8CE-C732-D26A-86387E601163}"/>
              </a:ext>
            </a:extLst>
          </p:cNvPr>
          <p:cNvSpPr txBox="1"/>
          <p:nvPr/>
        </p:nvSpPr>
        <p:spPr>
          <a:xfrm>
            <a:off x="1003747" y="264017"/>
            <a:ext cx="1018450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800" dirty="0"/>
              <a:t>What is </a:t>
            </a:r>
            <a:r>
              <a:rPr lang="en-AU" sz="4000" b="1" dirty="0"/>
              <a:t>important </a:t>
            </a:r>
            <a:r>
              <a:rPr lang="en-AU" sz="2800" dirty="0"/>
              <a:t>to the </a:t>
            </a:r>
            <a:r>
              <a:rPr lang="en-AU" sz="3600" b="1" dirty="0"/>
              <a:t>Far North Qld </a:t>
            </a:r>
            <a:r>
              <a:rPr lang="en-AU" sz="2800" dirty="0"/>
              <a:t>region: </a:t>
            </a:r>
          </a:p>
          <a:p>
            <a:pPr algn="ctr"/>
            <a:endParaRPr lang="en-AU" sz="2800" dirty="0"/>
          </a:p>
          <a:p>
            <a:pPr algn="ctr"/>
            <a:r>
              <a:rPr lang="en-AU" sz="3200" i="1" dirty="0">
                <a:highlight>
                  <a:srgbClr val="00FF00"/>
                </a:highlight>
              </a:rPr>
              <a:t>Manage the high amount of </a:t>
            </a:r>
            <a:r>
              <a:rPr lang="en-AU" sz="3200" b="1" i="1" dirty="0">
                <a:highlight>
                  <a:srgbClr val="00FF00"/>
                </a:highlight>
              </a:rPr>
              <a:t>Urban Growth </a:t>
            </a:r>
            <a:r>
              <a:rPr lang="en-AU" sz="3200" i="1" dirty="0">
                <a:highlight>
                  <a:srgbClr val="00FF00"/>
                </a:highlight>
              </a:rPr>
              <a:t>in the region so it’s sustainable and enhances quality of life</a:t>
            </a:r>
          </a:p>
        </p:txBody>
      </p:sp>
      <p:pic>
        <p:nvPicPr>
          <p:cNvPr id="5122" name="Picture 2" descr="Far North Queensland Regional Plan review | Planning">
            <a:extLst>
              <a:ext uri="{FF2B5EF4-FFF2-40B4-BE49-F238E27FC236}">
                <a16:creationId xmlns:a16="http://schemas.microsoft.com/office/drawing/2014/main" id="{DC22E189-E83A-3FD4-E3B1-0265E657E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5172"/>
            <a:ext cx="4198514" cy="3792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group of people in a pool&#10;&#10;Description automatically generated">
            <a:extLst>
              <a:ext uri="{FF2B5EF4-FFF2-40B4-BE49-F238E27FC236}">
                <a16:creationId xmlns:a16="http://schemas.microsoft.com/office/drawing/2014/main" id="{7727EC4D-D357-845D-4A27-DCF9925ABC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614"/>
          <a:stretch/>
        </p:blipFill>
        <p:spPr>
          <a:xfrm>
            <a:off x="4198514" y="3065172"/>
            <a:ext cx="7993486" cy="37928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69EF65-2CA8-1EAA-E87F-4C02544EF43A}"/>
              </a:ext>
            </a:extLst>
          </p:cNvPr>
          <p:cNvSpPr txBox="1"/>
          <p:nvPr/>
        </p:nvSpPr>
        <p:spPr>
          <a:xfrm>
            <a:off x="4198514" y="3065172"/>
            <a:ext cx="2678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Cairns</a:t>
            </a:r>
          </a:p>
        </p:txBody>
      </p:sp>
    </p:spTree>
    <p:extLst>
      <p:ext uri="{BB962C8B-B14F-4D97-AF65-F5344CB8AC3E}">
        <p14:creationId xmlns:p14="http://schemas.microsoft.com/office/powerpoint/2010/main" val="1925626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5CAD3C-A8CE-C732-D26A-86387E601163}"/>
              </a:ext>
            </a:extLst>
          </p:cNvPr>
          <p:cNvSpPr txBox="1"/>
          <p:nvPr/>
        </p:nvSpPr>
        <p:spPr>
          <a:xfrm>
            <a:off x="324655" y="341290"/>
            <a:ext cx="1154269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800" dirty="0"/>
              <a:t>What is </a:t>
            </a:r>
            <a:r>
              <a:rPr lang="en-AU" sz="4000" b="1" dirty="0"/>
              <a:t>important </a:t>
            </a:r>
            <a:r>
              <a:rPr lang="en-AU" sz="2800" dirty="0"/>
              <a:t>to the </a:t>
            </a:r>
            <a:r>
              <a:rPr lang="en-AU" sz="3600" b="1" dirty="0"/>
              <a:t>North Qld </a:t>
            </a:r>
            <a:r>
              <a:rPr lang="en-AU" sz="2800" dirty="0"/>
              <a:t>region: </a:t>
            </a:r>
          </a:p>
          <a:p>
            <a:pPr algn="ctr"/>
            <a:endParaRPr lang="en-AU" sz="2800" dirty="0"/>
          </a:p>
          <a:p>
            <a:pPr algn="ctr"/>
            <a:r>
              <a:rPr lang="en-AU" sz="3200" i="1" dirty="0">
                <a:highlight>
                  <a:srgbClr val="00FF00"/>
                </a:highlight>
              </a:rPr>
              <a:t>Grow an already strong economy</a:t>
            </a:r>
          </a:p>
        </p:txBody>
      </p:sp>
      <p:pic>
        <p:nvPicPr>
          <p:cNvPr id="12" name="Picture 11" descr="A person standing on a hill looking at a city&#10;&#10;Description automatically generated">
            <a:extLst>
              <a:ext uri="{FF2B5EF4-FFF2-40B4-BE49-F238E27FC236}">
                <a16:creationId xmlns:a16="http://schemas.microsoft.com/office/drawing/2014/main" id="{48E519BD-6EA1-3A0F-CB5D-20B0766F71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2175"/>
          <a:stretch/>
        </p:blipFill>
        <p:spPr>
          <a:xfrm>
            <a:off x="0" y="2413056"/>
            <a:ext cx="12192000" cy="4444943"/>
          </a:xfrm>
          <a:prstGeom prst="rect">
            <a:avLst/>
          </a:prstGeom>
        </p:spPr>
      </p:pic>
      <p:pic>
        <p:nvPicPr>
          <p:cNvPr id="13" name="Picture 12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9ECAA4A3-535E-DB80-C16B-A807738656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0198" y="4757858"/>
            <a:ext cx="5147256" cy="194608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B2A95F9-5CB9-DD59-2309-DC3046CFC03A}"/>
              </a:ext>
            </a:extLst>
          </p:cNvPr>
          <p:cNvSpPr txBox="1"/>
          <p:nvPr/>
        </p:nvSpPr>
        <p:spPr>
          <a:xfrm>
            <a:off x="144351" y="2516087"/>
            <a:ext cx="2678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Townsville</a:t>
            </a:r>
          </a:p>
        </p:txBody>
      </p:sp>
    </p:spTree>
    <p:extLst>
      <p:ext uri="{BB962C8B-B14F-4D97-AF65-F5344CB8AC3E}">
        <p14:creationId xmlns:p14="http://schemas.microsoft.com/office/powerpoint/2010/main" val="8935584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5CAD3C-A8CE-C732-D26A-86387E601163}"/>
              </a:ext>
            </a:extLst>
          </p:cNvPr>
          <p:cNvSpPr txBox="1"/>
          <p:nvPr/>
        </p:nvSpPr>
        <p:spPr>
          <a:xfrm>
            <a:off x="324655" y="341290"/>
            <a:ext cx="1154269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800" dirty="0"/>
              <a:t>What is </a:t>
            </a:r>
            <a:r>
              <a:rPr lang="en-AU" sz="3600" b="1" dirty="0"/>
              <a:t>important </a:t>
            </a:r>
            <a:r>
              <a:rPr lang="en-AU" sz="2800" dirty="0"/>
              <a:t>to the </a:t>
            </a:r>
            <a:r>
              <a:rPr lang="en-AU" sz="3600" b="1" dirty="0"/>
              <a:t>Mackay, Isaac and Whitsunday </a:t>
            </a:r>
            <a:r>
              <a:rPr lang="en-AU" sz="2800" dirty="0"/>
              <a:t>region: </a:t>
            </a:r>
          </a:p>
          <a:p>
            <a:pPr algn="ctr"/>
            <a:endParaRPr lang="en-AU" sz="2800" dirty="0"/>
          </a:p>
          <a:p>
            <a:pPr algn="ctr"/>
            <a:r>
              <a:rPr lang="en-AU" sz="3200" i="1" dirty="0">
                <a:highlight>
                  <a:srgbClr val="00FF00"/>
                </a:highlight>
              </a:rPr>
              <a:t>Ensure the region grows and changes in a sustainable way</a:t>
            </a:r>
          </a:p>
        </p:txBody>
      </p:sp>
      <p:pic>
        <p:nvPicPr>
          <p:cNvPr id="6" name="Picture 5" descr="A map of the state of australia&#10;&#10;Description automatically generated">
            <a:extLst>
              <a:ext uri="{FF2B5EF4-FFF2-40B4-BE49-F238E27FC236}">
                <a16:creationId xmlns:a16="http://schemas.microsoft.com/office/drawing/2014/main" id="{5CA7BAA0-0B42-E025-EC79-2D95AEDD9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127404"/>
            <a:ext cx="5037221" cy="3730596"/>
          </a:xfrm>
          <a:prstGeom prst="rect">
            <a:avLst/>
          </a:prstGeom>
        </p:spPr>
      </p:pic>
      <p:sp>
        <p:nvSpPr>
          <p:cNvPr id="7" name="Left Arrow 6">
            <a:extLst>
              <a:ext uri="{FF2B5EF4-FFF2-40B4-BE49-F238E27FC236}">
                <a16:creationId xmlns:a16="http://schemas.microsoft.com/office/drawing/2014/main" id="{43D50C3B-FCD3-BC71-360C-0962D533840C}"/>
              </a:ext>
            </a:extLst>
          </p:cNvPr>
          <p:cNvSpPr/>
          <p:nvPr/>
        </p:nvSpPr>
        <p:spPr>
          <a:xfrm rot="19767102">
            <a:off x="3198907" y="4540959"/>
            <a:ext cx="712382" cy="38277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2" name="Picture 4" descr="Whitsunday Islands - Coral Sea Marina">
            <a:extLst>
              <a:ext uri="{FF2B5EF4-FFF2-40B4-BE49-F238E27FC236}">
                <a16:creationId xmlns:a16="http://schemas.microsoft.com/office/drawing/2014/main" id="{7369629D-81FD-53DA-AA6A-234661BE60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79"/>
          <a:stretch/>
        </p:blipFill>
        <p:spPr bwMode="auto">
          <a:xfrm>
            <a:off x="4593367" y="3127404"/>
            <a:ext cx="7598633" cy="373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125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F1102C4-AB2E-C884-B8AF-9872E6B2C8D8}"/>
              </a:ext>
            </a:extLst>
          </p:cNvPr>
          <p:cNvSpPr txBox="1"/>
          <p:nvPr/>
        </p:nvSpPr>
        <p:spPr>
          <a:xfrm>
            <a:off x="324655" y="341290"/>
            <a:ext cx="1154269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800" dirty="0"/>
              <a:t>What is </a:t>
            </a:r>
            <a:r>
              <a:rPr lang="en-AU" sz="3600" b="1" dirty="0"/>
              <a:t>important </a:t>
            </a:r>
            <a:r>
              <a:rPr lang="en-AU" sz="2800" dirty="0"/>
              <a:t>to the </a:t>
            </a:r>
            <a:r>
              <a:rPr lang="en-AU" sz="3600" b="1" dirty="0"/>
              <a:t>Central Qld </a:t>
            </a:r>
            <a:r>
              <a:rPr lang="en-AU" sz="2800" dirty="0"/>
              <a:t>region: </a:t>
            </a:r>
          </a:p>
          <a:p>
            <a:pPr algn="ctr"/>
            <a:endParaRPr lang="en-AU" sz="2800" dirty="0"/>
          </a:p>
          <a:p>
            <a:pPr algn="ctr"/>
            <a:r>
              <a:rPr lang="en-AU" sz="3200" i="1" dirty="0">
                <a:highlight>
                  <a:srgbClr val="00FF00"/>
                </a:highlight>
              </a:rPr>
              <a:t>Foster the four economic pillars of Central Qld: </a:t>
            </a:r>
          </a:p>
          <a:p>
            <a:pPr algn="ctr"/>
            <a:r>
              <a:rPr lang="en-AU" sz="3200" i="1" dirty="0">
                <a:highlight>
                  <a:srgbClr val="00FF00"/>
                </a:highlight>
              </a:rPr>
              <a:t>agriculture, resources (coal, CSG/LNG), tourism and construction.</a:t>
            </a:r>
          </a:p>
        </p:txBody>
      </p:sp>
      <p:pic>
        <p:nvPicPr>
          <p:cNvPr id="6" name="Picture 5" descr="A green and blue text on a green background&#10;&#10;Description automatically generated">
            <a:extLst>
              <a:ext uri="{FF2B5EF4-FFF2-40B4-BE49-F238E27FC236}">
                <a16:creationId xmlns:a16="http://schemas.microsoft.com/office/drawing/2014/main" id="{D7E39349-3CE5-F6C0-F9EB-AF5F2D6EDD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275" b="10068"/>
          <a:stretch/>
        </p:blipFill>
        <p:spPr>
          <a:xfrm>
            <a:off x="0" y="3013977"/>
            <a:ext cx="12192000" cy="386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407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20414B-A715-5136-5837-ED5FB0C12BE4}"/>
              </a:ext>
            </a:extLst>
          </p:cNvPr>
          <p:cNvSpPr txBox="1"/>
          <p:nvPr/>
        </p:nvSpPr>
        <p:spPr>
          <a:xfrm>
            <a:off x="162327" y="373374"/>
            <a:ext cx="118673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800" dirty="0"/>
              <a:t>What is </a:t>
            </a:r>
            <a:r>
              <a:rPr lang="en-AU" sz="3600" b="1" dirty="0"/>
              <a:t>important </a:t>
            </a:r>
            <a:r>
              <a:rPr lang="en-AU" sz="2800" dirty="0"/>
              <a:t>to the </a:t>
            </a:r>
            <a:r>
              <a:rPr lang="en-AU" sz="3600" b="1" dirty="0"/>
              <a:t>Wide Bay Burnett </a:t>
            </a:r>
            <a:r>
              <a:rPr lang="en-AU" sz="2800" dirty="0"/>
              <a:t>region: </a:t>
            </a:r>
          </a:p>
          <a:p>
            <a:pPr algn="ctr"/>
            <a:endParaRPr lang="en-AU" sz="2800" dirty="0"/>
          </a:p>
          <a:p>
            <a:pPr algn="ctr"/>
            <a:r>
              <a:rPr lang="en-AU" sz="3200" i="1" dirty="0">
                <a:highlight>
                  <a:srgbClr val="00FF00"/>
                </a:highlight>
              </a:rPr>
              <a:t>Retain youth and attract new residents to the region</a:t>
            </a:r>
          </a:p>
        </p:txBody>
      </p:sp>
      <p:pic>
        <p:nvPicPr>
          <p:cNvPr id="5" name="Picture 4" descr="A person walking in a field of strawberries&#10;&#10;Description automatically generated">
            <a:extLst>
              <a:ext uri="{FF2B5EF4-FFF2-40B4-BE49-F238E27FC236}">
                <a16:creationId xmlns:a16="http://schemas.microsoft.com/office/drawing/2014/main" id="{0C90519F-8A57-E700-A898-2FCF07DCCF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2278"/>
          <a:stretch/>
        </p:blipFill>
        <p:spPr>
          <a:xfrm>
            <a:off x="0" y="2518611"/>
            <a:ext cx="12192000" cy="433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67989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2958</TotalTime>
  <Words>491</Words>
  <Application>Microsoft Macintosh PowerPoint</Application>
  <PresentationFormat>Widescreen</PresentationFormat>
  <Paragraphs>67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Arial Narrow</vt:lpstr>
      <vt:lpstr>Calibri</vt:lpstr>
      <vt:lpstr>Calibri Light</vt:lpstr>
      <vt:lpstr>Lato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Gail Riches</dc:creator>
  <cp:lastModifiedBy>Gail Riches</cp:lastModifiedBy>
  <cp:revision>408</cp:revision>
  <dcterms:created xsi:type="dcterms:W3CDTF">2023-09-23T08:38:28Z</dcterms:created>
  <dcterms:modified xsi:type="dcterms:W3CDTF">2024-10-04T22:27:13Z</dcterms:modified>
</cp:coreProperties>
</file>