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42" r:id="rId2"/>
    <p:sldId id="424" r:id="rId3"/>
    <p:sldId id="762" r:id="rId4"/>
    <p:sldId id="398" r:id="rId5"/>
    <p:sldId id="846" r:id="rId6"/>
    <p:sldId id="759" r:id="rId7"/>
    <p:sldId id="859" r:id="rId8"/>
    <p:sldId id="847" r:id="rId9"/>
    <p:sldId id="856" r:id="rId10"/>
    <p:sldId id="494" r:id="rId11"/>
    <p:sldId id="364" r:id="rId12"/>
    <p:sldId id="495" r:id="rId13"/>
    <p:sldId id="855" r:id="rId14"/>
    <p:sldId id="848" r:id="rId15"/>
    <p:sldId id="850" r:id="rId16"/>
    <p:sldId id="853" r:id="rId17"/>
    <p:sldId id="419" r:id="rId18"/>
    <p:sldId id="851" r:id="rId19"/>
    <p:sldId id="849" r:id="rId20"/>
    <p:sldId id="857" r:id="rId21"/>
    <p:sldId id="854" r:id="rId22"/>
    <p:sldId id="858" r:id="rId23"/>
    <p:sldId id="793" r:id="rId24"/>
    <p:sldId id="794" r:id="rId25"/>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31" autoAdjust="0"/>
    <p:restoredTop sz="94560"/>
  </p:normalViewPr>
  <p:slideViewPr>
    <p:cSldViewPr>
      <p:cViewPr>
        <p:scale>
          <a:sx n="180" d="100"/>
          <a:sy n="180" d="100"/>
        </p:scale>
        <p:origin x="376" y="14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30/3/2024</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7E4790-4B88-4B3E-89CD-9E8426F404CC}" type="slidenum">
              <a:rPr lang="en-AU" smtClean="0"/>
              <a:pPr/>
              <a:t>1</a:t>
            </a:fld>
            <a:endParaRPr lang="en-AU" dirty="0"/>
          </a:p>
        </p:txBody>
      </p:sp>
    </p:spTree>
    <p:extLst>
      <p:ext uri="{BB962C8B-B14F-4D97-AF65-F5344CB8AC3E}">
        <p14:creationId xmlns:p14="http://schemas.microsoft.com/office/powerpoint/2010/main" val="115756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252435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65861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a:p>
        </p:txBody>
      </p:sp>
    </p:spTree>
    <p:extLst>
      <p:ext uri="{BB962C8B-B14F-4D97-AF65-F5344CB8AC3E}">
        <p14:creationId xmlns:p14="http://schemas.microsoft.com/office/powerpoint/2010/main" val="2746683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1800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104346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dirty="0"/>
          </a:p>
        </p:txBody>
      </p:sp>
    </p:spTree>
    <p:extLst>
      <p:ext uri="{BB962C8B-B14F-4D97-AF65-F5344CB8AC3E}">
        <p14:creationId xmlns:p14="http://schemas.microsoft.com/office/powerpoint/2010/main" val="253720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a:p>
        </p:txBody>
      </p:sp>
    </p:spTree>
    <p:extLst>
      <p:ext uri="{BB962C8B-B14F-4D97-AF65-F5344CB8AC3E}">
        <p14:creationId xmlns:p14="http://schemas.microsoft.com/office/powerpoint/2010/main" val="1823483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341110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a:p>
        </p:txBody>
      </p:sp>
    </p:spTree>
    <p:extLst>
      <p:ext uri="{BB962C8B-B14F-4D97-AF65-F5344CB8AC3E}">
        <p14:creationId xmlns:p14="http://schemas.microsoft.com/office/powerpoint/2010/main" val="426798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a:t>
            </a:fld>
            <a:endParaRPr lang="en-AU"/>
          </a:p>
        </p:txBody>
      </p:sp>
    </p:spTree>
    <p:extLst>
      <p:ext uri="{BB962C8B-B14F-4D97-AF65-F5344CB8AC3E}">
        <p14:creationId xmlns:p14="http://schemas.microsoft.com/office/powerpoint/2010/main" val="400419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a:t>
            </a:fld>
            <a:endParaRPr lang="en-AU"/>
          </a:p>
        </p:txBody>
      </p:sp>
    </p:spTree>
    <p:extLst>
      <p:ext uri="{BB962C8B-B14F-4D97-AF65-F5344CB8AC3E}">
        <p14:creationId xmlns:p14="http://schemas.microsoft.com/office/powerpoint/2010/main" val="12293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4</a:t>
            </a:fld>
            <a:endParaRPr lang="en-AU"/>
          </a:p>
        </p:txBody>
      </p:sp>
    </p:spTree>
    <p:extLst>
      <p:ext uri="{BB962C8B-B14F-4D97-AF65-F5344CB8AC3E}">
        <p14:creationId xmlns:p14="http://schemas.microsoft.com/office/powerpoint/2010/main" val="39858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5</a:t>
            </a:fld>
            <a:endParaRPr lang="en-AU"/>
          </a:p>
        </p:txBody>
      </p:sp>
    </p:spTree>
    <p:extLst>
      <p:ext uri="{BB962C8B-B14F-4D97-AF65-F5344CB8AC3E}">
        <p14:creationId xmlns:p14="http://schemas.microsoft.com/office/powerpoint/2010/main" val="58329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241223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214879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3201962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153954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30/3/2024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30/3/2024</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4.wdp"/><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10.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7.wdp"/><Relationship Id="rId11" Type="http://schemas.microsoft.com/office/2007/relationships/hdphoto" Target="../media/hdphoto9.wdp"/><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6.wdp"/><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microsoft.com/office/2007/relationships/hdphoto" Target="../media/hdphoto12.wdp"/><Relationship Id="rId12" Type="http://schemas.microsoft.com/office/2007/relationships/hdphoto" Target="../media/hdphoto14.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11.wdp"/><Relationship Id="rId10" Type="http://schemas.openxmlformats.org/officeDocument/2006/relationships/image" Target="../media/image22.jpeg"/><Relationship Id="rId4" Type="http://schemas.openxmlformats.org/officeDocument/2006/relationships/image" Target="../media/image19.png"/><Relationship Id="rId9" Type="http://schemas.microsoft.com/office/2007/relationships/hdphoto" Target="../media/hdphoto13.wdp"/></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16.wdp"/><Relationship Id="rId5" Type="http://schemas.openxmlformats.org/officeDocument/2006/relationships/image" Target="../media/image25.png"/><Relationship Id="rId4" Type="http://schemas.microsoft.com/office/2007/relationships/hdphoto" Target="../media/hdphoto15.wdp"/><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17.wdp"/></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Student Workbook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1" name="Straight Connector 20"/>
          <p:cNvCxnSpPr/>
          <p:nvPr/>
        </p:nvCxnSpPr>
        <p:spPr>
          <a:xfrm flipH="1">
            <a:off x="535030" y="971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1051865"/>
            <a:ext cx="5863484" cy="770485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20688" y="1235134"/>
            <a:ext cx="5749590" cy="523220"/>
          </a:xfrm>
          <a:prstGeom prst="rect">
            <a:avLst/>
          </a:prstGeom>
          <a:noFill/>
        </p:spPr>
        <p:txBody>
          <a:bodyPr wrap="square" rtlCol="0">
            <a:spAutoFit/>
          </a:bodyPr>
          <a:lstStyle/>
          <a:p>
            <a:pPr algn="ctr"/>
            <a:r>
              <a:rPr lang="en-AU" sz="2800" b="1" dirty="0">
                <a:solidFill>
                  <a:schemeClr val="bg1"/>
                </a:solidFill>
                <a:latin typeface="Arial Narrow" panose="020B0606020202030204" pitchFamily="34" charset="0"/>
              </a:rPr>
              <a:t>Student Experiment</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 name="TextBox 36">
            <a:extLst>
              <a:ext uri="{FF2B5EF4-FFF2-40B4-BE49-F238E27FC236}">
                <a16:creationId xmlns:a16="http://schemas.microsoft.com/office/drawing/2014/main" id="{22F9A1A5-D01E-499F-61B3-235A5B42F67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FA2 Student Experiment</a:t>
            </a:r>
          </a:p>
        </p:txBody>
      </p:sp>
      <p:pic>
        <p:nvPicPr>
          <p:cNvPr id="1026" name="Picture 2" descr="Zooplankton">
            <a:extLst>
              <a:ext uri="{FF2B5EF4-FFF2-40B4-BE49-F238E27FC236}">
                <a16:creationId xmlns:a16="http://schemas.microsoft.com/office/drawing/2014/main" id="{8BD7CCF3-7837-E4A8-9909-5DBD3B8098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8924" y="2353277"/>
            <a:ext cx="5749590" cy="42855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1EA959-2C69-2211-822F-DDC6DD28BB58}"/>
              </a:ext>
            </a:extLst>
          </p:cNvPr>
          <p:cNvSpPr txBox="1"/>
          <p:nvPr/>
        </p:nvSpPr>
        <p:spPr>
          <a:xfrm>
            <a:off x="2348880" y="7855701"/>
            <a:ext cx="2952328" cy="523220"/>
          </a:xfrm>
          <a:prstGeom prst="rect">
            <a:avLst/>
          </a:prstGeom>
          <a:noFill/>
        </p:spPr>
        <p:txBody>
          <a:bodyPr wrap="square" rtlCol="0">
            <a:spAutoFit/>
          </a:bodyPr>
          <a:lstStyle/>
          <a:p>
            <a:r>
              <a:rPr lang="en-AU" sz="2800" b="1" dirty="0">
                <a:solidFill>
                  <a:schemeClr val="bg1"/>
                </a:solidFill>
                <a:latin typeface="Arial Narrow" panose="020B0606020202030204" pitchFamily="34" charset="0"/>
              </a:rPr>
              <a:t>By Gail Riches</a:t>
            </a:r>
          </a:p>
        </p:txBody>
      </p:sp>
      <p:sp>
        <p:nvSpPr>
          <p:cNvPr id="4" name="TextBox 3">
            <a:extLst>
              <a:ext uri="{FF2B5EF4-FFF2-40B4-BE49-F238E27FC236}">
                <a16:creationId xmlns:a16="http://schemas.microsoft.com/office/drawing/2014/main" id="{0F1E35E2-1D15-DBC2-AFE2-26CCC9B0744B}"/>
              </a:ext>
            </a:extLst>
          </p:cNvPr>
          <p:cNvSpPr txBox="1"/>
          <p:nvPr/>
        </p:nvSpPr>
        <p:spPr>
          <a:xfrm>
            <a:off x="666528" y="6952979"/>
            <a:ext cx="5749590" cy="646331"/>
          </a:xfrm>
          <a:prstGeom prst="rect">
            <a:avLst/>
          </a:prstGeom>
          <a:noFill/>
        </p:spPr>
        <p:txBody>
          <a:bodyPr wrap="square" rtlCol="0">
            <a:spAutoFit/>
          </a:bodyPr>
          <a:lstStyle/>
          <a:p>
            <a:pPr algn="ctr"/>
            <a:r>
              <a:rPr lang="en-AU" dirty="0">
                <a:solidFill>
                  <a:schemeClr val="bg1"/>
                </a:solidFill>
              </a:rPr>
              <a:t>Content from Marine Science Syllabus</a:t>
            </a:r>
          </a:p>
          <a:p>
            <a:pPr algn="ctr"/>
            <a:r>
              <a:rPr lang="en-AU" dirty="0">
                <a:solidFill>
                  <a:schemeClr val="bg1"/>
                </a:solidFill>
              </a:rPr>
              <a:t>State of Queensland (QCAA) 2019</a:t>
            </a:r>
            <a:endParaRPr lang="en-AU" sz="1000" dirty="0">
              <a:solidFill>
                <a:schemeClr val="bg1"/>
              </a:solidFill>
              <a:latin typeface="Arial Narrow" panose="020B0606020202030204" pitchFamily="34" charset="0"/>
            </a:endParaRPr>
          </a:p>
        </p:txBody>
      </p:sp>
      <p:sp>
        <p:nvSpPr>
          <p:cNvPr id="5" name="TextBox 4">
            <a:extLst>
              <a:ext uri="{FF2B5EF4-FFF2-40B4-BE49-F238E27FC236}">
                <a16:creationId xmlns:a16="http://schemas.microsoft.com/office/drawing/2014/main" id="{3DAACA91-6969-D754-B374-48B471A57E76}"/>
              </a:ext>
            </a:extLst>
          </p:cNvPr>
          <p:cNvSpPr txBox="1"/>
          <p:nvPr/>
        </p:nvSpPr>
        <p:spPr>
          <a:xfrm>
            <a:off x="2378566" y="1672689"/>
            <a:ext cx="3266909"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Formative Assessment number 2 (FA2)</a:t>
            </a:r>
          </a:p>
        </p:txBody>
      </p:sp>
    </p:spTree>
    <p:extLst>
      <p:ext uri="{BB962C8B-B14F-4D97-AF65-F5344CB8AC3E}">
        <p14:creationId xmlns:p14="http://schemas.microsoft.com/office/powerpoint/2010/main" val="205490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5381" y="1020276"/>
            <a:ext cx="5844230" cy="276999"/>
          </a:xfrm>
          <a:prstGeom prst="rect">
            <a:avLst/>
          </a:prstGeom>
          <a:solidFill>
            <a:schemeClr val="tx1"/>
          </a:solidFill>
          <a:ln>
            <a:solidFill>
              <a:schemeClr val="tx1"/>
            </a:solidFill>
          </a:ln>
          <a:effectLst/>
        </p:spPr>
        <p:txBody>
          <a:bodyPr wrap="square">
            <a:spAutoFit/>
          </a:bodyPr>
          <a:lstStyle/>
          <a:p>
            <a:pPr>
              <a:spcAft>
                <a:spcPts val="0"/>
              </a:spcAft>
            </a:pPr>
            <a:r>
              <a:rPr lang="en-GB" sz="1200" b="1" dirty="0">
                <a:solidFill>
                  <a:schemeClr val="bg1"/>
                </a:solidFill>
                <a:latin typeface="Arial Narrow" panose="020B0606020202030204" pitchFamily="34" charset="0"/>
                <a:ea typeface="Times New Roman" panose="02020603050405020304" pitchFamily="18" charset="0"/>
              </a:rPr>
              <a:t>Activity: Follow the flow chart to analyse your data and answer your research question </a:t>
            </a:r>
          </a:p>
        </p:txBody>
      </p:sp>
      <p:sp>
        <p:nvSpPr>
          <p:cNvPr id="23" name="TextBox 22"/>
          <p:cNvSpPr txBox="1"/>
          <p:nvPr/>
        </p:nvSpPr>
        <p:spPr>
          <a:xfrm>
            <a:off x="469900" y="1339647"/>
            <a:ext cx="5854137"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24" name="Rectangle 23"/>
          <p:cNvSpPr/>
          <p:nvPr/>
        </p:nvSpPr>
        <p:spPr>
          <a:xfrm>
            <a:off x="3661642" y="1367378"/>
            <a:ext cx="1104013" cy="3595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4956949" y="1367036"/>
            <a:ext cx="1147565" cy="36018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2185187" y="1370146"/>
            <a:ext cx="863134" cy="35572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939488" y="3305377"/>
            <a:ext cx="2870940" cy="738664"/>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Population Size</a:t>
            </a:r>
            <a:r>
              <a:rPr lang="en-AU" sz="1200" dirty="0">
                <a:latin typeface="Arial Narrow" panose="020B0606020202030204" pitchFamily="34" charset="0"/>
              </a:rPr>
              <a:t>=    </a:t>
            </a:r>
            <a:r>
              <a:rPr lang="en-AU" sz="1200" u="sng" dirty="0">
                <a:latin typeface="Arial Narrow" panose="020B0606020202030204" pitchFamily="34" charset="0"/>
              </a:rPr>
              <a:t>    x total </a:t>
            </a:r>
            <a:r>
              <a:rPr lang="en-AU" sz="1200" i="1" u="sng" dirty="0">
                <a:latin typeface="Arial Narrow" panose="020B0606020202030204" pitchFamily="34" charset="0"/>
              </a:rPr>
              <a:t>area</a:t>
            </a:r>
            <a:r>
              <a:rPr lang="en-AU" sz="1200" u="sng" dirty="0">
                <a:latin typeface="Arial Narrow" panose="020B0606020202030204" pitchFamily="34" charset="0"/>
              </a:rPr>
              <a:t> of population</a:t>
            </a:r>
          </a:p>
          <a:p>
            <a:pPr algn="ctr"/>
            <a:r>
              <a:rPr lang="en-AU" sz="1200" dirty="0">
                <a:latin typeface="Arial Narrow" panose="020B0606020202030204" pitchFamily="34" charset="0"/>
              </a:rPr>
              <a:t>                                 area of one quadrat </a:t>
            </a:r>
          </a:p>
          <a:p>
            <a:pPr algn="ctr"/>
            <a:endParaRPr lang="en-AU" sz="1200" dirty="0">
              <a:latin typeface="Arial Narrow" panose="020B0606020202030204" pitchFamily="34" charset="0"/>
            </a:endParaRPr>
          </a:p>
          <a:p>
            <a:pPr algn="ctr"/>
            <a:endParaRPr lang="en-AU" sz="600" dirty="0">
              <a:latin typeface="Arial Narrow" panose="020B0606020202030204" pitchFamily="34" charset="0"/>
            </a:endParaRPr>
          </a:p>
        </p:txBody>
      </p:sp>
      <p:sp>
        <p:nvSpPr>
          <p:cNvPr id="38" name="TextBox 37"/>
          <p:cNvSpPr txBox="1"/>
          <p:nvPr/>
        </p:nvSpPr>
        <p:spPr>
          <a:xfrm>
            <a:off x="961896" y="3586830"/>
            <a:ext cx="3095885" cy="584775"/>
          </a:xfrm>
          <a:prstGeom prst="rect">
            <a:avLst/>
          </a:prstGeom>
          <a:noFill/>
        </p:spPr>
        <p:txBody>
          <a:bodyPr wrap="square" rtlCol="0">
            <a:spAutoFit/>
          </a:bodyPr>
          <a:lstStyle/>
          <a:p>
            <a:r>
              <a:rPr lang="en-AU" sz="800" dirty="0">
                <a:latin typeface="Arial Narrow" panose="020B0606020202030204" pitchFamily="34" charset="0"/>
              </a:rPr>
              <a:t>where:</a:t>
            </a:r>
          </a:p>
          <a:p>
            <a:r>
              <a:rPr lang="en-AU" sz="800" dirty="0">
                <a:latin typeface="Arial Narrow" panose="020B0606020202030204" pitchFamily="34" charset="0"/>
              </a:rPr>
              <a:t>N = Total Population Size</a:t>
            </a:r>
          </a:p>
          <a:p>
            <a:r>
              <a:rPr lang="en-AU" sz="800" dirty="0">
                <a:latin typeface="Arial Narrow" panose="020B0606020202030204" pitchFamily="34" charset="0"/>
              </a:rPr>
              <a:t>   = </a:t>
            </a:r>
            <a:r>
              <a:rPr lang="en-AU" sz="800" b="1" dirty="0">
                <a:latin typeface="Arial Narrow" panose="020B0606020202030204" pitchFamily="34" charset="0"/>
              </a:rPr>
              <a:t>sample mean =  </a:t>
            </a:r>
            <a:r>
              <a:rPr lang="en-AU" sz="800" dirty="0">
                <a:latin typeface="Arial Narrow" panose="020B0606020202030204" pitchFamily="34" charset="0"/>
              </a:rPr>
              <a:t>TOTAL count of individuals / number of quadrats</a:t>
            </a:r>
          </a:p>
          <a:p>
            <a:endParaRPr lang="en-AU" sz="800" dirty="0">
              <a:latin typeface="Arial Narrow" panose="020B0606020202030204" pitchFamily="34" charset="0"/>
            </a:endParaRPr>
          </a:p>
        </p:txBody>
      </p:sp>
      <p:pic>
        <p:nvPicPr>
          <p:cNvPr id="41" name="Picture 40"/>
          <p:cNvPicPr>
            <a:picLocks noChangeAspect="1"/>
          </p:cNvPicPr>
          <p:nvPr/>
        </p:nvPicPr>
        <p:blipFill>
          <a:blip r:embed="rId3"/>
          <a:stretch>
            <a:fillRect/>
          </a:stretch>
        </p:blipFill>
        <p:spPr>
          <a:xfrm>
            <a:off x="2147464" y="3360298"/>
            <a:ext cx="133752" cy="155589"/>
          </a:xfrm>
          <a:prstGeom prst="rect">
            <a:avLst/>
          </a:prstGeom>
        </p:spPr>
      </p:pic>
      <p:sp>
        <p:nvSpPr>
          <p:cNvPr id="45" name="Rectangle 44"/>
          <p:cNvSpPr/>
          <p:nvPr/>
        </p:nvSpPr>
        <p:spPr>
          <a:xfrm>
            <a:off x="4201616" y="2177542"/>
            <a:ext cx="2080719" cy="63407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Calculate the </a:t>
            </a:r>
          </a:p>
          <a:p>
            <a:pPr algn="ctr"/>
            <a:r>
              <a:rPr lang="en-AU" sz="1200" b="1" dirty="0">
                <a:solidFill>
                  <a:schemeClr val="tx1"/>
                </a:solidFill>
                <a:latin typeface="Arial Narrow" panose="020B0606020202030204" pitchFamily="34" charset="0"/>
              </a:rPr>
              <a:t>mean and </a:t>
            </a:r>
          </a:p>
          <a:p>
            <a:pPr algn="ctr"/>
            <a:r>
              <a:rPr lang="en-AU" sz="1200" b="1" dirty="0">
                <a:solidFill>
                  <a:schemeClr val="tx1"/>
                </a:solidFill>
                <a:latin typeface="Arial Narrow" panose="020B0606020202030204" pitchFamily="34" charset="0"/>
              </a:rPr>
              <a:t>standard deviation</a:t>
            </a:r>
          </a:p>
          <a:p>
            <a:pPr algn="ctr"/>
            <a:r>
              <a:rPr lang="en-AU" sz="1200" b="1" dirty="0">
                <a:solidFill>
                  <a:schemeClr val="tx1"/>
                </a:solidFill>
                <a:latin typeface="Arial Narrow" panose="020B0606020202030204" pitchFamily="34" charset="0"/>
              </a:rPr>
              <a:t>of each group.</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 Conduct a t-test to get a </a:t>
            </a:r>
          </a:p>
          <a:p>
            <a:pPr algn="ctr"/>
            <a:r>
              <a:rPr lang="en-AU" sz="1200" b="1" dirty="0">
                <a:solidFill>
                  <a:schemeClr val="tx1"/>
                </a:solidFill>
                <a:latin typeface="Arial Narrow" panose="020B0606020202030204" pitchFamily="34" charset="0"/>
              </a:rPr>
              <a:t>P value </a:t>
            </a:r>
          </a:p>
          <a:p>
            <a:pPr algn="ctr"/>
            <a:r>
              <a:rPr lang="en-AU" sz="1200" b="1" dirty="0">
                <a:solidFill>
                  <a:schemeClr val="tx1"/>
                </a:solidFill>
                <a:latin typeface="Arial Narrow" panose="020B0606020202030204" pitchFamily="34" charset="0"/>
              </a:rPr>
              <a:t>to statistically answer your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research question.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Create a column graph using mean values. </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Draw error bars using standard deviation (or SEM) values to illustrate margin of error.</a:t>
            </a:r>
          </a:p>
          <a:p>
            <a:pPr algn="ctr"/>
            <a:endParaRPr lang="en-AU" sz="1200" b="1" dirty="0">
              <a:solidFill>
                <a:schemeClr val="tx1"/>
              </a:solidFill>
              <a:latin typeface="Arial Narrow" panose="020B0606020202030204" pitchFamily="34" charset="0"/>
            </a:endParaRPr>
          </a:p>
          <a:p>
            <a:pPr algn="ctr"/>
            <a:br>
              <a:rPr lang="en-AU" sz="1200" b="1" dirty="0">
                <a:solidFill>
                  <a:schemeClr val="tx1"/>
                </a:solidFill>
                <a:latin typeface="Arial Narrow" panose="020B0606020202030204" pitchFamily="34" charset="0"/>
              </a:rPr>
            </a:b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a:p>
            <a:pPr algn="ctr"/>
            <a:endParaRPr lang="en-AU" sz="1200" b="1" dirty="0">
              <a:solidFill>
                <a:schemeClr val="tx1"/>
              </a:solidFill>
              <a:latin typeface="Arial Narrow" panose="020B0606020202030204" pitchFamily="34" charset="0"/>
            </a:endParaRPr>
          </a:p>
        </p:txBody>
      </p:sp>
      <p:sp>
        <p:nvSpPr>
          <p:cNvPr id="46" name="Up Arrow 45"/>
          <p:cNvSpPr/>
          <p:nvPr/>
        </p:nvSpPr>
        <p:spPr>
          <a:xfrm>
            <a:off x="4093212" y="1806912"/>
            <a:ext cx="437013" cy="383056"/>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47" name="Up Arrow 46"/>
          <p:cNvSpPr/>
          <p:nvPr/>
        </p:nvSpPr>
        <p:spPr>
          <a:xfrm>
            <a:off x="5260683" y="1804083"/>
            <a:ext cx="437013" cy="375892"/>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b="1">
              <a:solidFill>
                <a:schemeClr val="tx1"/>
              </a:solidFill>
            </a:endParaRPr>
          </a:p>
        </p:txBody>
      </p:sp>
      <p:sp>
        <p:nvSpPr>
          <p:cNvPr id="50" name="Up Arrow 49"/>
          <p:cNvSpPr/>
          <p:nvPr/>
        </p:nvSpPr>
        <p:spPr>
          <a:xfrm rot="5400000">
            <a:off x="3781639" y="3581874"/>
            <a:ext cx="437013" cy="402939"/>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2" name="Rectangle 51"/>
          <p:cNvSpPr/>
          <p:nvPr/>
        </p:nvSpPr>
        <p:spPr>
          <a:xfrm>
            <a:off x="606221" y="2847128"/>
            <a:ext cx="320938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Q3. Is the dependent variable </a:t>
            </a:r>
            <a:r>
              <a:rPr lang="en-AU" sz="1200" b="1" dirty="0">
                <a:solidFill>
                  <a:schemeClr val="tx1"/>
                </a:solidFill>
                <a:latin typeface="Arial Narrow" panose="020B0606020202030204" pitchFamily="34" charset="0"/>
              </a:rPr>
              <a:t>population size </a:t>
            </a:r>
            <a:r>
              <a:rPr lang="en-AU" sz="1200" dirty="0">
                <a:solidFill>
                  <a:schemeClr val="tx1"/>
                </a:solidFill>
                <a:latin typeface="Arial Narrow" panose="020B0606020202030204" pitchFamily="34" charset="0"/>
              </a:rPr>
              <a:t>(N)? </a:t>
            </a:r>
          </a:p>
        </p:txBody>
      </p:sp>
      <p:sp>
        <p:nvSpPr>
          <p:cNvPr id="7" name="Down Arrow 6"/>
          <p:cNvSpPr/>
          <p:nvPr/>
        </p:nvSpPr>
        <p:spPr>
          <a:xfrm>
            <a:off x="2292812" y="3074167"/>
            <a:ext cx="649147" cy="248177"/>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 name="TextBox 7"/>
          <p:cNvSpPr txBox="1"/>
          <p:nvPr/>
        </p:nvSpPr>
        <p:spPr>
          <a:xfrm>
            <a:off x="2426787" y="3068512"/>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5" name="TextBox 54"/>
          <p:cNvSpPr txBox="1"/>
          <p:nvPr/>
        </p:nvSpPr>
        <p:spPr>
          <a:xfrm>
            <a:off x="610885" y="3030684"/>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56" name="Rectangle 55"/>
          <p:cNvSpPr/>
          <p:nvPr/>
        </p:nvSpPr>
        <p:spPr>
          <a:xfrm>
            <a:off x="618868" y="4174944"/>
            <a:ext cx="3171022"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Q4. Is the dependent variable </a:t>
            </a:r>
            <a:r>
              <a:rPr lang="en-AU" sz="1200" b="1" dirty="0">
                <a:solidFill>
                  <a:schemeClr val="tx1"/>
                </a:solidFill>
                <a:latin typeface="Arial Narrow" panose="020B0606020202030204" pitchFamily="34" charset="0"/>
              </a:rPr>
              <a:t>population density</a:t>
            </a:r>
            <a:r>
              <a:rPr lang="en-AU" sz="1200" dirty="0">
                <a:solidFill>
                  <a:schemeClr val="tx1"/>
                </a:solidFill>
                <a:latin typeface="Arial Narrow" panose="020B0606020202030204" pitchFamily="34" charset="0"/>
              </a:rPr>
              <a:t>? </a:t>
            </a:r>
          </a:p>
        </p:txBody>
      </p:sp>
      <p:sp>
        <p:nvSpPr>
          <p:cNvPr id="57" name="Down Arrow 56"/>
          <p:cNvSpPr/>
          <p:nvPr/>
        </p:nvSpPr>
        <p:spPr>
          <a:xfrm>
            <a:off x="2286779" y="4424474"/>
            <a:ext cx="649147" cy="29470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8" name="TextBox 57"/>
          <p:cNvSpPr txBox="1"/>
          <p:nvPr/>
        </p:nvSpPr>
        <p:spPr>
          <a:xfrm>
            <a:off x="2416170" y="439486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59" name="TextBox 58"/>
          <p:cNvSpPr txBox="1"/>
          <p:nvPr/>
        </p:nvSpPr>
        <p:spPr>
          <a:xfrm>
            <a:off x="912298" y="4716723"/>
            <a:ext cx="2882907" cy="276999"/>
          </a:xfrm>
          <a:prstGeom prst="rect">
            <a:avLst/>
          </a:prstGeom>
          <a:solidFill>
            <a:schemeClr val="bg1">
              <a:lumMod val="65000"/>
            </a:schemeClr>
          </a:solidFill>
        </p:spPr>
        <p:txBody>
          <a:bodyPr wrap="square" rtlCol="0">
            <a:spAutoFit/>
          </a:bodyPr>
          <a:lstStyle/>
          <a:p>
            <a:pPr algn="ctr"/>
            <a:r>
              <a:rPr lang="en-AU" sz="1200" b="1" dirty="0">
                <a:latin typeface="Arial Narrow" panose="020B0606020202030204" pitchFamily="34" charset="0"/>
              </a:rPr>
              <a:t>Density </a:t>
            </a:r>
            <a:r>
              <a:rPr lang="en-AU" sz="1200" dirty="0">
                <a:latin typeface="Arial Narrow" panose="020B0606020202030204" pitchFamily="34" charset="0"/>
              </a:rPr>
              <a:t>= Population size (see above) / Area</a:t>
            </a:r>
          </a:p>
        </p:txBody>
      </p:sp>
      <p:sp>
        <p:nvSpPr>
          <p:cNvPr id="60" name="Up Arrow 59"/>
          <p:cNvSpPr/>
          <p:nvPr/>
        </p:nvSpPr>
        <p:spPr>
          <a:xfrm rot="5400000">
            <a:off x="3729608" y="4667033"/>
            <a:ext cx="515921" cy="384728"/>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2" name="TextBox 61"/>
          <p:cNvSpPr txBox="1"/>
          <p:nvPr/>
        </p:nvSpPr>
        <p:spPr>
          <a:xfrm>
            <a:off x="640075" y="4369621"/>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63" name="Rectangle 62"/>
          <p:cNvSpPr/>
          <p:nvPr/>
        </p:nvSpPr>
        <p:spPr>
          <a:xfrm>
            <a:off x="618868" y="5085465"/>
            <a:ext cx="317853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Q5. Is the dependent variable </a:t>
            </a:r>
            <a:r>
              <a:rPr lang="en-AU" sz="1200" b="1" dirty="0">
                <a:solidFill>
                  <a:schemeClr val="tx1"/>
                </a:solidFill>
                <a:latin typeface="Arial Narrow" panose="020B0606020202030204" pitchFamily="34" charset="0"/>
              </a:rPr>
              <a:t>percentage cover</a:t>
            </a:r>
            <a:r>
              <a:rPr lang="en-AU" sz="1200" dirty="0">
                <a:solidFill>
                  <a:schemeClr val="tx1"/>
                </a:solidFill>
                <a:latin typeface="Arial Narrow" panose="020B0606020202030204" pitchFamily="34" charset="0"/>
              </a:rPr>
              <a:t>? </a:t>
            </a:r>
          </a:p>
        </p:txBody>
      </p:sp>
      <p:sp>
        <p:nvSpPr>
          <p:cNvPr id="64" name="Down Arrow 63"/>
          <p:cNvSpPr/>
          <p:nvPr/>
        </p:nvSpPr>
        <p:spPr>
          <a:xfrm>
            <a:off x="2301144" y="5326810"/>
            <a:ext cx="614635" cy="588283"/>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TextBox 64"/>
          <p:cNvSpPr txBox="1"/>
          <p:nvPr/>
        </p:nvSpPr>
        <p:spPr>
          <a:xfrm>
            <a:off x="2425279" y="530084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9" name="Rectangle 8"/>
          <p:cNvSpPr/>
          <p:nvPr/>
        </p:nvSpPr>
        <p:spPr>
          <a:xfrm>
            <a:off x="610883" y="3068401"/>
            <a:ext cx="204655" cy="246132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p:cNvSpPr/>
          <p:nvPr/>
        </p:nvSpPr>
        <p:spPr>
          <a:xfrm>
            <a:off x="551983" y="5939447"/>
            <a:ext cx="3225633"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Q6. Did you use sample </a:t>
            </a:r>
            <a:r>
              <a:rPr lang="en-AU" sz="1200" i="1" dirty="0">
                <a:solidFill>
                  <a:schemeClr val="tx1"/>
                </a:solidFill>
                <a:latin typeface="Arial Narrow" panose="020B0606020202030204" pitchFamily="34" charset="0"/>
              </a:rPr>
              <a:t>points</a:t>
            </a:r>
            <a:r>
              <a:rPr lang="en-AU" sz="1200" dirty="0">
                <a:solidFill>
                  <a:schemeClr val="tx1"/>
                </a:solidFill>
                <a:latin typeface="Arial Narrow" panose="020B0606020202030204" pitchFamily="34" charset="0"/>
              </a:rPr>
              <a:t> in your methods?</a:t>
            </a:r>
          </a:p>
        </p:txBody>
      </p:sp>
      <p:sp>
        <p:nvSpPr>
          <p:cNvPr id="74" name="Rectangle 73"/>
          <p:cNvSpPr/>
          <p:nvPr/>
        </p:nvSpPr>
        <p:spPr>
          <a:xfrm>
            <a:off x="610886" y="1972486"/>
            <a:ext cx="3200053" cy="2781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Q1. Is this the wording of your research question? </a:t>
            </a:r>
          </a:p>
        </p:txBody>
      </p:sp>
      <p:sp>
        <p:nvSpPr>
          <p:cNvPr id="75" name="Down Arrow 74"/>
          <p:cNvSpPr/>
          <p:nvPr/>
        </p:nvSpPr>
        <p:spPr>
          <a:xfrm>
            <a:off x="2318487" y="2200150"/>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6" name="TextBox 75"/>
          <p:cNvSpPr txBox="1"/>
          <p:nvPr/>
        </p:nvSpPr>
        <p:spPr>
          <a:xfrm>
            <a:off x="2419813" y="2143405"/>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77" name="Down Arrow 76"/>
          <p:cNvSpPr/>
          <p:nvPr/>
        </p:nvSpPr>
        <p:spPr>
          <a:xfrm>
            <a:off x="489870" y="2042490"/>
            <a:ext cx="502174" cy="416611"/>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8" name="TextBox 77"/>
          <p:cNvSpPr txBox="1"/>
          <p:nvPr/>
        </p:nvSpPr>
        <p:spPr>
          <a:xfrm>
            <a:off x="582061" y="21479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79" name="Rectangle 78"/>
          <p:cNvSpPr/>
          <p:nvPr/>
        </p:nvSpPr>
        <p:spPr>
          <a:xfrm>
            <a:off x="402003" y="2438682"/>
            <a:ext cx="843802" cy="2458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200" dirty="0">
              <a:solidFill>
                <a:schemeClr val="bg1"/>
              </a:solidFill>
              <a:latin typeface="Arial Narrow" panose="020B0606020202030204" pitchFamily="34" charset="0"/>
            </a:endParaRPr>
          </a:p>
        </p:txBody>
      </p:sp>
      <p:sp>
        <p:nvSpPr>
          <p:cNvPr id="53" name="TextBox 52"/>
          <p:cNvSpPr txBox="1"/>
          <p:nvPr/>
        </p:nvSpPr>
        <p:spPr>
          <a:xfrm>
            <a:off x="2153279" y="1386009"/>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sp>
        <p:nvSpPr>
          <p:cNvPr id="81" name="TextBox 80"/>
          <p:cNvSpPr txBox="1"/>
          <p:nvPr/>
        </p:nvSpPr>
        <p:spPr>
          <a:xfrm>
            <a:off x="2164800" y="1738894"/>
            <a:ext cx="915681" cy="276999"/>
          </a:xfrm>
          <a:prstGeom prst="rect">
            <a:avLst/>
          </a:prstGeom>
          <a:noFill/>
        </p:spPr>
        <p:txBody>
          <a:bodyPr wrap="square" rtlCol="0">
            <a:spAutoFit/>
          </a:bodyPr>
          <a:lstStyle/>
          <a:p>
            <a:pPr algn="ctr"/>
            <a:r>
              <a:rPr lang="en-AU" sz="1200" b="1" dirty="0">
                <a:latin typeface="Arial Narrow" panose="020B0606020202030204" pitchFamily="34" charset="0"/>
              </a:rPr>
              <a:t>Start here</a:t>
            </a:r>
          </a:p>
        </p:txBody>
      </p:sp>
      <p:sp>
        <p:nvSpPr>
          <p:cNvPr id="90" name="Down Arrow 89"/>
          <p:cNvSpPr/>
          <p:nvPr/>
        </p:nvSpPr>
        <p:spPr>
          <a:xfrm>
            <a:off x="2260978" y="6166346"/>
            <a:ext cx="649147" cy="25190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1" name="TextBox 90"/>
          <p:cNvSpPr txBox="1"/>
          <p:nvPr/>
        </p:nvSpPr>
        <p:spPr>
          <a:xfrm>
            <a:off x="2394933" y="6168646"/>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71" name="Rectangle 70"/>
          <p:cNvSpPr/>
          <p:nvPr/>
        </p:nvSpPr>
        <p:spPr>
          <a:xfrm>
            <a:off x="968938" y="6395914"/>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1" name="Up Arrow 100"/>
          <p:cNvSpPr/>
          <p:nvPr/>
        </p:nvSpPr>
        <p:spPr>
          <a:xfrm rot="5400000">
            <a:off x="3670887" y="6360099"/>
            <a:ext cx="668618" cy="411250"/>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3" name="TextBox 102"/>
          <p:cNvSpPr txBox="1"/>
          <p:nvPr/>
        </p:nvSpPr>
        <p:spPr>
          <a:xfrm>
            <a:off x="543315" y="4369252"/>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4" name="TextBox 103"/>
          <p:cNvSpPr txBox="1"/>
          <p:nvPr/>
        </p:nvSpPr>
        <p:spPr>
          <a:xfrm>
            <a:off x="549171" y="3024408"/>
            <a:ext cx="422434"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05" name="TextBox 104"/>
          <p:cNvSpPr txBox="1"/>
          <p:nvPr/>
        </p:nvSpPr>
        <p:spPr>
          <a:xfrm>
            <a:off x="3712062" y="1419864"/>
            <a:ext cx="1030054"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GROUP 1</a:t>
            </a:r>
          </a:p>
        </p:txBody>
      </p:sp>
      <p:sp>
        <p:nvSpPr>
          <p:cNvPr id="106" name="TextBox 105"/>
          <p:cNvSpPr txBox="1"/>
          <p:nvPr/>
        </p:nvSpPr>
        <p:spPr>
          <a:xfrm>
            <a:off x="5025439" y="1423193"/>
            <a:ext cx="1010583" cy="21544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GROUP 2</a:t>
            </a:r>
          </a:p>
        </p:txBody>
      </p:sp>
      <p:sp>
        <p:nvSpPr>
          <p:cNvPr id="80" name="TextBox 79"/>
          <p:cNvSpPr txBox="1"/>
          <p:nvPr/>
        </p:nvSpPr>
        <p:spPr>
          <a:xfrm>
            <a:off x="913638" y="635079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12" name="TextBox 111"/>
          <p:cNvSpPr txBox="1"/>
          <p:nvPr/>
        </p:nvSpPr>
        <p:spPr>
          <a:xfrm>
            <a:off x="1462586" y="645251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13" name="TextBox 112"/>
          <p:cNvSpPr txBox="1"/>
          <p:nvPr/>
        </p:nvSpPr>
        <p:spPr>
          <a:xfrm>
            <a:off x="1404149" y="6425075"/>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number of sample points occupied by a species</a:t>
            </a:r>
          </a:p>
        </p:txBody>
      </p:sp>
      <p:sp>
        <p:nvSpPr>
          <p:cNvPr id="115" name="TextBox 114"/>
          <p:cNvSpPr txBox="1"/>
          <p:nvPr/>
        </p:nvSpPr>
        <p:spPr>
          <a:xfrm>
            <a:off x="1798840" y="653003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points sampled</a:t>
            </a:r>
          </a:p>
        </p:txBody>
      </p:sp>
      <p:sp>
        <p:nvSpPr>
          <p:cNvPr id="116" name="Rectangle 115"/>
          <p:cNvSpPr/>
          <p:nvPr/>
        </p:nvSpPr>
        <p:spPr>
          <a:xfrm>
            <a:off x="675905" y="6842424"/>
            <a:ext cx="3113822"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Q7. Did you use the Line Intercept Method?</a:t>
            </a:r>
          </a:p>
        </p:txBody>
      </p:sp>
      <p:sp>
        <p:nvSpPr>
          <p:cNvPr id="117" name="Down Arrow 116"/>
          <p:cNvSpPr/>
          <p:nvPr/>
        </p:nvSpPr>
        <p:spPr>
          <a:xfrm>
            <a:off x="506338" y="5074599"/>
            <a:ext cx="417873" cy="603852"/>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18" name="TextBox 117"/>
          <p:cNvSpPr txBox="1"/>
          <p:nvPr/>
        </p:nvSpPr>
        <p:spPr>
          <a:xfrm>
            <a:off x="537100" y="527222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21" name="TextBox 120"/>
          <p:cNvSpPr txBox="1"/>
          <p:nvPr/>
        </p:nvSpPr>
        <p:spPr>
          <a:xfrm>
            <a:off x="537100" y="728873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pic>
        <p:nvPicPr>
          <p:cNvPr id="122" name="Picture 121"/>
          <p:cNvPicPr>
            <a:picLocks noChangeAspect="1"/>
          </p:cNvPicPr>
          <p:nvPr/>
        </p:nvPicPr>
        <p:blipFill>
          <a:blip r:embed="rId3"/>
          <a:stretch>
            <a:fillRect/>
          </a:stretch>
        </p:blipFill>
        <p:spPr>
          <a:xfrm>
            <a:off x="959504" y="3869713"/>
            <a:ext cx="133752" cy="155589"/>
          </a:xfrm>
          <a:prstGeom prst="rect">
            <a:avLst/>
          </a:prstGeom>
        </p:spPr>
      </p:pic>
      <p:sp>
        <p:nvSpPr>
          <p:cNvPr id="124" name="Down Arrow 123"/>
          <p:cNvSpPr/>
          <p:nvPr/>
        </p:nvSpPr>
        <p:spPr>
          <a:xfrm>
            <a:off x="2366364" y="7056093"/>
            <a:ext cx="537628" cy="237759"/>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5" name="TextBox 124"/>
          <p:cNvSpPr txBox="1"/>
          <p:nvPr/>
        </p:nvSpPr>
        <p:spPr>
          <a:xfrm>
            <a:off x="2444313" y="7028421"/>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26" name="Rectangle 125"/>
          <p:cNvSpPr/>
          <p:nvPr/>
        </p:nvSpPr>
        <p:spPr>
          <a:xfrm>
            <a:off x="553152" y="6178693"/>
            <a:ext cx="221310" cy="21424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xtBox 130"/>
          <p:cNvSpPr txBox="1"/>
          <p:nvPr/>
        </p:nvSpPr>
        <p:spPr>
          <a:xfrm>
            <a:off x="495852" y="7082806"/>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2" name="Rectangle 131"/>
          <p:cNvSpPr/>
          <p:nvPr/>
        </p:nvSpPr>
        <p:spPr>
          <a:xfrm>
            <a:off x="748355" y="7713363"/>
            <a:ext cx="3035935" cy="2681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Q8. Did you use a quadrat in your methods?</a:t>
            </a:r>
          </a:p>
        </p:txBody>
      </p:sp>
      <p:sp>
        <p:nvSpPr>
          <p:cNvPr id="134" name="Rectangle 133"/>
          <p:cNvSpPr/>
          <p:nvPr/>
        </p:nvSpPr>
        <p:spPr>
          <a:xfrm>
            <a:off x="419258" y="8548882"/>
            <a:ext cx="977075" cy="21371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36" name="TextBox 135"/>
          <p:cNvSpPr txBox="1"/>
          <p:nvPr/>
        </p:nvSpPr>
        <p:spPr>
          <a:xfrm>
            <a:off x="486444" y="7928303"/>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39" name="Rectangle 138"/>
          <p:cNvSpPr/>
          <p:nvPr/>
        </p:nvSpPr>
        <p:spPr>
          <a:xfrm>
            <a:off x="954228" y="7273180"/>
            <a:ext cx="2830157"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0" name="TextBox 139"/>
          <p:cNvSpPr txBox="1"/>
          <p:nvPr/>
        </p:nvSpPr>
        <p:spPr>
          <a:xfrm>
            <a:off x="965277" y="7238342"/>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1" name="TextBox 140"/>
          <p:cNvSpPr txBox="1"/>
          <p:nvPr/>
        </p:nvSpPr>
        <p:spPr>
          <a:xfrm>
            <a:off x="1504001" y="7327157"/>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2" name="TextBox 141"/>
          <p:cNvSpPr txBox="1"/>
          <p:nvPr/>
        </p:nvSpPr>
        <p:spPr>
          <a:xfrm>
            <a:off x="1393263" y="7307836"/>
            <a:ext cx="2179026" cy="184666"/>
          </a:xfrm>
          <a:prstGeom prst="rect">
            <a:avLst/>
          </a:prstGeom>
          <a:noFill/>
        </p:spPr>
        <p:txBody>
          <a:bodyPr wrap="square" rtlCol="0">
            <a:spAutoFit/>
          </a:bodyPr>
          <a:lstStyle/>
          <a:p>
            <a:pPr algn="ctr"/>
            <a:r>
              <a:rPr lang="en-AU" sz="600" u="sng" dirty="0">
                <a:latin typeface="Arial Narrow" panose="020B0606020202030204" pitchFamily="34" charset="0"/>
              </a:rPr>
              <a:t>Total length of transect occupied by a species</a:t>
            </a:r>
          </a:p>
        </p:txBody>
      </p:sp>
      <p:sp>
        <p:nvSpPr>
          <p:cNvPr id="143" name="TextBox 142"/>
          <p:cNvSpPr txBox="1"/>
          <p:nvPr/>
        </p:nvSpPr>
        <p:spPr>
          <a:xfrm>
            <a:off x="1797933" y="7404195"/>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transect length</a:t>
            </a:r>
          </a:p>
        </p:txBody>
      </p:sp>
      <p:sp>
        <p:nvSpPr>
          <p:cNvPr id="144" name="Down Arrow 143"/>
          <p:cNvSpPr/>
          <p:nvPr/>
        </p:nvSpPr>
        <p:spPr>
          <a:xfrm>
            <a:off x="2366364" y="7941243"/>
            <a:ext cx="537628" cy="254281"/>
          </a:xfrm>
          <a:prstGeom prst="downArrow">
            <a:avLst>
              <a:gd name="adj1" fmla="val 50000"/>
              <a:gd name="adj2" fmla="val 53425"/>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45" name="TextBox 144"/>
          <p:cNvSpPr txBox="1"/>
          <p:nvPr/>
        </p:nvSpPr>
        <p:spPr>
          <a:xfrm>
            <a:off x="2444313" y="7909263"/>
            <a:ext cx="500080" cy="276999"/>
          </a:xfrm>
          <a:prstGeom prst="rect">
            <a:avLst/>
          </a:prstGeom>
          <a:noFill/>
          <a:ln>
            <a:noFill/>
          </a:ln>
        </p:spPr>
        <p:txBody>
          <a:bodyPr wrap="square" rtlCol="0">
            <a:spAutoFit/>
          </a:bodyPr>
          <a:lstStyle/>
          <a:p>
            <a:r>
              <a:rPr lang="en-AU" sz="1200" dirty="0">
                <a:solidFill>
                  <a:schemeClr val="bg1"/>
                </a:solidFill>
                <a:latin typeface="Arial Narrow" panose="020B0606020202030204" pitchFamily="34" charset="0"/>
              </a:rPr>
              <a:t>Yes</a:t>
            </a:r>
          </a:p>
        </p:txBody>
      </p:sp>
      <p:sp>
        <p:nvSpPr>
          <p:cNvPr id="146" name="Rectangle 145"/>
          <p:cNvSpPr/>
          <p:nvPr/>
        </p:nvSpPr>
        <p:spPr>
          <a:xfrm>
            <a:off x="951549" y="8178657"/>
            <a:ext cx="2832740" cy="3396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7" name="TextBox 146"/>
          <p:cNvSpPr txBox="1"/>
          <p:nvPr/>
        </p:nvSpPr>
        <p:spPr>
          <a:xfrm>
            <a:off x="945852" y="8147980"/>
            <a:ext cx="740556" cy="400110"/>
          </a:xfrm>
          <a:prstGeom prst="rect">
            <a:avLst/>
          </a:prstGeom>
          <a:noFill/>
        </p:spPr>
        <p:txBody>
          <a:bodyPr wrap="square" rtlCol="0">
            <a:spAutoFit/>
          </a:bodyPr>
          <a:lstStyle/>
          <a:p>
            <a:pPr algn="ctr"/>
            <a:r>
              <a:rPr lang="en-AU" sz="1000" dirty="0">
                <a:latin typeface="Arial Narrow" panose="020B0606020202030204" pitchFamily="34" charset="0"/>
              </a:rPr>
              <a:t>Percentage Cover</a:t>
            </a:r>
          </a:p>
        </p:txBody>
      </p:sp>
      <p:sp>
        <p:nvSpPr>
          <p:cNvPr id="148" name="TextBox 147"/>
          <p:cNvSpPr txBox="1"/>
          <p:nvPr/>
        </p:nvSpPr>
        <p:spPr>
          <a:xfrm>
            <a:off x="1509997" y="8203101"/>
            <a:ext cx="341168" cy="307777"/>
          </a:xfrm>
          <a:prstGeom prst="rect">
            <a:avLst/>
          </a:prstGeom>
          <a:noFill/>
        </p:spPr>
        <p:txBody>
          <a:bodyPr wrap="square" rtlCol="0">
            <a:spAutoFit/>
          </a:bodyPr>
          <a:lstStyle/>
          <a:p>
            <a:pPr algn="ctr"/>
            <a:r>
              <a:rPr lang="en-AU" sz="1400" dirty="0">
                <a:latin typeface="Arial Narrow" panose="020B0606020202030204" pitchFamily="34" charset="0"/>
              </a:rPr>
              <a:t>=</a:t>
            </a:r>
          </a:p>
        </p:txBody>
      </p:sp>
      <p:sp>
        <p:nvSpPr>
          <p:cNvPr id="149" name="TextBox 148"/>
          <p:cNvSpPr txBox="1"/>
          <p:nvPr/>
        </p:nvSpPr>
        <p:spPr>
          <a:xfrm>
            <a:off x="1199814" y="8216047"/>
            <a:ext cx="2085418" cy="184666"/>
          </a:xfrm>
          <a:prstGeom prst="rect">
            <a:avLst/>
          </a:prstGeom>
          <a:noFill/>
        </p:spPr>
        <p:txBody>
          <a:bodyPr wrap="square" rtlCol="0">
            <a:spAutoFit/>
          </a:bodyPr>
          <a:lstStyle/>
          <a:p>
            <a:pPr algn="ctr"/>
            <a:r>
              <a:rPr lang="en-AU" sz="600" u="sng" dirty="0">
                <a:latin typeface="Arial Narrow" panose="020B0606020202030204" pitchFamily="34" charset="0"/>
              </a:rPr>
              <a:t>Total % cover for all quadrats</a:t>
            </a:r>
          </a:p>
        </p:txBody>
      </p:sp>
      <p:sp>
        <p:nvSpPr>
          <p:cNvPr id="150" name="TextBox 149"/>
          <p:cNvSpPr txBox="1"/>
          <p:nvPr/>
        </p:nvSpPr>
        <p:spPr>
          <a:xfrm>
            <a:off x="1589998" y="8311072"/>
            <a:ext cx="1341960" cy="184666"/>
          </a:xfrm>
          <a:prstGeom prst="rect">
            <a:avLst/>
          </a:prstGeom>
          <a:noFill/>
        </p:spPr>
        <p:txBody>
          <a:bodyPr wrap="square" rtlCol="0">
            <a:spAutoFit/>
          </a:bodyPr>
          <a:lstStyle/>
          <a:p>
            <a:pPr algn="ctr"/>
            <a:r>
              <a:rPr lang="en-AU" sz="600" dirty="0">
                <a:latin typeface="Arial Narrow" panose="020B0606020202030204" pitchFamily="34" charset="0"/>
              </a:rPr>
              <a:t>Total number of quadrats</a:t>
            </a:r>
          </a:p>
        </p:txBody>
      </p:sp>
      <p:sp>
        <p:nvSpPr>
          <p:cNvPr id="151" name="Rectangle 150"/>
          <p:cNvSpPr/>
          <p:nvPr/>
        </p:nvSpPr>
        <p:spPr>
          <a:xfrm>
            <a:off x="562984" y="5666400"/>
            <a:ext cx="832075" cy="2044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bg1"/>
              </a:solidFill>
              <a:latin typeface="Arial Narrow" panose="020B0606020202030204" pitchFamily="34" charset="0"/>
            </a:endParaRPr>
          </a:p>
        </p:txBody>
      </p:sp>
      <p:sp>
        <p:nvSpPr>
          <p:cNvPr id="152" name="Up Arrow 151"/>
          <p:cNvSpPr/>
          <p:nvPr/>
        </p:nvSpPr>
        <p:spPr>
          <a:xfrm rot="5400000">
            <a:off x="3668155" y="7233535"/>
            <a:ext cx="641457" cy="42527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3" name="Up Arrow 152"/>
          <p:cNvSpPr/>
          <p:nvPr/>
        </p:nvSpPr>
        <p:spPr>
          <a:xfrm rot="5400000">
            <a:off x="3597204" y="8071770"/>
            <a:ext cx="648073" cy="548485"/>
          </a:xfrm>
          <a:prstGeom prst="up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4" name="TextBox 153"/>
          <p:cNvSpPr txBox="1"/>
          <p:nvPr/>
        </p:nvSpPr>
        <p:spPr>
          <a:xfrm>
            <a:off x="492366" y="6175518"/>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155" name="TextBox 154"/>
          <p:cNvSpPr txBox="1"/>
          <p:nvPr/>
        </p:nvSpPr>
        <p:spPr>
          <a:xfrm>
            <a:off x="270655" y="8524069"/>
            <a:ext cx="1320051"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6" name="TextBox 155"/>
          <p:cNvSpPr txBox="1"/>
          <p:nvPr/>
        </p:nvSpPr>
        <p:spPr>
          <a:xfrm>
            <a:off x="322897" y="5644362"/>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157" name="Down Arrow 156"/>
          <p:cNvSpPr/>
          <p:nvPr/>
        </p:nvSpPr>
        <p:spPr>
          <a:xfrm>
            <a:off x="441730" y="8252083"/>
            <a:ext cx="438840" cy="321084"/>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58" name="TextBox 157"/>
          <p:cNvSpPr txBox="1"/>
          <p:nvPr/>
        </p:nvSpPr>
        <p:spPr>
          <a:xfrm>
            <a:off x="322018" y="2436917"/>
            <a:ext cx="980123" cy="250742"/>
          </a:xfrm>
          <a:prstGeom prst="rect">
            <a:avLst/>
          </a:prstGeom>
          <a:solidFill>
            <a:schemeClr val="bg1">
              <a:lumMod val="65000"/>
            </a:schemeClr>
          </a:solidFill>
        </p:spPr>
        <p:txBody>
          <a:bodyPr wrap="square" rtlCol="0">
            <a:spAutoFit/>
          </a:bodyPr>
          <a:lstStyle/>
          <a:p>
            <a:r>
              <a:rPr lang="en-AU" sz="1000" dirty="0">
                <a:solidFill>
                  <a:schemeClr val="bg1"/>
                </a:solidFill>
                <a:latin typeface="Arial Narrow" panose="020B0606020202030204" pitchFamily="34" charset="0"/>
              </a:rPr>
              <a:t>Go to Next Page</a:t>
            </a:r>
          </a:p>
        </p:txBody>
      </p:sp>
      <p:sp>
        <p:nvSpPr>
          <p:cNvPr id="159" name="Rectangle 158"/>
          <p:cNvSpPr/>
          <p:nvPr/>
        </p:nvSpPr>
        <p:spPr>
          <a:xfrm>
            <a:off x="1378057" y="2436820"/>
            <a:ext cx="2614896" cy="2508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AU" sz="1200" dirty="0">
                <a:solidFill>
                  <a:schemeClr val="tx1"/>
                </a:solidFill>
                <a:latin typeface="Arial Narrow" panose="020B0606020202030204" pitchFamily="34" charset="0"/>
              </a:rPr>
              <a:t>Q2. Is the dependent variable </a:t>
            </a:r>
            <a:r>
              <a:rPr lang="en-AU" sz="1200" b="1" dirty="0">
                <a:solidFill>
                  <a:schemeClr val="tx1"/>
                </a:solidFill>
                <a:latin typeface="Arial Narrow" panose="020B0606020202030204" pitchFamily="34" charset="0"/>
              </a:rPr>
              <a:t>abundance</a:t>
            </a:r>
            <a:r>
              <a:rPr lang="en-AU" sz="1200" dirty="0">
                <a:solidFill>
                  <a:schemeClr val="tx1"/>
                </a:solidFill>
                <a:latin typeface="Arial Narrow" panose="020B0606020202030204" pitchFamily="34" charset="0"/>
              </a:rPr>
              <a:t>? </a:t>
            </a:r>
          </a:p>
        </p:txBody>
      </p:sp>
      <p:sp>
        <p:nvSpPr>
          <p:cNvPr id="160" name="Up Arrow 159"/>
          <p:cNvSpPr/>
          <p:nvPr/>
        </p:nvSpPr>
        <p:spPr>
          <a:xfrm rot="5400000">
            <a:off x="3820584" y="2388689"/>
            <a:ext cx="474258" cy="333954"/>
          </a:xfrm>
          <a:prstGeom prst="upArrow">
            <a:avLst>
              <a:gd name="adj1" fmla="val 50000"/>
              <a:gd name="adj2" fmla="val 44396"/>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1" name="TextBox 160"/>
          <p:cNvSpPr txBox="1"/>
          <p:nvPr/>
        </p:nvSpPr>
        <p:spPr>
          <a:xfrm>
            <a:off x="3866371" y="24133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Yes</a:t>
            </a:r>
          </a:p>
        </p:txBody>
      </p:sp>
      <p:sp>
        <p:nvSpPr>
          <p:cNvPr id="162" name="Down Arrow 161"/>
          <p:cNvSpPr/>
          <p:nvPr/>
        </p:nvSpPr>
        <p:spPr>
          <a:xfrm>
            <a:off x="2315538" y="2636908"/>
            <a:ext cx="571830" cy="236670"/>
          </a:xfrm>
          <a:prstGeom prst="downArrow">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63" name="TextBox 162"/>
          <p:cNvSpPr txBox="1"/>
          <p:nvPr/>
        </p:nvSpPr>
        <p:spPr>
          <a:xfrm>
            <a:off x="2452086" y="2610679"/>
            <a:ext cx="720080" cy="276999"/>
          </a:xfrm>
          <a:prstGeom prst="rect">
            <a:avLst/>
          </a:prstGeom>
          <a:noFill/>
        </p:spPr>
        <p:txBody>
          <a:bodyPr wrap="square" rtlCol="0">
            <a:spAutoFit/>
          </a:bodyPr>
          <a:lstStyle/>
          <a:p>
            <a:r>
              <a:rPr lang="en-AU" sz="1200" dirty="0">
                <a:solidFill>
                  <a:schemeClr val="bg1"/>
                </a:solidFill>
                <a:latin typeface="Arial Narrow" panose="020B0606020202030204" pitchFamily="34" charset="0"/>
              </a:rPr>
              <a:t>No</a:t>
            </a:r>
          </a:p>
        </p:txBody>
      </p:sp>
      <p:sp>
        <p:nvSpPr>
          <p:cNvPr id="2" name="TextBox 1"/>
          <p:cNvSpPr txBox="1"/>
          <p:nvPr/>
        </p:nvSpPr>
        <p:spPr>
          <a:xfrm>
            <a:off x="1158575" y="3464315"/>
            <a:ext cx="684803" cy="184666"/>
          </a:xfrm>
          <a:prstGeom prst="rect">
            <a:avLst/>
          </a:prstGeom>
          <a:noFill/>
        </p:spPr>
        <p:txBody>
          <a:bodyPr wrap="none" rtlCol="0">
            <a:spAutoFit/>
          </a:bodyPr>
          <a:lstStyle/>
          <a:p>
            <a:r>
              <a:rPr lang="en-AU" sz="600" dirty="0">
                <a:latin typeface="Arial Narrow" panose="020B0606020202030204" pitchFamily="34" charset="0"/>
              </a:rPr>
              <a:t>(Quadrat Method)</a:t>
            </a:r>
          </a:p>
        </p:txBody>
      </p:sp>
      <p:sp>
        <p:nvSpPr>
          <p:cNvPr id="95" name="TextBox 94"/>
          <p:cNvSpPr txBox="1"/>
          <p:nvPr/>
        </p:nvSpPr>
        <p:spPr>
          <a:xfrm>
            <a:off x="3005254" y="6378321"/>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6" name="TextBox 95"/>
          <p:cNvSpPr txBox="1"/>
          <p:nvPr/>
        </p:nvSpPr>
        <p:spPr>
          <a:xfrm>
            <a:off x="2927074" y="7283467"/>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7" name="TextBox 96"/>
          <p:cNvSpPr txBox="1"/>
          <p:nvPr/>
        </p:nvSpPr>
        <p:spPr>
          <a:xfrm>
            <a:off x="2480592" y="8194596"/>
            <a:ext cx="922735" cy="276999"/>
          </a:xfrm>
          <a:prstGeom prst="rect">
            <a:avLst/>
          </a:prstGeom>
          <a:noFill/>
        </p:spPr>
        <p:txBody>
          <a:bodyPr wrap="square" rtlCol="0">
            <a:spAutoFit/>
          </a:bodyPr>
          <a:lstStyle/>
          <a:p>
            <a:pPr algn="ctr"/>
            <a:r>
              <a:rPr lang="en-AU" sz="1200" dirty="0">
                <a:latin typeface="Arial Narrow" panose="020B0606020202030204" pitchFamily="34" charset="0"/>
              </a:rPr>
              <a:t>x100</a:t>
            </a:r>
          </a:p>
        </p:txBody>
      </p:sp>
      <p:sp>
        <p:nvSpPr>
          <p:cNvPr id="99" name="TextBox 98">
            <a:extLst>
              <a:ext uri="{FF2B5EF4-FFF2-40B4-BE49-F238E27FC236}">
                <a16:creationId xmlns:a16="http://schemas.microsoft.com/office/drawing/2014/main" id="{01ACF1DF-0ED8-4238-9EB0-A3D96679393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00" name="TextBox 17">
            <a:extLst>
              <a:ext uri="{FF2B5EF4-FFF2-40B4-BE49-F238E27FC236}">
                <a16:creationId xmlns:a16="http://schemas.microsoft.com/office/drawing/2014/main" id="{4CF5EA57-A7DC-40C3-9B05-8E5B357694E9}"/>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2" name="Straight Connector 101">
            <a:extLst>
              <a:ext uri="{FF2B5EF4-FFF2-40B4-BE49-F238E27FC236}">
                <a16:creationId xmlns:a16="http://schemas.microsoft.com/office/drawing/2014/main" id="{0B09FAC3-D564-44FA-8EB5-CAF3F0304AD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6F684EF-FF18-43BB-BB13-9385DD37EB7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5554748D-283E-3FD5-8C48-8A99C21E83AD}"/>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CEFFBE2C-6A52-CD9F-D994-C4A7F59122E5}"/>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918F5B1F-61B7-3539-2603-177DFBEA053C}"/>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FF9378C5-E552-5B59-B59B-C55DFB574DBC}"/>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8. Analyse your data (answer the RQ)</a:t>
            </a:r>
            <a:endParaRPr lang="en-AU" b="1" i="1" dirty="0">
              <a:latin typeface="Arial Narrow" panose="020B0606020202030204" pitchFamily="34" charset="0"/>
            </a:endParaRPr>
          </a:p>
        </p:txBody>
      </p:sp>
    </p:spTree>
    <p:extLst>
      <p:ext uri="{BB962C8B-B14F-4D97-AF65-F5344CB8AC3E}">
        <p14:creationId xmlns:p14="http://schemas.microsoft.com/office/powerpoint/2010/main" val="102778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0745" y="969600"/>
            <a:ext cx="6060998" cy="830997"/>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Online</a:t>
            </a:r>
          </a:p>
          <a:p>
            <a:pPr>
              <a:spcAft>
                <a:spcPts val="0"/>
              </a:spcAft>
            </a:pPr>
            <a:r>
              <a:rPr lang="en-GB" sz="1200" dirty="0">
                <a:latin typeface="Arial Narrow" panose="020B0606020202030204" pitchFamily="34" charset="0"/>
                <a:ea typeface="Times New Roman" panose="02020603050405020304" pitchFamily="18" charset="0"/>
              </a:rPr>
              <a:t>Google ‘t-test calculator’. Open GRAPHPAD at:</a:t>
            </a:r>
            <a:r>
              <a:rPr lang="en-GB" sz="1200" i="1" dirty="0">
                <a:latin typeface="Arial Narrow" panose="020B0606020202030204" pitchFamily="34" charset="0"/>
                <a:ea typeface="Times New Roman" panose="02020603050405020304" pitchFamily="18" charset="0"/>
              </a:rPr>
              <a:t> https://www.graphpad.com/quickcalcs/ttest1.cfm</a:t>
            </a:r>
          </a:p>
          <a:p>
            <a:pPr>
              <a:spcAft>
                <a:spcPts val="0"/>
              </a:spcAft>
            </a:pPr>
            <a:r>
              <a:rPr lang="en-GB" sz="1200" dirty="0">
                <a:latin typeface="Arial Narrow" panose="020B0606020202030204" pitchFamily="34" charset="0"/>
                <a:ea typeface="Times New Roman" panose="02020603050405020304" pitchFamily="18" charset="0"/>
              </a:rPr>
              <a:t>Enter data for Group 1 and Group 2. </a:t>
            </a:r>
            <a:r>
              <a:rPr lang="en-GB" sz="1200" b="1" dirty="0">
                <a:latin typeface="Arial Narrow" panose="020B0606020202030204" pitchFamily="34" charset="0"/>
                <a:ea typeface="Times New Roman" panose="02020603050405020304" pitchFamily="18" charset="0"/>
              </a:rPr>
              <a:t>If P = &lt;0.05, they are significantly different!</a:t>
            </a:r>
          </a:p>
          <a:p>
            <a:pPr>
              <a:spcAft>
                <a:spcPts val="0"/>
              </a:spcAft>
            </a:pPr>
            <a:r>
              <a:rPr lang="en-GB" sz="800" dirty="0">
                <a:latin typeface="Arial Narrow" panose="020B0606020202030204" pitchFamily="34" charset="0"/>
                <a:ea typeface="Times New Roman" panose="02020603050405020304" pitchFamily="18" charset="0"/>
              </a:rPr>
              <a:t>Maintain default values/assumptions: two sample t-test, two-tailed test, unpaired t-test, independent groups, groups have equal variance, 0.05 significant level.</a:t>
            </a:r>
          </a:p>
        </p:txBody>
      </p:sp>
      <p:sp>
        <p:nvSpPr>
          <p:cNvPr id="42" name="Rectangle 41"/>
          <p:cNvSpPr/>
          <p:nvPr/>
        </p:nvSpPr>
        <p:spPr>
          <a:xfrm>
            <a:off x="495757" y="4343184"/>
            <a:ext cx="599465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Hand calculation</a:t>
            </a:r>
          </a:p>
          <a:p>
            <a:pPr>
              <a:spcAft>
                <a:spcPts val="0"/>
              </a:spcAft>
            </a:pPr>
            <a:endParaRPr lang="en-GB" sz="12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The formula is:</a:t>
            </a:r>
          </a:p>
          <a:p>
            <a:r>
              <a:rPr lang="en-AU" sz="1200" dirty="0">
                <a:latin typeface="Arial Narrow" panose="020B0606020202030204" pitchFamily="34" charset="0"/>
                <a:ea typeface="Times New Roman" panose="02020603050405020304" pitchFamily="18" charset="0"/>
              </a:rPr>
              <a:t> </a:t>
            </a:r>
            <a:endParaRPr lang="en-GB" sz="1200" dirty="0">
              <a:latin typeface="Arial Narrow" panose="020B0606020202030204" pitchFamily="34" charset="0"/>
              <a:ea typeface="Times New Roman" panose="02020603050405020304" pitchFamily="18" charset="0"/>
            </a:endParaRPr>
          </a:p>
        </p:txBody>
      </p:sp>
      <p:pic>
        <p:nvPicPr>
          <p:cNvPr id="64" name="Picture 63"/>
          <p:cNvPicPr>
            <a:picLocks noChangeAspect="1"/>
          </p:cNvPicPr>
          <p:nvPr/>
        </p:nvPicPr>
        <p:blipFill rotWithShape="1">
          <a:blip r:embed="rId3"/>
          <a:srcRect l="1" t="32471" r="72903" b="32727"/>
          <a:stretch/>
        </p:blipFill>
        <p:spPr>
          <a:xfrm>
            <a:off x="1534009" y="4822209"/>
            <a:ext cx="295874" cy="216025"/>
          </a:xfrm>
          <a:prstGeom prst="rect">
            <a:avLst/>
          </a:prstGeom>
        </p:spPr>
      </p:pic>
      <p:pic>
        <p:nvPicPr>
          <p:cNvPr id="70" name="Picture 69"/>
          <p:cNvPicPr>
            <a:picLocks noChangeAspect="1"/>
          </p:cNvPicPr>
          <p:nvPr/>
        </p:nvPicPr>
        <p:blipFill rotWithShape="1">
          <a:blip r:embed="rId3"/>
          <a:srcRect l="32112"/>
          <a:stretch/>
        </p:blipFill>
        <p:spPr>
          <a:xfrm>
            <a:off x="1929705" y="4646337"/>
            <a:ext cx="741249" cy="620728"/>
          </a:xfrm>
          <a:prstGeom prst="rect">
            <a:avLst/>
          </a:prstGeom>
        </p:spPr>
      </p:pic>
      <p:sp>
        <p:nvSpPr>
          <p:cNvPr id="2" name="Right Arrow 1"/>
          <p:cNvSpPr/>
          <p:nvPr/>
        </p:nvSpPr>
        <p:spPr>
          <a:xfrm>
            <a:off x="2670954" y="4635505"/>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5" name="TextBox 4"/>
          <p:cNvSpPr txBox="1"/>
          <p:nvPr/>
        </p:nvSpPr>
        <p:spPr>
          <a:xfrm>
            <a:off x="2612544" y="4659559"/>
            <a:ext cx="596051"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numerator</a:t>
            </a:r>
          </a:p>
        </p:txBody>
      </p:sp>
      <p:sp>
        <p:nvSpPr>
          <p:cNvPr id="76" name="Right Arrow 75"/>
          <p:cNvSpPr/>
          <p:nvPr/>
        </p:nvSpPr>
        <p:spPr>
          <a:xfrm>
            <a:off x="2670954" y="4950530"/>
            <a:ext cx="519239" cy="2919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AU" sz="800" dirty="0">
              <a:solidFill>
                <a:schemeClr val="bg1"/>
              </a:solidFill>
              <a:latin typeface="Arial Narrow" panose="020B0606020202030204" pitchFamily="34" charset="0"/>
            </a:endParaRPr>
          </a:p>
        </p:txBody>
      </p:sp>
      <p:sp>
        <p:nvSpPr>
          <p:cNvPr id="79" name="TextBox 78"/>
          <p:cNvSpPr txBox="1"/>
          <p:nvPr/>
        </p:nvSpPr>
        <p:spPr>
          <a:xfrm>
            <a:off x="2603206" y="4994272"/>
            <a:ext cx="721665"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denominator</a:t>
            </a:r>
          </a:p>
        </p:txBody>
      </p:sp>
      <p:cxnSp>
        <p:nvCxnSpPr>
          <p:cNvPr id="10" name="Straight Connector 9"/>
          <p:cNvCxnSpPr/>
          <p:nvPr/>
        </p:nvCxnSpPr>
        <p:spPr>
          <a:xfrm>
            <a:off x="3208595" y="4893547"/>
            <a:ext cx="7736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65949" y="4561833"/>
            <a:ext cx="1058978" cy="338554"/>
          </a:xfrm>
          <a:prstGeom prst="rect">
            <a:avLst/>
          </a:prstGeom>
          <a:noFill/>
        </p:spPr>
        <p:txBody>
          <a:bodyPr wrap="square" rtlCol="0">
            <a:spAutoFit/>
          </a:bodyPr>
          <a:lstStyle/>
          <a:p>
            <a:pPr algn="ctr"/>
            <a:r>
              <a:rPr lang="en-AU" sz="800" dirty="0">
                <a:latin typeface="Arial Narrow" panose="020B0606020202030204" pitchFamily="34" charset="0"/>
              </a:rPr>
              <a:t>Difference between </a:t>
            </a:r>
          </a:p>
          <a:p>
            <a:pPr algn="ctr"/>
            <a:r>
              <a:rPr lang="en-AU" sz="800" dirty="0">
                <a:latin typeface="Arial Narrow" panose="020B0606020202030204" pitchFamily="34" charset="0"/>
              </a:rPr>
              <a:t>the means </a:t>
            </a:r>
          </a:p>
        </p:txBody>
      </p:sp>
      <p:sp>
        <p:nvSpPr>
          <p:cNvPr id="80" name="TextBox 79"/>
          <p:cNvSpPr txBox="1"/>
          <p:nvPr/>
        </p:nvSpPr>
        <p:spPr>
          <a:xfrm>
            <a:off x="3065949" y="4917484"/>
            <a:ext cx="1058978" cy="338554"/>
          </a:xfrm>
          <a:prstGeom prst="rect">
            <a:avLst/>
          </a:prstGeom>
          <a:noFill/>
        </p:spPr>
        <p:txBody>
          <a:bodyPr wrap="square" rtlCol="0">
            <a:spAutoFit/>
          </a:bodyPr>
          <a:lstStyle/>
          <a:p>
            <a:pPr algn="ctr"/>
            <a:r>
              <a:rPr lang="en-AU" sz="800" dirty="0">
                <a:latin typeface="Arial Narrow" panose="020B0606020202030204" pitchFamily="34" charset="0"/>
              </a:rPr>
              <a:t>Standard error of </a:t>
            </a:r>
          </a:p>
          <a:p>
            <a:pPr algn="ctr"/>
            <a:r>
              <a:rPr lang="en-AU" sz="800" dirty="0">
                <a:latin typeface="Arial Narrow" panose="020B0606020202030204" pitchFamily="34" charset="0"/>
              </a:rPr>
              <a:t>the difference</a:t>
            </a:r>
          </a:p>
        </p:txBody>
      </p:sp>
      <p:sp>
        <p:nvSpPr>
          <p:cNvPr id="14" name="Rectangle 13"/>
          <p:cNvSpPr/>
          <p:nvPr/>
        </p:nvSpPr>
        <p:spPr>
          <a:xfrm>
            <a:off x="4215552" y="4893904"/>
            <a:ext cx="2339278" cy="184666"/>
          </a:xfrm>
          <a:prstGeom prst="rect">
            <a:avLst/>
          </a:prstGeom>
        </p:spPr>
        <p:txBody>
          <a:bodyPr wrap="square">
            <a:spAutoFit/>
          </a:bodyPr>
          <a:lstStyle/>
          <a:p>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1</a:t>
            </a:r>
            <a:r>
              <a:rPr lang="en-GB" sz="600" baseline="30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(s</a:t>
            </a:r>
            <a:r>
              <a:rPr lang="en-GB" sz="600" baseline="-25000" dirty="0">
                <a:latin typeface="Times New Roman" panose="02020603050405020304" pitchFamily="18" charset="0"/>
                <a:ea typeface="Times New Roman" panose="02020603050405020304" pitchFamily="18" charset="0"/>
              </a:rPr>
              <a:t>2</a:t>
            </a:r>
            <a:r>
              <a:rPr lang="en-GB" sz="600" baseline="30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x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a:t>
            </a:r>
            <a:r>
              <a:rPr lang="en-GB" sz="600" dirty="0">
                <a:latin typeface="Times New Roman" panose="02020603050405020304" pitchFamily="18" charset="0"/>
                <a:ea typeface="Times New Roman" panose="02020603050405020304" pitchFamily="18" charset="0"/>
              </a:rPr>
              <a:t>)] </a:t>
            </a:r>
            <a:r>
              <a:rPr lang="en-GB" sz="600" b="1" dirty="0">
                <a:latin typeface="Times New Roman" panose="02020603050405020304" pitchFamily="18" charset="0"/>
                <a:ea typeface="Times New Roman" panose="02020603050405020304" pitchFamily="18" charset="0"/>
              </a:rPr>
              <a:t>/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1</a:t>
            </a:r>
            <a:r>
              <a:rPr lang="en-GB" sz="600" dirty="0">
                <a:latin typeface="Times New Roman" panose="02020603050405020304" pitchFamily="18" charset="0"/>
                <a:ea typeface="Times New Roman" panose="02020603050405020304" pitchFamily="18" charset="0"/>
              </a:rPr>
              <a:t> + </a:t>
            </a:r>
            <a:r>
              <a:rPr lang="en-GB" sz="600" i="1" dirty="0">
                <a:latin typeface="Times New Roman" panose="02020603050405020304" pitchFamily="18" charset="0"/>
                <a:ea typeface="Times New Roman" panose="02020603050405020304" pitchFamily="18" charset="0"/>
              </a:rPr>
              <a:t>df</a:t>
            </a:r>
            <a:r>
              <a:rPr lang="en-GB" sz="600" baseline="-25000" dirty="0">
                <a:latin typeface="Times New Roman" panose="02020603050405020304" pitchFamily="18" charset="0"/>
                <a:ea typeface="Times New Roman" panose="02020603050405020304" pitchFamily="18" charset="0"/>
              </a:rPr>
              <a:t>2 </a:t>
            </a:r>
            <a:r>
              <a:rPr lang="en-GB" sz="600" dirty="0">
                <a:latin typeface="Times New Roman" panose="02020603050405020304" pitchFamily="18" charset="0"/>
                <a:ea typeface="Times New Roman" panose="02020603050405020304" pitchFamily="18" charset="0"/>
              </a:rPr>
              <a:t>] +  </a:t>
            </a:r>
            <a:r>
              <a:rPr lang="en-GB" sz="6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GB" sz="600" dirty="0">
                <a:latin typeface="Times New Roman" panose="02020603050405020304" pitchFamily="18" charset="0"/>
                <a:ea typeface="Times New Roman" panose="02020603050405020304" pitchFamily="18" charset="0"/>
              </a:rPr>
              <a:t> </a:t>
            </a:r>
            <a:r>
              <a:rPr lang="en-GB" sz="600" dirty="0">
                <a:latin typeface="Arial Narrow" panose="020B0606020202030204" pitchFamily="34" charset="0"/>
                <a:ea typeface="Times New Roman" panose="02020603050405020304" pitchFamily="18" charset="0"/>
              </a:rPr>
              <a:t>that again </a:t>
            </a:r>
            <a:endParaRPr lang="en-AU" sz="600" dirty="0">
              <a:latin typeface="Arial Narrow" panose="020B0606020202030204" pitchFamily="34" charset="0"/>
            </a:endParaRPr>
          </a:p>
        </p:txBody>
      </p:sp>
      <p:cxnSp>
        <p:nvCxnSpPr>
          <p:cNvPr id="20" name="Straight Connector 19"/>
          <p:cNvCxnSpPr/>
          <p:nvPr/>
        </p:nvCxnSpPr>
        <p:spPr>
          <a:xfrm>
            <a:off x="4957928" y="5070922"/>
            <a:ext cx="920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016715" y="5070922"/>
            <a:ext cx="387771" cy="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21789" y="5036533"/>
            <a:ext cx="417202"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1</a:t>
            </a:r>
            <a:r>
              <a:rPr lang="en-AU" sz="600" dirty="0">
                <a:latin typeface="Arial Narrow" panose="020B0606020202030204" pitchFamily="34" charset="0"/>
              </a:rPr>
              <a:t> </a:t>
            </a:r>
          </a:p>
        </p:txBody>
      </p:sp>
      <p:sp>
        <p:nvSpPr>
          <p:cNvPr id="86" name="TextBox 85"/>
          <p:cNvSpPr txBox="1"/>
          <p:nvPr/>
        </p:nvSpPr>
        <p:spPr>
          <a:xfrm>
            <a:off x="6083192" y="5035653"/>
            <a:ext cx="321294" cy="184666"/>
          </a:xfrm>
          <a:prstGeom prst="rect">
            <a:avLst/>
          </a:prstGeom>
          <a:noFill/>
        </p:spPr>
        <p:txBody>
          <a:bodyPr wrap="square" rtlCol="0">
            <a:spAutoFit/>
          </a:bodyPr>
          <a:lstStyle/>
          <a:p>
            <a:r>
              <a:rPr lang="en-AU" sz="600" dirty="0">
                <a:latin typeface="Arial Narrow" panose="020B0606020202030204" pitchFamily="34" charset="0"/>
              </a:rPr>
              <a:t>n</a:t>
            </a:r>
            <a:r>
              <a:rPr lang="en-AU" sz="400" dirty="0">
                <a:latin typeface="Arial Narrow" panose="020B0606020202030204" pitchFamily="34" charset="0"/>
              </a:rPr>
              <a:t>2</a:t>
            </a:r>
          </a:p>
        </p:txBody>
      </p:sp>
      <p:sp>
        <p:nvSpPr>
          <p:cNvPr id="89" name="Rectangle 88"/>
          <p:cNvSpPr/>
          <p:nvPr/>
        </p:nvSpPr>
        <p:spPr>
          <a:xfrm>
            <a:off x="4804248" y="4662243"/>
            <a:ext cx="1673606" cy="215444"/>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Group 1 mean – Group 2 mean</a:t>
            </a:r>
            <a:endParaRPr lang="en-AU" sz="800" dirty="0">
              <a:latin typeface="Arial Narrow" panose="020B0606020202030204" pitchFamily="34" charset="0"/>
            </a:endParaRPr>
          </a:p>
        </p:txBody>
      </p:sp>
      <p:sp>
        <p:nvSpPr>
          <p:cNvPr id="30" name="TextBox 29"/>
          <p:cNvSpPr txBox="1"/>
          <p:nvPr/>
        </p:nvSpPr>
        <p:spPr>
          <a:xfrm>
            <a:off x="4170933" y="4971817"/>
            <a:ext cx="744367" cy="184666"/>
          </a:xfrm>
          <a:prstGeom prst="rect">
            <a:avLst/>
          </a:prstGeom>
          <a:noFill/>
        </p:spPr>
        <p:txBody>
          <a:bodyPr wrap="square" rtlCol="0">
            <a:spAutoFit/>
          </a:bodyPr>
          <a:lstStyle/>
          <a:p>
            <a:r>
              <a:rPr lang="en-AU" sz="600" dirty="0"/>
              <a:t>Square  root √ of: </a:t>
            </a:r>
          </a:p>
        </p:txBody>
      </p:sp>
      <p:cxnSp>
        <p:nvCxnSpPr>
          <p:cNvPr id="37" name="Straight Connector 36"/>
          <p:cNvCxnSpPr/>
          <p:nvPr/>
        </p:nvCxnSpPr>
        <p:spPr>
          <a:xfrm>
            <a:off x="4347864" y="4888858"/>
            <a:ext cx="2066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22426" y="4699936"/>
            <a:ext cx="365583" cy="369332"/>
          </a:xfrm>
          <a:prstGeom prst="rect">
            <a:avLst/>
          </a:prstGeom>
          <a:noFill/>
        </p:spPr>
        <p:txBody>
          <a:bodyPr wrap="square" rtlCol="0">
            <a:spAutoFit/>
          </a:bodyPr>
          <a:lstStyle/>
          <a:p>
            <a:r>
              <a:rPr lang="en-AU" dirty="0"/>
              <a:t>=</a:t>
            </a:r>
          </a:p>
        </p:txBody>
      </p:sp>
      <p:cxnSp>
        <p:nvCxnSpPr>
          <p:cNvPr id="74" name="Straight Connector 73">
            <a:extLst>
              <a:ext uri="{FF2B5EF4-FFF2-40B4-BE49-F238E27FC236}">
                <a16:creationId xmlns:a16="http://schemas.microsoft.com/office/drawing/2014/main" id="{AE78B2F6-CB56-4F71-B7E9-2D948928DC2B}"/>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2867A003-F242-4A9E-A2E6-6ABC177653F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7" name="TextBox 17">
            <a:extLst>
              <a:ext uri="{FF2B5EF4-FFF2-40B4-BE49-F238E27FC236}">
                <a16:creationId xmlns:a16="http://schemas.microsoft.com/office/drawing/2014/main" id="{FA4A307F-7125-4FD8-A5CA-98CD2F6271BC}"/>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81" name="TextBox 80">
            <a:extLst>
              <a:ext uri="{FF2B5EF4-FFF2-40B4-BE49-F238E27FC236}">
                <a16:creationId xmlns:a16="http://schemas.microsoft.com/office/drawing/2014/main" id="{FF1C9C17-5DAC-4DF6-A6DA-42DFBBEA0782}"/>
              </a:ext>
            </a:extLst>
          </p:cNvPr>
          <p:cNvSpPr txBox="1"/>
          <p:nvPr/>
        </p:nvSpPr>
        <p:spPr>
          <a:xfrm>
            <a:off x="1365147" y="84358"/>
            <a:ext cx="4191130" cy="923330"/>
          </a:xfrm>
          <a:prstGeom prst="rect">
            <a:avLst/>
          </a:prstGeom>
          <a:noFill/>
        </p:spPr>
        <p:txBody>
          <a:bodyPr wrap="square" rtlCol="0">
            <a:spAutoFit/>
          </a:bodyPr>
          <a:lstStyle/>
          <a:p>
            <a:pPr algn="ctr"/>
            <a:r>
              <a:rPr lang="en-US" b="1" dirty="0">
                <a:latin typeface="Arial Narrow" pitchFamily="34" charset="0"/>
              </a:rPr>
              <a:t>HOW TO IDENTIFY A SIGNIFICANT DIFFERENCE BETWEEN 2 GROUP MEANS using </a:t>
            </a:r>
            <a:r>
              <a:rPr lang="en-US" b="1">
                <a:latin typeface="Arial Narrow" pitchFamily="34" charset="0"/>
              </a:rPr>
              <a:t>a t-test</a:t>
            </a:r>
            <a:endParaRPr lang="en-US" sz="1200" b="1" dirty="0">
              <a:latin typeface="Arial Narrow" pitchFamily="34" charset="0"/>
            </a:endParaRPr>
          </a:p>
        </p:txBody>
      </p:sp>
      <p:sp>
        <p:nvSpPr>
          <p:cNvPr id="82" name="TextBox 81">
            <a:extLst>
              <a:ext uri="{FF2B5EF4-FFF2-40B4-BE49-F238E27FC236}">
                <a16:creationId xmlns:a16="http://schemas.microsoft.com/office/drawing/2014/main" id="{BAC3AFEA-93DC-43D3-B024-BB4F9C69D6B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pic>
        <p:nvPicPr>
          <p:cNvPr id="3" name="Picture 2">
            <a:extLst>
              <a:ext uri="{FF2B5EF4-FFF2-40B4-BE49-F238E27FC236}">
                <a16:creationId xmlns:a16="http://schemas.microsoft.com/office/drawing/2014/main" id="{829BAD5D-31DC-4FCB-98BE-606DF0017807}"/>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Lst>
          </a:blip>
          <a:srcRect l="4815" r="3834"/>
          <a:stretch/>
        </p:blipFill>
        <p:spPr>
          <a:xfrm>
            <a:off x="558146" y="1907900"/>
            <a:ext cx="3155246" cy="2031194"/>
          </a:xfrm>
          <a:prstGeom prst="rect">
            <a:avLst/>
          </a:prstGeom>
          <a:ln>
            <a:solidFill>
              <a:schemeClr val="tx1"/>
            </a:solidFill>
          </a:ln>
        </p:spPr>
      </p:pic>
      <p:sp>
        <p:nvSpPr>
          <p:cNvPr id="6" name="TextBox 5">
            <a:extLst>
              <a:ext uri="{FF2B5EF4-FFF2-40B4-BE49-F238E27FC236}">
                <a16:creationId xmlns:a16="http://schemas.microsoft.com/office/drawing/2014/main" id="{969CF442-B041-4E22-AB62-AB17FB5AA765}"/>
              </a:ext>
            </a:extLst>
          </p:cNvPr>
          <p:cNvSpPr txBox="1"/>
          <p:nvPr/>
        </p:nvSpPr>
        <p:spPr>
          <a:xfrm>
            <a:off x="1177247" y="2342639"/>
            <a:ext cx="143483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Don’t change</a:t>
            </a:r>
          </a:p>
        </p:txBody>
      </p:sp>
      <p:sp>
        <p:nvSpPr>
          <p:cNvPr id="9" name="TextBox 8">
            <a:extLst>
              <a:ext uri="{FF2B5EF4-FFF2-40B4-BE49-F238E27FC236}">
                <a16:creationId xmlns:a16="http://schemas.microsoft.com/office/drawing/2014/main" id="{7AA57095-4176-4F91-AE44-FA9042A4EF33}"/>
              </a:ext>
            </a:extLst>
          </p:cNvPr>
          <p:cNvSpPr txBox="1"/>
          <p:nvPr/>
        </p:nvSpPr>
        <p:spPr>
          <a:xfrm>
            <a:off x="1055944" y="3576641"/>
            <a:ext cx="1886814"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Enter Data</a:t>
            </a:r>
          </a:p>
        </p:txBody>
      </p:sp>
      <p:sp>
        <p:nvSpPr>
          <p:cNvPr id="16" name="Arc 15">
            <a:extLst>
              <a:ext uri="{FF2B5EF4-FFF2-40B4-BE49-F238E27FC236}">
                <a16:creationId xmlns:a16="http://schemas.microsoft.com/office/drawing/2014/main" id="{64984020-3F09-4FAE-A066-94F41DDE1C18}"/>
              </a:ext>
            </a:extLst>
          </p:cNvPr>
          <p:cNvSpPr/>
          <p:nvPr/>
        </p:nvSpPr>
        <p:spPr>
          <a:xfrm rot="778740">
            <a:off x="3029261" y="3053827"/>
            <a:ext cx="770060" cy="622133"/>
          </a:xfrm>
          <a:prstGeom prst="arc">
            <a:avLst>
              <a:gd name="adj1" fmla="val 15304403"/>
              <a:gd name="adj2" fmla="val 4528203"/>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7" name="Isosceles Triangle 16">
            <a:extLst>
              <a:ext uri="{FF2B5EF4-FFF2-40B4-BE49-F238E27FC236}">
                <a16:creationId xmlns:a16="http://schemas.microsoft.com/office/drawing/2014/main" id="{5CD30480-07C7-4F46-8C49-91E06D9D930C}"/>
              </a:ext>
            </a:extLst>
          </p:cNvPr>
          <p:cNvSpPr/>
          <p:nvPr/>
        </p:nvSpPr>
        <p:spPr>
          <a:xfrm rot="16200000">
            <a:off x="3231659" y="2939845"/>
            <a:ext cx="165870" cy="17147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523BFBA-952D-4702-869E-85A8CF09F52C}"/>
              </a:ext>
            </a:extLst>
          </p:cNvPr>
          <p:cNvSpPr txBox="1"/>
          <p:nvPr/>
        </p:nvSpPr>
        <p:spPr>
          <a:xfrm>
            <a:off x="2310925" y="3526459"/>
            <a:ext cx="2317956" cy="307777"/>
          </a:xfrm>
          <a:prstGeom prst="rect">
            <a:avLst/>
          </a:prstGeom>
          <a:noFill/>
        </p:spPr>
        <p:txBody>
          <a:bodyPr wrap="square" rtlCol="0">
            <a:spAutoFit/>
          </a:bodyPr>
          <a:lstStyle/>
          <a:p>
            <a:r>
              <a:rPr lang="en-AU" sz="1400" b="1" dirty="0">
                <a:solidFill>
                  <a:schemeClr val="bg1"/>
                </a:solidFill>
                <a:highlight>
                  <a:srgbClr val="000000"/>
                </a:highlight>
                <a:latin typeface="Arial Narrow" panose="020B0606020202030204" pitchFamily="34" charset="0"/>
              </a:rPr>
              <a:t>Calculate now</a:t>
            </a:r>
          </a:p>
        </p:txBody>
      </p:sp>
      <p:cxnSp>
        <p:nvCxnSpPr>
          <p:cNvPr id="23" name="Straight Connector 22">
            <a:extLst>
              <a:ext uri="{FF2B5EF4-FFF2-40B4-BE49-F238E27FC236}">
                <a16:creationId xmlns:a16="http://schemas.microsoft.com/office/drawing/2014/main" id="{C2AE6B1D-0EDF-4984-A69F-8020D3DAA94B}"/>
              </a:ext>
            </a:extLst>
          </p:cNvPr>
          <p:cNvCxnSpPr>
            <a:cxnSpLocks/>
          </p:cNvCxnSpPr>
          <p:nvPr/>
        </p:nvCxnSpPr>
        <p:spPr>
          <a:xfrm>
            <a:off x="4615800" y="6762395"/>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9D2A267-D894-46D3-9DF8-EBEE10B628AB}"/>
              </a:ext>
            </a:extLst>
          </p:cNvPr>
          <p:cNvCxnSpPr>
            <a:cxnSpLocks/>
          </p:cNvCxnSpPr>
          <p:nvPr/>
        </p:nvCxnSpPr>
        <p:spPr>
          <a:xfrm>
            <a:off x="4606672" y="7260530"/>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Freeform 33">
            <a:extLst>
              <a:ext uri="{FF2B5EF4-FFF2-40B4-BE49-F238E27FC236}">
                <a16:creationId xmlns:a16="http://schemas.microsoft.com/office/drawing/2014/main" id="{233A66CB-11EB-4246-8772-36E91A11E64E}"/>
              </a:ext>
            </a:extLst>
          </p:cNvPr>
          <p:cNvSpPr/>
          <p:nvPr/>
        </p:nvSpPr>
        <p:spPr>
          <a:xfrm>
            <a:off x="4759266" y="6752848"/>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55">
            <a:extLst>
              <a:ext uri="{FF2B5EF4-FFF2-40B4-BE49-F238E27FC236}">
                <a16:creationId xmlns:a16="http://schemas.microsoft.com/office/drawing/2014/main" id="{72A7585C-5A2D-4BCC-8F6A-C8C56763B650}"/>
              </a:ext>
            </a:extLst>
          </p:cNvPr>
          <p:cNvSpPr/>
          <p:nvPr/>
        </p:nvSpPr>
        <p:spPr>
          <a:xfrm>
            <a:off x="5031930" y="6760599"/>
            <a:ext cx="648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Straight Connector 30">
            <a:extLst>
              <a:ext uri="{FF2B5EF4-FFF2-40B4-BE49-F238E27FC236}">
                <a16:creationId xmlns:a16="http://schemas.microsoft.com/office/drawing/2014/main" id="{4075270C-8EA8-4A9E-B099-7DFA4EC9D3A2}"/>
              </a:ext>
            </a:extLst>
          </p:cNvPr>
          <p:cNvCxnSpPr>
            <a:cxnSpLocks/>
          </p:cNvCxnSpPr>
          <p:nvPr/>
        </p:nvCxnSpPr>
        <p:spPr>
          <a:xfrm>
            <a:off x="4324184" y="7382170"/>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FBF0EED-0BAE-46F2-8C4A-EF9749B657C1}"/>
              </a:ext>
            </a:extLst>
          </p:cNvPr>
          <p:cNvCxnSpPr>
            <a:cxnSpLocks/>
          </p:cNvCxnSpPr>
          <p:nvPr/>
        </p:nvCxnSpPr>
        <p:spPr>
          <a:xfrm>
            <a:off x="4324184" y="7880305"/>
            <a:ext cx="18992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reeform 60">
            <a:extLst>
              <a:ext uri="{FF2B5EF4-FFF2-40B4-BE49-F238E27FC236}">
                <a16:creationId xmlns:a16="http://schemas.microsoft.com/office/drawing/2014/main" id="{A02B9C6E-591D-4FFE-9BC5-6107ACC0E500}"/>
              </a:ext>
            </a:extLst>
          </p:cNvPr>
          <p:cNvSpPr/>
          <p:nvPr/>
        </p:nvSpPr>
        <p:spPr>
          <a:xfrm>
            <a:off x="4374603" y="7381228"/>
            <a:ext cx="1478550"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Freeform 61">
            <a:extLst>
              <a:ext uri="{FF2B5EF4-FFF2-40B4-BE49-F238E27FC236}">
                <a16:creationId xmlns:a16="http://schemas.microsoft.com/office/drawing/2014/main" id="{4C8E8D03-B237-470C-976E-060414917786}"/>
              </a:ext>
            </a:extLst>
          </p:cNvPr>
          <p:cNvSpPr/>
          <p:nvPr/>
        </p:nvSpPr>
        <p:spPr>
          <a:xfrm>
            <a:off x="4560474" y="7383135"/>
            <a:ext cx="1602072"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Straight Connector 35">
            <a:extLst>
              <a:ext uri="{FF2B5EF4-FFF2-40B4-BE49-F238E27FC236}">
                <a16:creationId xmlns:a16="http://schemas.microsoft.com/office/drawing/2014/main" id="{737B6001-426B-4A91-9F19-24BA0B846060}"/>
              </a:ext>
            </a:extLst>
          </p:cNvPr>
          <p:cNvCxnSpPr>
            <a:cxnSpLocks/>
          </p:cNvCxnSpPr>
          <p:nvPr/>
        </p:nvCxnSpPr>
        <p:spPr>
          <a:xfrm>
            <a:off x="4670017" y="8045883"/>
            <a:ext cx="0" cy="4981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535BC2-9137-4A2F-8E4C-56099EC19A89}"/>
              </a:ext>
            </a:extLst>
          </p:cNvPr>
          <p:cNvCxnSpPr>
            <a:cxnSpLocks/>
          </p:cNvCxnSpPr>
          <p:nvPr/>
        </p:nvCxnSpPr>
        <p:spPr>
          <a:xfrm>
            <a:off x="4660889" y="8544018"/>
            <a:ext cx="1246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Freeform 67">
            <a:extLst>
              <a:ext uri="{FF2B5EF4-FFF2-40B4-BE49-F238E27FC236}">
                <a16:creationId xmlns:a16="http://schemas.microsoft.com/office/drawing/2014/main" id="{5763B7A3-C54D-4FF6-BBCF-4769A850DFB6}"/>
              </a:ext>
            </a:extLst>
          </p:cNvPr>
          <p:cNvSpPr/>
          <p:nvPr/>
        </p:nvSpPr>
        <p:spPr>
          <a:xfrm>
            <a:off x="4913710" y="8044819"/>
            <a:ext cx="339184"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Freeform 68">
            <a:extLst>
              <a:ext uri="{FF2B5EF4-FFF2-40B4-BE49-F238E27FC236}">
                <a16:creationId xmlns:a16="http://schemas.microsoft.com/office/drawing/2014/main" id="{A8306C74-BE3D-4D4B-8084-B2A45547DC58}"/>
              </a:ext>
            </a:extLst>
          </p:cNvPr>
          <p:cNvSpPr/>
          <p:nvPr/>
        </p:nvSpPr>
        <p:spPr>
          <a:xfrm>
            <a:off x="5183501" y="8049610"/>
            <a:ext cx="328473" cy="501725"/>
          </a:xfrm>
          <a:custGeom>
            <a:avLst/>
            <a:gdLst>
              <a:gd name="connsiteX0" fmla="*/ 0 w 787207"/>
              <a:gd name="connsiteY0" fmla="*/ 579474 h 579474"/>
              <a:gd name="connsiteX1" fmla="*/ 26582 w 787207"/>
              <a:gd name="connsiteY1" fmla="*/ 568841 h 579474"/>
              <a:gd name="connsiteX2" fmla="*/ 58479 w 787207"/>
              <a:gd name="connsiteY2" fmla="*/ 558209 h 579474"/>
              <a:gd name="connsiteX3" fmla="*/ 106326 w 787207"/>
              <a:gd name="connsiteY3" fmla="*/ 526311 h 579474"/>
              <a:gd name="connsiteX4" fmla="*/ 122275 w 787207"/>
              <a:gd name="connsiteY4" fmla="*/ 515679 h 579474"/>
              <a:gd name="connsiteX5" fmla="*/ 138224 w 787207"/>
              <a:gd name="connsiteY5" fmla="*/ 505046 h 579474"/>
              <a:gd name="connsiteX6" fmla="*/ 159489 w 787207"/>
              <a:gd name="connsiteY6" fmla="*/ 478465 h 579474"/>
              <a:gd name="connsiteX7" fmla="*/ 164805 w 787207"/>
              <a:gd name="connsiteY7" fmla="*/ 462516 h 579474"/>
              <a:gd name="connsiteX8" fmla="*/ 186070 w 787207"/>
              <a:gd name="connsiteY8" fmla="*/ 430618 h 579474"/>
              <a:gd name="connsiteX9" fmla="*/ 196703 w 787207"/>
              <a:gd name="connsiteY9" fmla="*/ 414669 h 579474"/>
              <a:gd name="connsiteX10" fmla="*/ 217968 w 787207"/>
              <a:gd name="connsiteY10" fmla="*/ 361506 h 579474"/>
              <a:gd name="connsiteX11" fmla="*/ 228600 w 787207"/>
              <a:gd name="connsiteY11" fmla="*/ 329609 h 579474"/>
              <a:gd name="connsiteX12" fmla="*/ 233917 w 787207"/>
              <a:gd name="connsiteY12" fmla="*/ 313660 h 579474"/>
              <a:gd name="connsiteX13" fmla="*/ 239233 w 787207"/>
              <a:gd name="connsiteY13" fmla="*/ 287079 h 579474"/>
              <a:gd name="connsiteX14" fmla="*/ 244549 w 787207"/>
              <a:gd name="connsiteY14" fmla="*/ 233916 h 579474"/>
              <a:gd name="connsiteX15" fmla="*/ 249866 w 787207"/>
              <a:gd name="connsiteY15" fmla="*/ 217967 h 579474"/>
              <a:gd name="connsiteX16" fmla="*/ 260498 w 787207"/>
              <a:gd name="connsiteY16" fmla="*/ 148855 h 579474"/>
              <a:gd name="connsiteX17" fmla="*/ 271131 w 787207"/>
              <a:gd name="connsiteY17" fmla="*/ 132906 h 579474"/>
              <a:gd name="connsiteX18" fmla="*/ 292396 w 787207"/>
              <a:gd name="connsiteY18" fmla="*/ 85060 h 579474"/>
              <a:gd name="connsiteX19" fmla="*/ 308345 w 787207"/>
              <a:gd name="connsiteY19" fmla="*/ 53162 h 579474"/>
              <a:gd name="connsiteX20" fmla="*/ 313661 w 787207"/>
              <a:gd name="connsiteY20" fmla="*/ 37213 h 579474"/>
              <a:gd name="connsiteX21" fmla="*/ 361507 w 787207"/>
              <a:gd name="connsiteY21" fmla="*/ 10632 h 579474"/>
              <a:gd name="connsiteX22" fmla="*/ 377456 w 787207"/>
              <a:gd name="connsiteY22" fmla="*/ 0 h 579474"/>
              <a:gd name="connsiteX23" fmla="*/ 393405 w 787207"/>
              <a:gd name="connsiteY23" fmla="*/ 5316 h 579474"/>
              <a:gd name="connsiteX24" fmla="*/ 441252 w 787207"/>
              <a:gd name="connsiteY24" fmla="*/ 42530 h 579474"/>
              <a:gd name="connsiteX25" fmla="*/ 457200 w 787207"/>
              <a:gd name="connsiteY25" fmla="*/ 74427 h 579474"/>
              <a:gd name="connsiteX26" fmla="*/ 462517 w 787207"/>
              <a:gd name="connsiteY26" fmla="*/ 90376 h 579474"/>
              <a:gd name="connsiteX27" fmla="*/ 473149 w 787207"/>
              <a:gd name="connsiteY27" fmla="*/ 106325 h 579474"/>
              <a:gd name="connsiteX28" fmla="*/ 483782 w 787207"/>
              <a:gd name="connsiteY28" fmla="*/ 138223 h 579474"/>
              <a:gd name="connsiteX29" fmla="*/ 499731 w 787207"/>
              <a:gd name="connsiteY29" fmla="*/ 170120 h 579474"/>
              <a:gd name="connsiteX30" fmla="*/ 505047 w 787207"/>
              <a:gd name="connsiteY30" fmla="*/ 207334 h 579474"/>
              <a:gd name="connsiteX31" fmla="*/ 515679 w 787207"/>
              <a:gd name="connsiteY31" fmla="*/ 255181 h 579474"/>
              <a:gd name="connsiteX32" fmla="*/ 520996 w 787207"/>
              <a:gd name="connsiteY32" fmla="*/ 271130 h 579474"/>
              <a:gd name="connsiteX33" fmla="*/ 531628 w 787207"/>
              <a:gd name="connsiteY33" fmla="*/ 345558 h 579474"/>
              <a:gd name="connsiteX34" fmla="*/ 542261 w 787207"/>
              <a:gd name="connsiteY34" fmla="*/ 361506 h 579474"/>
              <a:gd name="connsiteX35" fmla="*/ 563526 w 787207"/>
              <a:gd name="connsiteY35" fmla="*/ 409353 h 579474"/>
              <a:gd name="connsiteX36" fmla="*/ 584791 w 787207"/>
              <a:gd name="connsiteY36" fmla="*/ 430618 h 579474"/>
              <a:gd name="connsiteX37" fmla="*/ 600740 w 787207"/>
              <a:gd name="connsiteY37" fmla="*/ 446567 h 579474"/>
              <a:gd name="connsiteX38" fmla="*/ 616689 w 787207"/>
              <a:gd name="connsiteY38" fmla="*/ 457200 h 579474"/>
              <a:gd name="connsiteX39" fmla="*/ 627321 w 787207"/>
              <a:gd name="connsiteY39" fmla="*/ 473148 h 579474"/>
              <a:gd name="connsiteX40" fmla="*/ 675168 w 787207"/>
              <a:gd name="connsiteY40" fmla="*/ 499730 h 579474"/>
              <a:gd name="connsiteX41" fmla="*/ 691117 w 787207"/>
              <a:gd name="connsiteY41" fmla="*/ 510362 h 579474"/>
              <a:gd name="connsiteX42" fmla="*/ 723014 w 787207"/>
              <a:gd name="connsiteY42" fmla="*/ 520995 h 579474"/>
              <a:gd name="connsiteX43" fmla="*/ 738963 w 787207"/>
              <a:gd name="connsiteY43" fmla="*/ 531627 h 579474"/>
              <a:gd name="connsiteX44" fmla="*/ 770861 w 787207"/>
              <a:gd name="connsiteY44" fmla="*/ 542260 h 579474"/>
              <a:gd name="connsiteX45" fmla="*/ 781493 w 787207"/>
              <a:gd name="connsiteY45" fmla="*/ 547576 h 57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87207" h="579474">
                <a:moveTo>
                  <a:pt x="0" y="579474"/>
                </a:moveTo>
                <a:cubicBezTo>
                  <a:pt x="8861" y="575930"/>
                  <a:pt x="17613" y="572102"/>
                  <a:pt x="26582" y="568841"/>
                </a:cubicBezTo>
                <a:cubicBezTo>
                  <a:pt x="37115" y="565011"/>
                  <a:pt x="58479" y="558209"/>
                  <a:pt x="58479" y="558209"/>
                </a:cubicBezTo>
                <a:lnTo>
                  <a:pt x="106326" y="526311"/>
                </a:lnTo>
                <a:lnTo>
                  <a:pt x="122275" y="515679"/>
                </a:lnTo>
                <a:lnTo>
                  <a:pt x="138224" y="505046"/>
                </a:lnTo>
                <a:cubicBezTo>
                  <a:pt x="151586" y="464958"/>
                  <a:pt x="132007" y="512817"/>
                  <a:pt x="159489" y="478465"/>
                </a:cubicBezTo>
                <a:cubicBezTo>
                  <a:pt x="162990" y="474089"/>
                  <a:pt x="162084" y="467415"/>
                  <a:pt x="164805" y="462516"/>
                </a:cubicBezTo>
                <a:cubicBezTo>
                  <a:pt x="171011" y="451345"/>
                  <a:pt x="178982" y="441251"/>
                  <a:pt x="186070" y="430618"/>
                </a:cubicBezTo>
                <a:cubicBezTo>
                  <a:pt x="189614" y="425302"/>
                  <a:pt x="193846" y="420384"/>
                  <a:pt x="196703" y="414669"/>
                </a:cubicBezTo>
                <a:cubicBezTo>
                  <a:pt x="212347" y="383380"/>
                  <a:pt x="204829" y="400921"/>
                  <a:pt x="217968" y="361506"/>
                </a:cubicBezTo>
                <a:lnTo>
                  <a:pt x="228600" y="329609"/>
                </a:lnTo>
                <a:cubicBezTo>
                  <a:pt x="230372" y="324293"/>
                  <a:pt x="232818" y="319155"/>
                  <a:pt x="233917" y="313660"/>
                </a:cubicBezTo>
                <a:lnTo>
                  <a:pt x="239233" y="287079"/>
                </a:lnTo>
                <a:cubicBezTo>
                  <a:pt x="241005" y="269358"/>
                  <a:pt x="241841" y="251518"/>
                  <a:pt x="244549" y="233916"/>
                </a:cubicBezTo>
                <a:cubicBezTo>
                  <a:pt x="245401" y="228377"/>
                  <a:pt x="248767" y="223462"/>
                  <a:pt x="249866" y="217967"/>
                </a:cubicBezTo>
                <a:cubicBezTo>
                  <a:pt x="250685" y="213872"/>
                  <a:pt x="258302" y="155444"/>
                  <a:pt x="260498" y="148855"/>
                </a:cubicBezTo>
                <a:cubicBezTo>
                  <a:pt x="262519" y="142793"/>
                  <a:pt x="267587" y="138222"/>
                  <a:pt x="271131" y="132906"/>
                </a:cubicBezTo>
                <a:cubicBezTo>
                  <a:pt x="283783" y="94947"/>
                  <a:pt x="275546" y="110334"/>
                  <a:pt x="292396" y="85060"/>
                </a:cubicBezTo>
                <a:cubicBezTo>
                  <a:pt x="305758" y="44972"/>
                  <a:pt x="287733" y="94385"/>
                  <a:pt x="308345" y="53162"/>
                </a:cubicBezTo>
                <a:cubicBezTo>
                  <a:pt x="310851" y="48150"/>
                  <a:pt x="309698" y="41176"/>
                  <a:pt x="313661" y="37213"/>
                </a:cubicBezTo>
                <a:cubicBezTo>
                  <a:pt x="347184" y="3690"/>
                  <a:pt x="334768" y="24001"/>
                  <a:pt x="361507" y="10632"/>
                </a:cubicBezTo>
                <a:cubicBezTo>
                  <a:pt x="367222" y="7775"/>
                  <a:pt x="372140" y="3544"/>
                  <a:pt x="377456" y="0"/>
                </a:cubicBezTo>
                <a:cubicBezTo>
                  <a:pt x="382772" y="1772"/>
                  <a:pt x="388506" y="2595"/>
                  <a:pt x="393405" y="5316"/>
                </a:cubicBezTo>
                <a:cubicBezTo>
                  <a:pt x="422020" y="21213"/>
                  <a:pt x="421879" y="23157"/>
                  <a:pt x="441252" y="42530"/>
                </a:cubicBezTo>
                <a:cubicBezTo>
                  <a:pt x="454612" y="82612"/>
                  <a:pt x="436592" y="33212"/>
                  <a:pt x="457200" y="74427"/>
                </a:cubicBezTo>
                <a:cubicBezTo>
                  <a:pt x="459706" y="79439"/>
                  <a:pt x="460011" y="85364"/>
                  <a:pt x="462517" y="90376"/>
                </a:cubicBezTo>
                <a:cubicBezTo>
                  <a:pt x="465374" y="96091"/>
                  <a:pt x="470554" y="100486"/>
                  <a:pt x="473149" y="106325"/>
                </a:cubicBezTo>
                <a:cubicBezTo>
                  <a:pt x="477701" y="116567"/>
                  <a:pt x="477565" y="128897"/>
                  <a:pt x="483782" y="138223"/>
                </a:cubicBezTo>
                <a:cubicBezTo>
                  <a:pt x="497522" y="158835"/>
                  <a:pt x="492393" y="148111"/>
                  <a:pt x="499731" y="170120"/>
                </a:cubicBezTo>
                <a:cubicBezTo>
                  <a:pt x="501503" y="182525"/>
                  <a:pt x="502987" y="194974"/>
                  <a:pt x="505047" y="207334"/>
                </a:cubicBezTo>
                <a:cubicBezTo>
                  <a:pt x="507239" y="220487"/>
                  <a:pt x="511856" y="241801"/>
                  <a:pt x="515679" y="255181"/>
                </a:cubicBezTo>
                <a:cubicBezTo>
                  <a:pt x="517219" y="260569"/>
                  <a:pt x="519224" y="265814"/>
                  <a:pt x="520996" y="271130"/>
                </a:cubicBezTo>
                <a:cubicBezTo>
                  <a:pt x="522353" y="286062"/>
                  <a:pt x="521401" y="325105"/>
                  <a:pt x="531628" y="345558"/>
                </a:cubicBezTo>
                <a:cubicBezTo>
                  <a:pt x="534485" y="351273"/>
                  <a:pt x="538717" y="356190"/>
                  <a:pt x="542261" y="361506"/>
                </a:cubicBezTo>
                <a:cubicBezTo>
                  <a:pt x="554913" y="399466"/>
                  <a:pt x="546676" y="384079"/>
                  <a:pt x="563526" y="409353"/>
                </a:cubicBezTo>
                <a:cubicBezTo>
                  <a:pt x="573652" y="439732"/>
                  <a:pt x="560488" y="414416"/>
                  <a:pt x="584791" y="430618"/>
                </a:cubicBezTo>
                <a:cubicBezTo>
                  <a:pt x="591047" y="434788"/>
                  <a:pt x="594964" y="441754"/>
                  <a:pt x="600740" y="446567"/>
                </a:cubicBezTo>
                <a:cubicBezTo>
                  <a:pt x="605649" y="450657"/>
                  <a:pt x="611373" y="453656"/>
                  <a:pt x="616689" y="457200"/>
                </a:cubicBezTo>
                <a:cubicBezTo>
                  <a:pt x="620233" y="462516"/>
                  <a:pt x="622513" y="468941"/>
                  <a:pt x="627321" y="473148"/>
                </a:cubicBezTo>
                <a:cubicBezTo>
                  <a:pt x="672014" y="512254"/>
                  <a:pt x="643530" y="483911"/>
                  <a:pt x="675168" y="499730"/>
                </a:cubicBezTo>
                <a:cubicBezTo>
                  <a:pt x="680883" y="502587"/>
                  <a:pt x="685278" y="507767"/>
                  <a:pt x="691117" y="510362"/>
                </a:cubicBezTo>
                <a:cubicBezTo>
                  <a:pt x="701359" y="514914"/>
                  <a:pt x="713689" y="514778"/>
                  <a:pt x="723014" y="520995"/>
                </a:cubicBezTo>
                <a:cubicBezTo>
                  <a:pt x="728330" y="524539"/>
                  <a:pt x="733124" y="529032"/>
                  <a:pt x="738963" y="531627"/>
                </a:cubicBezTo>
                <a:cubicBezTo>
                  <a:pt x="749205" y="536179"/>
                  <a:pt x="770861" y="542260"/>
                  <a:pt x="770861" y="542260"/>
                </a:cubicBezTo>
                <a:cubicBezTo>
                  <a:pt x="788895" y="554283"/>
                  <a:pt x="791328" y="557411"/>
                  <a:pt x="781493" y="547576"/>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Straight Connector 46">
            <a:extLst>
              <a:ext uri="{FF2B5EF4-FFF2-40B4-BE49-F238E27FC236}">
                <a16:creationId xmlns:a16="http://schemas.microsoft.com/office/drawing/2014/main" id="{0B1437AB-9856-445D-8864-0364E25EB31F}"/>
              </a:ext>
            </a:extLst>
          </p:cNvPr>
          <p:cNvCxnSpPr>
            <a:cxnSpLocks/>
          </p:cNvCxnSpPr>
          <p:nvPr/>
        </p:nvCxnSpPr>
        <p:spPr>
          <a:xfrm>
            <a:off x="5072549" y="6768865"/>
            <a:ext cx="4229" cy="17824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D59EAB6-FEEA-4C2F-8BFE-72F22F48FFC5}"/>
              </a:ext>
            </a:extLst>
          </p:cNvPr>
          <p:cNvCxnSpPr>
            <a:cxnSpLocks/>
          </p:cNvCxnSpPr>
          <p:nvPr/>
        </p:nvCxnSpPr>
        <p:spPr>
          <a:xfrm>
            <a:off x="5337134" y="6763827"/>
            <a:ext cx="4008" cy="178750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53957C1-23E9-4507-9C37-58568E961B4C}"/>
              </a:ext>
            </a:extLst>
          </p:cNvPr>
          <p:cNvSpPr txBox="1"/>
          <p:nvPr/>
        </p:nvSpPr>
        <p:spPr>
          <a:xfrm>
            <a:off x="5624529" y="6757952"/>
            <a:ext cx="822957" cy="461665"/>
          </a:xfrm>
          <a:prstGeom prst="rect">
            <a:avLst/>
          </a:prstGeom>
          <a:noFill/>
        </p:spPr>
        <p:txBody>
          <a:bodyPr wrap="square" rtlCol="0">
            <a:spAutoFit/>
          </a:bodyPr>
          <a:lstStyle/>
          <a:p>
            <a:pPr algn="r"/>
            <a:r>
              <a:rPr lang="en-AU" sz="800" dirty="0">
                <a:latin typeface="Arial Narrow" panose="020B0606020202030204" pitchFamily="34" charset="0"/>
              </a:rPr>
              <a:t>Medium variation </a:t>
            </a:r>
          </a:p>
          <a:p>
            <a:pPr algn="r"/>
            <a:r>
              <a:rPr lang="en-AU" sz="800" dirty="0">
                <a:latin typeface="Arial Narrow" panose="020B0606020202030204" pitchFamily="34" charset="0"/>
              </a:rPr>
              <a:t>P is close to 0.05</a:t>
            </a:r>
          </a:p>
          <a:p>
            <a:pPr algn="r"/>
            <a:endParaRPr lang="en-AU" sz="800" dirty="0">
              <a:latin typeface="Arial Narrow" panose="020B0606020202030204" pitchFamily="34" charset="0"/>
            </a:endParaRPr>
          </a:p>
        </p:txBody>
      </p:sp>
      <p:sp>
        <p:nvSpPr>
          <p:cNvPr id="50" name="TextBox 49">
            <a:extLst>
              <a:ext uri="{FF2B5EF4-FFF2-40B4-BE49-F238E27FC236}">
                <a16:creationId xmlns:a16="http://schemas.microsoft.com/office/drawing/2014/main" id="{275FF930-3992-4545-AECD-71BB508D30C2}"/>
              </a:ext>
            </a:extLst>
          </p:cNvPr>
          <p:cNvSpPr txBox="1"/>
          <p:nvPr/>
        </p:nvSpPr>
        <p:spPr>
          <a:xfrm>
            <a:off x="5624530" y="7329584"/>
            <a:ext cx="822957" cy="461665"/>
          </a:xfrm>
          <a:prstGeom prst="rect">
            <a:avLst/>
          </a:prstGeom>
          <a:noFill/>
        </p:spPr>
        <p:txBody>
          <a:bodyPr wrap="square" rtlCol="0">
            <a:spAutoFit/>
          </a:bodyPr>
          <a:lstStyle/>
          <a:p>
            <a:pPr algn="r"/>
            <a:r>
              <a:rPr lang="en-AU" sz="800" dirty="0">
                <a:latin typeface="Arial Narrow" panose="020B0606020202030204" pitchFamily="34" charset="0"/>
              </a:rPr>
              <a:t>High variation </a:t>
            </a:r>
          </a:p>
          <a:p>
            <a:pPr algn="r"/>
            <a:r>
              <a:rPr lang="en-AU" sz="800" dirty="0">
                <a:latin typeface="Arial Narrow" panose="020B0606020202030204" pitchFamily="34" charset="0"/>
              </a:rPr>
              <a:t>P is &gt; 0.05</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large.</a:t>
            </a:r>
          </a:p>
        </p:txBody>
      </p:sp>
      <p:sp>
        <p:nvSpPr>
          <p:cNvPr id="51" name="TextBox 50">
            <a:extLst>
              <a:ext uri="{FF2B5EF4-FFF2-40B4-BE49-F238E27FC236}">
                <a16:creationId xmlns:a16="http://schemas.microsoft.com/office/drawing/2014/main" id="{60817AD8-557F-4B7E-9094-0407135834F7}"/>
              </a:ext>
            </a:extLst>
          </p:cNvPr>
          <p:cNvSpPr txBox="1"/>
          <p:nvPr/>
        </p:nvSpPr>
        <p:spPr>
          <a:xfrm>
            <a:off x="5659535" y="7941706"/>
            <a:ext cx="788700" cy="584775"/>
          </a:xfrm>
          <a:prstGeom prst="rect">
            <a:avLst/>
          </a:prstGeom>
          <a:noFill/>
        </p:spPr>
        <p:txBody>
          <a:bodyPr wrap="square" rtlCol="0">
            <a:spAutoFit/>
          </a:bodyPr>
          <a:lstStyle/>
          <a:p>
            <a:pPr algn="r"/>
            <a:r>
              <a:rPr lang="en-AU" sz="800" dirty="0">
                <a:latin typeface="Arial Narrow" panose="020B0606020202030204" pitchFamily="34" charset="0"/>
              </a:rPr>
              <a:t>Low variation </a:t>
            </a:r>
          </a:p>
          <a:p>
            <a:pPr algn="r"/>
            <a:r>
              <a:rPr lang="en-AU" sz="800" dirty="0">
                <a:latin typeface="Arial Narrow" panose="020B0606020202030204" pitchFamily="34" charset="0"/>
              </a:rPr>
              <a:t>P is &lt; 0.05 and closer to zero.</a:t>
            </a:r>
          </a:p>
          <a:p>
            <a:pPr algn="r"/>
            <a:r>
              <a:rPr lang="en-AU" sz="800" dirty="0" err="1">
                <a:latin typeface="Arial Narrow" panose="020B0606020202030204" pitchFamily="34" charset="0"/>
              </a:rPr>
              <a:t>t</a:t>
            </a:r>
            <a:r>
              <a:rPr lang="en-AU" sz="600" dirty="0" err="1">
                <a:latin typeface="Arial Narrow" panose="020B0606020202030204" pitchFamily="34" charset="0"/>
              </a:rPr>
              <a:t>crit</a:t>
            </a:r>
            <a:r>
              <a:rPr lang="en-AU" sz="800" dirty="0">
                <a:latin typeface="Arial Narrow" panose="020B0606020202030204" pitchFamily="34" charset="0"/>
              </a:rPr>
              <a:t> is small.</a:t>
            </a:r>
          </a:p>
        </p:txBody>
      </p:sp>
      <p:sp>
        <p:nvSpPr>
          <p:cNvPr id="52" name="TextBox 51">
            <a:extLst>
              <a:ext uri="{FF2B5EF4-FFF2-40B4-BE49-F238E27FC236}">
                <a16:creationId xmlns:a16="http://schemas.microsoft.com/office/drawing/2014/main" id="{AB2EDCD5-C877-43C3-A6DC-0950A053F06E}"/>
              </a:ext>
            </a:extLst>
          </p:cNvPr>
          <p:cNvSpPr txBox="1"/>
          <p:nvPr/>
        </p:nvSpPr>
        <p:spPr>
          <a:xfrm>
            <a:off x="4969795" y="6525175"/>
            <a:ext cx="1185942" cy="184666"/>
          </a:xfrm>
          <a:prstGeom prst="rect">
            <a:avLst/>
          </a:prstGeom>
          <a:noFill/>
        </p:spPr>
        <p:txBody>
          <a:bodyPr wrap="square" rtlCol="0">
            <a:spAutoFit/>
          </a:bodyPr>
          <a:lstStyle/>
          <a:p>
            <a:r>
              <a:rPr lang="en-AU" sz="600" dirty="0">
                <a:latin typeface="Arial Narrow" panose="020B0606020202030204" pitchFamily="34" charset="0"/>
              </a:rPr>
              <a:t>numerator</a:t>
            </a:r>
          </a:p>
        </p:txBody>
      </p:sp>
      <p:sp>
        <p:nvSpPr>
          <p:cNvPr id="53" name="TextBox 52">
            <a:extLst>
              <a:ext uri="{FF2B5EF4-FFF2-40B4-BE49-F238E27FC236}">
                <a16:creationId xmlns:a16="http://schemas.microsoft.com/office/drawing/2014/main" id="{B597F02F-2D42-4988-9902-0E4E1AE8FF11}"/>
              </a:ext>
            </a:extLst>
          </p:cNvPr>
          <p:cNvSpPr txBox="1"/>
          <p:nvPr/>
        </p:nvSpPr>
        <p:spPr>
          <a:xfrm>
            <a:off x="4996052" y="8585080"/>
            <a:ext cx="1185942" cy="184666"/>
          </a:xfrm>
          <a:prstGeom prst="rect">
            <a:avLst/>
          </a:prstGeom>
          <a:noFill/>
        </p:spPr>
        <p:txBody>
          <a:bodyPr wrap="square" rtlCol="0">
            <a:spAutoFit/>
          </a:bodyPr>
          <a:lstStyle/>
          <a:p>
            <a:r>
              <a:rPr lang="en-AU" sz="600" dirty="0">
                <a:latin typeface="Arial Narrow" panose="020B0606020202030204" pitchFamily="34" charset="0"/>
              </a:rPr>
              <a:t>denominator</a:t>
            </a:r>
          </a:p>
        </p:txBody>
      </p:sp>
      <p:sp>
        <p:nvSpPr>
          <p:cNvPr id="54" name="Freeform 27">
            <a:extLst>
              <a:ext uri="{FF2B5EF4-FFF2-40B4-BE49-F238E27FC236}">
                <a16:creationId xmlns:a16="http://schemas.microsoft.com/office/drawing/2014/main" id="{171E7407-135C-4936-8827-7A0F2788BD87}"/>
              </a:ext>
            </a:extLst>
          </p:cNvPr>
          <p:cNvSpPr/>
          <p:nvPr/>
        </p:nvSpPr>
        <p:spPr>
          <a:xfrm>
            <a:off x="5067415" y="6656540"/>
            <a:ext cx="267306" cy="57620"/>
          </a:xfrm>
          <a:custGeom>
            <a:avLst/>
            <a:gdLst>
              <a:gd name="connsiteX0" fmla="*/ 7801 w 267306"/>
              <a:gd name="connsiteY0" fmla="*/ 57620 h 57620"/>
              <a:gd name="connsiteX1" fmla="*/ 977 w 267306"/>
              <a:gd name="connsiteY1" fmla="*/ 16677 h 57620"/>
              <a:gd name="connsiteX2" fmla="*/ 21448 w 267306"/>
              <a:gd name="connsiteY2" fmla="*/ 9853 h 57620"/>
              <a:gd name="connsiteX3" fmla="*/ 157926 w 267306"/>
              <a:gd name="connsiteY3" fmla="*/ 3029 h 57620"/>
              <a:gd name="connsiteX4" fmla="*/ 267108 w 267306"/>
              <a:gd name="connsiteY4" fmla="*/ 37148 h 57620"/>
              <a:gd name="connsiteX5" fmla="*/ 267108 w 267306"/>
              <a:gd name="connsiteY5" fmla="*/ 43972 h 5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306" h="57620">
                <a:moveTo>
                  <a:pt x="7801" y="57620"/>
                </a:moveTo>
                <a:cubicBezTo>
                  <a:pt x="5526" y="43972"/>
                  <a:pt x="-2824" y="29981"/>
                  <a:pt x="977" y="16677"/>
                </a:cubicBezTo>
                <a:cubicBezTo>
                  <a:pt x="2953" y="9761"/>
                  <a:pt x="14282" y="10476"/>
                  <a:pt x="21448" y="9853"/>
                </a:cubicBezTo>
                <a:cubicBezTo>
                  <a:pt x="66826" y="5907"/>
                  <a:pt x="112433" y="5304"/>
                  <a:pt x="157926" y="3029"/>
                </a:cubicBezTo>
                <a:cubicBezTo>
                  <a:pt x="258468" y="9732"/>
                  <a:pt x="255055" y="-23117"/>
                  <a:pt x="267108" y="37148"/>
                </a:cubicBezTo>
                <a:cubicBezTo>
                  <a:pt x="267554" y="39378"/>
                  <a:pt x="267108" y="41697"/>
                  <a:pt x="267108" y="43972"/>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Freeform 28">
            <a:extLst>
              <a:ext uri="{FF2B5EF4-FFF2-40B4-BE49-F238E27FC236}">
                <a16:creationId xmlns:a16="http://schemas.microsoft.com/office/drawing/2014/main" id="{28614E61-42D1-4663-A2AA-3ADDEE1932CB}"/>
              </a:ext>
            </a:extLst>
          </p:cNvPr>
          <p:cNvSpPr/>
          <p:nvPr/>
        </p:nvSpPr>
        <p:spPr>
          <a:xfrm>
            <a:off x="4916792" y="8557334"/>
            <a:ext cx="345829"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91">
            <a:extLst>
              <a:ext uri="{FF2B5EF4-FFF2-40B4-BE49-F238E27FC236}">
                <a16:creationId xmlns:a16="http://schemas.microsoft.com/office/drawing/2014/main" id="{B081E6AA-6DFC-491E-8903-56BF78C7855F}"/>
              </a:ext>
            </a:extLst>
          </p:cNvPr>
          <p:cNvSpPr/>
          <p:nvPr/>
        </p:nvSpPr>
        <p:spPr>
          <a:xfrm>
            <a:off x="5186375" y="8559120"/>
            <a:ext cx="350270" cy="45719"/>
          </a:xfrm>
          <a:custGeom>
            <a:avLst/>
            <a:gdLst>
              <a:gd name="connsiteX0" fmla="*/ 4506 w 337534"/>
              <a:gd name="connsiteY0" fmla="*/ 0 h 39003"/>
              <a:gd name="connsiteX1" fmla="*/ 173 w 337534"/>
              <a:gd name="connsiteY1" fmla="*/ 21668 h 39003"/>
              <a:gd name="connsiteX2" fmla="*/ 8840 w 337534"/>
              <a:gd name="connsiteY2" fmla="*/ 30336 h 39003"/>
              <a:gd name="connsiteX3" fmla="*/ 60844 w 337534"/>
              <a:gd name="connsiteY3" fmla="*/ 39003 h 39003"/>
              <a:gd name="connsiteX4" fmla="*/ 195187 w 337534"/>
              <a:gd name="connsiteY4" fmla="*/ 34669 h 39003"/>
              <a:gd name="connsiteX5" fmla="*/ 238523 w 337534"/>
              <a:gd name="connsiteY5" fmla="*/ 30336 h 39003"/>
              <a:gd name="connsiteX6" fmla="*/ 333864 w 337534"/>
              <a:gd name="connsiteY6" fmla="*/ 26002 h 39003"/>
              <a:gd name="connsiteX7" fmla="*/ 333864 w 337534"/>
              <a:gd name="connsiteY7" fmla="*/ 0 h 3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534" h="39003">
                <a:moveTo>
                  <a:pt x="4506" y="0"/>
                </a:moveTo>
                <a:cubicBezTo>
                  <a:pt x="3062" y="7223"/>
                  <a:pt x="-869" y="14376"/>
                  <a:pt x="173" y="21668"/>
                </a:cubicBezTo>
                <a:cubicBezTo>
                  <a:pt x="751" y="25713"/>
                  <a:pt x="5185" y="28509"/>
                  <a:pt x="8840" y="30336"/>
                </a:cubicBezTo>
                <a:cubicBezTo>
                  <a:pt x="18381" y="35106"/>
                  <a:pt x="57598" y="38597"/>
                  <a:pt x="60844" y="39003"/>
                </a:cubicBezTo>
                <a:lnTo>
                  <a:pt x="195187" y="34669"/>
                </a:lnTo>
                <a:cubicBezTo>
                  <a:pt x="209687" y="33962"/>
                  <a:pt x="224034" y="31242"/>
                  <a:pt x="238523" y="30336"/>
                </a:cubicBezTo>
                <a:cubicBezTo>
                  <a:pt x="270274" y="28352"/>
                  <a:pt x="303548" y="35648"/>
                  <a:pt x="333864" y="26002"/>
                </a:cubicBezTo>
                <a:cubicBezTo>
                  <a:pt x="342123" y="23374"/>
                  <a:pt x="333864" y="8667"/>
                  <a:pt x="333864" y="0"/>
                </a:cubicBezTo>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TextBox 57">
            <a:extLst>
              <a:ext uri="{FF2B5EF4-FFF2-40B4-BE49-F238E27FC236}">
                <a16:creationId xmlns:a16="http://schemas.microsoft.com/office/drawing/2014/main" id="{A3595B4E-8899-4B4E-BD2E-A1B70FF2CBE2}"/>
              </a:ext>
            </a:extLst>
          </p:cNvPr>
          <p:cNvSpPr txBox="1"/>
          <p:nvPr/>
        </p:nvSpPr>
        <p:spPr>
          <a:xfrm>
            <a:off x="2183673" y="7749723"/>
            <a:ext cx="2060407" cy="954107"/>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Figure 1 (right)</a:t>
            </a:r>
            <a:r>
              <a:rPr lang="en-AU" sz="800" dirty="0">
                <a:latin typeface="Arial Narrow" panose="020B0606020202030204" pitchFamily="34" charset="0"/>
              </a:rPr>
              <a:t>: Even though</a:t>
            </a:r>
            <a:r>
              <a:rPr lang="en-US" sz="800" dirty="0">
                <a:latin typeface="Arial Narrow" panose="020B0606020202030204" pitchFamily="34" charset="0"/>
              </a:rPr>
              <a:t> the difference between the means (the gap between the peaks, or distance between the vertical lines) are the SAME for all three graphs, </a:t>
            </a:r>
            <a:r>
              <a:rPr lang="en-AU" sz="800" dirty="0">
                <a:latin typeface="Arial Narrow" panose="020B0606020202030204" pitchFamily="34" charset="0"/>
              </a:rPr>
              <a:t>the denominator determines the amount of overlap (variation) between both data sets. Only when the overlap is minimal can a significant difference be identified. </a:t>
            </a:r>
          </a:p>
        </p:txBody>
      </p:sp>
      <p:pic>
        <p:nvPicPr>
          <p:cNvPr id="63" name="Picture 62">
            <a:extLst>
              <a:ext uri="{FF2B5EF4-FFF2-40B4-BE49-F238E27FC236}">
                <a16:creationId xmlns:a16="http://schemas.microsoft.com/office/drawing/2014/main" id="{48192B10-5ACA-4C5E-BD19-2BC2E2BF8D5D}"/>
              </a:ext>
            </a:extLst>
          </p:cNvPr>
          <p:cNvPicPr>
            <a:picLocks noChangeAspect="1"/>
          </p:cNvPicPr>
          <p:nvPr/>
        </p:nvPicPr>
        <p:blipFill rotWithShape="1">
          <a:blip r:embed="rId6"/>
          <a:srcRect b="41852"/>
          <a:stretch/>
        </p:blipFill>
        <p:spPr>
          <a:xfrm>
            <a:off x="2159452" y="7211828"/>
            <a:ext cx="2086559" cy="454295"/>
          </a:xfrm>
          <a:prstGeom prst="rect">
            <a:avLst/>
          </a:prstGeom>
        </p:spPr>
      </p:pic>
      <p:pic>
        <p:nvPicPr>
          <p:cNvPr id="65" name="Picture 64">
            <a:extLst>
              <a:ext uri="{FF2B5EF4-FFF2-40B4-BE49-F238E27FC236}">
                <a16:creationId xmlns:a16="http://schemas.microsoft.com/office/drawing/2014/main" id="{0A1F3F2B-5405-407E-8C6E-7850C6E27230}"/>
              </a:ext>
            </a:extLst>
          </p:cNvPr>
          <p:cNvPicPr>
            <a:picLocks noChangeAspect="1"/>
          </p:cNvPicPr>
          <p:nvPr/>
        </p:nvPicPr>
        <p:blipFill rotWithShape="1">
          <a:blip r:embed="rId7"/>
          <a:srcRect t="18421"/>
          <a:stretch/>
        </p:blipFill>
        <p:spPr>
          <a:xfrm>
            <a:off x="2179178" y="6736235"/>
            <a:ext cx="2051904" cy="494446"/>
          </a:xfrm>
          <a:prstGeom prst="rect">
            <a:avLst/>
          </a:prstGeom>
        </p:spPr>
      </p:pic>
      <p:sp>
        <p:nvSpPr>
          <p:cNvPr id="110" name="TextBox 109">
            <a:extLst>
              <a:ext uri="{FF2B5EF4-FFF2-40B4-BE49-F238E27FC236}">
                <a16:creationId xmlns:a16="http://schemas.microsoft.com/office/drawing/2014/main" id="{D1CC0C11-68F2-42A6-A833-0F3C60BE4660}"/>
              </a:ext>
            </a:extLst>
          </p:cNvPr>
          <p:cNvSpPr txBox="1"/>
          <p:nvPr/>
        </p:nvSpPr>
        <p:spPr>
          <a:xfrm>
            <a:off x="2530372" y="6560954"/>
            <a:ext cx="1594706" cy="215444"/>
          </a:xfrm>
          <a:prstGeom prst="rect">
            <a:avLst/>
          </a:prstGeom>
          <a:noFill/>
        </p:spPr>
        <p:txBody>
          <a:bodyPr wrap="square" rtlCol="0">
            <a:spAutoFit/>
          </a:bodyPr>
          <a:lstStyle/>
          <a:p>
            <a:r>
              <a:rPr lang="en-AU" sz="800" b="1" dirty="0">
                <a:latin typeface="Arial Narrow" panose="020B0606020202030204" pitchFamily="34" charset="0"/>
              </a:rPr>
              <a:t>Table 1: Student’s t-distribution </a:t>
            </a:r>
          </a:p>
        </p:txBody>
      </p:sp>
      <p:sp>
        <p:nvSpPr>
          <p:cNvPr id="112" name="Oval 111">
            <a:extLst>
              <a:ext uri="{FF2B5EF4-FFF2-40B4-BE49-F238E27FC236}">
                <a16:creationId xmlns:a16="http://schemas.microsoft.com/office/drawing/2014/main" id="{395F4657-C56D-45FD-8DFF-7FAFB2FC9759}"/>
              </a:ext>
            </a:extLst>
          </p:cNvPr>
          <p:cNvSpPr/>
          <p:nvPr/>
        </p:nvSpPr>
        <p:spPr>
          <a:xfrm>
            <a:off x="2282715" y="7278873"/>
            <a:ext cx="200012"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6" name="Oval 125">
            <a:extLst>
              <a:ext uri="{FF2B5EF4-FFF2-40B4-BE49-F238E27FC236}">
                <a16:creationId xmlns:a16="http://schemas.microsoft.com/office/drawing/2014/main" id="{002BCDAD-73EE-4489-813E-1C657E2992D6}"/>
              </a:ext>
            </a:extLst>
          </p:cNvPr>
          <p:cNvSpPr/>
          <p:nvPr/>
        </p:nvSpPr>
        <p:spPr>
          <a:xfrm>
            <a:off x="3050640" y="6753762"/>
            <a:ext cx="303221" cy="12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4" name="Straight Arrow Connector 1023">
            <a:extLst>
              <a:ext uri="{FF2B5EF4-FFF2-40B4-BE49-F238E27FC236}">
                <a16:creationId xmlns:a16="http://schemas.microsoft.com/office/drawing/2014/main" id="{28415612-2F8B-4BEA-995C-D7272D62B410}"/>
              </a:ext>
            </a:extLst>
          </p:cNvPr>
          <p:cNvCxnSpPr>
            <a:cxnSpLocks/>
          </p:cNvCxnSpPr>
          <p:nvPr/>
        </p:nvCxnSpPr>
        <p:spPr>
          <a:xfrm>
            <a:off x="3195528" y="6888462"/>
            <a:ext cx="0" cy="390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5" name="Straight Arrow Connector 1024">
            <a:extLst>
              <a:ext uri="{FF2B5EF4-FFF2-40B4-BE49-F238E27FC236}">
                <a16:creationId xmlns:a16="http://schemas.microsoft.com/office/drawing/2014/main" id="{81BA670F-9FDB-41C4-8397-0643C9F0F103}"/>
              </a:ext>
            </a:extLst>
          </p:cNvPr>
          <p:cNvCxnSpPr>
            <a:cxnSpLocks/>
          </p:cNvCxnSpPr>
          <p:nvPr/>
        </p:nvCxnSpPr>
        <p:spPr>
          <a:xfrm>
            <a:off x="2482727" y="7350881"/>
            <a:ext cx="5804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6" name="Rectangle 1025">
            <a:extLst>
              <a:ext uri="{FF2B5EF4-FFF2-40B4-BE49-F238E27FC236}">
                <a16:creationId xmlns:a16="http://schemas.microsoft.com/office/drawing/2014/main" id="{DAF5552C-1A65-43D9-B42D-B7D77E5D68E9}"/>
              </a:ext>
            </a:extLst>
          </p:cNvPr>
          <p:cNvSpPr/>
          <p:nvPr/>
        </p:nvSpPr>
        <p:spPr>
          <a:xfrm>
            <a:off x="3859349" y="1907900"/>
            <a:ext cx="2544153" cy="203119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27" name="TextBox 1026">
            <a:extLst>
              <a:ext uri="{FF2B5EF4-FFF2-40B4-BE49-F238E27FC236}">
                <a16:creationId xmlns:a16="http://schemas.microsoft.com/office/drawing/2014/main" id="{B4F24C15-7215-4D3C-B2F5-6B4D0734C3BA}"/>
              </a:ext>
            </a:extLst>
          </p:cNvPr>
          <p:cNvSpPr txBox="1"/>
          <p:nvPr/>
        </p:nvSpPr>
        <p:spPr>
          <a:xfrm>
            <a:off x="3637702" y="2131366"/>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&lt; 0.05 </a:t>
            </a:r>
          </a:p>
          <a:p>
            <a:pPr algn="ctr"/>
            <a:r>
              <a:rPr lang="en-AU" sz="900" b="1" dirty="0">
                <a:solidFill>
                  <a:schemeClr val="bg1"/>
                </a:solidFill>
                <a:latin typeface="Arial Narrow" panose="020B0606020202030204" pitchFamily="34" charset="0"/>
              </a:rPr>
              <a:t>There is a significant difference between 2 groups</a:t>
            </a:r>
          </a:p>
        </p:txBody>
      </p:sp>
      <p:sp>
        <p:nvSpPr>
          <p:cNvPr id="1028" name="TextBox 1027">
            <a:extLst>
              <a:ext uri="{FF2B5EF4-FFF2-40B4-BE49-F238E27FC236}">
                <a16:creationId xmlns:a16="http://schemas.microsoft.com/office/drawing/2014/main" id="{3802CB7A-9090-41FA-BE27-450925914E47}"/>
              </a:ext>
            </a:extLst>
          </p:cNvPr>
          <p:cNvSpPr txBox="1"/>
          <p:nvPr/>
        </p:nvSpPr>
        <p:spPr>
          <a:xfrm>
            <a:off x="3711576" y="3060755"/>
            <a:ext cx="2939524" cy="523220"/>
          </a:xfrm>
          <a:prstGeom prst="rect">
            <a:avLst/>
          </a:prstGeom>
          <a:noFill/>
        </p:spPr>
        <p:txBody>
          <a:bodyPr wrap="square" rtlCol="0">
            <a:spAutoFit/>
          </a:bodyPr>
          <a:lstStyle/>
          <a:p>
            <a:pPr algn="ctr"/>
            <a:r>
              <a:rPr lang="en-AU" b="1" dirty="0">
                <a:solidFill>
                  <a:schemeClr val="bg1"/>
                </a:solidFill>
                <a:latin typeface="Arial Narrow" panose="020B0606020202030204" pitchFamily="34" charset="0"/>
              </a:rPr>
              <a:t>P = &gt; 0.05 </a:t>
            </a:r>
          </a:p>
          <a:p>
            <a:pPr algn="ctr"/>
            <a:r>
              <a:rPr lang="en-AU" sz="900" b="1" dirty="0">
                <a:solidFill>
                  <a:schemeClr val="bg1"/>
                </a:solidFill>
                <a:latin typeface="Arial Narrow" panose="020B0606020202030204" pitchFamily="34" charset="0"/>
              </a:rPr>
              <a:t>There is NO significant difference between 2 groups</a:t>
            </a:r>
          </a:p>
        </p:txBody>
      </p:sp>
      <p:sp>
        <p:nvSpPr>
          <p:cNvPr id="149" name="TextBox 148">
            <a:extLst>
              <a:ext uri="{FF2B5EF4-FFF2-40B4-BE49-F238E27FC236}">
                <a16:creationId xmlns:a16="http://schemas.microsoft.com/office/drawing/2014/main" id="{BD3D4FC0-7DC6-48AD-BD66-7E91CA448918}"/>
              </a:ext>
            </a:extLst>
          </p:cNvPr>
          <p:cNvSpPr txBox="1"/>
          <p:nvPr/>
        </p:nvSpPr>
        <p:spPr>
          <a:xfrm>
            <a:off x="501939" y="3945031"/>
            <a:ext cx="5994652" cy="292388"/>
          </a:xfrm>
          <a:prstGeom prst="rect">
            <a:avLst/>
          </a:prstGeom>
          <a:noFill/>
        </p:spPr>
        <p:txBody>
          <a:bodyPr wrap="square">
            <a:spAutoFit/>
          </a:bodyPr>
          <a:lstStyle/>
          <a:p>
            <a:r>
              <a:rPr lang="en-AU" sz="630" i="1" dirty="0">
                <a:latin typeface="Arial Narrow" panose="020B0606020202030204" pitchFamily="34" charset="0"/>
              </a:rPr>
              <a:t>Note</a:t>
            </a:r>
            <a:r>
              <a:rPr lang="en-AU" sz="630" dirty="0">
                <a:latin typeface="Arial Narrow" panose="020B0606020202030204" pitchFamily="34" charset="0"/>
              </a:rPr>
              <a:t>: The word SIGNIFICANT is ONLY used when a STATISTICS test, such as a t-test with a P value, has been used to answer the research question. Importantly, the word </a:t>
            </a:r>
            <a:r>
              <a:rPr lang="en-AU" sz="630" i="1" dirty="0">
                <a:latin typeface="Arial Narrow" panose="020B0606020202030204" pitchFamily="34" charset="0"/>
              </a:rPr>
              <a:t>significant</a:t>
            </a:r>
            <a:r>
              <a:rPr lang="en-AU" sz="630" dirty="0">
                <a:latin typeface="Arial Narrow" panose="020B0606020202030204" pitchFamily="34" charset="0"/>
              </a:rPr>
              <a:t> has NOTHING to do with the SIZE difference between 2 groups. </a:t>
            </a:r>
            <a:r>
              <a:rPr lang="en-AU" sz="630" i="1" dirty="0">
                <a:latin typeface="Arial Narrow" panose="020B0606020202030204" pitchFamily="34" charset="0"/>
              </a:rPr>
              <a:t>Significant </a:t>
            </a:r>
            <a:r>
              <a:rPr lang="en-AU" sz="630" dirty="0">
                <a:latin typeface="Arial Narrow" panose="020B0606020202030204" pitchFamily="34" charset="0"/>
              </a:rPr>
              <a:t>is a Science term. Its only purpose is to notify the audience that the research question was answered using a STATISTICS test. </a:t>
            </a:r>
          </a:p>
        </p:txBody>
      </p:sp>
      <p:sp>
        <p:nvSpPr>
          <p:cNvPr id="1031" name="TextBox 1030">
            <a:extLst>
              <a:ext uri="{FF2B5EF4-FFF2-40B4-BE49-F238E27FC236}">
                <a16:creationId xmlns:a16="http://schemas.microsoft.com/office/drawing/2014/main" id="{799F7E04-146B-4C96-BD7A-ADE2E4FB82BE}"/>
              </a:ext>
            </a:extLst>
          </p:cNvPr>
          <p:cNvSpPr txBox="1"/>
          <p:nvPr/>
        </p:nvSpPr>
        <p:spPr>
          <a:xfrm>
            <a:off x="483199" y="5367935"/>
            <a:ext cx="6118039" cy="415498"/>
          </a:xfrm>
          <a:prstGeom prst="rect">
            <a:avLst/>
          </a:prstGeom>
          <a:noFill/>
        </p:spPr>
        <p:txBody>
          <a:bodyPr wrap="square">
            <a:spAutoFit/>
          </a:bodyPr>
          <a:lstStyle/>
          <a:p>
            <a:r>
              <a:rPr lang="en-AU" sz="1000" i="1" dirty="0">
                <a:latin typeface="Arial Narrow" panose="020B0606020202030204" pitchFamily="34" charset="0"/>
              </a:rPr>
              <a:t>Note: </a:t>
            </a:r>
            <a:r>
              <a:rPr lang="en-AU" sz="1000" dirty="0">
                <a:latin typeface="Arial Narrow" panose="020B0606020202030204" pitchFamily="34" charset="0"/>
              </a:rPr>
              <a:t>s=standard deviation; SE=Standard Error;     = sample mean; </a:t>
            </a:r>
            <a:r>
              <a:rPr lang="en-US" sz="1000" dirty="0">
                <a:latin typeface="Arial Narrow" panose="020B0606020202030204" pitchFamily="34" charset="0"/>
              </a:rPr>
              <a:t>df (degrees of freedom) = (n</a:t>
            </a:r>
            <a:r>
              <a:rPr lang="en-US" sz="600" dirty="0">
                <a:latin typeface="Arial Narrow" panose="020B0606020202030204" pitchFamily="34" charset="0"/>
              </a:rPr>
              <a:t>1</a:t>
            </a:r>
            <a:r>
              <a:rPr lang="en-US" sz="1000" dirty="0">
                <a:latin typeface="Arial Narrow" panose="020B0606020202030204" pitchFamily="34" charset="0"/>
              </a:rPr>
              <a:t>  –1) + (n</a:t>
            </a:r>
            <a:r>
              <a:rPr lang="en-US" sz="600" dirty="0">
                <a:latin typeface="Arial Narrow" panose="020B0606020202030204" pitchFamily="34" charset="0"/>
              </a:rPr>
              <a:t>2</a:t>
            </a:r>
            <a:r>
              <a:rPr lang="en-US" sz="1000" dirty="0">
                <a:latin typeface="Arial Narrow" panose="020B0606020202030204" pitchFamily="34" charset="0"/>
              </a:rPr>
              <a:t>  –1). </a:t>
            </a:r>
          </a:p>
          <a:p>
            <a:r>
              <a:rPr lang="en-US" sz="1000" dirty="0">
                <a:latin typeface="Arial Narrow" panose="020B0606020202030204" pitchFamily="34" charset="0"/>
              </a:rPr>
              <a:t>Whereby n=sample size, and subscripts indicate group number.</a:t>
            </a:r>
            <a:r>
              <a:rPr lang="en-AU" sz="1000" dirty="0">
                <a:latin typeface="Arial Narrow" panose="020B0606020202030204" pitchFamily="34" charset="0"/>
              </a:rPr>
              <a:t> </a:t>
            </a:r>
            <a:endParaRPr lang="en-AU" sz="1000" dirty="0"/>
          </a:p>
        </p:txBody>
      </p:sp>
      <p:pic>
        <p:nvPicPr>
          <p:cNvPr id="1032" name="Picture 1031">
            <a:extLst>
              <a:ext uri="{FF2B5EF4-FFF2-40B4-BE49-F238E27FC236}">
                <a16:creationId xmlns:a16="http://schemas.microsoft.com/office/drawing/2014/main" id="{C2762450-BC3B-41A7-B350-0B5C427CE45B}"/>
              </a:ext>
            </a:extLst>
          </p:cNvPr>
          <p:cNvPicPr>
            <a:picLocks noChangeAspect="1"/>
          </p:cNvPicPr>
          <p:nvPr/>
        </p:nvPicPr>
        <p:blipFill>
          <a:blip r:embed="rId8"/>
          <a:stretch>
            <a:fillRect/>
          </a:stretch>
        </p:blipFill>
        <p:spPr>
          <a:xfrm>
            <a:off x="2782545" y="5394435"/>
            <a:ext cx="137549" cy="160006"/>
          </a:xfrm>
          <a:prstGeom prst="rect">
            <a:avLst/>
          </a:prstGeom>
        </p:spPr>
      </p:pic>
      <p:sp>
        <p:nvSpPr>
          <p:cNvPr id="1033" name="Rectangle 1032">
            <a:extLst>
              <a:ext uri="{FF2B5EF4-FFF2-40B4-BE49-F238E27FC236}">
                <a16:creationId xmlns:a16="http://schemas.microsoft.com/office/drawing/2014/main" id="{D13EC540-D7B5-47BF-BB93-9921E278639C}"/>
              </a:ext>
            </a:extLst>
          </p:cNvPr>
          <p:cNvSpPr/>
          <p:nvPr/>
        </p:nvSpPr>
        <p:spPr>
          <a:xfrm>
            <a:off x="538801" y="5825587"/>
            <a:ext cx="5863484" cy="65288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1050" b="1" dirty="0">
                <a:latin typeface="Arial Narrow" panose="020B0606020202030204" pitchFamily="34" charset="0"/>
                <a:ea typeface="Times New Roman" panose="02020603050405020304" pitchFamily="18" charset="0"/>
              </a:rPr>
              <a:t>The t test formula is simply a </a:t>
            </a:r>
            <a:r>
              <a:rPr lang="en-US" sz="1400" b="1" dirty="0">
                <a:latin typeface="Arial Narrow" panose="020B0606020202030204" pitchFamily="34" charset="0"/>
                <a:ea typeface="Times New Roman" panose="02020603050405020304" pitchFamily="18" charset="0"/>
              </a:rPr>
              <a:t>ratio</a:t>
            </a:r>
            <a:r>
              <a:rPr lang="en-US" sz="1050" b="1" dirty="0">
                <a:latin typeface="Arial Narrow" panose="020B0606020202030204" pitchFamily="34" charset="0"/>
                <a:ea typeface="Times New Roman" panose="02020603050405020304" pitchFamily="18" charset="0"/>
              </a:rPr>
              <a:t> (also a fraction). The </a:t>
            </a:r>
            <a:r>
              <a:rPr lang="en-US" sz="1400" b="1" dirty="0">
                <a:latin typeface="Arial Narrow" panose="020B0606020202030204" pitchFamily="34" charset="0"/>
                <a:ea typeface="Times New Roman" panose="02020603050405020304" pitchFamily="18" charset="0"/>
              </a:rPr>
              <a:t>numerator</a:t>
            </a:r>
            <a:r>
              <a:rPr lang="en-US" sz="1050" b="1" dirty="0">
                <a:latin typeface="Arial Narrow" panose="020B0606020202030204" pitchFamily="34" charset="0"/>
                <a:ea typeface="Times New Roman" panose="02020603050405020304" pitchFamily="18" charset="0"/>
              </a:rPr>
              <a:t> is the difference between two means.</a:t>
            </a:r>
          </a:p>
          <a:p>
            <a:r>
              <a:rPr lang="en-US" sz="1050" b="1" dirty="0">
                <a:latin typeface="Arial Narrow" panose="020B0606020202030204" pitchFamily="34" charset="0"/>
                <a:ea typeface="Times New Roman" panose="02020603050405020304" pitchFamily="18" charset="0"/>
              </a:rPr>
              <a:t>The </a:t>
            </a:r>
            <a:r>
              <a:rPr lang="en-US" sz="1400" b="1" dirty="0">
                <a:latin typeface="Arial Narrow" panose="020B0606020202030204" pitchFamily="34" charset="0"/>
                <a:ea typeface="Times New Roman" panose="02020603050405020304" pitchFamily="18" charset="0"/>
              </a:rPr>
              <a:t>denominator</a:t>
            </a:r>
            <a:r>
              <a:rPr lang="en-US" sz="1050" b="1" dirty="0">
                <a:latin typeface="Arial Narrow" panose="020B0606020202030204" pitchFamily="34" charset="0"/>
                <a:ea typeface="Times New Roman" panose="02020603050405020304" pitchFamily="18" charset="0"/>
              </a:rPr>
              <a:t> is a measure of variability or dispersion of the scores (standard error of the difference). </a:t>
            </a:r>
          </a:p>
          <a:p>
            <a:r>
              <a:rPr lang="en-US" sz="1050" b="1" i="1" dirty="0">
                <a:latin typeface="Arial Narrow" panose="020B0606020202030204" pitchFamily="34" charset="0"/>
                <a:ea typeface="Times New Roman" panose="02020603050405020304" pitchFamily="18" charset="0"/>
              </a:rPr>
              <a:t>Note</a:t>
            </a:r>
            <a:r>
              <a:rPr lang="en-US" sz="1050" b="1" dirty="0">
                <a:latin typeface="Arial Narrow" panose="020B0606020202030204" pitchFamily="34" charset="0"/>
                <a:ea typeface="Times New Roman" panose="02020603050405020304" pitchFamily="18" charset="0"/>
              </a:rPr>
              <a:t>: a t test by hand calculates</a:t>
            </a:r>
            <a:r>
              <a:rPr lang="en-US" sz="1400" b="1" dirty="0">
                <a:latin typeface="Arial Narrow" panose="020B0606020202030204" pitchFamily="34" charset="0"/>
                <a:ea typeface="Times New Roman" panose="02020603050405020304" pitchFamily="18" charset="0"/>
              </a:rPr>
              <a:t> </a:t>
            </a:r>
            <a:r>
              <a:rPr lang="en-US" sz="1400" b="1" dirty="0" err="1">
                <a:latin typeface="Arial Narrow" panose="020B0606020202030204" pitchFamily="34" charset="0"/>
                <a:ea typeface="Times New Roman" panose="02020603050405020304" pitchFamily="18" charset="0"/>
              </a:rPr>
              <a:t>t</a:t>
            </a:r>
            <a:r>
              <a:rPr lang="en-US" sz="1200" b="1" dirty="0" err="1">
                <a:latin typeface="Arial Narrow" panose="020B0606020202030204" pitchFamily="34" charset="0"/>
                <a:ea typeface="Times New Roman" panose="02020603050405020304" pitchFamily="18" charset="0"/>
              </a:rPr>
              <a:t>calc</a:t>
            </a:r>
            <a:r>
              <a:rPr lang="en-US" sz="1400" b="1" dirty="0">
                <a:latin typeface="Arial Narrow" panose="020B0606020202030204" pitchFamily="34" charset="0"/>
                <a:ea typeface="Times New Roman" panose="02020603050405020304" pitchFamily="18" charset="0"/>
              </a:rPr>
              <a:t> </a:t>
            </a:r>
            <a:r>
              <a:rPr lang="en-US" sz="1050" b="1" dirty="0">
                <a:latin typeface="Arial Narrow" panose="020B0606020202030204" pitchFamily="34" charset="0"/>
                <a:ea typeface="Times New Roman" panose="02020603050405020304" pitchFamily="18" charset="0"/>
              </a:rPr>
              <a:t>sometimes called </a:t>
            </a:r>
            <a:r>
              <a:rPr lang="en-US" sz="1400" b="1" i="1" dirty="0">
                <a:latin typeface="Arial Narrow" panose="020B0606020202030204" pitchFamily="34" charset="0"/>
                <a:ea typeface="Times New Roman" panose="02020603050405020304" pitchFamily="18" charset="0"/>
              </a:rPr>
              <a:t>t Stat </a:t>
            </a:r>
            <a:r>
              <a:rPr lang="en-US" sz="1050" b="1" dirty="0">
                <a:latin typeface="Arial Narrow" panose="020B0606020202030204" pitchFamily="34" charset="0"/>
                <a:ea typeface="Times New Roman" panose="02020603050405020304" pitchFamily="18" charset="0"/>
              </a:rPr>
              <a:t>or</a:t>
            </a:r>
            <a:r>
              <a:rPr lang="en-US" sz="1050" b="1" i="1" dirty="0">
                <a:latin typeface="Arial Narrow" panose="020B0606020202030204" pitchFamily="34" charset="0"/>
                <a:ea typeface="Times New Roman" panose="02020603050405020304" pitchFamily="18" charset="0"/>
              </a:rPr>
              <a:t> </a:t>
            </a:r>
            <a:r>
              <a:rPr lang="en-US" sz="1400" b="1" i="1" dirty="0">
                <a:latin typeface="Arial Narrow" panose="020B0606020202030204" pitchFamily="34" charset="0"/>
                <a:ea typeface="Times New Roman" panose="02020603050405020304" pitchFamily="18" charset="0"/>
              </a:rPr>
              <a:t>t</a:t>
            </a:r>
            <a:r>
              <a:rPr lang="en-US" sz="1050" b="1" dirty="0">
                <a:latin typeface="Arial Narrow" panose="020B0606020202030204" pitchFamily="34" charset="0"/>
                <a:ea typeface="Times New Roman" panose="02020603050405020304" pitchFamily="18" charset="0"/>
              </a:rPr>
              <a:t> (instead of a P value). </a:t>
            </a:r>
          </a:p>
        </p:txBody>
      </p:sp>
      <p:cxnSp>
        <p:nvCxnSpPr>
          <p:cNvPr id="1034" name="Straight Connector 1033">
            <a:extLst>
              <a:ext uri="{FF2B5EF4-FFF2-40B4-BE49-F238E27FC236}">
                <a16:creationId xmlns:a16="http://schemas.microsoft.com/office/drawing/2014/main" id="{67B2AEFF-9EDA-40D0-B98D-5CC189C1F969}"/>
              </a:ext>
            </a:extLst>
          </p:cNvPr>
          <p:cNvCxnSpPr>
            <a:cxnSpLocks/>
          </p:cNvCxnSpPr>
          <p:nvPr/>
        </p:nvCxnSpPr>
        <p:spPr>
          <a:xfrm flipH="1">
            <a:off x="558146" y="4264502"/>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6" name="TextBox 1035">
            <a:extLst>
              <a:ext uri="{FF2B5EF4-FFF2-40B4-BE49-F238E27FC236}">
                <a16:creationId xmlns:a16="http://schemas.microsoft.com/office/drawing/2014/main" id="{56D135EF-122A-43BC-BF02-42696F8FB177}"/>
              </a:ext>
            </a:extLst>
          </p:cNvPr>
          <p:cNvSpPr txBox="1"/>
          <p:nvPr/>
        </p:nvSpPr>
        <p:spPr>
          <a:xfrm>
            <a:off x="538801" y="6598269"/>
            <a:ext cx="1533200" cy="1077218"/>
          </a:xfrm>
          <a:prstGeom prst="rect">
            <a:avLst/>
          </a:prstGeom>
          <a:solidFill>
            <a:schemeClr val="bg1">
              <a:lumMod val="85000"/>
            </a:schemeClr>
          </a:solidFill>
        </p:spPr>
        <p:txBody>
          <a:bodyPr wrap="square" rtlCol="0">
            <a:spAutoFit/>
          </a:bodyPr>
          <a:lstStyle/>
          <a:p>
            <a:r>
              <a:rPr lang="en-AU" sz="800" b="1" dirty="0">
                <a:latin typeface="Arial Narrow" panose="020B0606020202030204" pitchFamily="34" charset="0"/>
              </a:rPr>
              <a:t>Step 1: Calculate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600" b="1" dirty="0">
                <a:latin typeface="Arial Narrow" panose="020B0606020202030204" pitchFamily="34" charset="0"/>
              </a:rPr>
              <a:t> </a:t>
            </a:r>
            <a:r>
              <a:rPr lang="en-AU" sz="800" b="1" dirty="0">
                <a:latin typeface="Arial Narrow" panose="020B0606020202030204" pitchFamily="34" charset="0"/>
              </a:rPr>
              <a:t>using the formula above</a:t>
            </a:r>
          </a:p>
          <a:p>
            <a:endParaRPr lang="en-AU" sz="800" b="1" dirty="0">
              <a:latin typeface="Arial Narrow" panose="020B0606020202030204" pitchFamily="34" charset="0"/>
            </a:endParaRPr>
          </a:p>
          <a:p>
            <a:r>
              <a:rPr lang="en-AU" sz="800" b="1" dirty="0">
                <a:latin typeface="Arial Narrow" panose="020B0606020202030204" pitchFamily="34" charset="0"/>
              </a:rPr>
              <a:t>Step 2: Calculate </a:t>
            </a:r>
            <a:r>
              <a:rPr lang="en-AU" sz="800" b="1" dirty="0" err="1">
                <a:latin typeface="Arial Narrow" panose="020B0606020202030204" pitchFamily="34" charset="0"/>
              </a:rPr>
              <a:t>t</a:t>
            </a:r>
            <a:r>
              <a:rPr lang="en-AU" sz="700" b="1" dirty="0" err="1">
                <a:latin typeface="Arial Narrow" panose="020B0606020202030204" pitchFamily="34" charset="0"/>
              </a:rPr>
              <a:t>crit</a:t>
            </a:r>
            <a:r>
              <a:rPr lang="en-AU" sz="800" b="1" dirty="0">
                <a:latin typeface="Arial Narrow" panose="020B0606020202030204" pitchFamily="34" charset="0"/>
              </a:rPr>
              <a:t> using the Student’s t-distribution table (left) whereby      = 0.05  </a:t>
            </a:r>
          </a:p>
          <a:p>
            <a:endParaRPr lang="en-AU" sz="800" b="1" dirty="0">
              <a:latin typeface="Arial Narrow" panose="020B0606020202030204" pitchFamily="34" charset="0"/>
            </a:endParaRPr>
          </a:p>
          <a:p>
            <a:r>
              <a:rPr lang="en-AU" sz="800" b="1" dirty="0">
                <a:latin typeface="Arial Narrow" panose="020B0606020202030204" pitchFamily="34" charset="0"/>
              </a:rPr>
              <a:t>Step 3: Compare </a:t>
            </a:r>
            <a:r>
              <a:rPr lang="en-AU" sz="800" b="1" dirty="0" err="1">
                <a:latin typeface="Arial Narrow" panose="020B0606020202030204" pitchFamily="34" charset="0"/>
              </a:rPr>
              <a:t>t</a:t>
            </a:r>
            <a:r>
              <a:rPr lang="en-AU" sz="600" b="1" dirty="0" err="1">
                <a:latin typeface="Arial Narrow" panose="020B0606020202030204" pitchFamily="34" charset="0"/>
              </a:rPr>
              <a:t>calc</a:t>
            </a:r>
            <a:r>
              <a:rPr lang="en-AU" sz="800" b="1" dirty="0">
                <a:latin typeface="Arial Narrow" panose="020B0606020202030204" pitchFamily="34" charset="0"/>
              </a:rPr>
              <a:t> to </a:t>
            </a:r>
            <a:r>
              <a:rPr lang="en-AU" sz="800" b="1" dirty="0" err="1">
                <a:latin typeface="Arial Narrow" panose="020B0606020202030204" pitchFamily="34" charset="0"/>
              </a:rPr>
              <a:t>t</a:t>
            </a:r>
            <a:r>
              <a:rPr lang="en-AU" sz="600" b="1" dirty="0" err="1">
                <a:latin typeface="Arial Narrow" panose="020B0606020202030204" pitchFamily="34" charset="0"/>
              </a:rPr>
              <a:t>crit</a:t>
            </a:r>
            <a:endParaRPr lang="en-AU" sz="600" b="1" dirty="0">
              <a:latin typeface="Arial Narrow" panose="020B0606020202030204" pitchFamily="34" charset="0"/>
            </a:endParaRPr>
          </a:p>
        </p:txBody>
      </p:sp>
      <p:pic>
        <p:nvPicPr>
          <p:cNvPr id="1038" name="Picture 1037">
            <a:extLst>
              <a:ext uri="{FF2B5EF4-FFF2-40B4-BE49-F238E27FC236}">
                <a16:creationId xmlns:a16="http://schemas.microsoft.com/office/drawing/2014/main" id="{E6600223-E729-4521-9366-F23868042B6A}"/>
              </a:ext>
            </a:extLst>
          </p:cNvPr>
          <p:cNvPicPr>
            <a:picLocks noChangeAspect="1"/>
          </p:cNvPicPr>
          <p:nvPr/>
        </p:nvPicPr>
        <p:blipFill rotWithShape="1">
          <a:blip r:embed="rId9"/>
          <a:srcRect t="680" r="1980" b="2650"/>
          <a:stretch/>
        </p:blipFill>
        <p:spPr>
          <a:xfrm>
            <a:off x="1006707" y="7285446"/>
            <a:ext cx="82764" cy="71367"/>
          </a:xfrm>
          <a:prstGeom prst="rect">
            <a:avLst/>
          </a:prstGeom>
        </p:spPr>
      </p:pic>
      <p:sp>
        <p:nvSpPr>
          <p:cNvPr id="1039" name="Rectangle 1038">
            <a:extLst>
              <a:ext uri="{FF2B5EF4-FFF2-40B4-BE49-F238E27FC236}">
                <a16:creationId xmlns:a16="http://schemas.microsoft.com/office/drawing/2014/main" id="{E8410FF0-43AD-4BAE-B178-1307E44CDAC6}"/>
              </a:ext>
            </a:extLst>
          </p:cNvPr>
          <p:cNvSpPr/>
          <p:nvPr/>
        </p:nvSpPr>
        <p:spPr>
          <a:xfrm>
            <a:off x="538801" y="7748962"/>
            <a:ext cx="1533200" cy="9356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40" name="TextBox 1039">
            <a:extLst>
              <a:ext uri="{FF2B5EF4-FFF2-40B4-BE49-F238E27FC236}">
                <a16:creationId xmlns:a16="http://schemas.microsoft.com/office/drawing/2014/main" id="{FA66EA81-E78A-453F-BD57-101E9DC3766B}"/>
              </a:ext>
            </a:extLst>
          </p:cNvPr>
          <p:cNvSpPr txBox="1"/>
          <p:nvPr/>
        </p:nvSpPr>
        <p:spPr>
          <a:xfrm>
            <a:off x="538800" y="7748963"/>
            <a:ext cx="1516677" cy="907941"/>
          </a:xfrm>
          <a:prstGeom prst="rect">
            <a:avLst/>
          </a:prstGeom>
          <a:noFill/>
        </p:spPr>
        <p:txBody>
          <a:bodyPr wrap="square">
            <a:spAutoFit/>
          </a:bodyPr>
          <a:lstStyle/>
          <a:p>
            <a:pPr algn="ctr"/>
            <a:r>
              <a:rPr lang="en-US" sz="2000" b="1" dirty="0">
                <a:solidFill>
                  <a:schemeClr val="bg1"/>
                </a:solidFill>
                <a:latin typeface="Arial Narrow" panose="020B0606020202030204" pitchFamily="34" charset="0"/>
              </a:rPr>
              <a:t>If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calc</a:t>
            </a:r>
            <a:r>
              <a:rPr lang="en-US" sz="2000" b="1" dirty="0">
                <a:solidFill>
                  <a:schemeClr val="bg1"/>
                </a:solidFill>
                <a:latin typeface="Arial Narrow" panose="020B0606020202030204" pitchFamily="34" charset="0"/>
              </a:rPr>
              <a:t> ≥ </a:t>
            </a:r>
            <a:r>
              <a:rPr lang="en-US" sz="2000" b="1" dirty="0" err="1">
                <a:solidFill>
                  <a:schemeClr val="bg1"/>
                </a:solidFill>
                <a:latin typeface="Arial Narrow" panose="020B0606020202030204" pitchFamily="34" charset="0"/>
              </a:rPr>
              <a:t>t</a:t>
            </a:r>
            <a:r>
              <a:rPr lang="en-US" sz="1600" b="1" dirty="0" err="1">
                <a:solidFill>
                  <a:schemeClr val="bg1"/>
                </a:solidFill>
                <a:latin typeface="Arial Narrow" panose="020B0606020202030204" pitchFamily="34" charset="0"/>
              </a:rPr>
              <a:t>crit</a:t>
            </a:r>
            <a:endParaRPr lang="en-US" sz="1600" b="1" dirty="0">
              <a:solidFill>
                <a:schemeClr val="bg1"/>
              </a:solidFill>
              <a:latin typeface="Arial Narrow" panose="020B0606020202030204" pitchFamily="34" charset="0"/>
            </a:endParaRPr>
          </a:p>
          <a:p>
            <a:pPr algn="ctr"/>
            <a:r>
              <a:rPr lang="en-US" sz="1100" b="1" dirty="0">
                <a:solidFill>
                  <a:schemeClr val="bg1"/>
                </a:solidFill>
                <a:latin typeface="Arial Narrow" panose="020B0606020202030204" pitchFamily="34" charset="0"/>
              </a:rPr>
              <a:t>there is a significant difference between the </a:t>
            </a:r>
          </a:p>
          <a:p>
            <a:pPr algn="ctr"/>
            <a:r>
              <a:rPr lang="en-US" sz="1100" b="1" dirty="0">
                <a:solidFill>
                  <a:schemeClr val="bg1"/>
                </a:solidFill>
                <a:latin typeface="Arial Narrow" panose="020B0606020202030204" pitchFamily="34" charset="0"/>
              </a:rPr>
              <a:t>2 groups</a:t>
            </a:r>
          </a:p>
        </p:txBody>
      </p:sp>
      <p:cxnSp>
        <p:nvCxnSpPr>
          <p:cNvPr id="4" name="Straight Connector 3">
            <a:extLst>
              <a:ext uri="{FF2B5EF4-FFF2-40B4-BE49-F238E27FC236}">
                <a16:creationId xmlns:a16="http://schemas.microsoft.com/office/drawing/2014/main" id="{BEE8CBA7-28EB-96FA-D16F-AD746BF70039}"/>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36">
            <a:extLst>
              <a:ext uri="{FF2B5EF4-FFF2-40B4-BE49-F238E27FC236}">
                <a16:creationId xmlns:a16="http://schemas.microsoft.com/office/drawing/2014/main" id="{B2BAEEF7-1715-EDBE-DACE-77A2BDEAC98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46B7F250-E8C5-6C3D-7667-E1BF8E33FC7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Tree>
    <p:extLst>
      <p:ext uri="{BB962C8B-B14F-4D97-AF65-F5344CB8AC3E}">
        <p14:creationId xmlns:p14="http://schemas.microsoft.com/office/powerpoint/2010/main" val="185048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480754" y="2275127"/>
            <a:ext cx="5884145" cy="2886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b="1" dirty="0">
              <a:solidFill>
                <a:schemeClr val="tx1"/>
              </a:solidFill>
              <a:latin typeface="Arial Narrow" panose="020B0606020202030204" pitchFamily="34" charset="0"/>
            </a:endParaRPr>
          </a:p>
        </p:txBody>
      </p:sp>
      <p:sp>
        <p:nvSpPr>
          <p:cNvPr id="155" name="TextBox 154"/>
          <p:cNvSpPr txBox="1"/>
          <p:nvPr/>
        </p:nvSpPr>
        <p:spPr>
          <a:xfrm>
            <a:off x="2606882" y="6347936"/>
            <a:ext cx="1312248" cy="246221"/>
          </a:xfrm>
          <a:prstGeom prst="rect">
            <a:avLst/>
          </a:prstGeom>
          <a:noFill/>
        </p:spPr>
        <p:txBody>
          <a:bodyPr wrap="square" rtlCol="0">
            <a:spAutoFit/>
          </a:bodyPr>
          <a:lstStyle/>
          <a:p>
            <a:pPr algn="ctr"/>
            <a:r>
              <a:rPr lang="en-AU" sz="1000" dirty="0">
                <a:solidFill>
                  <a:schemeClr val="bg1"/>
                </a:solidFill>
                <a:latin typeface="Arial Narrow" panose="020B0606020202030204" pitchFamily="34" charset="0"/>
              </a:rPr>
              <a:t>See your teacher</a:t>
            </a:r>
          </a:p>
        </p:txBody>
      </p:sp>
      <p:sp>
        <p:nvSpPr>
          <p:cNvPr id="94" name="TextBox 93"/>
          <p:cNvSpPr txBox="1"/>
          <p:nvPr/>
        </p:nvSpPr>
        <p:spPr>
          <a:xfrm>
            <a:off x="480754" y="1014199"/>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95" name="Rectangle 94"/>
          <p:cNvSpPr/>
          <p:nvPr/>
        </p:nvSpPr>
        <p:spPr>
          <a:xfrm>
            <a:off x="4694211" y="1053753"/>
            <a:ext cx="1315618" cy="33488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Rectangle 95"/>
          <p:cNvSpPr/>
          <p:nvPr/>
        </p:nvSpPr>
        <p:spPr>
          <a:xfrm>
            <a:off x="3156847" y="1053753"/>
            <a:ext cx="1315403" cy="33472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Up Arrow 96"/>
          <p:cNvSpPr/>
          <p:nvPr/>
        </p:nvSpPr>
        <p:spPr>
          <a:xfrm>
            <a:off x="3577982" y="1347737"/>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8" name="Rectangle 97"/>
          <p:cNvSpPr/>
          <p:nvPr/>
        </p:nvSpPr>
        <p:spPr>
          <a:xfrm>
            <a:off x="3139893" y="1584750"/>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99" name="Up Arrow 98"/>
          <p:cNvSpPr/>
          <p:nvPr/>
        </p:nvSpPr>
        <p:spPr>
          <a:xfrm>
            <a:off x="5108742" y="1357203"/>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87" name="Rectangle 86"/>
          <p:cNvSpPr/>
          <p:nvPr/>
        </p:nvSpPr>
        <p:spPr>
          <a:xfrm>
            <a:off x="4661983" y="1583424"/>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a:t>
            </a:r>
          </a:p>
        </p:txBody>
      </p:sp>
      <p:sp>
        <p:nvSpPr>
          <p:cNvPr id="89" name="TextBox 88"/>
          <p:cNvSpPr txBox="1"/>
          <p:nvPr/>
        </p:nvSpPr>
        <p:spPr>
          <a:xfrm>
            <a:off x="3344150" y="102419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Dependent Variable</a:t>
            </a:r>
          </a:p>
        </p:txBody>
      </p:sp>
      <p:cxnSp>
        <p:nvCxnSpPr>
          <p:cNvPr id="5" name="Straight Arrow Connector 4"/>
          <p:cNvCxnSpPr/>
          <p:nvPr/>
        </p:nvCxnSpPr>
        <p:spPr>
          <a:xfrm flipH="1" flipV="1">
            <a:off x="1261189" y="2354845"/>
            <a:ext cx="7988" cy="20882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rot="16200000">
            <a:off x="26413" y="3229489"/>
            <a:ext cx="1347910"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Y</a:t>
            </a:r>
          </a:p>
        </p:txBody>
      </p:sp>
      <p:sp>
        <p:nvSpPr>
          <p:cNvPr id="105" name="Rectangle 104"/>
          <p:cNvSpPr/>
          <p:nvPr/>
        </p:nvSpPr>
        <p:spPr>
          <a:xfrm>
            <a:off x="2249019" y="4817519"/>
            <a:ext cx="1332357" cy="259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X </a:t>
            </a:r>
          </a:p>
        </p:txBody>
      </p:sp>
      <p:sp>
        <p:nvSpPr>
          <p:cNvPr id="107" name="Rectangle 106"/>
          <p:cNvSpPr/>
          <p:nvPr/>
        </p:nvSpPr>
        <p:spPr>
          <a:xfrm>
            <a:off x="480754" y="5254795"/>
            <a:ext cx="5884145" cy="35095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000" b="1" dirty="0">
              <a:solidFill>
                <a:schemeClr val="tx1"/>
              </a:solidFill>
              <a:latin typeface="Arial Narrow" panose="020B0606020202030204" pitchFamily="34" charset="0"/>
            </a:endParaRPr>
          </a:p>
        </p:txBody>
      </p:sp>
      <p:graphicFrame>
        <p:nvGraphicFramePr>
          <p:cNvPr id="109" name="Table 108"/>
          <p:cNvGraphicFramePr>
            <a:graphicFrameLocks noGrp="1"/>
          </p:cNvGraphicFramePr>
          <p:nvPr/>
        </p:nvGraphicFramePr>
        <p:xfrm>
          <a:off x="1282232" y="4424774"/>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0">
                <a:tc>
                  <a:txBody>
                    <a:bodyPr/>
                    <a:lstStyle/>
                    <a:p>
                      <a:endParaRPr lang="en-AU" sz="800"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AU"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1051802" y="257886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endParaRPr lang="en-AU" sz="8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endParaRPr lang="en-AU" sz="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9" name="Table 118"/>
          <p:cNvGraphicFramePr>
            <a:graphicFrameLocks noGrp="1"/>
          </p:cNvGraphicFramePr>
          <p:nvPr/>
        </p:nvGraphicFramePr>
        <p:xfrm>
          <a:off x="1647484" y="4579319"/>
          <a:ext cx="2565275" cy="213360"/>
        </p:xfrm>
        <a:graphic>
          <a:graphicData uri="http://schemas.openxmlformats.org/drawingml/2006/table">
            <a:tbl>
              <a:tblPr firstRow="1" bandRow="1">
                <a:tableStyleId>{5940675A-B579-460E-94D1-54222C63F5DA}</a:tableStyleId>
              </a:tblPr>
              <a:tblGrid>
                <a:gridCol w="513055">
                  <a:extLst>
                    <a:ext uri="{9D8B030D-6E8A-4147-A177-3AD203B41FA5}">
                      <a16:colId xmlns:a16="http://schemas.microsoft.com/office/drawing/2014/main" val="20000"/>
                    </a:ext>
                  </a:extLst>
                </a:gridCol>
                <a:gridCol w="513055">
                  <a:extLst>
                    <a:ext uri="{9D8B030D-6E8A-4147-A177-3AD203B41FA5}">
                      <a16:colId xmlns:a16="http://schemas.microsoft.com/office/drawing/2014/main" val="20001"/>
                    </a:ext>
                  </a:extLst>
                </a:gridCol>
                <a:gridCol w="513055">
                  <a:extLst>
                    <a:ext uri="{9D8B030D-6E8A-4147-A177-3AD203B41FA5}">
                      <a16:colId xmlns:a16="http://schemas.microsoft.com/office/drawing/2014/main" val="20002"/>
                    </a:ext>
                  </a:extLst>
                </a:gridCol>
                <a:gridCol w="513055">
                  <a:extLst>
                    <a:ext uri="{9D8B030D-6E8A-4147-A177-3AD203B41FA5}">
                      <a16:colId xmlns:a16="http://schemas.microsoft.com/office/drawing/2014/main" val="20003"/>
                    </a:ext>
                  </a:extLst>
                </a:gridCol>
                <a:gridCol w="513055">
                  <a:extLst>
                    <a:ext uri="{9D8B030D-6E8A-4147-A177-3AD203B41FA5}">
                      <a16:colId xmlns:a16="http://schemas.microsoft.com/office/drawing/2014/main" val="20004"/>
                    </a:ext>
                  </a:extLst>
                </a:gridCol>
              </a:tblGrid>
              <a:tr h="135866">
                <a:tc>
                  <a:txBody>
                    <a:bodyPr/>
                    <a:lstStyle/>
                    <a:p>
                      <a:r>
                        <a:rPr lang="en-AU" sz="800" dirty="0"/>
                        <a:t>10</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r>
                        <a:rPr lang="en-AU" sz="8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20" name="Table 119"/>
          <p:cNvGraphicFramePr>
            <a:graphicFrameLocks noGrp="1"/>
          </p:cNvGraphicFramePr>
          <p:nvPr/>
        </p:nvGraphicFramePr>
        <p:xfrm>
          <a:off x="869691" y="2469695"/>
          <a:ext cx="208280" cy="185420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tblGrid>
              <a:tr h="370840">
                <a:tc>
                  <a:txBody>
                    <a:bodyPr/>
                    <a:lstStyle/>
                    <a:p>
                      <a:r>
                        <a:rPr lang="en-AU" sz="800" dirty="0"/>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AU" sz="800" dirty="0"/>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en-AU" sz="8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AU" sz="8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AU" sz="800"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2" name="Oval 21"/>
          <p:cNvSpPr/>
          <p:nvPr/>
        </p:nvSpPr>
        <p:spPr>
          <a:xfrm>
            <a:off x="1722658" y="402393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2" name="Oval 121"/>
          <p:cNvSpPr/>
          <p:nvPr/>
        </p:nvSpPr>
        <p:spPr>
          <a:xfrm>
            <a:off x="2201283" y="363146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3" name="Oval 122"/>
          <p:cNvSpPr/>
          <p:nvPr/>
        </p:nvSpPr>
        <p:spPr>
          <a:xfrm>
            <a:off x="2741101" y="3654952"/>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8" name="Oval 127"/>
          <p:cNvSpPr/>
          <p:nvPr/>
        </p:nvSpPr>
        <p:spPr>
          <a:xfrm>
            <a:off x="3230476" y="3251467"/>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9" name="Oval 128"/>
          <p:cNvSpPr/>
          <p:nvPr/>
        </p:nvSpPr>
        <p:spPr>
          <a:xfrm>
            <a:off x="3773290" y="2569421"/>
            <a:ext cx="148434" cy="15895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4" name="Straight Connector 23"/>
          <p:cNvCxnSpPr>
            <a:stCxn id="22" idx="5"/>
          </p:cNvCxnSpPr>
          <p:nvPr/>
        </p:nvCxnSpPr>
        <p:spPr>
          <a:xfrm flipV="1">
            <a:off x="1849354" y="2610941"/>
            <a:ext cx="2234305" cy="15486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9481755">
            <a:off x="2427104" y="2953270"/>
            <a:ext cx="1739948" cy="215444"/>
          </a:xfrm>
          <a:prstGeom prst="rect">
            <a:avLst/>
          </a:prstGeom>
          <a:noFill/>
        </p:spPr>
        <p:txBody>
          <a:bodyPr wrap="square" rtlCol="0">
            <a:spAutoFit/>
          </a:bodyPr>
          <a:lstStyle/>
          <a:p>
            <a:r>
              <a:rPr lang="en-AU" sz="800" dirty="0">
                <a:latin typeface="Arial Narrow" panose="020B0606020202030204" pitchFamily="34" charset="0"/>
              </a:rPr>
              <a:t>Line of best fit (y=</a:t>
            </a:r>
            <a:r>
              <a:rPr lang="en-AU" sz="800" dirty="0" err="1">
                <a:latin typeface="Arial Narrow" panose="020B0606020202030204" pitchFamily="34" charset="0"/>
              </a:rPr>
              <a:t>mx+c</a:t>
            </a:r>
            <a:r>
              <a:rPr lang="en-AU" sz="800" dirty="0">
                <a:latin typeface="Arial Narrow" panose="020B0606020202030204" pitchFamily="34" charset="0"/>
              </a:rPr>
              <a:t>)</a:t>
            </a:r>
          </a:p>
        </p:txBody>
      </p:sp>
      <p:cxnSp>
        <p:nvCxnSpPr>
          <p:cNvPr id="40" name="Straight Arrow Connector 39"/>
          <p:cNvCxnSpPr/>
          <p:nvPr/>
        </p:nvCxnSpPr>
        <p:spPr>
          <a:xfrm>
            <a:off x="1282232" y="4433065"/>
            <a:ext cx="307474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4" name="Table 163"/>
          <p:cNvGraphicFramePr>
            <a:graphicFrameLocks noGrp="1"/>
          </p:cNvGraphicFramePr>
          <p:nvPr/>
        </p:nvGraphicFramePr>
        <p:xfrm>
          <a:off x="4704307" y="2567166"/>
          <a:ext cx="1555956" cy="2225040"/>
        </p:xfrm>
        <a:graphic>
          <a:graphicData uri="http://schemas.openxmlformats.org/drawingml/2006/table">
            <a:tbl>
              <a:tblPr firstRow="1" bandRow="1">
                <a:tableStyleId>{5940675A-B579-460E-94D1-54222C63F5DA}</a:tableStyleId>
              </a:tblPr>
              <a:tblGrid>
                <a:gridCol w="777978">
                  <a:extLst>
                    <a:ext uri="{9D8B030D-6E8A-4147-A177-3AD203B41FA5}">
                      <a16:colId xmlns:a16="http://schemas.microsoft.com/office/drawing/2014/main" val="20000"/>
                    </a:ext>
                  </a:extLst>
                </a:gridCol>
                <a:gridCol w="777978">
                  <a:extLst>
                    <a:ext uri="{9D8B030D-6E8A-4147-A177-3AD203B41FA5}">
                      <a16:colId xmlns:a16="http://schemas.microsoft.com/office/drawing/2014/main" val="20001"/>
                    </a:ext>
                  </a:extLst>
                </a:gridCol>
              </a:tblGrid>
              <a:tr h="370840">
                <a:tc>
                  <a:txBody>
                    <a:bodyPr/>
                    <a:lstStyle/>
                    <a:p>
                      <a:pPr algn="ctr"/>
                      <a:r>
                        <a:rPr lang="en-AU" sz="16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840">
                <a:tc>
                  <a:txBody>
                    <a:bodyPr/>
                    <a:lstStyle/>
                    <a:p>
                      <a:pPr algn="ctr"/>
                      <a:r>
                        <a:rPr lang="en-AU" sz="16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pPr algn="ctr"/>
                      <a:r>
                        <a:rPr lang="en-AU" sz="16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70840">
                <a:tc>
                  <a:txBody>
                    <a:bodyPr/>
                    <a:lstStyle/>
                    <a:p>
                      <a:pPr algn="ctr"/>
                      <a:r>
                        <a:rPr lang="en-AU" sz="16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70840">
                <a:tc>
                  <a:txBody>
                    <a:bodyPr/>
                    <a:lstStyle/>
                    <a:p>
                      <a:pPr algn="ctr"/>
                      <a:r>
                        <a:rPr lang="en-AU" sz="1600" dirty="0"/>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0840">
                <a:tc>
                  <a:txBody>
                    <a:bodyPr/>
                    <a:lstStyle/>
                    <a:p>
                      <a:pPr algn="ctr"/>
                      <a:r>
                        <a:rPr lang="en-AU" sz="1600"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67" name="TextBox 166"/>
          <p:cNvSpPr txBox="1"/>
          <p:nvPr/>
        </p:nvSpPr>
        <p:spPr>
          <a:xfrm>
            <a:off x="4319620" y="2256239"/>
            <a:ext cx="1989501" cy="338554"/>
          </a:xfrm>
          <a:prstGeom prst="rect">
            <a:avLst/>
          </a:prstGeom>
          <a:noFill/>
        </p:spPr>
        <p:txBody>
          <a:bodyPr wrap="square" rtlCol="0">
            <a:spAutoFit/>
          </a:bodyPr>
          <a:lstStyle/>
          <a:p>
            <a:pPr algn="ctr"/>
            <a:r>
              <a:rPr lang="en-AU" sz="1600" b="1" dirty="0">
                <a:latin typeface="Arial Narrow" panose="020B0606020202030204" pitchFamily="34" charset="0"/>
              </a:rPr>
              <a:t>For example….</a:t>
            </a:r>
          </a:p>
        </p:txBody>
      </p:sp>
      <p:sp>
        <p:nvSpPr>
          <p:cNvPr id="169" name="TextBox 168"/>
          <p:cNvSpPr txBox="1"/>
          <p:nvPr/>
        </p:nvSpPr>
        <p:spPr>
          <a:xfrm>
            <a:off x="519646" y="5221138"/>
            <a:ext cx="2948868" cy="338554"/>
          </a:xfrm>
          <a:prstGeom prst="rect">
            <a:avLst/>
          </a:prstGeom>
          <a:noFill/>
        </p:spPr>
        <p:txBody>
          <a:bodyPr wrap="square" rtlCol="0">
            <a:spAutoFit/>
          </a:bodyPr>
          <a:lstStyle/>
          <a:p>
            <a:r>
              <a:rPr lang="en-AU" sz="1600" b="1" dirty="0">
                <a:latin typeface="Arial Narrow" panose="020B0606020202030204" pitchFamily="34" charset="0"/>
              </a:rPr>
              <a:t>Pearson’s Correlation (r) </a:t>
            </a:r>
            <a:endParaRPr lang="en-AU" sz="1000" dirty="0">
              <a:latin typeface="Arial Narrow" panose="020B0606020202030204" pitchFamily="34" charset="0"/>
            </a:endParaRPr>
          </a:p>
        </p:txBody>
      </p:sp>
      <p:sp>
        <p:nvSpPr>
          <p:cNvPr id="199" name="TextBox 198"/>
          <p:cNvSpPr txBox="1"/>
          <p:nvPr/>
        </p:nvSpPr>
        <p:spPr>
          <a:xfrm>
            <a:off x="3156847" y="5715953"/>
            <a:ext cx="2719040"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this does not rule out any strong relationship between x and y. </a:t>
            </a:r>
          </a:p>
        </p:txBody>
      </p:sp>
      <p:sp>
        <p:nvSpPr>
          <p:cNvPr id="200" name="TextBox 199"/>
          <p:cNvSpPr txBox="1"/>
          <p:nvPr/>
        </p:nvSpPr>
        <p:spPr>
          <a:xfrm>
            <a:off x="546804" y="6389540"/>
            <a:ext cx="3184367" cy="553998"/>
          </a:xfrm>
          <a:prstGeom prst="rect">
            <a:avLst/>
          </a:prstGeom>
          <a:noFill/>
        </p:spPr>
        <p:txBody>
          <a:bodyPr wrap="square" rtlCol="0">
            <a:spAutoFit/>
          </a:bodyPr>
          <a:lstStyle/>
          <a:p>
            <a:r>
              <a:rPr lang="en-AU" sz="1000" dirty="0">
                <a:latin typeface="Arial Narrow" panose="020B0606020202030204" pitchFamily="34" charset="0"/>
              </a:rPr>
              <a:t>Simply click on an empty cell and type   </a:t>
            </a:r>
            <a:r>
              <a:rPr lang="en-AU" sz="1000" b="1" dirty="0">
                <a:latin typeface="Arial Narrow" panose="020B0606020202030204" pitchFamily="34" charset="0"/>
              </a:rPr>
              <a:t>=CORREL( X , Y )  </a:t>
            </a:r>
          </a:p>
          <a:p>
            <a:r>
              <a:rPr lang="en-AU" sz="1000" b="1" dirty="0">
                <a:latin typeface="Arial Narrow" panose="020B0606020202030204" pitchFamily="34" charset="0"/>
              </a:rPr>
              <a:t> </a:t>
            </a:r>
            <a:r>
              <a:rPr lang="en-AU" sz="1000" dirty="0">
                <a:latin typeface="Arial Narrow" panose="020B0606020202030204" pitchFamily="34" charset="0"/>
              </a:rPr>
              <a:t>where: X is the column containing all the data for the x-axis &amp; </a:t>
            </a:r>
          </a:p>
          <a:p>
            <a:r>
              <a:rPr lang="en-AU" sz="1000" dirty="0">
                <a:latin typeface="Arial Narrow" panose="020B0606020202030204" pitchFamily="34" charset="0"/>
              </a:rPr>
              <a:t>            Y is the column containing all the data for the y-axis</a:t>
            </a:r>
            <a:r>
              <a:rPr lang="en-AU" sz="800" dirty="0">
                <a:latin typeface="Arial Narrow" panose="020B0606020202030204" pitchFamily="34" charset="0"/>
              </a:rPr>
              <a:t>.</a:t>
            </a:r>
          </a:p>
        </p:txBody>
      </p:sp>
      <p:sp>
        <p:nvSpPr>
          <p:cNvPr id="201" name="TextBox 200"/>
          <p:cNvSpPr txBox="1"/>
          <p:nvPr/>
        </p:nvSpPr>
        <p:spPr>
          <a:xfrm>
            <a:off x="522397" y="5461402"/>
            <a:ext cx="5863487" cy="461665"/>
          </a:xfrm>
          <a:prstGeom prst="rect">
            <a:avLst/>
          </a:prstGeom>
          <a:noFill/>
        </p:spPr>
        <p:txBody>
          <a:bodyPr wrap="square" rtlCol="0">
            <a:spAutoFit/>
          </a:bodyPr>
          <a:lstStyle/>
          <a:p>
            <a:r>
              <a:rPr lang="en-AU" sz="800" dirty="0">
                <a:latin typeface="Arial Narrow" panose="020B0606020202030204" pitchFamily="34" charset="0"/>
              </a:rPr>
              <a:t>The value r =1 indicates the strongest possible positive relationship between x and y (i.e. as one increases the other increases). </a:t>
            </a:r>
          </a:p>
          <a:p>
            <a:r>
              <a:rPr lang="en-AU" sz="800" dirty="0">
                <a:latin typeface="Arial Narrow" panose="020B0606020202030204" pitchFamily="34" charset="0"/>
              </a:rPr>
              <a:t>The value r = - 1 indicates the strongest possible negative relationship between x and y (as one increases, the other decreases). </a:t>
            </a:r>
          </a:p>
          <a:p>
            <a:r>
              <a:rPr lang="en-AU" sz="800" dirty="0">
                <a:latin typeface="Arial Narrow" panose="020B0606020202030204" pitchFamily="34" charset="0"/>
              </a:rPr>
              <a:t>The value r = 0 ± 0.5 indicates no </a:t>
            </a:r>
            <a:r>
              <a:rPr lang="en-AU" sz="800" b="1" i="1" u="sng" dirty="0">
                <a:latin typeface="Arial Narrow" panose="020B0606020202030204" pitchFamily="34" charset="0"/>
              </a:rPr>
              <a:t>linear </a:t>
            </a:r>
            <a:r>
              <a:rPr lang="en-AU" sz="800" dirty="0">
                <a:latin typeface="Arial Narrow" panose="020B0606020202030204" pitchFamily="34" charset="0"/>
              </a:rPr>
              <a:t>relationship between x and y. </a:t>
            </a:r>
          </a:p>
        </p:txBody>
      </p:sp>
      <p:sp>
        <p:nvSpPr>
          <p:cNvPr id="202" name="TextBox 201"/>
          <p:cNvSpPr txBox="1"/>
          <p:nvPr/>
        </p:nvSpPr>
        <p:spPr>
          <a:xfrm>
            <a:off x="3277107" y="3801925"/>
            <a:ext cx="1386729" cy="492443"/>
          </a:xfrm>
          <a:prstGeom prst="rect">
            <a:avLst/>
          </a:prstGeom>
          <a:noFill/>
        </p:spPr>
        <p:txBody>
          <a:bodyPr wrap="square" rtlCol="0">
            <a:spAutoFit/>
          </a:bodyPr>
          <a:lstStyle/>
          <a:p>
            <a:r>
              <a:rPr lang="en-AU" dirty="0"/>
              <a:t>r = 0.938</a:t>
            </a:r>
          </a:p>
          <a:p>
            <a:r>
              <a:rPr lang="en-AU" sz="800" dirty="0">
                <a:latin typeface="Arial Narrow" panose="020B0606020202030204" pitchFamily="34" charset="0"/>
              </a:rPr>
              <a:t>(see below for instructions)</a:t>
            </a:r>
          </a:p>
        </p:txBody>
      </p:sp>
      <p:sp>
        <p:nvSpPr>
          <p:cNvPr id="88" name="Rectangle 87"/>
          <p:cNvSpPr/>
          <p:nvPr/>
        </p:nvSpPr>
        <p:spPr>
          <a:xfrm>
            <a:off x="2529358" y="5330422"/>
            <a:ext cx="3464982" cy="215444"/>
          </a:xfrm>
          <a:prstGeom prst="rect">
            <a:avLst/>
          </a:prstGeom>
        </p:spPr>
        <p:txBody>
          <a:bodyPr wrap="square">
            <a:spAutoFit/>
          </a:bodyPr>
          <a:lstStyle/>
          <a:p>
            <a:r>
              <a:rPr lang="en-AU" sz="800" dirty="0">
                <a:latin typeface="Arial Narrow" panose="020B0606020202030204" pitchFamily="34" charset="0"/>
              </a:rPr>
              <a:t>…is a measure of the strength of the</a:t>
            </a:r>
            <a:r>
              <a:rPr lang="en-AU" sz="800" i="1" dirty="0">
                <a:latin typeface="Arial Narrow" panose="020B0606020202030204" pitchFamily="34" charset="0"/>
              </a:rPr>
              <a:t> linear </a:t>
            </a:r>
            <a:r>
              <a:rPr lang="en-AU" sz="800" dirty="0">
                <a:latin typeface="Arial Narrow" panose="020B0606020202030204" pitchFamily="34" charset="0"/>
              </a:rPr>
              <a:t>relationship between two variables, x and y. </a:t>
            </a:r>
            <a:endParaRPr lang="en-AU" sz="800" dirty="0"/>
          </a:p>
        </p:txBody>
      </p:sp>
      <p:sp>
        <p:nvSpPr>
          <p:cNvPr id="108" name="Rectangle 107"/>
          <p:cNvSpPr/>
          <p:nvPr/>
        </p:nvSpPr>
        <p:spPr>
          <a:xfrm>
            <a:off x="3156847" y="5831025"/>
            <a:ext cx="2944660" cy="215444"/>
          </a:xfrm>
          <a:prstGeom prst="rect">
            <a:avLst/>
          </a:prstGeom>
        </p:spPr>
        <p:txBody>
          <a:bodyPr wrap="square">
            <a:spAutoFit/>
          </a:bodyPr>
          <a:lstStyle/>
          <a:p>
            <a:r>
              <a:rPr lang="en-AU" sz="800" dirty="0">
                <a:latin typeface="Arial Narrow" panose="020B0606020202030204" pitchFamily="34" charset="0"/>
              </a:rPr>
              <a:t>There could still be a strong relationship, but one that is not linear. </a:t>
            </a:r>
            <a:endParaRPr lang="en-AU" sz="800" dirty="0"/>
          </a:p>
        </p:txBody>
      </p:sp>
      <p:sp>
        <p:nvSpPr>
          <p:cNvPr id="206" name="TextBox 205"/>
          <p:cNvSpPr txBox="1"/>
          <p:nvPr/>
        </p:nvSpPr>
        <p:spPr>
          <a:xfrm>
            <a:off x="503912" y="6084168"/>
            <a:ext cx="3184367" cy="307777"/>
          </a:xfrm>
          <a:prstGeom prst="rect">
            <a:avLst/>
          </a:prstGeom>
          <a:noFill/>
        </p:spPr>
        <p:txBody>
          <a:bodyPr wrap="square" rtlCol="0">
            <a:spAutoFit/>
          </a:bodyPr>
          <a:lstStyle/>
          <a:p>
            <a:r>
              <a:rPr lang="en-AU" sz="1400" b="1" dirty="0">
                <a:latin typeface="Arial Narrow" panose="020B0606020202030204" pitchFamily="34" charset="0"/>
              </a:rPr>
              <a:t>How to calculate r in excel manually</a:t>
            </a:r>
          </a:p>
        </p:txBody>
      </p:sp>
      <p:sp>
        <p:nvSpPr>
          <p:cNvPr id="207" name="TextBox 206"/>
          <p:cNvSpPr txBox="1"/>
          <p:nvPr/>
        </p:nvSpPr>
        <p:spPr>
          <a:xfrm>
            <a:off x="3577982" y="6097498"/>
            <a:ext cx="3017239" cy="307777"/>
          </a:xfrm>
          <a:prstGeom prst="rect">
            <a:avLst/>
          </a:prstGeom>
          <a:noFill/>
        </p:spPr>
        <p:txBody>
          <a:bodyPr wrap="square" rtlCol="0">
            <a:spAutoFit/>
          </a:bodyPr>
          <a:lstStyle/>
          <a:p>
            <a:r>
              <a:rPr lang="en-AU" sz="1400" b="1" dirty="0">
                <a:latin typeface="Arial Narrow" panose="020B0606020202030204" pitchFamily="34" charset="0"/>
              </a:rPr>
              <a:t>How to calculate R</a:t>
            </a:r>
            <a:r>
              <a:rPr lang="en-AU" sz="1400" b="1" baseline="30000" dirty="0">
                <a:latin typeface="Arial Narrow" panose="020B0606020202030204" pitchFamily="34" charset="0"/>
              </a:rPr>
              <a:t>2</a:t>
            </a:r>
            <a:r>
              <a:rPr lang="en-AU" sz="1400" b="1" dirty="0">
                <a:latin typeface="Arial Narrow" panose="020B0606020202030204" pitchFamily="34" charset="0"/>
              </a:rPr>
              <a:t> on excel graph:</a:t>
            </a:r>
          </a:p>
        </p:txBody>
      </p:sp>
      <p:cxnSp>
        <p:nvCxnSpPr>
          <p:cNvPr id="211" name="Straight Connector 210"/>
          <p:cNvCxnSpPr/>
          <p:nvPr/>
        </p:nvCxnSpPr>
        <p:spPr>
          <a:xfrm>
            <a:off x="3577982" y="6075965"/>
            <a:ext cx="0" cy="25583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2" name="Table 211"/>
          <p:cNvGraphicFramePr>
            <a:graphicFrameLocks noGrp="1"/>
          </p:cNvGraphicFramePr>
          <p:nvPr>
            <p:extLst>
              <p:ext uri="{D42A27DB-BD31-4B8C-83A1-F6EECF244321}">
                <p14:modId xmlns:p14="http://schemas.microsoft.com/office/powerpoint/2010/main" val="1726530295"/>
              </p:ext>
            </p:extLst>
          </p:nvPr>
        </p:nvGraphicFramePr>
        <p:xfrm>
          <a:off x="635984" y="7080468"/>
          <a:ext cx="2796405" cy="1553873"/>
        </p:xfrm>
        <a:graphic>
          <a:graphicData uri="http://schemas.openxmlformats.org/drawingml/2006/table">
            <a:tbl>
              <a:tblPr firstRow="1" bandRow="1">
                <a:tableStyleId>{5940675A-B579-460E-94D1-54222C63F5DA}</a:tableStyleId>
              </a:tblPr>
              <a:tblGrid>
                <a:gridCol w="348094">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1656223">
                  <a:extLst>
                    <a:ext uri="{9D8B030D-6E8A-4147-A177-3AD203B41FA5}">
                      <a16:colId xmlns:a16="http://schemas.microsoft.com/office/drawing/2014/main" val="20003"/>
                    </a:ext>
                  </a:extLst>
                </a:gridCol>
              </a:tblGrid>
              <a:tr h="216460">
                <a:tc>
                  <a:txBody>
                    <a:bodyPr/>
                    <a:lstStyle/>
                    <a:p>
                      <a:pPr algn="ctr"/>
                      <a:r>
                        <a:rPr lang="en-AU" sz="800" b="1" dirty="0">
                          <a:latin typeface="Arial Narrow" panose="020B060602020203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5113">
                <a:tc>
                  <a:txBody>
                    <a:bodyPr/>
                    <a:lstStyle/>
                    <a:p>
                      <a:pPr algn="ctr"/>
                      <a:r>
                        <a:rPr lang="en-AU" sz="800" b="1"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b="1" dirty="0">
                          <a:latin typeface="Arial Narrow" panose="020B0606020202030204"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b="1" dirty="0">
                          <a:latin typeface="Arial Narrow" panose="020B0606020202030204"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latin typeface="Arial Narrow" panose="020B0606020202030204" pitchFamily="34" charset="0"/>
                        </a:rPr>
                        <a:t>= CORREL(A2:A6,B2:B6)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6460">
                <a:tc>
                  <a:txBody>
                    <a:bodyPr/>
                    <a:lstStyle/>
                    <a:p>
                      <a:pPr algn="ctr"/>
                      <a:r>
                        <a:rPr lang="en-AU" sz="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AU" sz="800" b="1"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16460">
                <a:tc>
                  <a:txBody>
                    <a:bodyPr/>
                    <a:lstStyle/>
                    <a:p>
                      <a:pPr algn="ctr"/>
                      <a:r>
                        <a:rPr lang="en-AU" sz="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16460">
                <a:tc>
                  <a:txBody>
                    <a:bodyPr/>
                    <a:lstStyle/>
                    <a:p>
                      <a:pPr algn="ctr"/>
                      <a:r>
                        <a:rPr lang="en-AU" sz="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16460">
                <a:tc>
                  <a:txBody>
                    <a:bodyPr/>
                    <a:lstStyle/>
                    <a:p>
                      <a:pPr algn="ctr"/>
                      <a:r>
                        <a:rPr lang="en-AU" sz="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16460">
                <a:tc>
                  <a:txBody>
                    <a:bodyPr/>
                    <a:lstStyle/>
                    <a:p>
                      <a:pPr algn="ctr"/>
                      <a:r>
                        <a:rPr lang="en-AU" sz="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AU" sz="800" dirty="0">
                          <a:latin typeface="Arial Narrow" panose="020B060602020203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800" dirty="0">
                          <a:latin typeface="Arial Narrow" panose="020B060602020203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
        <p:nvSpPr>
          <p:cNvPr id="215" name="TextBox 214"/>
          <p:cNvSpPr txBox="1"/>
          <p:nvPr/>
        </p:nvSpPr>
        <p:spPr>
          <a:xfrm>
            <a:off x="3677273" y="2549943"/>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(50,5)</a:t>
            </a:r>
          </a:p>
        </p:txBody>
      </p:sp>
      <p:sp>
        <p:nvSpPr>
          <p:cNvPr id="216" name="TextBox 215"/>
          <p:cNvSpPr txBox="1"/>
          <p:nvPr/>
        </p:nvSpPr>
        <p:spPr>
          <a:xfrm>
            <a:off x="3139302" y="3236304"/>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(40,3)</a:t>
            </a:r>
          </a:p>
        </p:txBody>
      </p:sp>
      <p:sp>
        <p:nvSpPr>
          <p:cNvPr id="217" name="TextBox 216"/>
          <p:cNvSpPr txBox="1"/>
          <p:nvPr/>
        </p:nvSpPr>
        <p:spPr>
          <a:xfrm>
            <a:off x="2637797" y="364197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(30,2)</a:t>
            </a:r>
          </a:p>
        </p:txBody>
      </p:sp>
      <p:sp>
        <p:nvSpPr>
          <p:cNvPr id="218" name="TextBox 217"/>
          <p:cNvSpPr txBox="1"/>
          <p:nvPr/>
        </p:nvSpPr>
        <p:spPr>
          <a:xfrm>
            <a:off x="2096684" y="3617015"/>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(20,2)</a:t>
            </a:r>
          </a:p>
        </p:txBody>
      </p:sp>
      <p:sp>
        <p:nvSpPr>
          <p:cNvPr id="219" name="TextBox 218"/>
          <p:cNvSpPr txBox="1"/>
          <p:nvPr/>
        </p:nvSpPr>
        <p:spPr>
          <a:xfrm>
            <a:off x="1627527" y="4004292"/>
            <a:ext cx="679700"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(10,1)</a:t>
            </a:r>
          </a:p>
        </p:txBody>
      </p:sp>
      <p:sp>
        <p:nvSpPr>
          <p:cNvPr id="80" name="Rectangle 79"/>
          <p:cNvSpPr/>
          <p:nvPr/>
        </p:nvSpPr>
        <p:spPr>
          <a:xfrm>
            <a:off x="480754" y="1905978"/>
            <a:ext cx="5884145" cy="3175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Condense your data into two columns, x and y.</a:t>
            </a:r>
          </a:p>
        </p:txBody>
      </p:sp>
      <p:sp>
        <p:nvSpPr>
          <p:cNvPr id="81" name="TextBox 80"/>
          <p:cNvSpPr txBox="1"/>
          <p:nvPr/>
        </p:nvSpPr>
        <p:spPr>
          <a:xfrm>
            <a:off x="4375195" y="3025234"/>
            <a:ext cx="688229" cy="215444"/>
          </a:xfrm>
          <a:prstGeom prst="rect">
            <a:avLst/>
          </a:prstGeom>
          <a:noFill/>
        </p:spPr>
        <p:txBody>
          <a:bodyPr wrap="square" rtlCol="0">
            <a:spAutoFit/>
          </a:bodyPr>
          <a:lstStyle/>
          <a:p>
            <a:r>
              <a:rPr lang="en-AU" sz="800" dirty="0">
                <a:latin typeface="Arial Narrow" panose="020B0606020202030204" pitchFamily="34" charset="0"/>
              </a:rPr>
              <a:t>(10,1)</a:t>
            </a:r>
          </a:p>
        </p:txBody>
      </p:sp>
      <p:sp>
        <p:nvSpPr>
          <p:cNvPr id="84" name="TextBox 83"/>
          <p:cNvSpPr txBox="1"/>
          <p:nvPr/>
        </p:nvSpPr>
        <p:spPr>
          <a:xfrm>
            <a:off x="4375195" y="3393556"/>
            <a:ext cx="679700" cy="215444"/>
          </a:xfrm>
          <a:prstGeom prst="rect">
            <a:avLst/>
          </a:prstGeom>
          <a:noFill/>
        </p:spPr>
        <p:txBody>
          <a:bodyPr wrap="square" rtlCol="0">
            <a:spAutoFit/>
          </a:bodyPr>
          <a:lstStyle/>
          <a:p>
            <a:r>
              <a:rPr lang="en-AU" sz="800" dirty="0">
                <a:latin typeface="Arial Narrow" panose="020B0606020202030204" pitchFamily="34" charset="0"/>
              </a:rPr>
              <a:t>(20,2)</a:t>
            </a:r>
          </a:p>
        </p:txBody>
      </p:sp>
      <p:sp>
        <p:nvSpPr>
          <p:cNvPr id="85" name="TextBox 84"/>
          <p:cNvSpPr txBox="1"/>
          <p:nvPr/>
        </p:nvSpPr>
        <p:spPr>
          <a:xfrm>
            <a:off x="4383119" y="3777046"/>
            <a:ext cx="679700" cy="215444"/>
          </a:xfrm>
          <a:prstGeom prst="rect">
            <a:avLst/>
          </a:prstGeom>
          <a:noFill/>
        </p:spPr>
        <p:txBody>
          <a:bodyPr wrap="square" rtlCol="0">
            <a:spAutoFit/>
          </a:bodyPr>
          <a:lstStyle/>
          <a:p>
            <a:r>
              <a:rPr lang="en-AU" sz="800" dirty="0">
                <a:latin typeface="Arial Narrow" panose="020B0606020202030204" pitchFamily="34" charset="0"/>
              </a:rPr>
              <a:t>(30,2)</a:t>
            </a:r>
          </a:p>
        </p:txBody>
      </p:sp>
      <p:sp>
        <p:nvSpPr>
          <p:cNvPr id="86" name="TextBox 85"/>
          <p:cNvSpPr txBox="1"/>
          <p:nvPr/>
        </p:nvSpPr>
        <p:spPr>
          <a:xfrm>
            <a:off x="4383119" y="4159227"/>
            <a:ext cx="679700" cy="215444"/>
          </a:xfrm>
          <a:prstGeom prst="rect">
            <a:avLst/>
          </a:prstGeom>
          <a:noFill/>
        </p:spPr>
        <p:txBody>
          <a:bodyPr wrap="square" rtlCol="0">
            <a:spAutoFit/>
          </a:bodyPr>
          <a:lstStyle/>
          <a:p>
            <a:r>
              <a:rPr lang="en-AU" sz="800" dirty="0">
                <a:latin typeface="Arial Narrow" panose="020B0606020202030204" pitchFamily="34" charset="0"/>
              </a:rPr>
              <a:t>(40,3)</a:t>
            </a:r>
          </a:p>
        </p:txBody>
      </p:sp>
      <p:sp>
        <p:nvSpPr>
          <p:cNvPr id="90" name="TextBox 89"/>
          <p:cNvSpPr txBox="1"/>
          <p:nvPr/>
        </p:nvSpPr>
        <p:spPr>
          <a:xfrm>
            <a:off x="4383119" y="4535376"/>
            <a:ext cx="679700" cy="215444"/>
          </a:xfrm>
          <a:prstGeom prst="rect">
            <a:avLst/>
          </a:prstGeom>
          <a:noFill/>
        </p:spPr>
        <p:txBody>
          <a:bodyPr wrap="square" rtlCol="0">
            <a:spAutoFit/>
          </a:bodyPr>
          <a:lstStyle/>
          <a:p>
            <a:r>
              <a:rPr lang="en-AU" sz="800" dirty="0">
                <a:latin typeface="Arial Narrow" panose="020B0606020202030204" pitchFamily="34" charset="0"/>
              </a:rPr>
              <a:t>(50,5)</a:t>
            </a:r>
          </a:p>
        </p:txBody>
      </p:sp>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8. Analyse your data (answer the RQ)</a:t>
            </a:r>
            <a:endParaRPr lang="en-AU" b="1" i="1" dirty="0">
              <a:latin typeface="Arial Narrow" panose="020B0606020202030204" pitchFamily="34" charset="0"/>
            </a:endParaRPr>
          </a:p>
        </p:txBody>
      </p:sp>
      <p:sp>
        <p:nvSpPr>
          <p:cNvPr id="8" name="TextBox 7">
            <a:extLst>
              <a:ext uri="{FF2B5EF4-FFF2-40B4-BE49-F238E27FC236}">
                <a16:creationId xmlns:a16="http://schemas.microsoft.com/office/drawing/2014/main" id="{CA8EFC9C-709F-A0B5-ADCC-5CA18DA64DFA}"/>
              </a:ext>
            </a:extLst>
          </p:cNvPr>
          <p:cNvSpPr txBox="1"/>
          <p:nvPr/>
        </p:nvSpPr>
        <p:spPr>
          <a:xfrm>
            <a:off x="4894179" y="1048722"/>
            <a:ext cx="915681" cy="338554"/>
          </a:xfrm>
          <a:prstGeom prst="rect">
            <a:avLst/>
          </a:prstGeom>
          <a:noFill/>
        </p:spPr>
        <p:txBody>
          <a:bodyPr wrap="square" rtlCol="0">
            <a:spAutoFit/>
          </a:bodyPr>
          <a:lstStyle/>
          <a:p>
            <a:pPr algn="ctr"/>
            <a:r>
              <a:rPr lang="en-AU" sz="800" dirty="0">
                <a:solidFill>
                  <a:schemeClr val="bg1">
                    <a:lumMod val="50000"/>
                  </a:schemeClr>
                </a:solidFill>
                <a:latin typeface="Arial Narrow" panose="020B0606020202030204" pitchFamily="34" charset="0"/>
              </a:rPr>
              <a:t>Independent Variable</a:t>
            </a:r>
          </a:p>
        </p:txBody>
      </p:sp>
      <p:pic>
        <p:nvPicPr>
          <p:cNvPr id="9" name="Picture 8" descr="A screenshot of a graph&#10;&#10;Description automatically generated">
            <a:extLst>
              <a:ext uri="{FF2B5EF4-FFF2-40B4-BE49-F238E27FC236}">
                <a16:creationId xmlns:a16="http://schemas.microsoft.com/office/drawing/2014/main" id="{9C08349B-6BAD-A874-AFCC-61E9551CAC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869" y="6909773"/>
            <a:ext cx="2496585" cy="1772979"/>
          </a:xfrm>
          <a:prstGeom prst="rect">
            <a:avLst/>
          </a:prstGeom>
        </p:spPr>
      </p:pic>
      <p:sp>
        <p:nvSpPr>
          <p:cNvPr id="10" name="Right Arrow 9">
            <a:extLst>
              <a:ext uri="{FF2B5EF4-FFF2-40B4-BE49-F238E27FC236}">
                <a16:creationId xmlns:a16="http://schemas.microsoft.com/office/drawing/2014/main" id="{1AE79226-20D5-38CF-FDCD-158FFC46DDD6}"/>
              </a:ext>
            </a:extLst>
          </p:cNvPr>
          <p:cNvSpPr/>
          <p:nvPr/>
        </p:nvSpPr>
        <p:spPr>
          <a:xfrm>
            <a:off x="4549083" y="8478520"/>
            <a:ext cx="725623" cy="366336"/>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A screenshot of a website&#10;&#10;Description automatically generated">
            <a:extLst>
              <a:ext uri="{FF2B5EF4-FFF2-40B4-BE49-F238E27FC236}">
                <a16:creationId xmlns:a16="http://schemas.microsoft.com/office/drawing/2014/main" id="{BF9D0B4B-56E5-8010-EE69-EF9F7B282BD8}"/>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5314370" y="6456304"/>
            <a:ext cx="885451" cy="314192"/>
          </a:xfrm>
          <a:prstGeom prst="rect">
            <a:avLst/>
          </a:prstGeom>
        </p:spPr>
      </p:pic>
      <p:pic>
        <p:nvPicPr>
          <p:cNvPr id="14" name="Picture 13" descr="A screenshot of a computer&#10;&#10;Description automatically generated">
            <a:extLst>
              <a:ext uri="{FF2B5EF4-FFF2-40B4-BE49-F238E27FC236}">
                <a16:creationId xmlns:a16="http://schemas.microsoft.com/office/drawing/2014/main" id="{7881F333-6E0D-446C-6099-BCE53BEA95E5}"/>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41951" t="88166" b="2143"/>
          <a:stretch/>
        </p:blipFill>
        <p:spPr>
          <a:xfrm>
            <a:off x="3672422" y="6461718"/>
            <a:ext cx="1603694" cy="314192"/>
          </a:xfrm>
          <a:prstGeom prst="rect">
            <a:avLst/>
          </a:prstGeom>
        </p:spPr>
      </p:pic>
    </p:spTree>
    <p:extLst>
      <p:ext uri="{BB962C8B-B14F-4D97-AF65-F5344CB8AC3E}">
        <p14:creationId xmlns:p14="http://schemas.microsoft.com/office/powerpoint/2010/main" val="267149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9. Add error bars (if applicable)</a:t>
            </a:r>
            <a:endParaRPr lang="en-AU" b="1" i="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bg1"/>
                </a:solidFill>
                <a:latin typeface="Arial Narrow" panose="020B0606020202030204" pitchFamily="34" charset="0"/>
              </a:rPr>
              <a:t>Error Bars</a:t>
            </a:r>
          </a:p>
        </p:txBody>
      </p:sp>
      <p:pic>
        <p:nvPicPr>
          <p:cNvPr id="8" name="Picture 4" descr="I want to create a Column Graph with different positive and negative  standard error bars (calculated elsewhere). - FAQ 804 - GraphPad">
            <a:extLst>
              <a:ext uri="{FF2B5EF4-FFF2-40B4-BE49-F238E27FC236}">
                <a16:creationId xmlns:a16="http://schemas.microsoft.com/office/drawing/2014/main" id="{77ABF5BC-DFAE-350A-7993-19B3CF0308D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4036" y="2579189"/>
            <a:ext cx="2725403" cy="19495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unny Scientist Or Professor Holding A Pointer With Speech Bubble Royalty  Free SVG, Cliparts, Vectors, And Stock Illustration. Image 21699368.">
            <a:extLst>
              <a:ext uri="{FF2B5EF4-FFF2-40B4-BE49-F238E27FC236}">
                <a16:creationId xmlns:a16="http://schemas.microsoft.com/office/drawing/2014/main" id="{B1FC7EF7-EDF7-74C5-C9E6-C04C40B8A91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34710"/>
          <a:stretch/>
        </p:blipFill>
        <p:spPr bwMode="auto">
          <a:xfrm>
            <a:off x="835322" y="1599403"/>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a:extLst>
              <a:ext uri="{FF2B5EF4-FFF2-40B4-BE49-F238E27FC236}">
                <a16:creationId xmlns:a16="http://schemas.microsoft.com/office/drawing/2014/main" id="{57BCEFD0-9E10-D6A3-436B-A41418AA6C3B}"/>
              </a:ext>
            </a:extLst>
          </p:cNvPr>
          <p:cNvSpPr/>
          <p:nvPr/>
        </p:nvSpPr>
        <p:spPr>
          <a:xfrm>
            <a:off x="1757189" y="1539387"/>
            <a:ext cx="1227474" cy="600048"/>
          </a:xfrm>
          <a:prstGeom prst="wedgeRoundRectCallout">
            <a:avLst>
              <a:gd name="adj1" fmla="val 13100"/>
              <a:gd name="adj2" fmla="val 95498"/>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E20AC3-488E-C247-14C7-44B6BD4474D5}"/>
              </a:ext>
            </a:extLst>
          </p:cNvPr>
          <p:cNvSpPr txBox="1"/>
          <p:nvPr/>
        </p:nvSpPr>
        <p:spPr>
          <a:xfrm>
            <a:off x="1819274" y="1599403"/>
            <a:ext cx="1165388" cy="461665"/>
          </a:xfrm>
          <a:prstGeom prst="rect">
            <a:avLst/>
          </a:prstGeom>
          <a:noFill/>
        </p:spPr>
        <p:txBody>
          <a:bodyPr wrap="square" rtlCol="0">
            <a:spAutoFit/>
          </a:bodyPr>
          <a:lstStyle/>
          <a:p>
            <a:pPr algn="ctr"/>
            <a:r>
              <a:rPr lang="en-US" sz="1200" b="1" dirty="0"/>
              <a:t>Error Bars look like this!</a:t>
            </a:r>
            <a:endParaRPr lang="en-US" sz="400" b="1" dirty="0"/>
          </a:p>
        </p:txBody>
      </p:sp>
      <p:cxnSp>
        <p:nvCxnSpPr>
          <p:cNvPr id="14" name="Straight Connector 13">
            <a:extLst>
              <a:ext uri="{FF2B5EF4-FFF2-40B4-BE49-F238E27FC236}">
                <a16:creationId xmlns:a16="http://schemas.microsoft.com/office/drawing/2014/main" id="{1FC62CC5-8FE5-8D63-E82B-4FE302107708}"/>
              </a:ext>
            </a:extLst>
          </p:cNvPr>
          <p:cNvCxnSpPr>
            <a:cxnSpLocks/>
          </p:cNvCxnSpPr>
          <p:nvPr/>
        </p:nvCxnSpPr>
        <p:spPr>
          <a:xfrm flipH="1">
            <a:off x="1236197" y="6163727"/>
            <a:ext cx="855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9B98AE-CC14-11A4-8901-D7AE36A88AA8}"/>
              </a:ext>
            </a:extLst>
          </p:cNvPr>
          <p:cNvCxnSpPr>
            <a:cxnSpLocks/>
          </p:cNvCxnSpPr>
          <p:nvPr/>
        </p:nvCxnSpPr>
        <p:spPr>
          <a:xfrm flipH="1">
            <a:off x="1261026" y="8359972"/>
            <a:ext cx="8557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Left Arrow 15">
            <a:extLst>
              <a:ext uri="{FF2B5EF4-FFF2-40B4-BE49-F238E27FC236}">
                <a16:creationId xmlns:a16="http://schemas.microsoft.com/office/drawing/2014/main" id="{F0AF9008-785E-8C36-E4E2-C9CE7F390620}"/>
              </a:ext>
            </a:extLst>
          </p:cNvPr>
          <p:cNvSpPr/>
          <p:nvPr/>
        </p:nvSpPr>
        <p:spPr>
          <a:xfrm>
            <a:off x="1740253" y="6955815"/>
            <a:ext cx="2376252"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6C27E58-A507-CC15-F1C0-612BEC1DCF12}"/>
              </a:ext>
            </a:extLst>
          </p:cNvPr>
          <p:cNvSpPr txBox="1"/>
          <p:nvPr/>
        </p:nvSpPr>
        <p:spPr>
          <a:xfrm>
            <a:off x="2074304" y="7081913"/>
            <a:ext cx="2042213" cy="276999"/>
          </a:xfrm>
          <a:prstGeom prst="rect">
            <a:avLst/>
          </a:prstGeom>
          <a:noFill/>
        </p:spPr>
        <p:txBody>
          <a:bodyPr wrap="square" rtlCol="0">
            <a:spAutoFit/>
          </a:bodyPr>
          <a:lstStyle/>
          <a:p>
            <a:r>
              <a:rPr lang="en-US" sz="1200" b="1" dirty="0"/>
              <a:t>The Mean goes in the middle</a:t>
            </a:r>
          </a:p>
        </p:txBody>
      </p:sp>
      <p:sp>
        <p:nvSpPr>
          <p:cNvPr id="18" name="Left Arrow 17">
            <a:extLst>
              <a:ext uri="{FF2B5EF4-FFF2-40B4-BE49-F238E27FC236}">
                <a16:creationId xmlns:a16="http://schemas.microsoft.com/office/drawing/2014/main" id="{E82BF195-5690-C978-3398-D766B90A818F}"/>
              </a:ext>
            </a:extLst>
          </p:cNvPr>
          <p:cNvSpPr/>
          <p:nvPr/>
        </p:nvSpPr>
        <p:spPr>
          <a:xfrm>
            <a:off x="2304134" y="5889006"/>
            <a:ext cx="3110999"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FB998E7-9E40-50B7-942A-F96EB0298FD9}"/>
              </a:ext>
            </a:extLst>
          </p:cNvPr>
          <p:cNvSpPr txBox="1"/>
          <p:nvPr/>
        </p:nvSpPr>
        <p:spPr>
          <a:xfrm>
            <a:off x="2610629" y="6019711"/>
            <a:ext cx="2357398" cy="276315"/>
          </a:xfrm>
          <a:prstGeom prst="rect">
            <a:avLst/>
          </a:prstGeom>
          <a:noFill/>
        </p:spPr>
        <p:txBody>
          <a:bodyPr wrap="square" rtlCol="0">
            <a:spAutoFit/>
          </a:bodyPr>
          <a:lstStyle/>
          <a:p>
            <a:r>
              <a:rPr lang="en-US" sz="1200" b="1" dirty="0"/>
              <a:t>The mean</a:t>
            </a:r>
            <a:r>
              <a:rPr lang="en-US" sz="1200" b="1" i="1" dirty="0"/>
              <a:t> plus </a:t>
            </a:r>
            <a:r>
              <a:rPr lang="en-US" sz="1200" b="1" dirty="0"/>
              <a:t>the margin of error</a:t>
            </a:r>
          </a:p>
        </p:txBody>
      </p:sp>
      <p:sp>
        <p:nvSpPr>
          <p:cNvPr id="20" name="Up-down Arrow 19">
            <a:extLst>
              <a:ext uri="{FF2B5EF4-FFF2-40B4-BE49-F238E27FC236}">
                <a16:creationId xmlns:a16="http://schemas.microsoft.com/office/drawing/2014/main" id="{E8364F1E-2A0F-A187-DD6A-D5B86786D58C}"/>
              </a:ext>
            </a:extLst>
          </p:cNvPr>
          <p:cNvSpPr/>
          <p:nvPr/>
        </p:nvSpPr>
        <p:spPr>
          <a:xfrm>
            <a:off x="718457" y="7261848"/>
            <a:ext cx="744473" cy="1074423"/>
          </a:xfrm>
          <a:prstGeom prst="up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0D7AF77-09D7-96C7-F6DB-7ED9AA157401}"/>
              </a:ext>
            </a:extLst>
          </p:cNvPr>
          <p:cNvSpPr txBox="1"/>
          <p:nvPr/>
        </p:nvSpPr>
        <p:spPr>
          <a:xfrm rot="16200000">
            <a:off x="691644" y="7591309"/>
            <a:ext cx="798099" cy="415498"/>
          </a:xfrm>
          <a:prstGeom prst="rect">
            <a:avLst/>
          </a:prstGeom>
          <a:noFill/>
        </p:spPr>
        <p:txBody>
          <a:bodyPr wrap="square" rtlCol="0">
            <a:spAutoFit/>
          </a:bodyPr>
          <a:lstStyle/>
          <a:p>
            <a:pPr algn="ctr"/>
            <a:r>
              <a:rPr lang="en-US" sz="1050" b="1" dirty="0"/>
              <a:t>Margin of error</a:t>
            </a:r>
          </a:p>
        </p:txBody>
      </p:sp>
      <p:pic>
        <p:nvPicPr>
          <p:cNvPr id="22" name="Picture 21" descr="Funny Scientist Or Professor Holding A Pointer With Speech Bubble Royalty  Free SVG, Cliparts, Vectors, And Stock Illustration. Image 21699368.">
            <a:extLst>
              <a:ext uri="{FF2B5EF4-FFF2-40B4-BE49-F238E27FC236}">
                <a16:creationId xmlns:a16="http://schemas.microsoft.com/office/drawing/2014/main" id="{4220D986-7C93-2385-351F-232AD50E2C4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val="0"/>
              </a:ext>
            </a:extLst>
          </a:blip>
          <a:srcRect t="34710"/>
          <a:stretch/>
        </p:blipFill>
        <p:spPr bwMode="auto">
          <a:xfrm>
            <a:off x="5532284" y="5900018"/>
            <a:ext cx="744473" cy="6000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unny Scientist Or Professor Holding A Pointer With Speech Bubble Royalty  Free SVG, Cliparts, Vectors, And Stock Illustration. Image 21699368.">
            <a:extLst>
              <a:ext uri="{FF2B5EF4-FFF2-40B4-BE49-F238E27FC236}">
                <a16:creationId xmlns:a16="http://schemas.microsoft.com/office/drawing/2014/main" id="{BF65B6F0-BD43-3F9D-472F-C13F4C88372A}"/>
              </a:ext>
            </a:extLst>
          </p:cNvPr>
          <p:cNvPicPr>
            <a:picLocks noChangeAspect="1" noChangeArrowheads="1"/>
          </p:cNvPicPr>
          <p:nvPr/>
        </p:nvPicPr>
        <p:blipFill rotWithShape="1">
          <a:blip r:embed="rId9">
            <a:grayscl/>
            <a:extLst>
              <a:ext uri="{28A0092B-C50C-407E-A947-70E740481C1C}">
                <a14:useLocalDpi xmlns:a14="http://schemas.microsoft.com/office/drawing/2010/main" val="0"/>
              </a:ext>
            </a:extLst>
          </a:blip>
          <a:srcRect t="34710"/>
          <a:stretch/>
        </p:blipFill>
        <p:spPr bwMode="auto">
          <a:xfrm>
            <a:off x="4223667" y="6961825"/>
            <a:ext cx="744473" cy="6000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unny Scientist Or Professor Holding A Pointer With Speech Bubble Royalty  Free SVG, Cliparts, Vectors, And Stock Illustration. Image 21699368.">
            <a:extLst>
              <a:ext uri="{FF2B5EF4-FFF2-40B4-BE49-F238E27FC236}">
                <a16:creationId xmlns:a16="http://schemas.microsoft.com/office/drawing/2014/main" id="{4FB70A16-39DE-AE51-54C2-50F34EF1AACD}"/>
              </a:ext>
            </a:extLst>
          </p:cNvPr>
          <p:cNvPicPr>
            <a:picLocks noChangeAspect="1" noChangeArrowheads="1"/>
          </p:cNvPicPr>
          <p:nvPr/>
        </p:nvPicPr>
        <p:blipFill rotWithShape="1">
          <a:blip r:embed="rId9">
            <a:grayscl/>
            <a:extLst>
              <a:ext uri="{28A0092B-C50C-407E-A947-70E740481C1C}">
                <a14:useLocalDpi xmlns:a14="http://schemas.microsoft.com/office/drawing/2010/main" val="0"/>
              </a:ext>
            </a:extLst>
          </a:blip>
          <a:srcRect t="34710"/>
          <a:stretch/>
        </p:blipFill>
        <p:spPr bwMode="auto">
          <a:xfrm>
            <a:off x="5513926" y="8035935"/>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27" name="Left Arrow 26">
            <a:extLst>
              <a:ext uri="{FF2B5EF4-FFF2-40B4-BE49-F238E27FC236}">
                <a16:creationId xmlns:a16="http://schemas.microsoft.com/office/drawing/2014/main" id="{59B442A7-9FDA-BF74-E5A3-B897A4542696}"/>
              </a:ext>
            </a:extLst>
          </p:cNvPr>
          <p:cNvSpPr/>
          <p:nvPr/>
        </p:nvSpPr>
        <p:spPr>
          <a:xfrm>
            <a:off x="2316317" y="8055038"/>
            <a:ext cx="3080465" cy="541450"/>
          </a:xfrm>
          <a:prstGeom prst="left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026BA06-E246-0F13-2B44-70FD25B069A3}"/>
              </a:ext>
            </a:extLst>
          </p:cNvPr>
          <p:cNvSpPr txBox="1"/>
          <p:nvPr/>
        </p:nvSpPr>
        <p:spPr>
          <a:xfrm>
            <a:off x="2615034" y="8182427"/>
            <a:ext cx="2879253" cy="276999"/>
          </a:xfrm>
          <a:prstGeom prst="rect">
            <a:avLst/>
          </a:prstGeom>
          <a:noFill/>
        </p:spPr>
        <p:txBody>
          <a:bodyPr wrap="square" rtlCol="0">
            <a:spAutoFit/>
          </a:bodyPr>
          <a:lstStyle/>
          <a:p>
            <a:r>
              <a:rPr lang="en-US" sz="1200" b="1" dirty="0"/>
              <a:t>The mean </a:t>
            </a:r>
            <a:r>
              <a:rPr lang="en-US" sz="1200" b="1" i="1" dirty="0"/>
              <a:t>minus</a:t>
            </a:r>
            <a:r>
              <a:rPr lang="en-US" sz="1200" b="1" dirty="0"/>
              <a:t> the margin of error</a:t>
            </a:r>
          </a:p>
        </p:txBody>
      </p:sp>
      <p:sp>
        <p:nvSpPr>
          <p:cNvPr id="29" name="TextBox 28">
            <a:extLst>
              <a:ext uri="{FF2B5EF4-FFF2-40B4-BE49-F238E27FC236}">
                <a16:creationId xmlns:a16="http://schemas.microsoft.com/office/drawing/2014/main" id="{16FE27F3-EFE4-B18D-78EC-F378EF1D467F}"/>
              </a:ext>
            </a:extLst>
          </p:cNvPr>
          <p:cNvSpPr txBox="1"/>
          <p:nvPr/>
        </p:nvSpPr>
        <p:spPr>
          <a:xfrm>
            <a:off x="486959" y="4377104"/>
            <a:ext cx="5894369" cy="1446550"/>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Note: error bars can only be added to graphs with MEAN (average) values (as opposed to raw data). </a:t>
            </a:r>
          </a:p>
          <a:p>
            <a:endParaRPr lang="en-US" sz="3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Each error bar has a top cap and a bottom cap. The mean always goes in the middle of the error bar. Hence, the top half of the error bar equals the </a:t>
            </a:r>
            <a:r>
              <a:rPr lang="en-US" sz="1200" b="1" dirty="0">
                <a:latin typeface="Arial Narrow" panose="020B0604020202020204" pitchFamily="34" charset="0"/>
                <a:cs typeface="Arial Narrow" panose="020B0604020202020204" pitchFamily="34" charset="0"/>
              </a:rPr>
              <a:t>mean</a:t>
            </a:r>
            <a:r>
              <a:rPr lang="en-US" sz="1200" dirty="0">
                <a:latin typeface="Arial Narrow" panose="020B0604020202020204" pitchFamily="34" charset="0"/>
                <a:cs typeface="Arial Narrow" panose="020B0604020202020204" pitchFamily="34" charset="0"/>
              </a:rPr>
              <a:t> plus the margin of error. And the bottom half of the error bar equals the </a:t>
            </a:r>
            <a:r>
              <a:rPr lang="en-US" sz="1200" b="1" dirty="0">
                <a:latin typeface="Arial Narrow" panose="020B0604020202020204" pitchFamily="34" charset="0"/>
                <a:cs typeface="Arial Narrow" panose="020B0604020202020204" pitchFamily="34" charset="0"/>
              </a:rPr>
              <a:t>mean</a:t>
            </a:r>
            <a:r>
              <a:rPr lang="en-US" sz="1200" dirty="0">
                <a:latin typeface="Arial Narrow" panose="020B0604020202020204" pitchFamily="34" charset="0"/>
                <a:cs typeface="Arial Narrow" panose="020B0604020202020204" pitchFamily="34" charset="0"/>
              </a:rPr>
              <a:t> minus the margin of error. The margin of error, in this case, is standard deviation (s). </a:t>
            </a:r>
            <a:r>
              <a:rPr lang="en-US" sz="1200" i="1" dirty="0">
                <a:latin typeface="Arial Narrow" panose="020B0604020202020204" pitchFamily="34" charset="0"/>
                <a:cs typeface="Arial Narrow" panose="020B0604020202020204" pitchFamily="34" charset="0"/>
              </a:rPr>
              <a:t>Note: </a:t>
            </a:r>
            <a:r>
              <a:rPr lang="en-US" sz="1200" dirty="0">
                <a:latin typeface="Arial Narrow" panose="020B0604020202020204" pitchFamily="34" charset="0"/>
                <a:cs typeface="Arial Narrow" panose="020B0604020202020204" pitchFamily="34" charset="0"/>
              </a:rPr>
              <a:t>a large error bar means the repeats are far apart, so the results are not very reliable. As opposed to a small error bar whereby the repeats are close together and the results are much more reliable (with less error). </a:t>
            </a:r>
          </a:p>
        </p:txBody>
      </p:sp>
      <p:cxnSp>
        <p:nvCxnSpPr>
          <p:cNvPr id="30" name="Straight Connector 29">
            <a:extLst>
              <a:ext uri="{FF2B5EF4-FFF2-40B4-BE49-F238E27FC236}">
                <a16:creationId xmlns:a16="http://schemas.microsoft.com/office/drawing/2014/main" id="{FBA5CE81-DFD4-E4B4-33DC-233ED64BC90E}"/>
              </a:ext>
            </a:extLst>
          </p:cNvPr>
          <p:cNvCxnSpPr>
            <a:cxnSpLocks/>
          </p:cNvCxnSpPr>
          <p:nvPr/>
        </p:nvCxnSpPr>
        <p:spPr>
          <a:xfrm flipV="1">
            <a:off x="1655830" y="6163727"/>
            <a:ext cx="0" cy="2199709"/>
          </a:xfrm>
          <a:prstGeom prst="line">
            <a:avLst/>
          </a:prstGeom>
          <a:ln w="57150"/>
        </p:spPr>
        <p:style>
          <a:lnRef idx="1">
            <a:schemeClr val="dk1"/>
          </a:lnRef>
          <a:fillRef idx="0">
            <a:schemeClr val="dk1"/>
          </a:fillRef>
          <a:effectRef idx="0">
            <a:schemeClr val="dk1"/>
          </a:effectRef>
          <a:fontRef idx="minor">
            <a:schemeClr val="tx1"/>
          </a:fontRef>
        </p:style>
      </p:cxnSp>
      <p:pic>
        <p:nvPicPr>
          <p:cNvPr id="31" name="Picture 4" descr="Add, change, or remove error bars in a chart">
            <a:extLst>
              <a:ext uri="{FF2B5EF4-FFF2-40B4-BE49-F238E27FC236}">
                <a16:creationId xmlns:a16="http://schemas.microsoft.com/office/drawing/2014/main" id="{00D58164-6F7D-405B-B14F-EB0A6590D06F}"/>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32563" y="2493588"/>
            <a:ext cx="2536547" cy="1710031"/>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ular Callout 31">
            <a:extLst>
              <a:ext uri="{FF2B5EF4-FFF2-40B4-BE49-F238E27FC236}">
                <a16:creationId xmlns:a16="http://schemas.microsoft.com/office/drawing/2014/main" id="{11430237-7DD6-C2F6-BFB3-E444F943AB4C}"/>
              </a:ext>
            </a:extLst>
          </p:cNvPr>
          <p:cNvSpPr/>
          <p:nvPr/>
        </p:nvSpPr>
        <p:spPr>
          <a:xfrm>
            <a:off x="4931987" y="1525540"/>
            <a:ext cx="1227474" cy="600048"/>
          </a:xfrm>
          <a:prstGeom prst="wedgeRoundRectCallout">
            <a:avLst>
              <a:gd name="adj1" fmla="val 5556"/>
              <a:gd name="adj2" fmla="val 83923"/>
              <a:gd name="adj3" fmla="val 16667"/>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B401F70-159E-9221-A12A-5CA1E040FC4E}"/>
              </a:ext>
            </a:extLst>
          </p:cNvPr>
          <p:cNvSpPr txBox="1"/>
          <p:nvPr/>
        </p:nvSpPr>
        <p:spPr>
          <a:xfrm>
            <a:off x="4978730" y="1601685"/>
            <a:ext cx="1165388" cy="461665"/>
          </a:xfrm>
          <a:prstGeom prst="rect">
            <a:avLst/>
          </a:prstGeom>
          <a:noFill/>
        </p:spPr>
        <p:txBody>
          <a:bodyPr wrap="square" rtlCol="0">
            <a:spAutoFit/>
          </a:bodyPr>
          <a:lstStyle/>
          <a:p>
            <a:pPr algn="ctr"/>
            <a:r>
              <a:rPr lang="en-US" sz="1200" b="1" dirty="0"/>
              <a:t>Error Bars also look like this!</a:t>
            </a:r>
            <a:endParaRPr lang="en-US" sz="400" b="1" dirty="0"/>
          </a:p>
        </p:txBody>
      </p:sp>
      <p:pic>
        <p:nvPicPr>
          <p:cNvPr id="34" name="Picture 33" descr="Funny Scientist Or Professor Holding A Pointer With Speech Bubble Royalty  Free SVG, Cliparts, Vectors, And Stock Illustration. Image 21699368.">
            <a:extLst>
              <a:ext uri="{FF2B5EF4-FFF2-40B4-BE49-F238E27FC236}">
                <a16:creationId xmlns:a16="http://schemas.microsoft.com/office/drawing/2014/main" id="{EB2D6D25-B84D-89E5-9D94-BAA4D8AC91E8}"/>
              </a:ext>
            </a:extLst>
          </p:cNvPr>
          <p:cNvPicPr>
            <a:picLocks noChangeAspect="1" noChangeArrowheads="1"/>
          </p:cNvPicPr>
          <p:nvPr/>
        </p:nvPicPr>
        <p:blipFill rotWithShape="1">
          <a:blip r:embed="rId5">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t="34710"/>
          <a:stretch/>
        </p:blipFill>
        <p:spPr bwMode="auto">
          <a:xfrm>
            <a:off x="4148610" y="1532493"/>
            <a:ext cx="744473" cy="60004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4FD34CF3-C890-D138-0CD0-717091BF3FA0}"/>
              </a:ext>
            </a:extLst>
          </p:cNvPr>
          <p:cNvSpPr txBox="1"/>
          <p:nvPr/>
        </p:nvSpPr>
        <p:spPr>
          <a:xfrm rot="16200000">
            <a:off x="3007897" y="3001236"/>
            <a:ext cx="116538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MEAN</a:t>
            </a:r>
          </a:p>
        </p:txBody>
      </p:sp>
      <p:sp>
        <p:nvSpPr>
          <p:cNvPr id="36" name="TextBox 35">
            <a:extLst>
              <a:ext uri="{FF2B5EF4-FFF2-40B4-BE49-F238E27FC236}">
                <a16:creationId xmlns:a16="http://schemas.microsoft.com/office/drawing/2014/main" id="{00B7C00A-744B-C592-9D90-A0AB6EFF1B2A}"/>
              </a:ext>
            </a:extLst>
          </p:cNvPr>
          <p:cNvSpPr txBox="1"/>
          <p:nvPr/>
        </p:nvSpPr>
        <p:spPr>
          <a:xfrm rot="16200000">
            <a:off x="245658" y="3070096"/>
            <a:ext cx="1165388"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MEAN</a:t>
            </a:r>
          </a:p>
        </p:txBody>
      </p:sp>
      <p:cxnSp>
        <p:nvCxnSpPr>
          <p:cNvPr id="38" name="Straight Connector 37">
            <a:extLst>
              <a:ext uri="{FF2B5EF4-FFF2-40B4-BE49-F238E27FC236}">
                <a16:creationId xmlns:a16="http://schemas.microsoft.com/office/drawing/2014/main" id="{9E126633-27B6-2C29-89AE-144D3ABFDF3F}"/>
              </a:ext>
            </a:extLst>
          </p:cNvPr>
          <p:cNvCxnSpPr/>
          <p:nvPr/>
        </p:nvCxnSpPr>
        <p:spPr>
          <a:xfrm>
            <a:off x="718457" y="7250829"/>
            <a:ext cx="744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DD3267F-FD3E-797C-7EC4-ABCC8BDD7F39}"/>
              </a:ext>
            </a:extLst>
          </p:cNvPr>
          <p:cNvCxnSpPr/>
          <p:nvPr/>
        </p:nvCxnSpPr>
        <p:spPr>
          <a:xfrm>
            <a:off x="694892" y="8359972"/>
            <a:ext cx="744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D33FAD2A-EF3A-D63A-C46C-98256AACBDF5}"/>
              </a:ext>
            </a:extLst>
          </p:cNvPr>
          <p:cNvSpPr txBox="1"/>
          <p:nvPr/>
        </p:nvSpPr>
        <p:spPr>
          <a:xfrm>
            <a:off x="5396782" y="7448934"/>
            <a:ext cx="1170849" cy="861774"/>
          </a:xfrm>
          <a:prstGeom prst="rect">
            <a:avLst/>
          </a:prstGeom>
          <a:noFill/>
        </p:spPr>
        <p:txBody>
          <a:bodyPr wrap="square" rtlCol="0">
            <a:spAutoFit/>
          </a:bodyPr>
          <a:lstStyle/>
          <a:p>
            <a:r>
              <a:rPr lang="en-AU" sz="800" i="1" dirty="0">
                <a:latin typeface="Arial Narrow" panose="020B0604020202020204" pitchFamily="34" charset="0"/>
                <a:cs typeface="Arial Narrow" panose="020B0604020202020204" pitchFamily="34" charset="0"/>
              </a:rPr>
              <a:t>The Margin of ERROR quantifies the range of uncertainty in your result (chance of an error).</a:t>
            </a:r>
          </a:p>
          <a:p>
            <a:endParaRPr lang="en-US" dirty="0"/>
          </a:p>
        </p:txBody>
      </p:sp>
    </p:spTree>
    <p:extLst>
      <p:ext uri="{BB962C8B-B14F-4D97-AF65-F5344CB8AC3E}">
        <p14:creationId xmlns:p14="http://schemas.microsoft.com/office/powerpoint/2010/main" val="195289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9. Copy/paste graph (with caption)</a:t>
            </a:r>
            <a:endParaRPr lang="en-AU" b="1" i="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42279"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Copy/paste your graph below. Add caption beneath the graph (include P value or r or R</a:t>
            </a:r>
            <a:r>
              <a:rPr lang="en-AU" sz="1100" b="1" baseline="30000" dirty="0">
                <a:solidFill>
                  <a:schemeClr val="bg1"/>
                </a:solidFill>
                <a:latin typeface="Arial Narrow" panose="020B0606020202030204" pitchFamily="34" charset="0"/>
              </a:rPr>
              <a:t>2</a:t>
            </a:r>
            <a:r>
              <a:rPr lang="en-AU" sz="1100" b="1" dirty="0">
                <a:solidFill>
                  <a:schemeClr val="bg1"/>
                </a:solidFill>
                <a:latin typeface="Arial Narrow" panose="020B0606020202030204" pitchFamily="34" charset="0"/>
              </a:rPr>
              <a:t> value). </a:t>
            </a:r>
          </a:p>
        </p:txBody>
      </p:sp>
      <p:sp>
        <p:nvSpPr>
          <p:cNvPr id="9" name="Rectangle 8">
            <a:extLst>
              <a:ext uri="{FF2B5EF4-FFF2-40B4-BE49-F238E27FC236}">
                <a16:creationId xmlns:a16="http://schemas.microsoft.com/office/drawing/2014/main" id="{845E31B4-D1A6-5D09-248F-7DA03199D356}"/>
              </a:ext>
            </a:extLst>
          </p:cNvPr>
          <p:cNvSpPr/>
          <p:nvPr/>
        </p:nvSpPr>
        <p:spPr>
          <a:xfrm>
            <a:off x="465754" y="1481541"/>
            <a:ext cx="5863484" cy="381053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4B7724F-4AD6-5FA7-2803-344B7B054AD6}"/>
              </a:ext>
            </a:extLst>
          </p:cNvPr>
          <p:cNvSpPr/>
          <p:nvPr/>
        </p:nvSpPr>
        <p:spPr>
          <a:xfrm>
            <a:off x="482820" y="5581853"/>
            <a:ext cx="5863484" cy="6463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2D5A6E-0B4A-9BE9-D833-669F88E6B61C}"/>
              </a:ext>
            </a:extLst>
          </p:cNvPr>
          <p:cNvSpPr txBox="1"/>
          <p:nvPr/>
        </p:nvSpPr>
        <p:spPr>
          <a:xfrm>
            <a:off x="421189" y="5288385"/>
            <a:ext cx="6268515" cy="276999"/>
          </a:xfrm>
          <a:prstGeom prst="rect">
            <a:avLst/>
          </a:prstGeom>
          <a:noFill/>
        </p:spPr>
        <p:txBody>
          <a:bodyPr wrap="square" rtlCol="0">
            <a:spAutoFit/>
          </a:bodyPr>
          <a:lstStyle/>
          <a:p>
            <a:r>
              <a:rPr lang="en-US" sz="1200" i="1" dirty="0">
                <a:latin typeface="Arial Narrow" panose="020B0604020202020204" pitchFamily="34" charset="0"/>
                <a:cs typeface="Arial Narrow" panose="020B0604020202020204" pitchFamily="34" charset="0"/>
              </a:rPr>
              <a:t>Write a caption for your graph, starting with the words, ”Figure 1: …….” Write what you see on the graph. </a:t>
            </a:r>
            <a:endParaRPr lang="en-US" sz="1200" dirty="0">
              <a:latin typeface="Arial Narrow" panose="020B0604020202020204" pitchFamily="34" charset="0"/>
              <a:cs typeface="Arial Narrow" panose="020B0604020202020204" pitchFamily="34" charset="0"/>
            </a:endParaRPr>
          </a:p>
        </p:txBody>
      </p:sp>
      <p:sp>
        <p:nvSpPr>
          <p:cNvPr id="12" name="Rectangle 11">
            <a:extLst>
              <a:ext uri="{FF2B5EF4-FFF2-40B4-BE49-F238E27FC236}">
                <a16:creationId xmlns:a16="http://schemas.microsoft.com/office/drawing/2014/main" id="{98109D82-BD42-8853-54E2-F7F455607F38}"/>
              </a:ext>
            </a:extLst>
          </p:cNvPr>
          <p:cNvSpPr/>
          <p:nvPr/>
        </p:nvSpPr>
        <p:spPr>
          <a:xfrm>
            <a:off x="507860" y="6300192"/>
            <a:ext cx="5842279"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identify any trends, patterns or relationships in your graph</a:t>
            </a:r>
          </a:p>
        </p:txBody>
      </p:sp>
      <p:sp>
        <p:nvSpPr>
          <p:cNvPr id="13" name="Rectangle 12">
            <a:extLst>
              <a:ext uri="{FF2B5EF4-FFF2-40B4-BE49-F238E27FC236}">
                <a16:creationId xmlns:a16="http://schemas.microsoft.com/office/drawing/2014/main" id="{775C135B-1E47-49B9-3DBF-358BE4E85E0B}"/>
              </a:ext>
            </a:extLst>
          </p:cNvPr>
          <p:cNvSpPr/>
          <p:nvPr/>
        </p:nvSpPr>
        <p:spPr>
          <a:xfrm>
            <a:off x="498501" y="6704243"/>
            <a:ext cx="5863484" cy="20442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75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09605" y="1389644"/>
            <a:ext cx="6109779" cy="1600438"/>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Trends</a:t>
            </a:r>
            <a:r>
              <a:rPr lang="en-AU" sz="1200" dirty="0">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A trend is the general direction in which something is developing or changing over time.</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E.g. the line on a line graph, the </a:t>
            </a:r>
            <a:r>
              <a:rPr lang="en-AU" sz="1200" i="1" dirty="0">
                <a:latin typeface="Arial Narrow" panose="020B0604020202020204" pitchFamily="34" charset="0"/>
                <a:cs typeface="Arial Narrow" panose="020B0604020202020204" pitchFamily="34" charset="0"/>
              </a:rPr>
              <a:t>line of best fit </a:t>
            </a:r>
            <a:r>
              <a:rPr lang="en-AU" sz="1200" dirty="0">
                <a:latin typeface="Arial Narrow" panose="020B0604020202020204" pitchFamily="34" charset="0"/>
                <a:cs typeface="Arial Narrow" panose="020B0604020202020204" pitchFamily="34" charset="0"/>
              </a:rPr>
              <a:t>on a scatterplot, or the column heights on a column graph are trending in one particular direction.</a:t>
            </a:r>
          </a:p>
          <a:p>
            <a:pPr marL="285750" indent="-2857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Identifying a trend makes it easier to then make predictions</a:t>
            </a:r>
            <a:r>
              <a:rPr lang="en-AU" sz="1200" dirty="0"/>
              <a:t>.</a:t>
            </a:r>
            <a:endParaRPr lang="en-AU" sz="12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Upwards trend: </a:t>
            </a:r>
            <a:r>
              <a:rPr lang="en-AU" sz="1200" dirty="0">
                <a:latin typeface="Arial Narrow" panose="020B0604020202020204" pitchFamily="34" charset="0"/>
                <a:cs typeface="Arial Narrow" panose="020B0604020202020204" pitchFamily="34" charset="0"/>
              </a:rPr>
              <a:t>the data is showing a general increase in direction (going upwards).</a:t>
            </a: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Downwards trend</a:t>
            </a:r>
            <a:r>
              <a:rPr lang="en-AU" sz="1200" dirty="0">
                <a:latin typeface="Arial Narrow" panose="020B0604020202020204" pitchFamily="34" charset="0"/>
                <a:cs typeface="Arial Narrow" panose="020B0604020202020204" pitchFamily="34" charset="0"/>
              </a:rPr>
              <a:t>: the data is showing a general decrease in direction (going downwards).</a:t>
            </a:r>
          </a:p>
          <a:p>
            <a:pPr marL="285750" indent="-285750">
              <a:buFont typeface="Arial" panose="020B0604020202020204" pitchFamily="34" charset="0"/>
              <a:buChar char="•"/>
            </a:pPr>
            <a:r>
              <a:rPr lang="en-AU" sz="1200" b="1" i="1" dirty="0">
                <a:latin typeface="Arial Narrow" panose="020B0604020202020204" pitchFamily="34" charset="0"/>
                <a:cs typeface="Arial Narrow" panose="020B0604020202020204" pitchFamily="34" charset="0"/>
              </a:rPr>
              <a:t>Sideways trend</a:t>
            </a:r>
            <a:r>
              <a:rPr lang="en-AU" sz="1200" dirty="0">
                <a:latin typeface="Arial Narrow" panose="020B0604020202020204" pitchFamily="34" charset="0"/>
                <a:cs typeface="Arial Narrow" panose="020B0604020202020204" pitchFamily="34" charset="0"/>
              </a:rPr>
              <a:t>: the data is flatlining, with no increase or decrease in direction (going horizontally).</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1"/>
            <a:ext cx="5821073" cy="36332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QCAA asks you to thoroughly identify any </a:t>
            </a:r>
            <a:r>
              <a:rPr lang="en-AU" sz="1100" b="1" i="1" u="sng" dirty="0">
                <a:solidFill>
                  <a:schemeClr val="bg1"/>
                </a:solidFill>
                <a:latin typeface="Arial Narrow" panose="020B0606020202030204" pitchFamily="34" charset="0"/>
              </a:rPr>
              <a:t>RELEVANT</a:t>
            </a:r>
            <a:r>
              <a:rPr lang="en-AU" sz="1100" b="1" dirty="0">
                <a:solidFill>
                  <a:schemeClr val="bg1"/>
                </a:solidFill>
                <a:latin typeface="Arial Narrow" panose="020B0606020202030204" pitchFamily="34" charset="0"/>
              </a:rPr>
              <a:t> TRENDS/PATTERNS/RELATIONSHIPS</a:t>
            </a:r>
          </a:p>
        </p:txBody>
      </p:sp>
      <p:sp>
        <p:nvSpPr>
          <p:cNvPr id="27" name="TextBox 26">
            <a:extLst>
              <a:ext uri="{FF2B5EF4-FFF2-40B4-BE49-F238E27FC236}">
                <a16:creationId xmlns:a16="http://schemas.microsoft.com/office/drawing/2014/main" id="{1A0B3291-88C3-0EA8-BB4E-6430F1354EBA}"/>
              </a:ext>
            </a:extLst>
          </p:cNvPr>
          <p:cNvSpPr txBox="1"/>
          <p:nvPr/>
        </p:nvSpPr>
        <p:spPr>
          <a:xfrm>
            <a:off x="465754" y="6496402"/>
            <a:ext cx="1819431" cy="2154436"/>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Relationships</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A </a:t>
            </a:r>
            <a:r>
              <a:rPr lang="en-AU" sz="1200" b="1" dirty="0">
                <a:latin typeface="Arial Narrow" panose="020B0604020202020204" pitchFamily="34" charset="0"/>
                <a:cs typeface="Arial Narrow" panose="020B0604020202020204" pitchFamily="34" charset="0"/>
              </a:rPr>
              <a:t>relationship </a:t>
            </a:r>
            <a:r>
              <a:rPr lang="en-AU" sz="1200" dirty="0">
                <a:latin typeface="Arial Narrow" panose="020B0604020202020204" pitchFamily="34" charset="0"/>
                <a:cs typeface="Arial Narrow" panose="020B0604020202020204" pitchFamily="34" charset="0"/>
              </a:rPr>
              <a:t>refers to the correspondence between two variables. </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whereby, one of the variables is on the x-axis and the other variable is on the y-axis. </a:t>
            </a:r>
          </a:p>
          <a:p>
            <a:pPr marL="171450" indent="-171450">
              <a:buFont typeface="Arial" panose="020B0604020202020204" pitchFamily="34" charset="0"/>
              <a:buChar char="•"/>
            </a:pPr>
            <a:r>
              <a:rPr lang="en-AU" sz="1200" dirty="0">
                <a:latin typeface="Arial Narrow" panose="020B0604020202020204" pitchFamily="34" charset="0"/>
                <a:cs typeface="Arial Narrow" panose="020B0604020202020204" pitchFamily="34" charset="0"/>
              </a:rPr>
              <a:t>If one variable increases, does the other variable increase or decrease? </a:t>
            </a:r>
          </a:p>
        </p:txBody>
      </p:sp>
      <p:pic>
        <p:nvPicPr>
          <p:cNvPr id="1030" name="Picture 6" descr="Graph chart vector icon.symbol of business. 4999434 Vector Art at Vecteezy">
            <a:extLst>
              <a:ext uri="{FF2B5EF4-FFF2-40B4-BE49-F238E27FC236}">
                <a16:creationId xmlns:a16="http://schemas.microsoft.com/office/drawing/2014/main" id="{0A603DB7-DCFD-AC29-B001-BF54784FA6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54" b="10394"/>
          <a:stretch/>
        </p:blipFill>
        <p:spPr bwMode="auto">
          <a:xfrm>
            <a:off x="573669" y="3037122"/>
            <a:ext cx="1711516" cy="111421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Trend Analysis - Sideways Trend - Unofficed">
            <a:extLst>
              <a:ext uri="{FF2B5EF4-FFF2-40B4-BE49-F238E27FC236}">
                <a16:creationId xmlns:a16="http://schemas.microsoft.com/office/drawing/2014/main" id="{2ECC2018-5366-86E8-8068-AC7E5A1B5DD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val="0"/>
              </a:ext>
            </a:extLst>
          </a:blip>
          <a:srcRect t="12491"/>
          <a:stretch/>
        </p:blipFill>
        <p:spPr bwMode="auto">
          <a:xfrm>
            <a:off x="4581128" y="3046427"/>
            <a:ext cx="1748110" cy="10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152D8850-61C0-8F0E-5662-9BE13437DA8C}"/>
              </a:ext>
            </a:extLst>
          </p:cNvPr>
          <p:cNvSpPr txBox="1"/>
          <p:nvPr/>
        </p:nvSpPr>
        <p:spPr>
          <a:xfrm>
            <a:off x="994460" y="4119821"/>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Upwards trend</a:t>
            </a:r>
          </a:p>
        </p:txBody>
      </p:sp>
      <p:sp>
        <p:nvSpPr>
          <p:cNvPr id="31" name="TextBox 30">
            <a:extLst>
              <a:ext uri="{FF2B5EF4-FFF2-40B4-BE49-F238E27FC236}">
                <a16:creationId xmlns:a16="http://schemas.microsoft.com/office/drawing/2014/main" id="{BD490B09-6295-732F-B392-800E1AC5A06F}"/>
              </a:ext>
            </a:extLst>
          </p:cNvPr>
          <p:cNvSpPr txBox="1"/>
          <p:nvPr/>
        </p:nvSpPr>
        <p:spPr>
          <a:xfrm>
            <a:off x="2924944" y="4104435"/>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Downwards trend</a:t>
            </a:r>
          </a:p>
        </p:txBody>
      </p:sp>
      <p:sp>
        <p:nvSpPr>
          <p:cNvPr id="32" name="TextBox 31">
            <a:extLst>
              <a:ext uri="{FF2B5EF4-FFF2-40B4-BE49-F238E27FC236}">
                <a16:creationId xmlns:a16="http://schemas.microsoft.com/office/drawing/2014/main" id="{171D0419-ECCF-A03A-C536-6B338974DF6F}"/>
              </a:ext>
            </a:extLst>
          </p:cNvPr>
          <p:cNvSpPr txBox="1"/>
          <p:nvPr/>
        </p:nvSpPr>
        <p:spPr>
          <a:xfrm>
            <a:off x="5009722" y="4112402"/>
            <a:ext cx="1138396"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Sideways trend</a:t>
            </a:r>
          </a:p>
        </p:txBody>
      </p:sp>
      <p:sp>
        <p:nvSpPr>
          <p:cNvPr id="33" name="Up Arrow 32">
            <a:extLst>
              <a:ext uri="{FF2B5EF4-FFF2-40B4-BE49-F238E27FC236}">
                <a16:creationId xmlns:a16="http://schemas.microsoft.com/office/drawing/2014/main" id="{01AA6F88-6299-F3DB-6817-3EB4B9EFC3B4}"/>
              </a:ext>
            </a:extLst>
          </p:cNvPr>
          <p:cNvSpPr/>
          <p:nvPr/>
        </p:nvSpPr>
        <p:spPr>
          <a:xfrm>
            <a:off x="5329703" y="3707904"/>
            <a:ext cx="249217" cy="396531"/>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36" name="Picture 12" descr="Numeracy, Maths and Statistics - Academic Skills Kit">
            <a:extLst>
              <a:ext uri="{FF2B5EF4-FFF2-40B4-BE49-F238E27FC236}">
                <a16:creationId xmlns:a16="http://schemas.microsoft.com/office/drawing/2014/main" id="{815E7D31-7B79-6526-0DD7-E1890D59447A}"/>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val="0"/>
              </a:ext>
            </a:extLst>
          </a:blip>
          <a:srcRect t="10942" b="9766"/>
          <a:stretch/>
        </p:blipFill>
        <p:spPr bwMode="auto">
          <a:xfrm>
            <a:off x="2490680" y="3039359"/>
            <a:ext cx="1827485" cy="1115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Scatter Graphs in Geography - Internet Geography">
            <a:extLst>
              <a:ext uri="{FF2B5EF4-FFF2-40B4-BE49-F238E27FC236}">
                <a16:creationId xmlns:a16="http://schemas.microsoft.com/office/drawing/2014/main" id="{E2B5B527-FA60-54AF-C6B9-3F09C0BFC4B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420803" y="6570231"/>
            <a:ext cx="2172658" cy="217265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inear Relationship">
            <a:extLst>
              <a:ext uri="{FF2B5EF4-FFF2-40B4-BE49-F238E27FC236}">
                <a16:creationId xmlns:a16="http://schemas.microsoft.com/office/drawing/2014/main" id="{77C3C9B7-620B-45C3-9D4A-B61E7CACB53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7678"/>
          <a:stretch/>
        </p:blipFill>
        <p:spPr bwMode="auto">
          <a:xfrm>
            <a:off x="5175931" y="7727273"/>
            <a:ext cx="1019749" cy="107600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4" descr="Linear Relationship">
            <a:extLst>
              <a:ext uri="{FF2B5EF4-FFF2-40B4-BE49-F238E27FC236}">
                <a16:creationId xmlns:a16="http://schemas.microsoft.com/office/drawing/2014/main" id="{A30FD624-96B3-65ED-7B53-0DF84B72F47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2803"/>
          <a:stretch/>
        </p:blipFill>
        <p:spPr bwMode="auto">
          <a:xfrm>
            <a:off x="5175931" y="6575020"/>
            <a:ext cx="953903" cy="111581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53BC4BA9-6A9A-F8C6-9B78-3C72E8062AE2}"/>
              </a:ext>
            </a:extLst>
          </p:cNvPr>
          <p:cNvSpPr/>
          <p:nvPr/>
        </p:nvSpPr>
        <p:spPr>
          <a:xfrm>
            <a:off x="3303794" y="6904771"/>
            <a:ext cx="1152128"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BA8F349-BB8A-D1F9-13E3-C4129B7405A2}"/>
              </a:ext>
            </a:extLst>
          </p:cNvPr>
          <p:cNvSpPr txBox="1"/>
          <p:nvPr/>
        </p:nvSpPr>
        <p:spPr>
          <a:xfrm>
            <a:off x="3310553" y="6835670"/>
            <a:ext cx="1176642" cy="261610"/>
          </a:xfrm>
          <a:prstGeom prst="rect">
            <a:avLst/>
          </a:prstGeom>
          <a:noFill/>
        </p:spPr>
        <p:txBody>
          <a:bodyPr wrap="square" rtlCol="0">
            <a:spAutoFit/>
          </a:bodyPr>
          <a:lstStyle/>
          <a:p>
            <a:r>
              <a:rPr lang="en-US" sz="1100" dirty="0"/>
              <a:t>relationship</a:t>
            </a:r>
          </a:p>
        </p:txBody>
      </p:sp>
      <p:sp>
        <p:nvSpPr>
          <p:cNvPr id="38" name="Rectangle 37">
            <a:extLst>
              <a:ext uri="{FF2B5EF4-FFF2-40B4-BE49-F238E27FC236}">
                <a16:creationId xmlns:a16="http://schemas.microsoft.com/office/drawing/2014/main" id="{DE28D3F2-C20D-3D17-0DE3-094513F97BA2}"/>
              </a:ext>
            </a:extLst>
          </p:cNvPr>
          <p:cNvSpPr/>
          <p:nvPr/>
        </p:nvSpPr>
        <p:spPr>
          <a:xfrm>
            <a:off x="3303794" y="7577923"/>
            <a:ext cx="1152128" cy="1846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B60A1AA-7B0E-6442-0D9C-6918503FBD70}"/>
              </a:ext>
            </a:extLst>
          </p:cNvPr>
          <p:cNvSpPr txBox="1"/>
          <p:nvPr/>
        </p:nvSpPr>
        <p:spPr>
          <a:xfrm>
            <a:off x="3372739" y="7514723"/>
            <a:ext cx="1176642" cy="261610"/>
          </a:xfrm>
          <a:prstGeom prst="rect">
            <a:avLst/>
          </a:prstGeom>
          <a:noFill/>
        </p:spPr>
        <p:txBody>
          <a:bodyPr wrap="square" rtlCol="0">
            <a:spAutoFit/>
          </a:bodyPr>
          <a:lstStyle/>
          <a:p>
            <a:r>
              <a:rPr lang="en-US" sz="1100" dirty="0"/>
              <a:t>relationship</a:t>
            </a:r>
          </a:p>
        </p:txBody>
      </p:sp>
      <p:sp>
        <p:nvSpPr>
          <p:cNvPr id="40" name="Rectangle 39">
            <a:extLst>
              <a:ext uri="{FF2B5EF4-FFF2-40B4-BE49-F238E27FC236}">
                <a16:creationId xmlns:a16="http://schemas.microsoft.com/office/drawing/2014/main" id="{5FD22323-FCA0-CF54-3D07-EC518C8F5988}"/>
              </a:ext>
            </a:extLst>
          </p:cNvPr>
          <p:cNvSpPr/>
          <p:nvPr/>
        </p:nvSpPr>
        <p:spPr>
          <a:xfrm>
            <a:off x="3303794" y="8237866"/>
            <a:ext cx="1214314" cy="144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8DA5EE8-FD3E-38DF-4481-BB834D13B6A9}"/>
              </a:ext>
            </a:extLst>
          </p:cNvPr>
          <p:cNvSpPr txBox="1"/>
          <p:nvPr/>
        </p:nvSpPr>
        <p:spPr>
          <a:xfrm>
            <a:off x="3372739" y="8168765"/>
            <a:ext cx="1176642" cy="261610"/>
          </a:xfrm>
          <a:prstGeom prst="rect">
            <a:avLst/>
          </a:prstGeom>
          <a:noFill/>
        </p:spPr>
        <p:txBody>
          <a:bodyPr wrap="square" rtlCol="0">
            <a:spAutoFit/>
          </a:bodyPr>
          <a:lstStyle/>
          <a:p>
            <a:r>
              <a:rPr lang="en-US" sz="1100" dirty="0"/>
              <a:t>relationship</a:t>
            </a:r>
          </a:p>
        </p:txBody>
      </p:sp>
      <p:sp>
        <p:nvSpPr>
          <p:cNvPr id="2" name="Rectangle 1">
            <a:extLst>
              <a:ext uri="{FF2B5EF4-FFF2-40B4-BE49-F238E27FC236}">
                <a16:creationId xmlns:a16="http://schemas.microsoft.com/office/drawing/2014/main" id="{846EF36A-73D3-91F3-0DC5-164073CF66C1}"/>
              </a:ext>
            </a:extLst>
          </p:cNvPr>
          <p:cNvSpPr/>
          <p:nvPr/>
        </p:nvSpPr>
        <p:spPr>
          <a:xfrm>
            <a:off x="564258" y="4427984"/>
            <a:ext cx="5764980" cy="201622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11F764-BC31-B3CB-1EC4-D418483C73DB}"/>
              </a:ext>
            </a:extLst>
          </p:cNvPr>
          <p:cNvSpPr txBox="1"/>
          <p:nvPr/>
        </p:nvSpPr>
        <p:spPr>
          <a:xfrm>
            <a:off x="602767" y="4476576"/>
            <a:ext cx="5966504" cy="1046440"/>
          </a:xfrm>
          <a:prstGeom prst="rect">
            <a:avLst/>
          </a:prstGeom>
          <a:noFill/>
        </p:spPr>
        <p:txBody>
          <a:bodyPr wrap="square" rtlCol="0">
            <a:spAutoFit/>
          </a:bodyPr>
          <a:lstStyle/>
          <a:p>
            <a:r>
              <a:rPr lang="en-AU" sz="1400" b="1" dirty="0">
                <a:solidFill>
                  <a:schemeClr val="bg1"/>
                </a:solidFill>
                <a:latin typeface="Arial Narrow" panose="020B0604020202020204" pitchFamily="34" charset="0"/>
                <a:cs typeface="Arial Narrow" panose="020B0604020202020204" pitchFamily="34" charset="0"/>
              </a:rPr>
              <a:t>Patterns</a:t>
            </a:r>
            <a:r>
              <a:rPr lang="en-AU" sz="1400" dirty="0">
                <a:solidFill>
                  <a:schemeClr val="bg1"/>
                </a:solidFill>
                <a:latin typeface="Arial Narrow" panose="020B0604020202020204" pitchFamily="34" charset="0"/>
                <a:cs typeface="Arial Narrow" panose="020B0604020202020204" pitchFamily="34" charset="0"/>
              </a:rPr>
              <a:t>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Patterns are changes that occur </a:t>
            </a:r>
            <a:r>
              <a:rPr lang="en-AU" sz="1200" i="1" dirty="0">
                <a:solidFill>
                  <a:schemeClr val="bg1"/>
                </a:solidFill>
                <a:latin typeface="Arial Narrow" panose="020B0604020202020204" pitchFamily="34" charset="0"/>
                <a:cs typeface="Arial Narrow" panose="020B0604020202020204" pitchFamily="34" charset="0"/>
              </a:rPr>
              <a:t>more than once</a:t>
            </a:r>
            <a:r>
              <a:rPr lang="en-AU" sz="1200" dirty="0">
                <a:solidFill>
                  <a:schemeClr val="bg1"/>
                </a:solidFill>
                <a:latin typeface="Arial Narrow" panose="020B0604020202020204" pitchFamily="34" charset="0"/>
                <a:cs typeface="Arial Narrow" panose="020B0604020202020204" pitchFamily="34" charset="0"/>
              </a:rPr>
              <a:t>. Look for a repeating PATTERN.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A pattern is a series of data that repeats in a recognisable way.</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For example, the amount of something may increase or decrease regularly </a:t>
            </a:r>
            <a:br>
              <a:rPr lang="en-AU" sz="1200" dirty="0">
                <a:solidFill>
                  <a:schemeClr val="bg1"/>
                </a:solidFill>
                <a:latin typeface="Arial Narrow" panose="020B0604020202020204" pitchFamily="34" charset="0"/>
                <a:cs typeface="Arial Narrow" panose="020B0604020202020204" pitchFamily="34" charset="0"/>
              </a:rPr>
            </a:br>
            <a:r>
              <a:rPr lang="en-AU" sz="1200" dirty="0">
                <a:solidFill>
                  <a:schemeClr val="bg1"/>
                </a:solidFill>
                <a:latin typeface="Arial Narrow" panose="020B0604020202020204" pitchFamily="34" charset="0"/>
                <a:cs typeface="Arial Narrow" panose="020B0604020202020204" pitchFamily="34" charset="0"/>
              </a:rPr>
              <a:t>(e.g. the temperature where you live usually goes up during the day and down during the night). </a:t>
            </a:r>
          </a:p>
        </p:txBody>
      </p:sp>
      <p:pic>
        <p:nvPicPr>
          <p:cNvPr id="9" name="Picture 14" descr="Interpreting HRV Trends in Athletes: High Isn't Always Good and Low Isn't  Always Bad - SimpliFaster">
            <a:extLst>
              <a:ext uri="{FF2B5EF4-FFF2-40B4-BE49-F238E27FC236}">
                <a16:creationId xmlns:a16="http://schemas.microsoft.com/office/drawing/2014/main" id="{DBB718D1-EAD2-5C3D-31C9-9B68BBCAD58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97147" y="5486543"/>
            <a:ext cx="5696595" cy="9363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AE7180-CE0A-BC73-46A7-E0C07E0A299C}"/>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10. Identify trends, patterns, relationships</a:t>
            </a:r>
            <a:endParaRPr lang="en-AU" b="1" i="1" dirty="0">
              <a:latin typeface="Arial Narrow" panose="020B0606020202030204" pitchFamily="34" charset="0"/>
            </a:endParaRPr>
          </a:p>
        </p:txBody>
      </p:sp>
    </p:spTree>
    <p:extLst>
      <p:ext uri="{BB962C8B-B14F-4D97-AF65-F5344CB8AC3E}">
        <p14:creationId xmlns:p14="http://schemas.microsoft.com/office/powerpoint/2010/main" val="117229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572981" y="26398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11. Identify uncertainty and limitations</a:t>
            </a:r>
            <a:endParaRPr lang="en-AU" sz="1200" b="1" i="1" dirty="0">
              <a:latin typeface="Arial Narrow" panose="020B0606020202030204"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17648" y="1371297"/>
            <a:ext cx="5951137" cy="1600438"/>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Uncertainty of evidence</a:t>
            </a:r>
          </a:p>
          <a:p>
            <a:r>
              <a:rPr lang="en-AU" sz="1200" dirty="0">
                <a:latin typeface="Arial Narrow" panose="020B0604020202020204" pitchFamily="34" charset="0"/>
                <a:cs typeface="Arial Narrow" panose="020B0604020202020204" pitchFamily="34" charset="0"/>
              </a:rPr>
              <a:t>QCAA asks you to identify </a:t>
            </a:r>
            <a:r>
              <a:rPr lang="en-AU" sz="1200" i="1" dirty="0">
                <a:latin typeface="Arial Narrow" panose="020B0604020202020204" pitchFamily="34" charset="0"/>
                <a:cs typeface="Arial Narrow" panose="020B0604020202020204" pitchFamily="34" charset="0"/>
              </a:rPr>
              <a:t>uncertainty of evidence</a:t>
            </a:r>
            <a:r>
              <a:rPr lang="en-AU" sz="1200" dirty="0">
                <a:latin typeface="Arial Narrow" panose="020B0604020202020204" pitchFamily="34" charset="0"/>
                <a:cs typeface="Arial Narrow" panose="020B0604020202020204" pitchFamily="34" charset="0"/>
              </a:rPr>
              <a:t>. Indicators of uncertainty include standard deviation (s) and [in population studies] standard error of the mean (SEM) and (sometimes) confidence intervals (CI). Hopefully, you have already calculated these values and picked one to create the error bars on your graph/s. Refer to the s and SEM values (and the sizes of the error bars) to determine if the evidence that will be used to draw a conclusion to the research question is reliable and valid. </a:t>
            </a:r>
          </a:p>
          <a:p>
            <a:r>
              <a:rPr lang="en-AU" sz="1200" dirty="0">
                <a:latin typeface="Arial Narrow" panose="020B0604020202020204" pitchFamily="34" charset="0"/>
                <a:cs typeface="Arial Narrow" panose="020B0604020202020204" pitchFamily="34" charset="0"/>
              </a:rPr>
              <a:t>Standard deviation will tell you if it’s </a:t>
            </a:r>
            <a:r>
              <a:rPr lang="en-AU" sz="1200" b="1" dirty="0">
                <a:latin typeface="Arial Narrow" panose="020B0604020202020204" pitchFamily="34" charset="0"/>
                <a:cs typeface="Arial Narrow" panose="020B0604020202020204" pitchFamily="34" charset="0"/>
              </a:rPr>
              <a:t>reliable</a:t>
            </a:r>
            <a:r>
              <a:rPr lang="en-AU" sz="1200" dirty="0">
                <a:latin typeface="Arial Narrow" panose="020B0604020202020204" pitchFamily="34" charset="0"/>
                <a:cs typeface="Arial Narrow" panose="020B0604020202020204" pitchFamily="34" charset="0"/>
              </a:rPr>
              <a:t> or not. SEM will tell you if it’s</a:t>
            </a:r>
            <a:r>
              <a:rPr lang="en-AU" sz="1200" b="1" dirty="0">
                <a:latin typeface="Arial Narrow" panose="020B0604020202020204" pitchFamily="34" charset="0"/>
                <a:cs typeface="Arial Narrow" panose="020B0604020202020204" pitchFamily="34" charset="0"/>
              </a:rPr>
              <a:t> valid </a:t>
            </a:r>
            <a:r>
              <a:rPr lang="en-AU" sz="1200" dirty="0">
                <a:latin typeface="Arial Narrow" panose="020B0604020202020204" pitchFamily="34" charset="0"/>
                <a:cs typeface="Arial Narrow" panose="020B0604020202020204" pitchFamily="34" charset="0"/>
              </a:rPr>
              <a:t>or not. Error bars will illustrate by how much. The larger the s, SEM or CI values, the larger the uncertainty of evidence. </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1"/>
            <a:ext cx="5821073" cy="36332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Analyse THE evidence (NOT the </a:t>
            </a:r>
            <a:r>
              <a:rPr lang="en-AU" sz="1100" b="1" i="1" dirty="0">
                <a:solidFill>
                  <a:schemeClr val="bg1"/>
                </a:solidFill>
                <a:latin typeface="Arial Narrow" panose="020B0606020202030204" pitchFamily="34" charset="0"/>
              </a:rPr>
              <a:t>lack of </a:t>
            </a:r>
            <a:r>
              <a:rPr lang="en-AU" sz="1100" b="1" dirty="0">
                <a:solidFill>
                  <a:schemeClr val="bg1"/>
                </a:solidFill>
                <a:latin typeface="Arial Narrow" panose="020B0606020202030204" pitchFamily="34" charset="0"/>
              </a:rPr>
              <a:t>evidence)</a:t>
            </a:r>
          </a:p>
        </p:txBody>
      </p:sp>
      <p:sp>
        <p:nvSpPr>
          <p:cNvPr id="26" name="TextBox 25">
            <a:extLst>
              <a:ext uri="{FF2B5EF4-FFF2-40B4-BE49-F238E27FC236}">
                <a16:creationId xmlns:a16="http://schemas.microsoft.com/office/drawing/2014/main" id="{7A29EFA6-F1A4-96C6-92F1-CE6ED90CCB9F}"/>
              </a:ext>
            </a:extLst>
          </p:cNvPr>
          <p:cNvSpPr txBox="1"/>
          <p:nvPr/>
        </p:nvSpPr>
        <p:spPr>
          <a:xfrm>
            <a:off x="509047" y="8102133"/>
            <a:ext cx="5925476" cy="646331"/>
          </a:xfrm>
          <a:prstGeom prst="rect">
            <a:avLst/>
          </a:prstGeom>
          <a:noFill/>
        </p:spPr>
        <p:txBody>
          <a:bodyPr wrap="square" rtlCol="0">
            <a:spAutoFit/>
          </a:bodyPr>
          <a:lstStyle/>
          <a:p>
            <a:r>
              <a:rPr lang="en-AU" sz="1200" dirty="0">
                <a:latin typeface="Arial Narrow" panose="020B0604020202020204" pitchFamily="34" charset="0"/>
                <a:cs typeface="Arial Narrow" panose="020B0604020202020204" pitchFamily="34" charset="0"/>
              </a:rPr>
              <a:t>Limitations identify the main weak points or disadvantages that make the data less effective in answering the research question. For example, </a:t>
            </a:r>
            <a:r>
              <a:rPr lang="en-AU" sz="1200" b="1" i="1" dirty="0">
                <a:latin typeface="Arial Narrow" panose="020B0604020202020204" pitchFamily="34" charset="0"/>
                <a:cs typeface="Arial Narrow" panose="020B0604020202020204" pitchFamily="34" charset="0"/>
              </a:rPr>
              <a:t>WHY</a:t>
            </a:r>
            <a:r>
              <a:rPr lang="en-AU" sz="1200" dirty="0">
                <a:latin typeface="Arial Narrow" panose="020B0604020202020204" pitchFamily="34" charset="0"/>
                <a:cs typeface="Arial Narrow" panose="020B0604020202020204" pitchFamily="34" charset="0"/>
              </a:rPr>
              <a:t> your standard deviation, SEM or CI was high (and not closer to zero). Remember, no research method is perfect. There will always be some form of error.  </a:t>
            </a:r>
          </a:p>
        </p:txBody>
      </p:sp>
      <p:sp>
        <p:nvSpPr>
          <p:cNvPr id="9" name="Rectangle 8">
            <a:extLst>
              <a:ext uri="{FF2B5EF4-FFF2-40B4-BE49-F238E27FC236}">
                <a16:creationId xmlns:a16="http://schemas.microsoft.com/office/drawing/2014/main" id="{D740C93E-9DCD-C0CD-BF69-50710DC1258A}"/>
              </a:ext>
            </a:extLst>
          </p:cNvPr>
          <p:cNvSpPr/>
          <p:nvPr/>
        </p:nvSpPr>
        <p:spPr>
          <a:xfrm>
            <a:off x="506669" y="2987824"/>
            <a:ext cx="5821073" cy="202362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Activity: read the ‘</a:t>
            </a:r>
            <a:r>
              <a:rPr lang="en-AU" sz="1100" b="1" i="1" dirty="0">
                <a:solidFill>
                  <a:schemeClr val="bg1"/>
                </a:solidFill>
                <a:latin typeface="Arial Narrow" panose="020B0606020202030204" pitchFamily="34" charset="0"/>
              </a:rPr>
              <a:t>little books of statistics</a:t>
            </a:r>
            <a:r>
              <a:rPr lang="en-AU" sz="1100" b="1" dirty="0">
                <a:solidFill>
                  <a:schemeClr val="bg1"/>
                </a:solidFill>
                <a:latin typeface="Arial Narrow" panose="020B0606020202030204" pitchFamily="34" charset="0"/>
              </a:rPr>
              <a:t>’ on </a:t>
            </a:r>
            <a:r>
              <a:rPr lang="en-AU" sz="1100" b="1" dirty="0" err="1">
                <a:solidFill>
                  <a:schemeClr val="bg1"/>
                </a:solidFill>
                <a:latin typeface="Arial Narrow" panose="020B0606020202030204" pitchFamily="34" charset="0"/>
              </a:rPr>
              <a:t>MarineEducation.com.au</a:t>
            </a:r>
            <a:r>
              <a:rPr lang="en-AU" sz="1100" b="1" dirty="0">
                <a:solidFill>
                  <a:schemeClr val="bg1"/>
                </a:solidFill>
                <a:latin typeface="Arial Narrow" panose="020B0606020202030204" pitchFamily="34" charset="0"/>
              </a:rPr>
              <a:t> to learn about Error Bars etc. </a:t>
            </a:r>
          </a:p>
        </p:txBody>
      </p:sp>
      <p:sp>
        <p:nvSpPr>
          <p:cNvPr id="10" name="Rectangle 9">
            <a:extLst>
              <a:ext uri="{FF2B5EF4-FFF2-40B4-BE49-F238E27FC236}">
                <a16:creationId xmlns:a16="http://schemas.microsoft.com/office/drawing/2014/main" id="{CB3AA94C-E7E7-82EF-8919-BFE62F0A8F35}"/>
              </a:ext>
            </a:extLst>
          </p:cNvPr>
          <p:cNvSpPr/>
          <p:nvPr/>
        </p:nvSpPr>
        <p:spPr>
          <a:xfrm>
            <a:off x="455426" y="5019204"/>
            <a:ext cx="5925475" cy="1261884"/>
          </a:xfrm>
          <a:prstGeom prst="rect">
            <a:avLst/>
          </a:prstGeom>
        </p:spPr>
        <p:txBody>
          <a:bodyPr wrap="square">
            <a:spAutoFit/>
          </a:bodyPr>
          <a:lstStyle/>
          <a:p>
            <a:r>
              <a:rPr lang="en-AU" sz="1600" b="1" dirty="0">
                <a:latin typeface="Arial Narrow" panose="020B0606020202030204" pitchFamily="34" charset="0"/>
              </a:rPr>
              <a:t>Addressing limitations </a:t>
            </a:r>
          </a:p>
          <a:p>
            <a:r>
              <a:rPr lang="en-AU" sz="1200" dirty="0">
                <a:latin typeface="Arial Narrow" panose="020B0604020202020204" pitchFamily="34" charset="0"/>
                <a:cs typeface="Arial Narrow" panose="020B0604020202020204" pitchFamily="34" charset="0"/>
              </a:rPr>
              <a:t>QCAA also asks you to identify limitations of evidence. </a:t>
            </a:r>
          </a:p>
          <a:p>
            <a:r>
              <a:rPr lang="en-AU" sz="1200" dirty="0">
                <a:latin typeface="Arial Narrow" panose="020B0606020202030204" pitchFamily="34" charset="0"/>
              </a:rPr>
              <a:t>Limitations identify </a:t>
            </a:r>
            <a:r>
              <a:rPr lang="en-AU" sz="1200" b="1" i="1" dirty="0">
                <a:latin typeface="Arial Narrow" panose="020B0606020202030204" pitchFamily="34" charset="0"/>
              </a:rPr>
              <a:t>WHY</a:t>
            </a:r>
            <a:r>
              <a:rPr lang="en-AU" sz="1200" dirty="0">
                <a:latin typeface="Arial Narrow" panose="020B0606020202030204" pitchFamily="34" charset="0"/>
              </a:rPr>
              <a:t> there was uncertainty in </a:t>
            </a:r>
            <a:r>
              <a:rPr lang="en-AU" sz="1200" i="1" dirty="0">
                <a:latin typeface="Arial Narrow" panose="020B0606020202030204" pitchFamily="34" charset="0"/>
              </a:rPr>
              <a:t>your</a:t>
            </a:r>
            <a:r>
              <a:rPr lang="en-AU" sz="1200" dirty="0">
                <a:latin typeface="Arial Narrow" panose="020B0606020202030204" pitchFamily="34" charset="0"/>
              </a:rPr>
              <a:t> experiment, specifically. </a:t>
            </a:r>
          </a:p>
          <a:p>
            <a:r>
              <a:rPr lang="en-AU" sz="1200" dirty="0">
                <a:latin typeface="Arial Narrow" panose="020B0606020202030204" pitchFamily="34" charset="0"/>
              </a:rPr>
              <a:t>Every sampling technique, every piece of equipment and every methodology has certain limitations.</a:t>
            </a:r>
            <a:br>
              <a:rPr lang="en-AU" sz="1200" dirty="0">
                <a:latin typeface="Arial Narrow" panose="020B0606020202030204" pitchFamily="34" charset="0"/>
              </a:rPr>
            </a:br>
            <a:r>
              <a:rPr lang="en-AU" sz="1200" dirty="0">
                <a:latin typeface="Arial Narrow" panose="020B0606020202030204" pitchFamily="34" charset="0"/>
              </a:rPr>
              <a:t>If you</a:t>
            </a:r>
            <a:r>
              <a:rPr lang="en-AU" sz="1200" b="1" i="1" dirty="0">
                <a:latin typeface="Arial Narrow" panose="020B0606020202030204" pitchFamily="34" charset="0"/>
              </a:rPr>
              <a:t> fail </a:t>
            </a:r>
            <a:r>
              <a:rPr lang="en-AU" sz="1200" dirty="0">
                <a:latin typeface="Arial Narrow" panose="020B0606020202030204" pitchFamily="34" charset="0"/>
              </a:rPr>
              <a:t>to identify these limitations, the</a:t>
            </a:r>
            <a:r>
              <a:rPr lang="en-AU" sz="1200" b="1" dirty="0">
                <a:latin typeface="Arial Narrow" panose="020B0606020202030204" pitchFamily="34" charset="0"/>
              </a:rPr>
              <a:t> validity </a:t>
            </a:r>
            <a:r>
              <a:rPr lang="en-AU" sz="1200" dirty="0">
                <a:latin typeface="Arial Narrow" panose="020B0606020202030204" pitchFamily="34" charset="0"/>
              </a:rPr>
              <a:t>of your experiment will be compromised. </a:t>
            </a:r>
            <a:br>
              <a:rPr lang="en-AU" sz="1200" dirty="0">
                <a:latin typeface="Arial Narrow" panose="020B0606020202030204" pitchFamily="34" charset="0"/>
              </a:rPr>
            </a:br>
            <a:r>
              <a:rPr lang="en-AU" sz="1200" dirty="0">
                <a:latin typeface="Arial Narrow" panose="020B0606020202030204" pitchFamily="34" charset="0"/>
              </a:rPr>
              <a:t>E.g. the answer to your research question was yes, when it should have been no, or vice versa. </a:t>
            </a:r>
          </a:p>
        </p:txBody>
      </p:sp>
      <p:sp>
        <p:nvSpPr>
          <p:cNvPr id="13" name="Rectangle 12">
            <a:extLst>
              <a:ext uri="{FF2B5EF4-FFF2-40B4-BE49-F238E27FC236}">
                <a16:creationId xmlns:a16="http://schemas.microsoft.com/office/drawing/2014/main" id="{9B3BF574-7165-F32C-C44B-48CC7BB13B1A}"/>
              </a:ext>
            </a:extLst>
          </p:cNvPr>
          <p:cNvSpPr/>
          <p:nvPr/>
        </p:nvSpPr>
        <p:spPr>
          <a:xfrm>
            <a:off x="2445108" y="6364883"/>
            <a:ext cx="3746114" cy="1569660"/>
          </a:xfrm>
          <a:prstGeom prst="rect">
            <a:avLst/>
          </a:prstGeom>
        </p:spPr>
        <p:txBody>
          <a:bodyPr wrap="square">
            <a:spAutoFit/>
          </a:bodyPr>
          <a:lstStyle/>
          <a:p>
            <a:r>
              <a:rPr lang="en-AU" sz="1200" dirty="0">
                <a:latin typeface="Arial Narrow" panose="020B0606020202030204" pitchFamily="34" charset="0"/>
              </a:rPr>
              <a:t>For example, pictured left is a crown of thorns starfish (note the spikes). It is tucked in behind the branches of a staghorn coral. Its hidden position may obscure it from view. A 2D quadrat was used to measure its abundance. The 2D (as opposed to 3D) nature of the quadrat is a limitation of the quadrat. Another limitation is when mobile animals ‘flee from the scene’. Or, if the quadrat is too large or too small (or out of focus) for the size and scale of what is being measured. </a:t>
            </a:r>
          </a:p>
        </p:txBody>
      </p:sp>
      <p:pic>
        <p:nvPicPr>
          <p:cNvPr id="14" name="Picture 13">
            <a:extLst>
              <a:ext uri="{FF2B5EF4-FFF2-40B4-BE49-F238E27FC236}">
                <a16:creationId xmlns:a16="http://schemas.microsoft.com/office/drawing/2014/main" id="{FA29179E-8F11-E5B4-F104-DF21370E74D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64704" y="6442807"/>
            <a:ext cx="1464317" cy="14566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52" name="Picture 4" descr="Error bars -- frequently used but rarely questioned | dataanalysistools.de">
            <a:extLst>
              <a:ext uri="{FF2B5EF4-FFF2-40B4-BE49-F238E27FC236}">
                <a16:creationId xmlns:a16="http://schemas.microsoft.com/office/drawing/2014/main" id="{E84AFE38-1FA0-96D8-43E6-3529B18AEB3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0297" y="3458908"/>
            <a:ext cx="2090425" cy="14478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descr="A black and white rectangular object with text&#10;&#10;Description automatically generated">
            <a:extLst>
              <a:ext uri="{FF2B5EF4-FFF2-40B4-BE49-F238E27FC236}">
                <a16:creationId xmlns:a16="http://schemas.microsoft.com/office/drawing/2014/main" id="{273979F0-C6E9-FA02-EF91-000736D35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8504" y="3458564"/>
            <a:ext cx="1021077" cy="1446107"/>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A black and white book cover with a graph&#10;&#10;Description automatically generated">
            <a:extLst>
              <a:ext uri="{FF2B5EF4-FFF2-40B4-BE49-F238E27FC236}">
                <a16:creationId xmlns:a16="http://schemas.microsoft.com/office/drawing/2014/main" id="{0560DDD7-2F9D-F35C-D81F-05A996441E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17842" y="3471955"/>
            <a:ext cx="1021077" cy="1432715"/>
          </a:xfrm>
          <a:prstGeom prst="rect">
            <a:avLst/>
          </a:prstGeom>
          <a:ln>
            <a:solidFill>
              <a:schemeClr val="tx1"/>
            </a:solidFill>
          </a:ln>
          <a:effectLst>
            <a:outerShdw blurRad="50800" dist="38100" dir="2700000" algn="tl" rotWithShape="0">
              <a:prstClr val="black">
                <a:alpha val="40000"/>
              </a:prstClr>
            </a:outerShdw>
          </a:effectLst>
        </p:spPr>
      </p:pic>
      <p:pic>
        <p:nvPicPr>
          <p:cNvPr id="2054" name="Picture 6" descr="Target analogy of accuracy and precision | Download Scientific Diagram">
            <a:extLst>
              <a:ext uri="{FF2B5EF4-FFF2-40B4-BE49-F238E27FC236}">
                <a16:creationId xmlns:a16="http://schemas.microsoft.com/office/drawing/2014/main" id="{0C3F4955-022A-864A-16A3-B24634CFCF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329" y="3470892"/>
            <a:ext cx="1190374" cy="11721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E9E95C4-D63B-7D9B-306F-B053EF013C23}"/>
              </a:ext>
            </a:extLst>
          </p:cNvPr>
          <p:cNvSpPr txBox="1"/>
          <p:nvPr/>
        </p:nvSpPr>
        <p:spPr>
          <a:xfrm>
            <a:off x="4992548" y="4611822"/>
            <a:ext cx="1371674" cy="430887"/>
          </a:xfrm>
          <a:prstGeom prst="rect">
            <a:avLst/>
          </a:prstGeom>
          <a:noFill/>
        </p:spPr>
        <p:txBody>
          <a:bodyPr wrap="square" rtlCol="0">
            <a:spAutoFit/>
          </a:bodyPr>
          <a:lstStyle/>
          <a:p>
            <a:r>
              <a:rPr lang="en-US" sz="1050" b="1" dirty="0">
                <a:solidFill>
                  <a:schemeClr val="bg1"/>
                </a:solidFill>
                <a:latin typeface="Arial Narrow" panose="020B0604020202020204" pitchFamily="34" charset="0"/>
                <a:cs typeface="Arial Narrow" panose="020B0604020202020204" pitchFamily="34" charset="0"/>
              </a:rPr>
              <a:t>Reliability = precision</a:t>
            </a:r>
          </a:p>
          <a:p>
            <a:r>
              <a:rPr lang="en-US" sz="1050" b="1" dirty="0">
                <a:solidFill>
                  <a:schemeClr val="bg1"/>
                </a:solidFill>
                <a:latin typeface="Arial Narrow" panose="020B0604020202020204" pitchFamily="34" charset="0"/>
                <a:cs typeface="Arial Narrow" panose="020B0604020202020204" pitchFamily="34" charset="0"/>
              </a:rPr>
              <a:t>Validity = accuracy</a:t>
            </a:r>
          </a:p>
        </p:txBody>
      </p:sp>
    </p:spTree>
    <p:extLst>
      <p:ext uri="{BB962C8B-B14F-4D97-AF65-F5344CB8AC3E}">
        <p14:creationId xmlns:p14="http://schemas.microsoft.com/office/powerpoint/2010/main" val="14988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3031599"/>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Conclusions (linked to the RQ)</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Restate the aim and answer the research question (should be a yes or no answer).</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Restate your level of confidence in your answer to your research question with a statistical value such as a P value or an r value.</a:t>
            </a:r>
          </a:p>
          <a:p>
            <a:pPr marL="228600" indent="-228600">
              <a:spcAft>
                <a:spcPts val="0"/>
              </a:spcAft>
              <a:buAutoNum type="arabicPeriod"/>
            </a:pPr>
            <a:r>
              <a:rPr lang="en-GB" sz="1200" dirty="0">
                <a:latin typeface="Arial Narrow" panose="020B0606020202030204" pitchFamily="34" charset="0"/>
                <a:ea typeface="Times New Roman" panose="02020603050405020304" pitchFamily="18" charset="0"/>
              </a:rPr>
              <a:t>Explain </a:t>
            </a:r>
            <a:r>
              <a:rPr lang="en-GB" sz="1200" b="1" dirty="0">
                <a:latin typeface="Arial Narrow" panose="020B0606020202030204" pitchFamily="34" charset="0"/>
                <a:ea typeface="Times New Roman" panose="02020603050405020304" pitchFamily="18" charset="0"/>
              </a:rPr>
              <a:t>reasons for </a:t>
            </a:r>
            <a:r>
              <a:rPr lang="en-GB" sz="1200" dirty="0">
                <a:latin typeface="Arial Narrow" panose="020B0606020202030204" pitchFamily="34" charset="0"/>
                <a:ea typeface="Times New Roman" panose="02020603050405020304" pitchFamily="18" charset="0"/>
              </a:rPr>
              <a:t>the P value or r value by referring to your measures of uncertainty (e.g. s, SEM or CI) as well as the size and (if applicable) the overlapping of your error bars. </a:t>
            </a:r>
          </a:p>
          <a:p>
            <a:pPr>
              <a:spcAft>
                <a:spcPts val="0"/>
              </a:spcAft>
            </a:pPr>
            <a:endParaRPr lang="en-GB" sz="900" dirty="0">
              <a:latin typeface="Arial Narrow" panose="020B0606020202030204" pitchFamily="34" charset="0"/>
              <a:ea typeface="Times New Roman" panose="02020603050405020304" pitchFamily="18" charset="0"/>
            </a:endParaRPr>
          </a:p>
          <a:p>
            <a:pPr>
              <a:spcAft>
                <a:spcPts val="0"/>
              </a:spcAft>
            </a:pPr>
            <a:r>
              <a:rPr lang="en-GB" sz="1200" dirty="0">
                <a:latin typeface="Arial Narrow" panose="020B0606020202030204" pitchFamily="34" charset="0"/>
                <a:ea typeface="Times New Roman" panose="02020603050405020304" pitchFamily="18" charset="0"/>
              </a:rPr>
              <a:t>For example, if the P value was above 0.05 (i.e. there was </a:t>
            </a:r>
            <a:r>
              <a:rPr lang="en-GB" sz="1200" i="1" dirty="0">
                <a:latin typeface="Arial Narrow" panose="020B0606020202030204" pitchFamily="34" charset="0"/>
                <a:ea typeface="Times New Roman" panose="02020603050405020304" pitchFamily="18" charset="0"/>
              </a:rPr>
              <a:t>no</a:t>
            </a:r>
            <a:r>
              <a:rPr lang="en-GB" sz="1200" dirty="0">
                <a:latin typeface="Arial Narrow" panose="020B0606020202030204" pitchFamily="34" charset="0"/>
                <a:ea typeface="Times New Roman" panose="02020603050405020304" pitchFamily="18" charset="0"/>
              </a:rPr>
              <a:t> significant difference between two group means) or the r value was closer to zero than one (i.e. there was </a:t>
            </a:r>
            <a:r>
              <a:rPr lang="en-GB" sz="1200" i="1" dirty="0">
                <a:latin typeface="Arial Narrow" panose="020B0606020202030204" pitchFamily="34" charset="0"/>
                <a:ea typeface="Times New Roman" panose="02020603050405020304" pitchFamily="18" charset="0"/>
              </a:rPr>
              <a:t>no</a:t>
            </a:r>
            <a:r>
              <a:rPr lang="en-GB" sz="1200" dirty="0">
                <a:latin typeface="Arial Narrow" panose="020B0606020202030204" pitchFamily="34" charset="0"/>
                <a:ea typeface="Times New Roman" panose="02020603050405020304" pitchFamily="18" charset="0"/>
              </a:rPr>
              <a:t> linear relationship between two variables) was it because the s value was large (and precision was low)? Was there an anomaly in the dataset that made it that way? Should the anomaly be removed? Does the outcome change if an anomaly is removed? Was the margin of error large because of an experimental design flaw? Does it change if the analysis is done differently?</a:t>
            </a:r>
          </a:p>
          <a:p>
            <a:pPr>
              <a:spcAft>
                <a:spcPts val="0"/>
              </a:spcAft>
            </a:pPr>
            <a:endParaRPr lang="en-GB" sz="1000" dirty="0">
              <a:latin typeface="Arial Narrow" panose="020B0606020202030204" pitchFamily="34" charset="0"/>
              <a:ea typeface="Times New Roman" panose="02020603050405020304" pitchFamily="18" charset="0"/>
            </a:endParaRPr>
          </a:p>
          <a:p>
            <a:pPr marL="228600" indent="-228600">
              <a:spcAft>
                <a:spcPts val="0"/>
              </a:spcAft>
              <a:buAutoNum type="arabicPeriod" startAt="4"/>
            </a:pPr>
            <a:r>
              <a:rPr lang="en-GB" sz="1200" dirty="0">
                <a:latin typeface="Arial Narrow" panose="020B0606020202030204" pitchFamily="34" charset="0"/>
                <a:ea typeface="Times New Roman" panose="02020603050405020304" pitchFamily="18" charset="0"/>
              </a:rPr>
              <a:t>Finally, provide a scientific explanation for your results. Lots of in-text references needed here.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For example, ‘the results suggest…..’. This is supported by …….that states…..(Author, date). </a:t>
            </a:r>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510999" y="362553"/>
            <a:ext cx="3809424" cy="338554"/>
          </a:xfrm>
          <a:prstGeom prst="rect">
            <a:avLst/>
          </a:prstGeom>
          <a:noFill/>
        </p:spPr>
        <p:txBody>
          <a:bodyPr wrap="square" rtlCol="0">
            <a:spAutoFit/>
          </a:bodyPr>
          <a:lstStyle/>
          <a:p>
            <a:pPr algn="ctr"/>
            <a:r>
              <a:rPr lang="en-AU" sz="1600" b="1" dirty="0">
                <a:latin typeface="Arial Narrow" panose="020B0606020202030204" pitchFamily="34" charset="0"/>
              </a:rPr>
              <a:t>12. Justify your conclusions linked to the RQ</a:t>
            </a:r>
            <a:endParaRPr lang="en-AU" b="1" i="1" dirty="0">
              <a:latin typeface="Arial Narrow" panose="020B0606020202030204" pitchFamily="34" charset="0"/>
            </a:endParaRPr>
          </a:p>
        </p:txBody>
      </p:sp>
      <p:sp>
        <p:nvSpPr>
          <p:cNvPr id="8" name="Rectangle 7">
            <a:extLst>
              <a:ext uri="{FF2B5EF4-FFF2-40B4-BE49-F238E27FC236}">
                <a16:creationId xmlns:a16="http://schemas.microsoft.com/office/drawing/2014/main" id="{5C88E454-BF1E-E413-A647-7A80D496F967}"/>
              </a:ext>
            </a:extLst>
          </p:cNvPr>
          <p:cNvSpPr/>
          <p:nvPr/>
        </p:nvSpPr>
        <p:spPr>
          <a:xfrm>
            <a:off x="469495" y="4059286"/>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Restate the aim. </a:t>
            </a:r>
            <a:r>
              <a:rPr lang="en-AU" sz="1100" b="1" i="1" dirty="0">
                <a:solidFill>
                  <a:schemeClr val="tx1"/>
                </a:solidFill>
                <a:latin typeface="Arial Narrow" panose="020B0606020202030204" pitchFamily="34" charset="0"/>
              </a:rPr>
              <a:t>E.g. the aim of this experiment was to….</a:t>
            </a:r>
            <a:endParaRPr lang="en-AU" sz="1200" i="1" dirty="0">
              <a:solidFill>
                <a:schemeClr val="tx1"/>
              </a:solidFill>
              <a:latin typeface="Arial Narrow" panose="020B0606020202030204" pitchFamily="34" charset="0"/>
            </a:endParaRPr>
          </a:p>
        </p:txBody>
      </p:sp>
      <p:sp>
        <p:nvSpPr>
          <p:cNvPr id="10" name="Rectangle 9">
            <a:extLst>
              <a:ext uri="{FF2B5EF4-FFF2-40B4-BE49-F238E27FC236}">
                <a16:creationId xmlns:a16="http://schemas.microsoft.com/office/drawing/2014/main" id="{AB8DCC94-A705-B736-ED9C-76359E87467E}"/>
              </a:ext>
            </a:extLst>
          </p:cNvPr>
          <p:cNvSpPr/>
          <p:nvPr/>
        </p:nvSpPr>
        <p:spPr>
          <a:xfrm>
            <a:off x="529180" y="4324983"/>
            <a:ext cx="5718923" cy="6790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E21C04A9-71B8-BDF2-3E09-1AFF4D46A20C}"/>
              </a:ext>
            </a:extLst>
          </p:cNvPr>
          <p:cNvSpPr/>
          <p:nvPr/>
        </p:nvSpPr>
        <p:spPr>
          <a:xfrm>
            <a:off x="463353" y="5192420"/>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Answer the research question</a:t>
            </a:r>
            <a:r>
              <a:rPr lang="en-AU" sz="1200" b="1" i="1" dirty="0">
                <a:solidFill>
                  <a:schemeClr val="tx1"/>
                </a:solidFill>
                <a:latin typeface="Arial Narrow" panose="020B0606020202030204" pitchFamily="34" charset="0"/>
              </a:rPr>
              <a:t>. </a:t>
            </a:r>
            <a:r>
              <a:rPr lang="en-AU" sz="1100" b="1" i="1" dirty="0">
                <a:solidFill>
                  <a:schemeClr val="tx1"/>
                </a:solidFill>
                <a:latin typeface="Arial Narrow" panose="020B0606020202030204" pitchFamily="34" charset="0"/>
              </a:rPr>
              <a:t>E.g. there was/wasn’t a significant difference in…between… OR; there was/wasn’t a linear relationship between… </a:t>
            </a:r>
            <a:endParaRPr lang="en-AU" sz="1200" i="1" dirty="0">
              <a:solidFill>
                <a:schemeClr val="tx1"/>
              </a:solidFill>
              <a:latin typeface="Arial Narrow" panose="020B0606020202030204" pitchFamily="34" charset="0"/>
            </a:endParaRPr>
          </a:p>
        </p:txBody>
      </p:sp>
      <p:sp>
        <p:nvSpPr>
          <p:cNvPr id="13" name="Rectangle 12">
            <a:extLst>
              <a:ext uri="{FF2B5EF4-FFF2-40B4-BE49-F238E27FC236}">
                <a16:creationId xmlns:a16="http://schemas.microsoft.com/office/drawing/2014/main" id="{67BCC7DA-F11D-4879-9108-9E979D4B63C7}"/>
              </a:ext>
            </a:extLst>
          </p:cNvPr>
          <p:cNvSpPr/>
          <p:nvPr/>
        </p:nvSpPr>
        <p:spPr>
          <a:xfrm>
            <a:off x="523038" y="5607981"/>
            <a:ext cx="5718923" cy="52920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546EAF-C3E3-4FFF-747A-73CE9A8BEA7C}"/>
              </a:ext>
            </a:extLst>
          </p:cNvPr>
          <p:cNvSpPr/>
          <p:nvPr/>
        </p:nvSpPr>
        <p:spPr>
          <a:xfrm>
            <a:off x="463353" y="6299228"/>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Restate the P value or the r value. </a:t>
            </a:r>
            <a:r>
              <a:rPr lang="en-AU" sz="1100" b="1" i="1" dirty="0">
                <a:solidFill>
                  <a:schemeClr val="tx1"/>
                </a:solidFill>
                <a:latin typeface="Arial Narrow" panose="020B0606020202030204" pitchFamily="34" charset="0"/>
              </a:rPr>
              <a:t>E.g. the P value was….  Or; the r value was….</a:t>
            </a:r>
            <a:endParaRPr lang="en-AU" sz="1200" i="1" dirty="0">
              <a:solidFill>
                <a:schemeClr val="tx1"/>
              </a:solidFill>
              <a:latin typeface="Arial Narrow" panose="020B0606020202030204" pitchFamily="34" charset="0"/>
            </a:endParaRPr>
          </a:p>
        </p:txBody>
      </p:sp>
      <p:sp>
        <p:nvSpPr>
          <p:cNvPr id="15" name="Rectangle 14">
            <a:extLst>
              <a:ext uri="{FF2B5EF4-FFF2-40B4-BE49-F238E27FC236}">
                <a16:creationId xmlns:a16="http://schemas.microsoft.com/office/drawing/2014/main" id="{7CA866F5-1241-4045-9D70-5464AE71936C}"/>
              </a:ext>
            </a:extLst>
          </p:cNvPr>
          <p:cNvSpPr/>
          <p:nvPr/>
        </p:nvSpPr>
        <p:spPr>
          <a:xfrm>
            <a:off x="523038" y="6564925"/>
            <a:ext cx="5718923" cy="67906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B0F14DA1-5FB8-3F7C-8E8A-C26A46D4A720}"/>
              </a:ext>
            </a:extLst>
          </p:cNvPr>
          <p:cNvSpPr/>
          <p:nvPr/>
        </p:nvSpPr>
        <p:spPr>
          <a:xfrm>
            <a:off x="456856" y="7426123"/>
            <a:ext cx="5853857" cy="101677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State the margins of error. </a:t>
            </a:r>
            <a:r>
              <a:rPr lang="en-AU" sz="1050" b="1" i="1" dirty="0">
                <a:solidFill>
                  <a:schemeClr val="tx1"/>
                </a:solidFill>
                <a:latin typeface="Arial Narrow" panose="020B0606020202030204" pitchFamily="34" charset="0"/>
              </a:rPr>
              <a:t>E.g. the standard deviation for group 1 was [  ] suggesting the results are reliable/unreliable.</a:t>
            </a:r>
            <a:endParaRPr lang="en-AU" sz="1200" i="1" dirty="0">
              <a:solidFill>
                <a:schemeClr val="tx1"/>
              </a:solidFill>
              <a:latin typeface="Arial Narrow" panose="020B0606020202030204" pitchFamily="34" charset="0"/>
            </a:endParaRPr>
          </a:p>
        </p:txBody>
      </p:sp>
      <p:sp>
        <p:nvSpPr>
          <p:cNvPr id="17" name="Rectangle 16">
            <a:extLst>
              <a:ext uri="{FF2B5EF4-FFF2-40B4-BE49-F238E27FC236}">
                <a16:creationId xmlns:a16="http://schemas.microsoft.com/office/drawing/2014/main" id="{8E24BF88-83D8-974D-1122-BECCD073A8A8}"/>
              </a:ext>
            </a:extLst>
          </p:cNvPr>
          <p:cNvSpPr/>
          <p:nvPr/>
        </p:nvSpPr>
        <p:spPr>
          <a:xfrm>
            <a:off x="516541" y="7884368"/>
            <a:ext cx="5718923" cy="48651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DFC37CDF-3079-F318-7666-22019FA5C8A9}"/>
              </a:ext>
            </a:extLst>
          </p:cNvPr>
          <p:cNvSpPr txBox="1"/>
          <p:nvPr/>
        </p:nvSpPr>
        <p:spPr>
          <a:xfrm>
            <a:off x="456856" y="8458676"/>
            <a:ext cx="5611082"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Then continue to discuss WHY. </a:t>
            </a:r>
          </a:p>
        </p:txBody>
      </p:sp>
    </p:spTree>
    <p:extLst>
      <p:ext uri="{BB962C8B-B14F-4D97-AF65-F5344CB8AC3E}">
        <p14:creationId xmlns:p14="http://schemas.microsoft.com/office/powerpoint/2010/main" val="285542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4" y="973363"/>
            <a:ext cx="5961263"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Taking control</a:t>
            </a:r>
          </a:p>
          <a:p>
            <a:pPr>
              <a:spcAft>
                <a:spcPts val="0"/>
              </a:spcAft>
            </a:pPr>
            <a:r>
              <a:rPr lang="en-GB" sz="1200" dirty="0">
                <a:latin typeface="Arial Narrow" panose="020B0606020202030204" pitchFamily="34" charset="0"/>
                <a:ea typeface="Times New Roman" panose="02020603050405020304" pitchFamily="18" charset="0"/>
              </a:rPr>
              <a:t>In the lab, when conducting an experiment, conditions are strictly controlled. In the field, we aim to control as many variables possible (i.e. date, time, tide, etc.). However, given that it is outside, there are many variables that </a:t>
            </a:r>
            <a:r>
              <a:rPr lang="en-GB" sz="1200" i="1" dirty="0">
                <a:latin typeface="Arial Narrow" panose="020B0606020202030204" pitchFamily="34" charset="0"/>
                <a:ea typeface="Times New Roman" panose="02020603050405020304" pitchFamily="18" charset="0"/>
              </a:rPr>
              <a:t>can not</a:t>
            </a:r>
            <a:r>
              <a:rPr lang="en-GB" sz="1200" dirty="0">
                <a:latin typeface="Arial Narrow" panose="020B0606020202030204" pitchFamily="34" charset="0"/>
                <a:ea typeface="Times New Roman" panose="02020603050405020304" pitchFamily="18" charset="0"/>
              </a:rPr>
              <a:t> be controlled. These are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They’re called </a:t>
            </a:r>
            <a:r>
              <a:rPr lang="en-GB" sz="1200" i="1" dirty="0">
                <a:latin typeface="Arial Narrow" panose="020B0606020202030204" pitchFamily="34" charset="0"/>
                <a:ea typeface="Times New Roman" panose="02020603050405020304" pitchFamily="18" charset="0"/>
              </a:rPr>
              <a:t>measured variables </a:t>
            </a:r>
            <a:r>
              <a:rPr lang="en-GB" sz="1200" dirty="0">
                <a:latin typeface="Arial Narrow" panose="020B0606020202030204" pitchFamily="34" charset="0"/>
                <a:ea typeface="Times New Roman" panose="02020603050405020304" pitchFamily="18" charset="0"/>
              </a:rPr>
              <a:t>because they need to be measured. Why? Because they can influence the result.</a:t>
            </a:r>
          </a:p>
        </p:txBody>
      </p:sp>
      <p:sp>
        <p:nvSpPr>
          <p:cNvPr id="14" name="Rectangle 13"/>
          <p:cNvSpPr/>
          <p:nvPr/>
        </p:nvSpPr>
        <p:spPr>
          <a:xfrm>
            <a:off x="415374" y="3717592"/>
            <a:ext cx="6037962" cy="892552"/>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Detective work</a:t>
            </a:r>
          </a:p>
          <a:p>
            <a:pPr>
              <a:spcAft>
                <a:spcPts val="0"/>
              </a:spcAft>
            </a:pPr>
            <a:r>
              <a:rPr lang="en-GB" sz="1200" dirty="0">
                <a:latin typeface="Arial Narrow" panose="020B0606020202030204" pitchFamily="34" charset="0"/>
                <a:ea typeface="Times New Roman" panose="02020603050405020304" pitchFamily="18" charset="0"/>
              </a:rPr>
              <a:t>A researcher must always consider the probability that the result is incorrect – either the experiment failed </a:t>
            </a:r>
            <a:br>
              <a:rPr lang="en-GB" sz="1200" dirty="0">
                <a:latin typeface="Arial Narrow" panose="020B0606020202030204" pitchFamily="34" charset="0"/>
                <a:ea typeface="Times New Roman" panose="02020603050405020304" pitchFamily="18" charset="0"/>
              </a:rPr>
            </a:br>
            <a:r>
              <a:rPr lang="en-GB" sz="1200" dirty="0">
                <a:latin typeface="Arial Narrow" panose="020B0606020202030204" pitchFamily="34" charset="0"/>
                <a:ea typeface="Times New Roman" panose="02020603050405020304" pitchFamily="18" charset="0"/>
              </a:rPr>
              <a:t>to pick up a difference when there was one, or the experiment found a difference that didn’t exist. Your experiment must therefore be critically analysed – the data analysis part </a:t>
            </a:r>
            <a:r>
              <a:rPr lang="en-GB" sz="1200" i="1" dirty="0">
                <a:latin typeface="Arial Narrow" panose="020B0606020202030204" pitchFamily="34" charset="0"/>
                <a:ea typeface="Times New Roman" panose="02020603050405020304" pitchFamily="18" charset="0"/>
              </a:rPr>
              <a:t>and</a:t>
            </a:r>
            <a:r>
              <a:rPr lang="en-GB" sz="1200" dirty="0">
                <a:latin typeface="Arial Narrow" panose="020B0606020202030204" pitchFamily="34" charset="0"/>
                <a:ea typeface="Times New Roman" panose="02020603050405020304" pitchFamily="18" charset="0"/>
              </a:rPr>
              <a:t> the experimental design.  </a:t>
            </a:r>
          </a:p>
        </p:txBody>
      </p:sp>
      <p:sp>
        <p:nvSpPr>
          <p:cNvPr id="4" name="Rectangle 3"/>
          <p:cNvSpPr/>
          <p:nvPr/>
        </p:nvSpPr>
        <p:spPr>
          <a:xfrm>
            <a:off x="477493" y="2065486"/>
            <a:ext cx="5851746" cy="162313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Below, </a:t>
            </a:r>
            <a:r>
              <a:rPr lang="en-AU" sz="1200" b="1" dirty="0">
                <a:solidFill>
                  <a:schemeClr val="tx1"/>
                </a:solidFill>
                <a:latin typeface="Arial Narrow" panose="020B0606020202030204" pitchFamily="34" charset="0"/>
              </a:rPr>
              <a:t>list the </a:t>
            </a:r>
            <a:r>
              <a:rPr lang="en-AU" sz="1200" b="1" i="1" dirty="0">
                <a:solidFill>
                  <a:schemeClr val="tx1"/>
                </a:solidFill>
                <a:latin typeface="Arial Narrow" panose="020B0606020202030204" pitchFamily="34" charset="0"/>
              </a:rPr>
              <a:t>measured variables </a:t>
            </a:r>
            <a:r>
              <a:rPr lang="en-AU" sz="1200" dirty="0">
                <a:solidFill>
                  <a:schemeClr val="tx1"/>
                </a:solidFill>
                <a:latin typeface="Arial Narrow" panose="020B0606020202030204" pitchFamily="34" charset="0"/>
              </a:rPr>
              <a:t>from your experiment (those you couldn’t control….and hopefully measured!</a:t>
            </a:r>
            <a:r>
              <a:rPr lang="en-AU" sz="1200" b="1" dirty="0">
                <a:solidFill>
                  <a:schemeClr val="tx1"/>
                </a:solidFill>
                <a:latin typeface="Arial Narrow" panose="020B0606020202030204" pitchFamily="34" charset="0"/>
              </a:rPr>
              <a:t>). Rank</a:t>
            </a:r>
            <a:r>
              <a:rPr lang="en-AU" sz="1200" dirty="0">
                <a:solidFill>
                  <a:schemeClr val="tx1"/>
                </a:solidFill>
                <a:latin typeface="Arial Narrow" panose="020B0606020202030204" pitchFamily="34" charset="0"/>
              </a:rPr>
              <a:t> them from most likely to least likely to influence the result (</a:t>
            </a:r>
            <a:r>
              <a:rPr lang="en-AU" sz="1050" dirty="0">
                <a:solidFill>
                  <a:schemeClr val="tx1"/>
                </a:solidFill>
                <a:latin typeface="Arial Narrow" panose="020B0606020202030204" pitchFamily="34" charset="0"/>
              </a:rPr>
              <a:t>a.k.a. </a:t>
            </a:r>
            <a:r>
              <a:rPr lang="en-AU" sz="1200" i="1" dirty="0">
                <a:solidFill>
                  <a:schemeClr val="tx1"/>
                </a:solidFill>
                <a:latin typeface="Arial Narrow" panose="020B0606020202030204" pitchFamily="34" charset="0"/>
              </a:rPr>
              <a:t>reliability</a:t>
            </a:r>
            <a:r>
              <a:rPr lang="en-AU" sz="1200" dirty="0">
                <a:solidFill>
                  <a:schemeClr val="tx1"/>
                </a:solidFill>
                <a:latin typeface="Arial Narrow" panose="020B0606020202030204" pitchFamily="34" charset="0"/>
              </a:rPr>
              <a:t>). </a:t>
            </a:r>
          </a:p>
        </p:txBody>
      </p:sp>
      <p:sp>
        <p:nvSpPr>
          <p:cNvPr id="5" name="Rectangle 4"/>
          <p:cNvSpPr/>
          <p:nvPr/>
        </p:nvSpPr>
        <p:spPr>
          <a:xfrm>
            <a:off x="549636" y="2522281"/>
            <a:ext cx="5692738" cy="11121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26" name="Table 25"/>
          <p:cNvGraphicFramePr>
            <a:graphicFrameLocks noGrp="1"/>
          </p:cNvGraphicFramePr>
          <p:nvPr>
            <p:extLst>
              <p:ext uri="{D42A27DB-BD31-4B8C-83A1-F6EECF244321}">
                <p14:modId xmlns:p14="http://schemas.microsoft.com/office/powerpoint/2010/main" val="2532260540"/>
              </p:ext>
            </p:extLst>
          </p:nvPr>
        </p:nvGraphicFramePr>
        <p:xfrm>
          <a:off x="492879" y="4600161"/>
          <a:ext cx="5829593" cy="2773680"/>
        </p:xfrm>
        <a:graphic>
          <a:graphicData uri="http://schemas.openxmlformats.org/drawingml/2006/table">
            <a:tbl>
              <a:tblPr firstRow="1" bandRow="1">
                <a:tableStyleId>{5940675A-B579-460E-94D1-54222C63F5DA}</a:tableStyleId>
              </a:tblPr>
              <a:tblGrid>
                <a:gridCol w="297523">
                  <a:extLst>
                    <a:ext uri="{9D8B030D-6E8A-4147-A177-3AD203B41FA5}">
                      <a16:colId xmlns:a16="http://schemas.microsoft.com/office/drawing/2014/main" val="20000"/>
                    </a:ext>
                  </a:extLst>
                </a:gridCol>
                <a:gridCol w="5532070">
                  <a:extLst>
                    <a:ext uri="{9D8B030D-6E8A-4147-A177-3AD203B41FA5}">
                      <a16:colId xmlns:a16="http://schemas.microsoft.com/office/drawing/2014/main" val="20001"/>
                    </a:ext>
                  </a:extLst>
                </a:gridCol>
              </a:tblGrid>
              <a:tr h="177880">
                <a:tc>
                  <a:txBody>
                    <a:bodyPr/>
                    <a:lstStyle/>
                    <a:p>
                      <a:pPr marL="0" indent="0">
                        <a:buFont typeface="Arial" panose="020B0604020202020204" pitchFamily="34" charset="0"/>
                        <a:buNone/>
                      </a:pPr>
                      <a:endParaRPr lang="en-AU" sz="800" baseline="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indent="0">
                        <a:buFont typeface="Arial" panose="020B0604020202020204" pitchFamily="34" charset="0"/>
                        <a:buNone/>
                      </a:pPr>
                      <a:r>
                        <a:rPr lang="en-AU" sz="1200" b="0" baseline="0" dirty="0">
                          <a:latin typeface="Arial Narrow" panose="020B0606020202030204" pitchFamily="34" charset="0"/>
                        </a:rPr>
                        <a:t>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en-AU" sz="1200">
                          <a:latin typeface="Arial Narrow" panose="020B0606020202030204" pitchFamily="34" charset="0"/>
                        </a:rPr>
                        <a:t>Data Analysis</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latin typeface="Arial Narrow" panose="020B0606020202030204" pitchFamily="34" charset="0"/>
                        </a:rPr>
                        <a:t>Did you use the correct statistics test for the wording of the research question?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dirty="0">
                          <a:latin typeface="Arial Narrow" panose="020B0606020202030204" pitchFamily="34" charset="0"/>
                        </a:rPr>
                        <a:t>How</a:t>
                      </a:r>
                      <a:r>
                        <a:rPr lang="en-AU" sz="800" baseline="0" dirty="0">
                          <a:latin typeface="Arial Narrow" panose="020B0606020202030204" pitchFamily="34" charset="0"/>
                        </a:rPr>
                        <a:t> close to 0.05 (the cut-off point) was the P value? </a:t>
                      </a:r>
                      <a:endParaRPr lang="en-AU" sz="800" baseline="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the difference was significant, how close to zero was the P value?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If applicable, how close was r (Pearson’s correlation coefficient) to 1.0 or -1.0? </a:t>
                      </a:r>
                    </a:p>
                    <a:p>
                      <a:pPr marL="171450" indent="-171450">
                        <a:buFont typeface="Arial" panose="020B0604020202020204" pitchFamily="34" charset="0"/>
                        <a:buChar char="•"/>
                      </a:pPr>
                      <a:r>
                        <a:rPr lang="en-AU" sz="800" baseline="0" dirty="0">
                          <a:latin typeface="Arial Narrow" panose="020B0606020202030204" pitchFamily="34" charset="0"/>
                        </a:rPr>
                        <a:t>How close to zero were the values for s (standard deviation), SE &amp; Cl? </a:t>
                      </a:r>
                      <a:br>
                        <a:rPr lang="en-AU" sz="800" baseline="0" dirty="0">
                          <a:solidFill>
                            <a:schemeClr val="bg1">
                              <a:lumMod val="50000"/>
                            </a:schemeClr>
                          </a:solidFill>
                          <a:latin typeface="Arial Narrow" panose="020B0606020202030204" pitchFamily="34" charset="0"/>
                        </a:rPr>
                      </a:br>
                      <a:r>
                        <a:rPr lang="en-AU" sz="800" baseline="0" dirty="0">
                          <a:solidFill>
                            <a:schemeClr val="tx1"/>
                          </a:solidFill>
                          <a:latin typeface="Arial Narrow" panose="020B0606020202030204" pitchFamily="34" charset="0"/>
                        </a:rPr>
                        <a:t>(if they were </a:t>
                      </a:r>
                      <a:r>
                        <a:rPr lang="en-AU" sz="800" i="1" baseline="0" dirty="0">
                          <a:solidFill>
                            <a:schemeClr val="tx1"/>
                          </a:solidFill>
                          <a:latin typeface="Arial Narrow" panose="020B0606020202030204" pitchFamily="34" charset="0"/>
                        </a:rPr>
                        <a:t>not </a:t>
                      </a:r>
                      <a:r>
                        <a:rPr lang="en-AU" sz="800" baseline="0" dirty="0">
                          <a:solidFill>
                            <a:schemeClr val="tx1"/>
                          </a:solidFill>
                          <a:latin typeface="Arial Narrow" panose="020B0606020202030204" pitchFamily="34" charset="0"/>
                        </a:rPr>
                        <a:t>close to zero, you need to examine why your replicates were not the same)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Did you construct a graph to make a visual comparison before reaching a conclusion?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there any variables that could </a:t>
                      </a:r>
                      <a:r>
                        <a:rPr lang="en-AU" sz="800" i="1" baseline="0" dirty="0">
                          <a:solidFill>
                            <a:schemeClr val="tx1"/>
                          </a:solidFill>
                          <a:latin typeface="Arial Narrow" panose="020B0606020202030204" pitchFamily="34" charset="0"/>
                        </a:rPr>
                        <a:t>not</a:t>
                      </a:r>
                      <a:r>
                        <a:rPr lang="en-AU" sz="800" baseline="0" dirty="0">
                          <a:solidFill>
                            <a:schemeClr val="tx1"/>
                          </a:solidFill>
                          <a:latin typeface="Arial Narrow" panose="020B0606020202030204" pitchFamily="34" charset="0"/>
                        </a:rPr>
                        <a:t> be controlled, measured?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800" baseline="0" dirty="0">
                          <a:solidFill>
                            <a:schemeClr val="tx1"/>
                          </a:solidFill>
                          <a:latin typeface="Arial Narrow" panose="020B0606020202030204" pitchFamily="34" charset="0"/>
                        </a:rPr>
                        <a:t>Were any </a:t>
                      </a:r>
                      <a:r>
                        <a:rPr lang="en-AU" sz="800" i="1" baseline="0" dirty="0">
                          <a:solidFill>
                            <a:schemeClr val="tx1"/>
                          </a:solidFill>
                          <a:latin typeface="Arial Narrow" panose="020B0606020202030204" pitchFamily="34" charset="0"/>
                        </a:rPr>
                        <a:t>measured variables </a:t>
                      </a:r>
                      <a:r>
                        <a:rPr lang="en-AU" sz="800" baseline="0" dirty="0">
                          <a:solidFill>
                            <a:schemeClr val="tx1"/>
                          </a:solidFill>
                          <a:latin typeface="Arial Narrow" panose="020B0606020202030204" pitchFamily="34" charset="0"/>
                        </a:rPr>
                        <a:t>likely to have influenced the 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r>
                        <a:rPr lang="en-AU" sz="1200" dirty="0">
                          <a:latin typeface="Arial Narrow" panose="020B0606020202030204" pitchFamily="34" charset="0"/>
                        </a:rPr>
                        <a:t>Experimental</a:t>
                      </a:r>
                      <a:r>
                        <a:rPr lang="en-AU" sz="1200" baseline="0" dirty="0">
                          <a:latin typeface="Arial Narrow" panose="020B0606020202030204" pitchFamily="34" charset="0"/>
                        </a:rPr>
                        <a:t> Design</a:t>
                      </a:r>
                      <a:endParaRPr lang="en-AU" sz="1200" dirty="0">
                        <a:latin typeface="Arial Narrow" panose="020B0606020202030204" pitchFamily="34" charset="0"/>
                      </a:endParaRPr>
                    </a:p>
                  </a:txBody>
                  <a:tcPr vert="vert270"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171450" indent="-171450">
                        <a:buFont typeface="Arial" panose="020B0604020202020204" pitchFamily="34" charset="0"/>
                        <a:buChar char="•"/>
                      </a:pPr>
                      <a:r>
                        <a:rPr lang="en-AU" sz="800" baseline="0" dirty="0">
                          <a:latin typeface="Arial Narrow" panose="020B0606020202030204" pitchFamily="34" charset="0"/>
                        </a:rPr>
                        <a:t>Could you have picked a better dependent variable (population) to measure? </a:t>
                      </a:r>
                    </a:p>
                    <a:p>
                      <a:pPr marL="171450" indent="-171450">
                        <a:buFont typeface="Arial" panose="020B0604020202020204" pitchFamily="34" charset="0"/>
                        <a:buChar char="•"/>
                      </a:pPr>
                      <a:r>
                        <a:rPr lang="en-AU" sz="800" baseline="0" dirty="0">
                          <a:latin typeface="Arial Narrow" panose="020B0606020202030204" pitchFamily="34" charset="0"/>
                        </a:rPr>
                        <a:t>Could you have changed the independent variable in a different (and more effective) way? </a:t>
                      </a:r>
                    </a:p>
                    <a:p>
                      <a:pPr marL="171450" indent="-171450">
                        <a:buFont typeface="Arial" panose="020B0604020202020204" pitchFamily="34" charset="0"/>
                        <a:buChar char="•"/>
                      </a:pPr>
                      <a:r>
                        <a:rPr lang="en-AU" sz="800" baseline="0" dirty="0">
                          <a:latin typeface="Arial Narrow" panose="020B0606020202030204" pitchFamily="34" charset="0"/>
                        </a:rPr>
                        <a:t>Should you have used qualitative data instead of quantitative data and vice versa?</a:t>
                      </a:r>
                    </a:p>
                    <a:p>
                      <a:pPr marL="171450" indent="-171450">
                        <a:buFont typeface="Arial" panose="020B0604020202020204" pitchFamily="34" charset="0"/>
                        <a:buChar char="•"/>
                      </a:pPr>
                      <a:r>
                        <a:rPr lang="en-AU" sz="800" baseline="0" dirty="0">
                          <a:latin typeface="Arial Narrow" panose="020B0606020202030204" pitchFamily="34" charset="0"/>
                        </a:rPr>
                        <a:t>Did the experimental design take into account the dispersion patterns of the population (i.e. clumped)? </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there enough replicates? Were the replicates independent of each other, to avoid double counts?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there</a:t>
                      </a:r>
                      <a:r>
                        <a:rPr lang="en-AU" sz="800" i="1" baseline="0" dirty="0">
                          <a:solidFill>
                            <a:schemeClr val="tx1"/>
                          </a:solidFill>
                          <a:latin typeface="Arial Narrow" panose="020B0606020202030204" pitchFamily="34" charset="0"/>
                        </a:rPr>
                        <a:t> randomisation </a:t>
                      </a:r>
                      <a:r>
                        <a:rPr lang="en-AU" sz="800" baseline="0" dirty="0">
                          <a:solidFill>
                            <a:schemeClr val="tx1"/>
                          </a:solidFill>
                          <a:latin typeface="Arial Narrow" panose="020B0606020202030204" pitchFamily="34" charset="0"/>
                        </a:rPr>
                        <a:t>in sampling to avoid bias (and validity)?</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size of the sample unit appropriate for the size of the organism?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choice of sample unit appropriate for the mobility of the organism?</a:t>
                      </a:r>
                      <a:endParaRPr lang="en-AU" sz="800" baseline="0" dirty="0">
                        <a:solidFill>
                          <a:schemeClr val="bg1">
                            <a:lumMod val="50000"/>
                          </a:schemeClr>
                        </a:solidFill>
                        <a:latin typeface="Arial Narrow" panose="020B0606020202030204" pitchFamily="34" charset="0"/>
                      </a:endParaRP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Were the limitations of the sampling technique addressed? </a:t>
                      </a:r>
                    </a:p>
                    <a:p>
                      <a:pPr marL="171450" indent="-171450">
                        <a:buFont typeface="Arial" panose="020B0604020202020204" pitchFamily="34" charset="0"/>
                        <a:buChar char="•"/>
                      </a:pPr>
                      <a:r>
                        <a:rPr lang="en-AU" sz="800" baseline="0" dirty="0">
                          <a:solidFill>
                            <a:schemeClr val="tx1"/>
                          </a:solidFill>
                          <a:latin typeface="Arial Narrow" panose="020B0606020202030204" pitchFamily="34" charset="0"/>
                        </a:rPr>
                        <a:t>Was the scale of the experimental design suitable for the scale of the research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cxnSp>
        <p:nvCxnSpPr>
          <p:cNvPr id="20" name="Straight Connector 19"/>
          <p:cNvCxnSpPr/>
          <p:nvPr/>
        </p:nvCxnSpPr>
        <p:spPr>
          <a:xfrm flipH="1">
            <a:off x="477493" y="374669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EC5774E-7861-4614-B914-51AED8FAC3B9}"/>
              </a:ext>
            </a:extLst>
          </p:cNvPr>
          <p:cNvSpPr/>
          <p:nvPr/>
        </p:nvSpPr>
        <p:spPr>
          <a:xfrm>
            <a:off x="493838" y="7408308"/>
            <a:ext cx="5829593" cy="132660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Q. How </a:t>
            </a:r>
            <a:r>
              <a:rPr lang="en-AU" sz="1200" b="1" i="1" dirty="0">
                <a:solidFill>
                  <a:schemeClr val="tx1"/>
                </a:solidFill>
                <a:latin typeface="Arial Narrow" panose="020B0606020202030204" pitchFamily="34" charset="0"/>
              </a:rPr>
              <a:t>valid</a:t>
            </a:r>
            <a:r>
              <a:rPr lang="en-AU" sz="1200" b="1" dirty="0">
                <a:solidFill>
                  <a:schemeClr val="tx1"/>
                </a:solidFill>
                <a:latin typeface="Arial Narrow" panose="020B0606020202030204" pitchFamily="34" charset="0"/>
              </a:rPr>
              <a:t> (how close to the truth) are your results and WHY? Ans.             </a:t>
            </a:r>
          </a:p>
          <a:p>
            <a:endParaRPr lang="en-AU" sz="1200" b="1" dirty="0">
              <a:solidFill>
                <a:schemeClr val="tx1"/>
              </a:solidFill>
              <a:latin typeface="Arial Narrow" panose="020B0606020202030204" pitchFamily="34" charset="0"/>
            </a:endParaRPr>
          </a:p>
          <a:p>
            <a:endParaRPr lang="en-AU" sz="1200" b="1" dirty="0">
              <a:solidFill>
                <a:schemeClr val="tx1"/>
              </a:solidFill>
              <a:latin typeface="Arial Narrow" panose="020B0606020202030204" pitchFamily="34" charset="0"/>
            </a:endParaRPr>
          </a:p>
          <a:p>
            <a:endParaRPr lang="en-AU" sz="600" b="1" dirty="0">
              <a:solidFill>
                <a:schemeClr val="tx1"/>
              </a:solidFill>
              <a:latin typeface="Arial Narrow" panose="020B0606020202030204" pitchFamily="34" charset="0"/>
            </a:endParaRPr>
          </a:p>
          <a:p>
            <a:r>
              <a:rPr lang="en-AU" sz="1200" b="1" dirty="0">
                <a:solidFill>
                  <a:schemeClr val="tx1"/>
                </a:solidFill>
                <a:latin typeface="Arial Narrow" panose="020B0606020202030204" pitchFamily="34" charset="0"/>
              </a:rPr>
              <a:t>Q. How</a:t>
            </a:r>
            <a:r>
              <a:rPr lang="en-AU" sz="1200" b="1" i="1" dirty="0">
                <a:solidFill>
                  <a:schemeClr val="tx1"/>
                </a:solidFill>
                <a:latin typeface="Arial Narrow" panose="020B0606020202030204" pitchFamily="34" charset="0"/>
              </a:rPr>
              <a:t> reliable </a:t>
            </a:r>
            <a:r>
              <a:rPr lang="en-AU" sz="1200" b="1" dirty="0">
                <a:solidFill>
                  <a:schemeClr val="tx1"/>
                </a:solidFill>
                <a:latin typeface="Arial Narrow" panose="020B0606020202030204" pitchFamily="34" charset="0"/>
              </a:rPr>
              <a:t>(how precise) are your results</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and WHY? Ans.        </a:t>
            </a:r>
          </a:p>
        </p:txBody>
      </p:sp>
      <p:sp>
        <p:nvSpPr>
          <p:cNvPr id="30" name="Rectangle 29">
            <a:extLst>
              <a:ext uri="{FF2B5EF4-FFF2-40B4-BE49-F238E27FC236}">
                <a16:creationId xmlns:a16="http://schemas.microsoft.com/office/drawing/2014/main" id="{B13BD885-1488-4EB9-8B09-03BAD79D7073}"/>
              </a:ext>
            </a:extLst>
          </p:cNvPr>
          <p:cNvSpPr/>
          <p:nvPr/>
        </p:nvSpPr>
        <p:spPr>
          <a:xfrm>
            <a:off x="556706" y="7665812"/>
            <a:ext cx="5685668" cy="37896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367C9412-F89F-44EA-93BA-2818177B7C22}"/>
              </a:ext>
            </a:extLst>
          </p:cNvPr>
          <p:cNvSpPr/>
          <p:nvPr/>
        </p:nvSpPr>
        <p:spPr>
          <a:xfrm>
            <a:off x="549636" y="8303137"/>
            <a:ext cx="5673054" cy="37331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13. Discuss reliability and validity </a:t>
            </a:r>
            <a:endParaRPr lang="en-AU" b="1" i="1" dirty="0">
              <a:latin typeface="Arial Narrow" panose="020B0606020202030204" pitchFamily="34" charset="0"/>
            </a:endParaRPr>
          </a:p>
        </p:txBody>
      </p:sp>
    </p:spTree>
    <p:extLst>
      <p:ext uri="{BB962C8B-B14F-4D97-AF65-F5344CB8AC3E}">
        <p14:creationId xmlns:p14="http://schemas.microsoft.com/office/powerpoint/2010/main" val="2982158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15375" y="973363"/>
            <a:ext cx="5955968" cy="1077218"/>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Suggested improvements</a:t>
            </a:r>
          </a:p>
          <a:p>
            <a:pPr>
              <a:spcAft>
                <a:spcPts val="0"/>
              </a:spcAft>
            </a:pPr>
            <a:r>
              <a:rPr lang="en-GB" sz="1200" dirty="0">
                <a:latin typeface="Arial Narrow" panose="020B0606020202030204" pitchFamily="34" charset="0"/>
                <a:ea typeface="Times New Roman" panose="02020603050405020304" pitchFamily="18" charset="0"/>
              </a:rPr>
              <a:t>Any limitations of your experimental design can now be turned into a suggestion on how to reduce the margin of error, improve reliability and validity, and thus improve the experiment. For example, if you listed ‘</a:t>
            </a:r>
            <a:r>
              <a:rPr lang="en-GB" sz="1200" i="1" dirty="0">
                <a:latin typeface="Arial Narrow" panose="020B0606020202030204" pitchFamily="34" charset="0"/>
                <a:ea typeface="Times New Roman" panose="02020603050405020304" pitchFamily="18" charset="0"/>
              </a:rPr>
              <a:t>not enough repeats</a:t>
            </a:r>
            <a:r>
              <a:rPr lang="en-GB" sz="1200" dirty="0">
                <a:latin typeface="Arial Narrow" panose="020B0606020202030204" pitchFamily="34" charset="0"/>
                <a:ea typeface="Times New Roman" panose="02020603050405020304" pitchFamily="18" charset="0"/>
              </a:rPr>
              <a:t>’ as a limitation, suggest more repeats! Justify all suggestions to explain </a:t>
            </a:r>
            <a:r>
              <a:rPr lang="en-GB" sz="1200" i="1" dirty="0">
                <a:latin typeface="Arial Narrow" panose="020B0606020202030204" pitchFamily="34" charset="0"/>
                <a:ea typeface="Times New Roman" panose="02020603050405020304" pitchFamily="18" charset="0"/>
              </a:rPr>
              <a:t>how</a:t>
            </a:r>
            <a:r>
              <a:rPr lang="en-GB" sz="1200" dirty="0">
                <a:latin typeface="Arial Narrow" panose="020B0606020202030204" pitchFamily="34" charset="0"/>
                <a:ea typeface="Times New Roman" panose="02020603050405020304" pitchFamily="18" charset="0"/>
              </a:rPr>
              <a:t> they improve the experiment (how to </a:t>
            </a:r>
            <a:r>
              <a:rPr lang="en-GB" sz="1200" i="1" dirty="0">
                <a:latin typeface="Arial Narrow" panose="020B0606020202030204" pitchFamily="34" charset="0"/>
                <a:ea typeface="Times New Roman" panose="02020603050405020304" pitchFamily="18" charset="0"/>
              </a:rPr>
              <a:t>refine </a:t>
            </a:r>
            <a:r>
              <a:rPr lang="en-GB" sz="1200" dirty="0">
                <a:latin typeface="Arial Narrow" panose="020B0606020202030204" pitchFamily="34" charset="0"/>
                <a:ea typeface="Times New Roman" panose="02020603050405020304" pitchFamily="18" charset="0"/>
              </a:rPr>
              <a:t>the experiment). </a:t>
            </a:r>
            <a:r>
              <a:rPr lang="en-GB" sz="1200" b="1" u="sng" dirty="0">
                <a:latin typeface="Arial Narrow" panose="020B0606020202030204" pitchFamily="34" charset="0"/>
                <a:ea typeface="Times New Roman" panose="02020603050405020304" pitchFamily="18" charset="0"/>
              </a:rPr>
              <a:t>Activity</a:t>
            </a:r>
            <a:r>
              <a:rPr lang="en-GB" sz="1200" b="1" dirty="0">
                <a:latin typeface="Arial Narrow" panose="020B0606020202030204" pitchFamily="34" charset="0"/>
                <a:ea typeface="Times New Roman" panose="02020603050405020304" pitchFamily="18" charset="0"/>
              </a:rPr>
              <a:t>: </a:t>
            </a:r>
            <a:r>
              <a:rPr lang="en-GB" sz="1200" dirty="0">
                <a:latin typeface="Arial Narrow" panose="020B0606020202030204" pitchFamily="34" charset="0"/>
                <a:ea typeface="Times New Roman" panose="02020603050405020304" pitchFamily="18" charset="0"/>
              </a:rPr>
              <a:t>complete the tables below.</a:t>
            </a:r>
          </a:p>
        </p:txBody>
      </p:sp>
      <p:sp>
        <p:nvSpPr>
          <p:cNvPr id="33" name="TextBox 32">
            <a:extLst>
              <a:ext uri="{FF2B5EF4-FFF2-40B4-BE49-F238E27FC236}">
                <a16:creationId xmlns:a16="http://schemas.microsoft.com/office/drawing/2014/main" id="{B99D428D-70D7-474A-84D1-44204F6CD94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4" name="TextBox 17">
            <a:extLst>
              <a:ext uri="{FF2B5EF4-FFF2-40B4-BE49-F238E27FC236}">
                <a16:creationId xmlns:a16="http://schemas.microsoft.com/office/drawing/2014/main" id="{2E796F66-65DF-4F5E-8DFE-CC4108AA4C96}"/>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35" name="Straight Connector 34">
            <a:extLst>
              <a:ext uri="{FF2B5EF4-FFF2-40B4-BE49-F238E27FC236}">
                <a16:creationId xmlns:a16="http://schemas.microsoft.com/office/drawing/2014/main" id="{17818CFD-447D-4CDA-8E47-63CB43B4EC38}"/>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59057F8-BEAC-4BA3-A947-B0ADA0655E3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2C5C1E30-9998-9262-19F2-5CCAD289EA9F}"/>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66E7A484-11BF-9EE4-11BC-EB9557206FC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2888C59-F717-4849-E9F5-D105A7E9C2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9" name="TextBox 8">
            <a:extLst>
              <a:ext uri="{FF2B5EF4-FFF2-40B4-BE49-F238E27FC236}">
                <a16:creationId xmlns:a16="http://schemas.microsoft.com/office/drawing/2014/main" id="{AD5EA3C5-4BBC-F4C0-737C-86ECE6242057}"/>
              </a:ext>
            </a:extLst>
          </p:cNvPr>
          <p:cNvSpPr txBox="1"/>
          <p:nvPr/>
        </p:nvSpPr>
        <p:spPr>
          <a:xfrm>
            <a:off x="1617398" y="356954"/>
            <a:ext cx="3809424" cy="338554"/>
          </a:xfrm>
          <a:prstGeom prst="rect">
            <a:avLst/>
          </a:prstGeom>
          <a:noFill/>
        </p:spPr>
        <p:txBody>
          <a:bodyPr wrap="square" rtlCol="0">
            <a:spAutoFit/>
          </a:bodyPr>
          <a:lstStyle/>
          <a:p>
            <a:pPr algn="ctr"/>
            <a:r>
              <a:rPr lang="en-AU" sz="1600" b="1" dirty="0">
                <a:latin typeface="Arial Narrow" panose="020B0606020202030204" pitchFamily="34" charset="0"/>
              </a:rPr>
              <a:t>14. Suggest Improvements and Extensions</a:t>
            </a:r>
            <a:endParaRPr lang="en-AU" b="1" i="1" dirty="0">
              <a:latin typeface="Arial Narrow" panose="020B0606020202030204" pitchFamily="34" charset="0"/>
            </a:endParaRPr>
          </a:p>
        </p:txBody>
      </p:sp>
      <p:sp>
        <p:nvSpPr>
          <p:cNvPr id="3" name="Rectangle 2">
            <a:extLst>
              <a:ext uri="{FF2B5EF4-FFF2-40B4-BE49-F238E27FC236}">
                <a16:creationId xmlns:a16="http://schemas.microsoft.com/office/drawing/2014/main" id="{6997DF5F-DF01-CB16-6037-D58E97D3FEF6}"/>
              </a:ext>
            </a:extLst>
          </p:cNvPr>
          <p:cNvSpPr/>
          <p:nvPr/>
        </p:nvSpPr>
        <p:spPr>
          <a:xfrm>
            <a:off x="415374" y="4673065"/>
            <a:ext cx="5961263" cy="1446550"/>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Suggested extensions</a:t>
            </a:r>
          </a:p>
          <a:p>
            <a:pPr>
              <a:spcAft>
                <a:spcPts val="0"/>
              </a:spcAft>
            </a:pPr>
            <a:r>
              <a:rPr lang="en-GB" sz="1200" dirty="0">
                <a:latin typeface="Arial Narrow" panose="020B0606020202030204" pitchFamily="34" charset="0"/>
                <a:ea typeface="Times New Roman" panose="02020603050405020304" pitchFamily="18" charset="0"/>
              </a:rPr>
              <a:t>What’s next? Now you’ve completed this experiment, what more can you discover?! </a:t>
            </a:r>
          </a:p>
          <a:p>
            <a:pPr>
              <a:spcAft>
                <a:spcPts val="0"/>
              </a:spcAft>
            </a:pPr>
            <a:r>
              <a:rPr lang="en-GB" sz="1200" dirty="0">
                <a:latin typeface="Arial Narrow" panose="020B0606020202030204" pitchFamily="34" charset="0"/>
                <a:ea typeface="Times New Roman" panose="02020603050405020304" pitchFamily="18" charset="0"/>
              </a:rPr>
              <a:t>Examples of extensions include: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methodology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independent variable </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dependent variable</a:t>
            </a:r>
          </a:p>
          <a:p>
            <a:pPr marL="171450" indent="-171450">
              <a:spcAft>
                <a:spcPts val="0"/>
              </a:spcAft>
              <a:buFont typeface="Arial" panose="020B0604020202020204" pitchFamily="34" charset="0"/>
              <a:buChar char="•"/>
            </a:pPr>
            <a:r>
              <a:rPr lang="en-GB" sz="1200" dirty="0">
                <a:latin typeface="Arial Narrow" panose="020B0606020202030204" pitchFamily="34" charset="0"/>
                <a:ea typeface="Times New Roman" panose="02020603050405020304" pitchFamily="18" charset="0"/>
              </a:rPr>
              <a:t>change the aim and research question</a:t>
            </a:r>
          </a:p>
        </p:txBody>
      </p:sp>
      <p:graphicFrame>
        <p:nvGraphicFramePr>
          <p:cNvPr id="8" name="Table 9">
            <a:extLst>
              <a:ext uri="{FF2B5EF4-FFF2-40B4-BE49-F238E27FC236}">
                <a16:creationId xmlns:a16="http://schemas.microsoft.com/office/drawing/2014/main" id="{4C3AE67F-1368-3B12-0F07-0F667EBF6E13}"/>
              </a:ext>
            </a:extLst>
          </p:cNvPr>
          <p:cNvGraphicFramePr>
            <a:graphicFrameLocks noGrp="1"/>
          </p:cNvGraphicFramePr>
          <p:nvPr>
            <p:extLst>
              <p:ext uri="{D42A27DB-BD31-4B8C-83A1-F6EECF244321}">
                <p14:modId xmlns:p14="http://schemas.microsoft.com/office/powerpoint/2010/main" val="1114849224"/>
              </p:ext>
            </p:extLst>
          </p:nvPr>
        </p:nvGraphicFramePr>
        <p:xfrm>
          <a:off x="486658" y="2123726"/>
          <a:ext cx="5834306" cy="2448272"/>
        </p:xfrm>
        <a:graphic>
          <a:graphicData uri="http://schemas.openxmlformats.org/drawingml/2006/table">
            <a:tbl>
              <a:tblPr firstRow="1" bandRow="1">
                <a:tableStyleId>{5940675A-B579-460E-94D1-54222C63F5DA}</a:tableStyleId>
              </a:tblPr>
              <a:tblGrid>
                <a:gridCol w="1868996">
                  <a:extLst>
                    <a:ext uri="{9D8B030D-6E8A-4147-A177-3AD203B41FA5}">
                      <a16:colId xmlns:a16="http://schemas.microsoft.com/office/drawing/2014/main" val="522513779"/>
                    </a:ext>
                  </a:extLst>
                </a:gridCol>
                <a:gridCol w="2009450">
                  <a:extLst>
                    <a:ext uri="{9D8B030D-6E8A-4147-A177-3AD203B41FA5}">
                      <a16:colId xmlns:a16="http://schemas.microsoft.com/office/drawing/2014/main" val="1358615767"/>
                    </a:ext>
                  </a:extLst>
                </a:gridCol>
                <a:gridCol w="1955860">
                  <a:extLst>
                    <a:ext uri="{9D8B030D-6E8A-4147-A177-3AD203B41FA5}">
                      <a16:colId xmlns:a16="http://schemas.microsoft.com/office/drawing/2014/main" val="393884514"/>
                    </a:ext>
                  </a:extLst>
                </a:gridCol>
              </a:tblGrid>
              <a:tr h="597404">
                <a:tc>
                  <a:txBody>
                    <a:bodyPr/>
                    <a:lstStyle/>
                    <a:p>
                      <a:pPr algn="ctr"/>
                      <a:r>
                        <a:rPr lang="en-US" sz="1200" b="1" i="0" dirty="0">
                          <a:latin typeface="Arial Narrow" panose="020B0604020202020204" pitchFamily="34" charset="0"/>
                          <a:cs typeface="Arial Narrow" panose="020B0604020202020204" pitchFamily="34" charset="0"/>
                        </a:rPr>
                        <a:t>Limitation </a:t>
                      </a:r>
                    </a:p>
                    <a:p>
                      <a:pPr algn="ctr"/>
                      <a:r>
                        <a:rPr lang="en-US" sz="1000" b="1" i="0" dirty="0">
                          <a:latin typeface="Arial Narrow" panose="020B0604020202020204" pitchFamily="34" charset="0"/>
                          <a:cs typeface="Arial Narrow" panose="020B0604020202020204" pitchFamily="34" charset="0"/>
                        </a:rPr>
                        <a:t>(of the methodology)</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Suggested improvement</a:t>
                      </a:r>
                    </a:p>
                    <a:p>
                      <a:pPr algn="ctr"/>
                      <a:r>
                        <a:rPr lang="en-US" sz="1000" b="1" i="0" dirty="0">
                          <a:latin typeface="Arial Narrow" panose="020B0604020202020204" pitchFamily="34" charset="0"/>
                          <a:cs typeface="Arial Narrow" panose="020B0604020202020204" pitchFamily="34" charset="0"/>
                        </a:rPr>
                        <a:t>(to the methodology)</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latin typeface="Arial Narrow" panose="020B0604020202020204" pitchFamily="34" charset="0"/>
                          <a:cs typeface="Arial Narrow" panose="020B0604020202020204" pitchFamily="34" charset="0"/>
                        </a:rPr>
                        <a:t>(logically derived from the analysis of evidence)</a:t>
                      </a:r>
                    </a:p>
                  </a:txBody>
                  <a:tcPr>
                    <a:solidFill>
                      <a:schemeClr val="bg1">
                        <a:lumMod val="85000"/>
                      </a:schemeClr>
                    </a:solidFill>
                  </a:tcPr>
                </a:tc>
                <a:extLst>
                  <a:ext uri="{0D108BD9-81ED-4DB2-BD59-A6C34878D82A}">
                    <a16:rowId xmlns:a16="http://schemas.microsoft.com/office/drawing/2014/main" val="2502071145"/>
                  </a:ext>
                </a:extLst>
              </a:tr>
              <a:tr h="925434">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28092306"/>
                  </a:ext>
                </a:extLst>
              </a:tr>
              <a:tr h="925434">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88612433"/>
                  </a:ext>
                </a:extLst>
              </a:tr>
            </a:tbl>
          </a:graphicData>
        </a:graphic>
      </p:graphicFrame>
      <p:cxnSp>
        <p:nvCxnSpPr>
          <p:cNvPr id="10" name="Straight Connector 9">
            <a:extLst>
              <a:ext uri="{FF2B5EF4-FFF2-40B4-BE49-F238E27FC236}">
                <a16:creationId xmlns:a16="http://schemas.microsoft.com/office/drawing/2014/main" id="{6E1A34AE-3A0B-999F-C2E8-A198CAF8E1E7}"/>
              </a:ext>
            </a:extLst>
          </p:cNvPr>
          <p:cNvCxnSpPr/>
          <p:nvPr/>
        </p:nvCxnSpPr>
        <p:spPr>
          <a:xfrm flipH="1">
            <a:off x="465754" y="4644008"/>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9">
            <a:extLst>
              <a:ext uri="{FF2B5EF4-FFF2-40B4-BE49-F238E27FC236}">
                <a16:creationId xmlns:a16="http://schemas.microsoft.com/office/drawing/2014/main" id="{6A51D698-9A43-BE81-EAFA-5039656CD414}"/>
              </a:ext>
            </a:extLst>
          </p:cNvPr>
          <p:cNvGraphicFramePr>
            <a:graphicFrameLocks noGrp="1"/>
          </p:cNvGraphicFramePr>
          <p:nvPr>
            <p:extLst>
              <p:ext uri="{D42A27DB-BD31-4B8C-83A1-F6EECF244321}">
                <p14:modId xmlns:p14="http://schemas.microsoft.com/office/powerpoint/2010/main" val="2960774176"/>
              </p:ext>
            </p:extLst>
          </p:nvPr>
        </p:nvGraphicFramePr>
        <p:xfrm>
          <a:off x="478851" y="6156176"/>
          <a:ext cx="5892492" cy="2578555"/>
        </p:xfrm>
        <a:graphic>
          <a:graphicData uri="http://schemas.openxmlformats.org/drawingml/2006/table">
            <a:tbl>
              <a:tblPr firstRow="1" bandRow="1">
                <a:tableStyleId>{5940675A-B579-460E-94D1-54222C63F5DA}</a:tableStyleId>
              </a:tblPr>
              <a:tblGrid>
                <a:gridCol w="2986064">
                  <a:extLst>
                    <a:ext uri="{9D8B030D-6E8A-4147-A177-3AD203B41FA5}">
                      <a16:colId xmlns:a16="http://schemas.microsoft.com/office/drawing/2014/main" val="1358615767"/>
                    </a:ext>
                  </a:extLst>
                </a:gridCol>
                <a:gridCol w="2906428">
                  <a:extLst>
                    <a:ext uri="{9D8B030D-6E8A-4147-A177-3AD203B41FA5}">
                      <a16:colId xmlns:a16="http://schemas.microsoft.com/office/drawing/2014/main" val="393884514"/>
                    </a:ext>
                  </a:extLst>
                </a:gridCol>
              </a:tblGrid>
              <a:tr h="615283">
                <a:tc>
                  <a:txBody>
                    <a:bodyPr/>
                    <a:lstStyle/>
                    <a:p>
                      <a:pPr algn="ctr"/>
                      <a:r>
                        <a:rPr lang="en-US" sz="1200" b="1" i="0" dirty="0">
                          <a:latin typeface="Arial Narrow" panose="020B0604020202020204" pitchFamily="34" charset="0"/>
                          <a:cs typeface="Arial Narrow" panose="020B0604020202020204" pitchFamily="34" charset="0"/>
                        </a:rPr>
                        <a:t>Suggested extension</a:t>
                      </a:r>
                    </a:p>
                  </a:txBody>
                  <a:tcPr>
                    <a:solidFill>
                      <a:schemeClr val="bg1">
                        <a:lumMod val="85000"/>
                      </a:schemeClr>
                    </a:solidFill>
                  </a:tcPr>
                </a:tc>
                <a:tc>
                  <a:txBody>
                    <a:bodyPr/>
                    <a:lstStyle/>
                    <a:p>
                      <a:pPr algn="ctr"/>
                      <a:r>
                        <a:rPr lang="en-US" sz="1200" b="1" i="0" dirty="0">
                          <a:latin typeface="Arial Narrow" panose="020B0604020202020204" pitchFamily="34" charset="0"/>
                          <a:cs typeface="Arial Narrow" panose="020B0604020202020204" pitchFamily="34" charset="0"/>
                        </a:rPr>
                        <a:t>Justification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latin typeface="Arial Narrow" panose="020B0604020202020204" pitchFamily="34" charset="0"/>
                          <a:cs typeface="Arial Narrow" panose="020B0604020202020204" pitchFamily="34" charset="0"/>
                        </a:rPr>
                        <a:t>(logically derived from the analysis of evidence)</a:t>
                      </a:r>
                    </a:p>
                  </a:txBody>
                  <a:tcPr>
                    <a:solidFill>
                      <a:schemeClr val="bg1">
                        <a:lumMod val="85000"/>
                      </a:schemeClr>
                    </a:solidFill>
                  </a:tcPr>
                </a:tc>
                <a:extLst>
                  <a:ext uri="{0D108BD9-81ED-4DB2-BD59-A6C34878D82A}">
                    <a16:rowId xmlns:a16="http://schemas.microsoft.com/office/drawing/2014/main" val="2502071145"/>
                  </a:ext>
                </a:extLst>
              </a:tr>
              <a:tr h="981636">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3128092306"/>
                  </a:ext>
                </a:extLst>
              </a:tr>
              <a:tr h="981636">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88612433"/>
                  </a:ext>
                </a:extLst>
              </a:tr>
            </a:tbl>
          </a:graphicData>
        </a:graphic>
      </p:graphicFrame>
    </p:spTree>
    <p:extLst>
      <p:ext uri="{BB962C8B-B14F-4D97-AF65-F5344CB8AC3E}">
        <p14:creationId xmlns:p14="http://schemas.microsoft.com/office/powerpoint/2010/main" val="274859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2FD31CAF-76B1-4A0F-BFD0-A9C6B5FBD72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5" name="TextBox 17">
            <a:extLst>
              <a:ext uri="{FF2B5EF4-FFF2-40B4-BE49-F238E27FC236}">
                <a16:creationId xmlns:a16="http://schemas.microsoft.com/office/drawing/2014/main" id="{45DC8008-03A9-4A1F-8EB0-1337B78B98E3}"/>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6" name="Straight Connector 45">
            <a:extLst>
              <a:ext uri="{FF2B5EF4-FFF2-40B4-BE49-F238E27FC236}">
                <a16:creationId xmlns:a16="http://schemas.microsoft.com/office/drawing/2014/main" id="{86ADC2CB-2259-430E-A4E9-F01BFE6DE9EE}"/>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3995BC98-5C05-45C6-9C90-3A57C8C0F49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B07937D-FEC4-16B4-D14F-1BB2D3D95A3F}"/>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  Choose a </a:t>
            </a:r>
            <a:r>
              <a:rPr lang="en-AU" sz="1600" b="1" dirty="0" err="1">
                <a:latin typeface="Arial Narrow" panose="020B0606020202030204" pitchFamily="34" charset="0"/>
              </a:rPr>
              <a:t>prac</a:t>
            </a:r>
            <a:r>
              <a:rPr lang="en-AU" sz="1600" b="1" dirty="0">
                <a:latin typeface="Arial Narrow" panose="020B0606020202030204" pitchFamily="34" charset="0"/>
              </a:rPr>
              <a:t> to modify</a:t>
            </a:r>
            <a:endParaRPr lang="en-AU" b="1" i="1" dirty="0">
              <a:latin typeface="Arial Narrow" panose="020B0606020202030204" pitchFamily="34" charset="0"/>
            </a:endParaRPr>
          </a:p>
        </p:txBody>
      </p:sp>
      <p:cxnSp>
        <p:nvCxnSpPr>
          <p:cNvPr id="8" name="Straight Connector 7">
            <a:extLst>
              <a:ext uri="{FF2B5EF4-FFF2-40B4-BE49-F238E27FC236}">
                <a16:creationId xmlns:a16="http://schemas.microsoft.com/office/drawing/2014/main" id="{42EBAE17-B5CC-A152-6FD7-AB175AFE18B2}"/>
              </a:ext>
            </a:extLst>
          </p:cNvPr>
          <p:cNvCxnSpPr>
            <a:cxnSpLocks/>
          </p:cNvCxnSpPr>
          <p:nvPr/>
        </p:nvCxnSpPr>
        <p:spPr>
          <a:xfrm flipH="1">
            <a:off x="454994" y="8793278"/>
            <a:ext cx="59073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36">
            <a:extLst>
              <a:ext uri="{FF2B5EF4-FFF2-40B4-BE49-F238E27FC236}">
                <a16:creationId xmlns:a16="http://schemas.microsoft.com/office/drawing/2014/main" id="{05BEE94D-91A4-758E-878F-7509EA4AED6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B8DAE1D0-04DC-9D98-5F31-523CD6F6DCB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2" name="Rectangle 11">
            <a:extLst>
              <a:ext uri="{FF2B5EF4-FFF2-40B4-BE49-F238E27FC236}">
                <a16:creationId xmlns:a16="http://schemas.microsoft.com/office/drawing/2014/main" id="{878D4A6F-A16A-D0FA-3659-1FAC194FD77D}"/>
              </a:ext>
            </a:extLst>
          </p:cNvPr>
          <p:cNvSpPr/>
          <p:nvPr/>
        </p:nvSpPr>
        <p:spPr>
          <a:xfrm>
            <a:off x="446787" y="3320322"/>
            <a:ext cx="5882450"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list improvements that you could make to that original </a:t>
            </a:r>
            <a:r>
              <a:rPr lang="en-AU" sz="1100" b="1" dirty="0" err="1">
                <a:solidFill>
                  <a:schemeClr val="bg1"/>
                </a:solidFill>
                <a:latin typeface="Arial Narrow" panose="020B0606020202030204" pitchFamily="34" charset="0"/>
              </a:rPr>
              <a:t>prac</a:t>
            </a:r>
            <a:r>
              <a:rPr lang="en-AU" sz="1100" b="1" dirty="0">
                <a:solidFill>
                  <a:schemeClr val="bg1"/>
                </a:solidFill>
                <a:latin typeface="Arial Narrow" panose="020B0606020202030204" pitchFamily="34" charset="0"/>
              </a:rPr>
              <a:t> to make it better.</a:t>
            </a:r>
          </a:p>
        </p:txBody>
      </p:sp>
      <p:sp>
        <p:nvSpPr>
          <p:cNvPr id="52" name="Rectangle 51">
            <a:extLst>
              <a:ext uri="{FF2B5EF4-FFF2-40B4-BE49-F238E27FC236}">
                <a16:creationId xmlns:a16="http://schemas.microsoft.com/office/drawing/2014/main" id="{8E67DDDA-E3EC-2DD4-FA0B-5EEE667B884D}"/>
              </a:ext>
            </a:extLst>
          </p:cNvPr>
          <p:cNvSpPr/>
          <p:nvPr/>
        </p:nvSpPr>
        <p:spPr>
          <a:xfrm>
            <a:off x="446786" y="1021741"/>
            <a:ext cx="5882451" cy="1792798"/>
          </a:xfrm>
          <a:prstGeom prst="rect">
            <a:avLst/>
          </a:prstGeom>
          <a:solidFill>
            <a:schemeClr val="bg1">
              <a:lumMod val="85000"/>
            </a:schemeClr>
          </a:solidFill>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Original experiment to modify</a:t>
            </a:r>
          </a:p>
          <a:p>
            <a:pPr>
              <a:spcAft>
                <a:spcPts val="0"/>
              </a:spcAft>
            </a:pPr>
            <a:r>
              <a:rPr lang="en-GB" sz="1050" dirty="0">
                <a:latin typeface="Arial Narrow" panose="020B0606020202030204" pitchFamily="34" charset="0"/>
                <a:ea typeface="Times New Roman" panose="02020603050405020304" pitchFamily="18" charset="0"/>
              </a:rPr>
              <a:t>Below is a list of </a:t>
            </a:r>
            <a:r>
              <a:rPr lang="en-GB" sz="1050" dirty="0" err="1">
                <a:latin typeface="Arial Narrow" panose="020B0606020202030204" pitchFamily="34" charset="0"/>
                <a:ea typeface="Times New Roman" panose="02020603050405020304" pitchFamily="18" charset="0"/>
              </a:rPr>
              <a:t>pracs</a:t>
            </a:r>
            <a:r>
              <a:rPr lang="en-GB" sz="1050" dirty="0">
                <a:latin typeface="Arial Narrow" panose="020B0606020202030204" pitchFamily="34" charset="0"/>
                <a:ea typeface="Times New Roman" panose="02020603050405020304" pitchFamily="18" charset="0"/>
              </a:rPr>
              <a:t> completed in class that you can modify for your FA2. </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Mandatory practical: conduct water quality tests on a water sample</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Suggested practical: conduct a beach profile/dune transect </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Suggested practical: estimate populations, e.g. survey count, quadrats</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Mandatory practical: conduct an investigation to determine factors of population dynamics (e.g. abundance, density or distribution) and assess abiotic components of a local ecosystem case study. Emphasis should be placed on assessing the processes and limitations of the chosen technique (e.g. quadrat, transect). When students identify and describe marine species, they should use field guides and identification keys.</a:t>
            </a:r>
          </a:p>
          <a:p>
            <a:pPr marL="171450" indent="-171450">
              <a:spcAft>
                <a:spcPts val="0"/>
              </a:spcAft>
              <a:buFont typeface="Wingdings" pitchFamily="2" charset="2"/>
              <a:buChar char="q"/>
            </a:pPr>
            <a:r>
              <a:rPr lang="en-GB" sz="1050" dirty="0">
                <a:latin typeface="Arial Narrow" panose="020B0606020202030204" pitchFamily="34" charset="0"/>
                <a:ea typeface="Times New Roman" panose="02020603050405020304" pitchFamily="18" charset="0"/>
              </a:rPr>
              <a:t>Other</a:t>
            </a:r>
          </a:p>
        </p:txBody>
      </p:sp>
      <p:sp>
        <p:nvSpPr>
          <p:cNvPr id="53" name="Rectangle 52">
            <a:extLst>
              <a:ext uri="{FF2B5EF4-FFF2-40B4-BE49-F238E27FC236}">
                <a16:creationId xmlns:a16="http://schemas.microsoft.com/office/drawing/2014/main" id="{9E369EE1-C433-6760-CC3E-13BA599FBF20}"/>
              </a:ext>
            </a:extLst>
          </p:cNvPr>
          <p:cNvSpPr/>
          <p:nvPr/>
        </p:nvSpPr>
        <p:spPr>
          <a:xfrm>
            <a:off x="454994" y="2888274"/>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Tick one box above to indicate the </a:t>
            </a:r>
            <a:r>
              <a:rPr lang="en-AU" sz="1100" b="1" dirty="0" err="1">
                <a:solidFill>
                  <a:schemeClr val="bg1"/>
                </a:solidFill>
                <a:latin typeface="Arial Narrow" panose="020B0606020202030204" pitchFamily="34" charset="0"/>
              </a:rPr>
              <a:t>prac</a:t>
            </a:r>
            <a:r>
              <a:rPr lang="en-AU" sz="1100" b="1" dirty="0">
                <a:solidFill>
                  <a:schemeClr val="bg1"/>
                </a:solidFill>
                <a:latin typeface="Arial Narrow" panose="020B0606020202030204" pitchFamily="34" charset="0"/>
              </a:rPr>
              <a:t> you wish to modify for your FA2</a:t>
            </a:r>
          </a:p>
        </p:txBody>
      </p:sp>
      <p:sp>
        <p:nvSpPr>
          <p:cNvPr id="54" name="Rectangle 53">
            <a:extLst>
              <a:ext uri="{FF2B5EF4-FFF2-40B4-BE49-F238E27FC236}">
                <a16:creationId xmlns:a16="http://schemas.microsoft.com/office/drawing/2014/main" id="{FDE8033D-5A09-783B-BC7A-A9562E4A640F}"/>
              </a:ext>
            </a:extLst>
          </p:cNvPr>
          <p:cNvSpPr/>
          <p:nvPr/>
        </p:nvSpPr>
        <p:spPr>
          <a:xfrm>
            <a:off x="446786" y="3752370"/>
            <a:ext cx="5915574" cy="495561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443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466975" y="371414"/>
            <a:ext cx="4050979" cy="338554"/>
          </a:xfrm>
          <a:prstGeom prst="rect">
            <a:avLst/>
          </a:prstGeom>
          <a:noFill/>
        </p:spPr>
        <p:txBody>
          <a:bodyPr wrap="square" rtlCol="0">
            <a:spAutoFit/>
          </a:bodyPr>
          <a:lstStyle/>
          <a:p>
            <a:pPr algn="ctr"/>
            <a:r>
              <a:rPr lang="en-AU" sz="1600" b="1" dirty="0">
                <a:latin typeface="Arial Narrow" panose="020B0606020202030204" pitchFamily="34" charset="0"/>
              </a:rPr>
              <a:t>11. Use scientific language and representations</a:t>
            </a:r>
            <a:endParaRPr lang="en-AU" b="1" dirty="0">
              <a:latin typeface="Arial Narrow" panose="020B0606020202030204" pitchFamily="34" charset="0"/>
            </a:endParaRPr>
          </a:p>
        </p:txBody>
      </p:sp>
      <p:sp>
        <p:nvSpPr>
          <p:cNvPr id="2" name="Rectangle 1">
            <a:extLst>
              <a:ext uri="{FF2B5EF4-FFF2-40B4-BE49-F238E27FC236}">
                <a16:creationId xmlns:a16="http://schemas.microsoft.com/office/drawing/2014/main" id="{8E5D7D6C-FD89-6585-8669-43C664AE18E5}"/>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100" b="1" dirty="0">
                <a:solidFill>
                  <a:schemeClr val="bg1"/>
                </a:solidFill>
                <a:latin typeface="Arial Narrow" panose="020B0606020202030204" pitchFamily="34" charset="0"/>
              </a:rPr>
              <a:t>Check you have been</a:t>
            </a:r>
            <a:r>
              <a:rPr lang="en-AU" sz="1100" b="1" i="1" dirty="0">
                <a:solidFill>
                  <a:schemeClr val="bg1"/>
                </a:solidFill>
                <a:latin typeface="Arial Narrow" panose="020B0606020202030204" pitchFamily="34" charset="0"/>
              </a:rPr>
              <a:t> Fluent </a:t>
            </a:r>
            <a:r>
              <a:rPr lang="en-AU" sz="1100" b="1" dirty="0">
                <a:solidFill>
                  <a:schemeClr val="bg1"/>
                </a:solidFill>
                <a:latin typeface="Arial Narrow" panose="020B0606020202030204" pitchFamily="34" charset="0"/>
              </a:rPr>
              <a:t>and </a:t>
            </a:r>
            <a:r>
              <a:rPr lang="en-AU" sz="1100" b="1" i="1" dirty="0">
                <a:solidFill>
                  <a:schemeClr val="bg1"/>
                </a:solidFill>
                <a:latin typeface="Arial Narrow" panose="020B0606020202030204" pitchFamily="34" charset="0"/>
              </a:rPr>
              <a:t>Concise</a:t>
            </a:r>
            <a:r>
              <a:rPr lang="en-AU" sz="1100" b="1" dirty="0">
                <a:solidFill>
                  <a:schemeClr val="bg1"/>
                </a:solidFill>
                <a:latin typeface="Arial Narrow" panose="020B0606020202030204" pitchFamily="34" charset="0"/>
              </a:rPr>
              <a:t> in the use of scientific language and representations</a:t>
            </a:r>
          </a:p>
        </p:txBody>
      </p:sp>
      <p:sp>
        <p:nvSpPr>
          <p:cNvPr id="5" name="Rectangle 4">
            <a:extLst>
              <a:ext uri="{FF2B5EF4-FFF2-40B4-BE49-F238E27FC236}">
                <a16:creationId xmlns:a16="http://schemas.microsoft.com/office/drawing/2014/main" id="{F13A7FF9-BAFC-5498-C7EF-CD860FA49217}"/>
              </a:ext>
            </a:extLst>
          </p:cNvPr>
          <p:cNvSpPr/>
          <p:nvPr/>
        </p:nvSpPr>
        <p:spPr>
          <a:xfrm>
            <a:off x="486959" y="1475656"/>
            <a:ext cx="5821073" cy="43204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9A8E6E-B742-35B9-BD98-227970624831}"/>
              </a:ext>
            </a:extLst>
          </p:cNvPr>
          <p:cNvSpPr txBox="1"/>
          <p:nvPr/>
        </p:nvSpPr>
        <p:spPr>
          <a:xfrm>
            <a:off x="465754" y="1484506"/>
            <a:ext cx="5682364" cy="400110"/>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Fluent: </a:t>
            </a:r>
            <a:r>
              <a:rPr lang="en-US" sz="1000" dirty="0">
                <a:latin typeface="Arial Narrow" panose="020B0604020202020204" pitchFamily="34" charset="0"/>
                <a:cs typeface="Arial Narrow" panose="020B0604020202020204" pitchFamily="34" charset="0"/>
              </a:rPr>
              <a:t>able to express oneself easily and articulately, with no mistakes. Smooth, graceful and effortless. Easy to read.</a:t>
            </a:r>
          </a:p>
          <a:p>
            <a:r>
              <a:rPr lang="en-US" sz="1000" b="1" dirty="0">
                <a:latin typeface="Arial Narrow" panose="020B0604020202020204" pitchFamily="34" charset="0"/>
                <a:cs typeface="Arial Narrow" panose="020B0604020202020204" pitchFamily="34" charset="0"/>
              </a:rPr>
              <a:t>Concise: </a:t>
            </a:r>
            <a:r>
              <a:rPr lang="en-US" sz="1000" dirty="0">
                <a:latin typeface="Arial Narrow" panose="020B0604020202020204" pitchFamily="34" charset="0"/>
                <a:cs typeface="Arial Narrow" panose="020B0604020202020204" pitchFamily="34" charset="0"/>
              </a:rPr>
              <a:t>giving a lot of information clearly and in a few words; brief but comprehensive.</a:t>
            </a:r>
          </a:p>
        </p:txBody>
      </p:sp>
      <p:sp>
        <p:nvSpPr>
          <p:cNvPr id="9" name="Rectangle 8">
            <a:extLst>
              <a:ext uri="{FF2B5EF4-FFF2-40B4-BE49-F238E27FC236}">
                <a16:creationId xmlns:a16="http://schemas.microsoft.com/office/drawing/2014/main" id="{5C5F36F2-272B-2BFD-9055-D1B2037A66A5}"/>
              </a:ext>
            </a:extLst>
          </p:cNvPr>
          <p:cNvSpPr/>
          <p:nvPr/>
        </p:nvSpPr>
        <p:spPr>
          <a:xfrm>
            <a:off x="486959" y="3853912"/>
            <a:ext cx="5821073" cy="40910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In the space below, list your results from the previous page as dot points, starting with the answer to the research question, followed by the stats test results, followed by the margins of error. </a:t>
            </a:r>
          </a:p>
        </p:txBody>
      </p:sp>
      <p:sp>
        <p:nvSpPr>
          <p:cNvPr id="10" name="Rectangle 9">
            <a:extLst>
              <a:ext uri="{FF2B5EF4-FFF2-40B4-BE49-F238E27FC236}">
                <a16:creationId xmlns:a16="http://schemas.microsoft.com/office/drawing/2014/main" id="{2FFC2FD7-39A7-FDCA-326E-EFF62E48DD5F}"/>
              </a:ext>
            </a:extLst>
          </p:cNvPr>
          <p:cNvSpPr/>
          <p:nvPr/>
        </p:nvSpPr>
        <p:spPr>
          <a:xfrm>
            <a:off x="486959" y="4334353"/>
            <a:ext cx="5821073" cy="173934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25DDFE8-31FC-FE98-993F-E81389BD58EA}"/>
              </a:ext>
            </a:extLst>
          </p:cNvPr>
          <p:cNvSpPr/>
          <p:nvPr/>
        </p:nvSpPr>
        <p:spPr>
          <a:xfrm>
            <a:off x="486959" y="6186182"/>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rewrite the dot points above as a paragraph in the space below. Make it fluent and concise. </a:t>
            </a:r>
          </a:p>
        </p:txBody>
      </p:sp>
      <p:sp>
        <p:nvSpPr>
          <p:cNvPr id="12" name="Rectangle 11">
            <a:extLst>
              <a:ext uri="{FF2B5EF4-FFF2-40B4-BE49-F238E27FC236}">
                <a16:creationId xmlns:a16="http://schemas.microsoft.com/office/drawing/2014/main" id="{3D6688AB-E9BD-CEAC-AF39-75C3FFEE8EA5}"/>
              </a:ext>
            </a:extLst>
          </p:cNvPr>
          <p:cNvSpPr/>
          <p:nvPr/>
        </p:nvSpPr>
        <p:spPr>
          <a:xfrm>
            <a:off x="497181" y="6614238"/>
            <a:ext cx="5821073" cy="213422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black and white rectangular object with text&#10;&#10;Description automatically generated">
            <a:extLst>
              <a:ext uri="{FF2B5EF4-FFF2-40B4-BE49-F238E27FC236}">
                <a16:creationId xmlns:a16="http://schemas.microsoft.com/office/drawing/2014/main" id="{C2FB8319-29D8-8FD2-EAF8-C169D8654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45" y="2300486"/>
            <a:ext cx="1031131" cy="1503624"/>
          </a:xfrm>
          <a:prstGeom prst="rect">
            <a:avLst/>
          </a:prstGeom>
        </p:spPr>
      </p:pic>
      <p:sp>
        <p:nvSpPr>
          <p:cNvPr id="17" name="TextBox 16">
            <a:extLst>
              <a:ext uri="{FF2B5EF4-FFF2-40B4-BE49-F238E27FC236}">
                <a16:creationId xmlns:a16="http://schemas.microsoft.com/office/drawing/2014/main" id="{789C9D9F-7666-8764-BD0C-2E2FF8D6F72F}"/>
              </a:ext>
            </a:extLst>
          </p:cNvPr>
          <p:cNvSpPr txBox="1"/>
          <p:nvPr/>
        </p:nvSpPr>
        <p:spPr>
          <a:xfrm>
            <a:off x="441586" y="1956624"/>
            <a:ext cx="5887651" cy="246221"/>
          </a:xfrm>
          <a:prstGeom prst="rect">
            <a:avLst/>
          </a:prstGeom>
          <a:noFill/>
        </p:spPr>
        <p:txBody>
          <a:bodyPr wrap="square" rtlCol="0">
            <a:spAutoFit/>
          </a:bodyPr>
          <a:lstStyle/>
          <a:p>
            <a:r>
              <a:rPr lang="en-US" sz="1000" b="1" dirty="0">
                <a:latin typeface="Arial Narrow" panose="020B0604020202020204" pitchFamily="34" charset="0"/>
                <a:cs typeface="Arial Narrow" panose="020B0604020202020204" pitchFamily="34" charset="0"/>
              </a:rPr>
              <a:t>Activity: Download </a:t>
            </a:r>
            <a:r>
              <a:rPr lang="en-US" sz="1000" dirty="0">
                <a:latin typeface="Arial Narrow" panose="020B0604020202020204" pitchFamily="34" charset="0"/>
                <a:cs typeface="Arial Narrow" panose="020B0604020202020204" pitchFamily="34" charset="0"/>
              </a:rPr>
              <a:t>the ‘Little Books of Statistics’ from </a:t>
            </a:r>
            <a:r>
              <a:rPr lang="en-US" sz="1000" dirty="0" err="1">
                <a:latin typeface="Arial Narrow" panose="020B0604020202020204" pitchFamily="34" charset="0"/>
                <a:cs typeface="Arial Narrow" panose="020B0604020202020204" pitchFamily="34" charset="0"/>
              </a:rPr>
              <a:t>MarineEducation.com.au</a:t>
            </a:r>
            <a:r>
              <a:rPr lang="en-US" sz="1000" dirty="0">
                <a:latin typeface="Arial Narrow" panose="020B0604020202020204" pitchFamily="34" charset="0"/>
                <a:cs typeface="Arial Narrow" panose="020B0604020202020204" pitchFamily="34" charset="0"/>
              </a:rPr>
              <a:t> to check your graph is fluent and concise.</a:t>
            </a:r>
          </a:p>
        </p:txBody>
      </p:sp>
      <p:sp>
        <p:nvSpPr>
          <p:cNvPr id="19" name="TextBox 18">
            <a:extLst>
              <a:ext uri="{FF2B5EF4-FFF2-40B4-BE49-F238E27FC236}">
                <a16:creationId xmlns:a16="http://schemas.microsoft.com/office/drawing/2014/main" id="{00D29657-8AC0-11D8-A312-2922CFB83984}"/>
              </a:ext>
            </a:extLst>
          </p:cNvPr>
          <p:cNvSpPr txBox="1"/>
          <p:nvPr/>
        </p:nvSpPr>
        <p:spPr>
          <a:xfrm>
            <a:off x="3111768" y="2843712"/>
            <a:ext cx="644867" cy="369332"/>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or</a:t>
            </a:r>
          </a:p>
        </p:txBody>
      </p:sp>
      <p:pic>
        <p:nvPicPr>
          <p:cNvPr id="21" name="Picture 20" descr="A black and white rectangular object with a graph&#10;&#10;Description automatically generated">
            <a:extLst>
              <a:ext uri="{FF2B5EF4-FFF2-40B4-BE49-F238E27FC236}">
                <a16:creationId xmlns:a16="http://schemas.microsoft.com/office/drawing/2014/main" id="{9F968DA9-054F-11E8-B444-242802D00C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7072" y="2356107"/>
            <a:ext cx="986244" cy="1421902"/>
          </a:xfrm>
          <a:prstGeom prst="rect">
            <a:avLst/>
          </a:prstGeom>
        </p:spPr>
      </p:pic>
      <p:pic>
        <p:nvPicPr>
          <p:cNvPr id="23" name="Picture 22" descr="A black and white sign with white text&#10;&#10;Description automatically generated">
            <a:extLst>
              <a:ext uri="{FF2B5EF4-FFF2-40B4-BE49-F238E27FC236}">
                <a16:creationId xmlns:a16="http://schemas.microsoft.com/office/drawing/2014/main" id="{16618989-792D-C97B-CD94-5768FD926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866" y="2363017"/>
            <a:ext cx="986244" cy="1416895"/>
          </a:xfrm>
          <a:prstGeom prst="rect">
            <a:avLst/>
          </a:prstGeom>
        </p:spPr>
      </p:pic>
      <p:pic>
        <p:nvPicPr>
          <p:cNvPr id="25" name="Picture 24" descr="A screenshot of a black screen&#10;&#10;Description automatically generated">
            <a:extLst>
              <a:ext uri="{FF2B5EF4-FFF2-40B4-BE49-F238E27FC236}">
                <a16:creationId xmlns:a16="http://schemas.microsoft.com/office/drawing/2014/main" id="{4A8240A4-B158-ED19-99C7-9A56F3B47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0252" y="2315327"/>
            <a:ext cx="1068668" cy="1488783"/>
          </a:xfrm>
          <a:prstGeom prst="rect">
            <a:avLst/>
          </a:prstGeom>
        </p:spPr>
      </p:pic>
    </p:spTree>
    <p:extLst>
      <p:ext uri="{BB962C8B-B14F-4D97-AF65-F5344CB8AC3E}">
        <p14:creationId xmlns:p14="http://schemas.microsoft.com/office/powerpoint/2010/main" val="1733899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677006" y="340721"/>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12. Use Language Conventions</a:t>
            </a:r>
            <a:endParaRPr lang="en-AU" b="1" dirty="0">
              <a:latin typeface="Arial Narrow" panose="020B0606020202030204" pitchFamily="34" charset="0"/>
            </a:endParaRPr>
          </a:p>
        </p:txBody>
      </p:sp>
      <p:sp>
        <p:nvSpPr>
          <p:cNvPr id="22" name="TextBox 21">
            <a:extLst>
              <a:ext uri="{FF2B5EF4-FFF2-40B4-BE49-F238E27FC236}">
                <a16:creationId xmlns:a16="http://schemas.microsoft.com/office/drawing/2014/main" id="{FDD24311-22B9-CA35-25F0-C3108D4799EA}"/>
              </a:ext>
            </a:extLst>
          </p:cNvPr>
          <p:cNvSpPr txBox="1"/>
          <p:nvPr/>
        </p:nvSpPr>
        <p:spPr>
          <a:xfrm>
            <a:off x="428753" y="2134184"/>
            <a:ext cx="5963493" cy="3816429"/>
          </a:xfrm>
          <a:prstGeom prst="rect">
            <a:avLst/>
          </a:prstGeom>
          <a:noFill/>
        </p:spPr>
        <p:txBody>
          <a:bodyPr wrap="square" rtlCol="0">
            <a:spAutoFit/>
          </a:bodyPr>
          <a:lstStyle/>
          <a:p>
            <a:r>
              <a:rPr lang="en-AU" sz="1400" b="1" dirty="0">
                <a:latin typeface="Arial Narrow" panose="020B0604020202020204" pitchFamily="34" charset="0"/>
                <a:cs typeface="Arial Narrow" panose="020B0604020202020204" pitchFamily="34" charset="0"/>
              </a:rPr>
              <a:t>Genre conventions (in Marine Science)</a:t>
            </a:r>
            <a:endParaRPr lang="en-AU" sz="1200" dirty="0">
              <a:latin typeface="Arial Narrow" panose="020B0604020202020204" pitchFamily="34" charset="0"/>
              <a:cs typeface="Arial Narrow" panose="020B0604020202020204" pitchFamily="34" charset="0"/>
            </a:endParaRP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Includes title page with your name on it.</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Raw data is recorded with the associated uncertainties and expressed consistently to the correct number of significant figures.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spelling and grammar mistakes.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Correct tense is used.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first person (no “I” or “we”).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Follows a general scientific report structure using headings and subheadings.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Units of measurement and symbols are correctly written.</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Data is represented in an appropriate format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Data is represented so that trends, patterns and relationships can be accurately interpreted.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Figures have captions.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Tables have titles.</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All figures and pictures in black and white (not everybody can print in colour) and can still be read.</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Figures and captions are numbered accordingly.</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It’s easy to read and understand and avoids unnecessary repetition.</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Information flows smoothly/coherently and is easy to understand.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Writing is concise - brief, comprehensive and to the point (no waffling). </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Within the word limit.</a:t>
            </a:r>
          </a:p>
          <a:p>
            <a:pPr marL="171450" indent="-171450">
              <a:buFont typeface="Wingdings" pitchFamily="2" charset="2"/>
              <a:buChar char="q"/>
            </a:pPr>
            <a:r>
              <a:rPr lang="en-AU" sz="1200" dirty="0">
                <a:latin typeface="Arial Narrow" panose="020B0604020202020204" pitchFamily="34" charset="0"/>
                <a:cs typeface="Arial Narrow" panose="020B0604020202020204" pitchFamily="34" charset="0"/>
              </a:rPr>
              <a:t>No appendix.</a:t>
            </a:r>
          </a:p>
        </p:txBody>
      </p:sp>
      <p:sp>
        <p:nvSpPr>
          <p:cNvPr id="25" name="Rectangle 24">
            <a:extLst>
              <a:ext uri="{FF2B5EF4-FFF2-40B4-BE49-F238E27FC236}">
                <a16:creationId xmlns:a16="http://schemas.microsoft.com/office/drawing/2014/main" id="{4916C454-06AE-3B7E-AC08-95E3339A1943}"/>
              </a:ext>
            </a:extLst>
          </p:cNvPr>
          <p:cNvSpPr/>
          <p:nvPr/>
        </p:nvSpPr>
        <p:spPr>
          <a:xfrm>
            <a:off x="486959" y="1021740"/>
            <a:ext cx="5821073" cy="61750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pPr>
            <a:r>
              <a:rPr lang="en-AU" sz="1100" b="1" dirty="0">
                <a:solidFill>
                  <a:schemeClr val="bg1"/>
                </a:solidFill>
                <a:latin typeface="Arial Narrow" panose="020B0606020202030204" pitchFamily="34" charset="0"/>
              </a:rPr>
              <a:t>QCAA asks you to use the appropriate </a:t>
            </a:r>
            <a:r>
              <a:rPr lang="en-AU" sz="1100" b="1" i="1" dirty="0">
                <a:solidFill>
                  <a:schemeClr val="bg1"/>
                </a:solidFill>
                <a:latin typeface="Arial Narrow" panose="020B0606020202030204" pitchFamily="34" charset="0"/>
              </a:rPr>
              <a:t>genre</a:t>
            </a:r>
            <a:r>
              <a:rPr lang="en-AU" sz="1100" b="1" dirty="0">
                <a:solidFill>
                  <a:schemeClr val="bg1"/>
                </a:solidFill>
                <a:latin typeface="Arial Narrow" panose="020B0606020202030204" pitchFamily="34" charset="0"/>
              </a:rPr>
              <a:t> and </a:t>
            </a:r>
            <a:r>
              <a:rPr lang="en-AU" sz="1100" b="1" i="1" dirty="0">
                <a:solidFill>
                  <a:schemeClr val="bg1"/>
                </a:solidFill>
                <a:latin typeface="Arial Narrow" panose="020B0606020202030204" pitchFamily="34" charset="0"/>
              </a:rPr>
              <a:t>referencing</a:t>
            </a:r>
            <a:r>
              <a:rPr lang="en-AU" sz="1100" b="1" dirty="0">
                <a:solidFill>
                  <a:schemeClr val="bg1"/>
                </a:solidFill>
                <a:latin typeface="Arial Narrow" panose="020B0606020202030204" pitchFamily="34" charset="0"/>
              </a:rPr>
              <a:t> conventions.</a:t>
            </a:r>
          </a:p>
          <a:p>
            <a:pPr algn="ctr">
              <a:lnSpc>
                <a:spcPct val="150000"/>
              </a:lnSpc>
            </a:pPr>
            <a:r>
              <a:rPr lang="en-AU" sz="1100" b="1" dirty="0">
                <a:solidFill>
                  <a:schemeClr val="bg1"/>
                </a:solidFill>
                <a:latin typeface="Arial Narrow" panose="020B0606020202030204" pitchFamily="34" charset="0"/>
              </a:rPr>
              <a:t>Activity: below is a checklist of expected genre conventions for marine science for you to tick. </a:t>
            </a:r>
          </a:p>
        </p:txBody>
      </p:sp>
      <p:sp>
        <p:nvSpPr>
          <p:cNvPr id="2" name="Rectangle 1">
            <a:extLst>
              <a:ext uri="{FF2B5EF4-FFF2-40B4-BE49-F238E27FC236}">
                <a16:creationId xmlns:a16="http://schemas.microsoft.com/office/drawing/2014/main" id="{2375D82C-060C-6B8E-8CE9-DB8692697F0C}"/>
              </a:ext>
            </a:extLst>
          </p:cNvPr>
          <p:cNvSpPr/>
          <p:nvPr/>
        </p:nvSpPr>
        <p:spPr>
          <a:xfrm>
            <a:off x="497258" y="1734469"/>
            <a:ext cx="5831980" cy="39971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8FB018-AF45-4A14-73F5-1E30D22137CB}"/>
              </a:ext>
            </a:extLst>
          </p:cNvPr>
          <p:cNvSpPr txBox="1"/>
          <p:nvPr/>
        </p:nvSpPr>
        <p:spPr>
          <a:xfrm>
            <a:off x="465754" y="1737784"/>
            <a:ext cx="5821073" cy="400110"/>
          </a:xfrm>
          <a:prstGeom prst="rect">
            <a:avLst/>
          </a:prstGeom>
          <a:noFill/>
        </p:spPr>
        <p:txBody>
          <a:bodyPr wrap="square" rtlCol="0">
            <a:spAutoFit/>
          </a:bodyPr>
          <a:lstStyle/>
          <a:p>
            <a:pPr algn="ctr"/>
            <a:r>
              <a:rPr lang="en-US" sz="1000" b="1" dirty="0">
                <a:latin typeface="Arial Narrow" panose="020B0604020202020204" pitchFamily="34" charset="0"/>
                <a:cs typeface="Arial Narrow" panose="020B0604020202020204" pitchFamily="34" charset="0"/>
              </a:rPr>
              <a:t>Scientific writing follows certain conventions related to format, citation, design, voice, tense, concision and organization that may differ from writing in other contexts. </a:t>
            </a:r>
          </a:p>
        </p:txBody>
      </p:sp>
      <p:sp>
        <p:nvSpPr>
          <p:cNvPr id="9" name="Rectangle 8">
            <a:extLst>
              <a:ext uri="{FF2B5EF4-FFF2-40B4-BE49-F238E27FC236}">
                <a16:creationId xmlns:a16="http://schemas.microsoft.com/office/drawing/2014/main" id="{936F07F1-2762-3921-3405-FE0B6E67E968}"/>
              </a:ext>
            </a:extLst>
          </p:cNvPr>
          <p:cNvSpPr/>
          <p:nvPr/>
        </p:nvSpPr>
        <p:spPr>
          <a:xfrm>
            <a:off x="537036" y="6135279"/>
            <a:ext cx="5844292" cy="261318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9D83BD-A87F-A0E8-B805-60B3B30E249D}"/>
              </a:ext>
            </a:extLst>
          </p:cNvPr>
          <p:cNvSpPr txBox="1"/>
          <p:nvPr/>
        </p:nvSpPr>
        <p:spPr>
          <a:xfrm>
            <a:off x="486959" y="6125851"/>
            <a:ext cx="2167900" cy="2739211"/>
          </a:xfrm>
          <a:prstGeom prst="rect">
            <a:avLst/>
          </a:prstGeom>
          <a:noFill/>
        </p:spPr>
        <p:txBody>
          <a:bodyPr wrap="square" rtlCol="0">
            <a:spAutoFit/>
          </a:bodyPr>
          <a:lstStyle/>
          <a:p>
            <a:r>
              <a:rPr lang="en-AU" sz="1400" b="1" dirty="0">
                <a:solidFill>
                  <a:schemeClr val="bg1"/>
                </a:solidFill>
                <a:latin typeface="Arial Narrow" panose="020B0604020202020204" pitchFamily="34" charset="0"/>
                <a:cs typeface="Arial Narrow" panose="020B0604020202020204" pitchFamily="34" charset="0"/>
              </a:rPr>
              <a:t>Referencing conventions</a:t>
            </a:r>
          </a:p>
          <a:p>
            <a:r>
              <a:rPr lang="en-AU" sz="1400" dirty="0">
                <a:solidFill>
                  <a:schemeClr val="bg1"/>
                </a:solidFill>
                <a:latin typeface="Arial Narrow" panose="020B0604020202020204" pitchFamily="34" charset="0"/>
                <a:cs typeface="Arial Narrow" panose="020B0604020202020204" pitchFamily="34" charset="0"/>
              </a:rPr>
              <a:t> </a:t>
            </a: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Appropriate acknowledgment of sources of information as in-text citations and a reference list.</a:t>
            </a:r>
            <a:br>
              <a:rPr lang="en-AU" sz="1200" dirty="0">
                <a:solidFill>
                  <a:schemeClr val="bg1"/>
                </a:solidFill>
                <a:latin typeface="Arial Narrow" panose="020B0604020202020204" pitchFamily="34" charset="0"/>
                <a:cs typeface="Arial Narrow" panose="020B0604020202020204" pitchFamily="34" charset="0"/>
              </a:rPr>
            </a:br>
            <a:endParaRPr lang="en-AU" sz="1200" dirty="0">
              <a:solidFill>
                <a:schemeClr val="bg1"/>
              </a:solidFill>
              <a:latin typeface="Arial Narrow" panose="020B0604020202020204" pitchFamily="34" charset="0"/>
              <a:cs typeface="Arial Narrow" panose="020B0604020202020204" pitchFamily="34" charset="0"/>
            </a:endParaRPr>
          </a:p>
          <a:p>
            <a:pPr marL="171450" indent="-171450">
              <a:buFont typeface="Arial" panose="020B0604020202020204" pitchFamily="34" charset="0"/>
              <a:buChar char="•"/>
            </a:pPr>
            <a:r>
              <a:rPr lang="en-AU" sz="1200" dirty="0">
                <a:solidFill>
                  <a:schemeClr val="bg1"/>
                </a:solidFill>
                <a:latin typeface="Arial Narrow" panose="020B0604020202020204" pitchFamily="34" charset="0"/>
                <a:cs typeface="Arial Narrow" panose="020B0604020202020204" pitchFamily="34" charset="0"/>
              </a:rPr>
              <a:t>Use of in-text citations to clearly distinguish your work from others (so the source of information can be located and verified and the work or intellectual property of the author can be honoured). </a:t>
            </a:r>
          </a:p>
          <a:p>
            <a:endParaRPr lang="en-AU" sz="1200" dirty="0">
              <a:latin typeface="Arial Narrow" panose="020B0604020202020204" pitchFamily="34" charset="0"/>
              <a:cs typeface="Arial Narrow" panose="020B0604020202020204" pitchFamily="34" charset="0"/>
            </a:endParaRPr>
          </a:p>
        </p:txBody>
      </p:sp>
      <p:pic>
        <p:nvPicPr>
          <p:cNvPr id="11" name="Picture 2" descr="Artificial intelligence in education">
            <a:extLst>
              <a:ext uri="{FF2B5EF4-FFF2-40B4-BE49-F238E27FC236}">
                <a16:creationId xmlns:a16="http://schemas.microsoft.com/office/drawing/2014/main" id="{DE00357C-13AF-9269-D69D-34EFBCB5F0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36912" y="6287878"/>
            <a:ext cx="3649915" cy="234625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1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a:extLst>
              <a:ext uri="{FF2B5EF4-FFF2-40B4-BE49-F238E27FC236}">
                <a16:creationId xmlns:a16="http://schemas.microsoft.com/office/drawing/2014/main" id="{775C8126-076C-439E-BBDE-6680FFD7C654}"/>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3" name="TextBox 17">
            <a:extLst>
              <a:ext uri="{FF2B5EF4-FFF2-40B4-BE49-F238E27FC236}">
                <a16:creationId xmlns:a16="http://schemas.microsoft.com/office/drawing/2014/main" id="{546BD7CD-E689-45F6-8C68-F373FF08B762}"/>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0" name="Straight Connector 99">
            <a:extLst>
              <a:ext uri="{FF2B5EF4-FFF2-40B4-BE49-F238E27FC236}">
                <a16:creationId xmlns:a16="http://schemas.microsoft.com/office/drawing/2014/main" id="{B22B4600-BF10-43C6-A614-4D8728FF51F3}"/>
              </a:ext>
            </a:extLst>
          </p:cNvPr>
          <p:cNvCxnSpPr/>
          <p:nvPr/>
        </p:nvCxnSpPr>
        <p:spPr>
          <a:xfrm flipH="1">
            <a:off x="445836"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FB2DE9E8-B392-4A4B-9C7B-6004C31B5E6D}"/>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F52E96B5-82CC-DD79-830D-EDC46F02FABC}"/>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D6907130-7DE1-4283-FD6E-2A785680764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AA9179B9-C501-CA8F-F44C-EDAD88CD6DB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9EDCB84D-69F5-51ED-6C10-7BC298BE5149}"/>
              </a:ext>
            </a:extLst>
          </p:cNvPr>
          <p:cNvSpPr txBox="1"/>
          <p:nvPr/>
        </p:nvSpPr>
        <p:spPr>
          <a:xfrm>
            <a:off x="1510999" y="322312"/>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13. Use referencing conventions</a:t>
            </a:r>
            <a:endParaRPr lang="en-AU" b="1" dirty="0">
              <a:latin typeface="Arial Narrow" panose="020B0606020202030204" pitchFamily="34" charset="0"/>
            </a:endParaRPr>
          </a:p>
        </p:txBody>
      </p:sp>
      <p:pic>
        <p:nvPicPr>
          <p:cNvPr id="38" name="Picture 37" descr="A screenshot of a survey&#10;&#10;Description automatically generated">
            <a:extLst>
              <a:ext uri="{FF2B5EF4-FFF2-40B4-BE49-F238E27FC236}">
                <a16:creationId xmlns:a16="http://schemas.microsoft.com/office/drawing/2014/main" id="{6C0B7315-D0A4-5F59-D3A8-D59BFC687A92}"/>
              </a:ext>
            </a:extLst>
          </p:cNvPr>
          <p:cNvPicPr>
            <a:picLocks noChangeAspect="1"/>
          </p:cNvPicPr>
          <p:nvPr/>
        </p:nvPicPr>
        <p:blipFill rotWithShape="1">
          <a:blip r:embed="rId3">
            <a:extLst>
              <a:ext uri="{28A0092B-C50C-407E-A947-70E740481C1C}">
                <a14:useLocalDpi xmlns:a14="http://schemas.microsoft.com/office/drawing/2010/main" val="0"/>
              </a:ext>
            </a:extLst>
          </a:blip>
          <a:srcRect b="18594"/>
          <a:stretch/>
        </p:blipFill>
        <p:spPr>
          <a:xfrm>
            <a:off x="980728" y="1085489"/>
            <a:ext cx="4694789" cy="1527762"/>
          </a:xfrm>
          <a:prstGeom prst="rect">
            <a:avLst/>
          </a:prstGeom>
        </p:spPr>
      </p:pic>
      <p:sp>
        <p:nvSpPr>
          <p:cNvPr id="39" name="Rectangle 38">
            <a:extLst>
              <a:ext uri="{FF2B5EF4-FFF2-40B4-BE49-F238E27FC236}">
                <a16:creationId xmlns:a16="http://schemas.microsoft.com/office/drawing/2014/main" id="{59343730-C5D0-44E1-EA48-6965F057E372}"/>
              </a:ext>
            </a:extLst>
          </p:cNvPr>
          <p:cNvSpPr/>
          <p:nvPr/>
        </p:nvSpPr>
        <p:spPr>
          <a:xfrm>
            <a:off x="461205" y="3056218"/>
            <a:ext cx="5992872" cy="24935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5D849A8-E655-7F6A-90E4-352E060B3B41}"/>
              </a:ext>
            </a:extLst>
          </p:cNvPr>
          <p:cNvSpPr txBox="1"/>
          <p:nvPr/>
        </p:nvSpPr>
        <p:spPr>
          <a:xfrm>
            <a:off x="473596" y="3141132"/>
            <a:ext cx="5923199" cy="2677656"/>
          </a:xfrm>
          <a:prstGeom prst="rect">
            <a:avLst/>
          </a:prstGeom>
          <a:noFill/>
        </p:spPr>
        <p:txBody>
          <a:bodyPr wrap="square">
            <a:spAutoFit/>
          </a:bodyPr>
          <a:lstStyle/>
          <a:p>
            <a:r>
              <a:rPr lang="en-US" sz="1200" dirty="0">
                <a:latin typeface="Arial Narrow" panose="020B0604020202020204" pitchFamily="34" charset="0"/>
                <a:cs typeface="Arial Narrow" panose="020B0604020202020204" pitchFamily="34" charset="0"/>
              </a:rPr>
              <a:t>In conclusion, the aim of this experiment was to [  ____________________  ]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results suggest [  ____________________  ] because [  ____________________  ].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values for [standard deviation?] suggest the answer to the research question is</a:t>
            </a:r>
          </a:p>
          <a:p>
            <a:r>
              <a:rPr lang="en-US" sz="1200" dirty="0">
                <a:latin typeface="Arial Narrow" panose="020B0604020202020204" pitchFamily="34" charset="0"/>
                <a:cs typeface="Arial Narrow" panose="020B0604020202020204" pitchFamily="34" charset="0"/>
              </a:rPr>
              <a:t> [reliable] [unreliable] (select one).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The values for [standard error of the mean?] suggest the answer to the research question is </a:t>
            </a:r>
          </a:p>
          <a:p>
            <a:r>
              <a:rPr lang="en-US" sz="1200" dirty="0">
                <a:latin typeface="Arial Narrow" panose="020B0604020202020204" pitchFamily="34" charset="0"/>
                <a:cs typeface="Arial Narrow" panose="020B0604020202020204" pitchFamily="34" charset="0"/>
              </a:rPr>
              <a:t>[valid] [invalid] (select one).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Suggested improvements include [  ____________________  ] .</a:t>
            </a:r>
          </a:p>
          <a:p>
            <a:r>
              <a:rPr lang="en-US" sz="1200" dirty="0">
                <a:latin typeface="Arial Narrow" panose="020B0604020202020204" pitchFamily="34" charset="0"/>
                <a:cs typeface="Arial Narrow" panose="020B0604020202020204" pitchFamily="34" charset="0"/>
              </a:rPr>
              <a:t>Suggested extensions include [ ____________________  ] .</a:t>
            </a:r>
          </a:p>
          <a:p>
            <a:endParaRPr lang="en-US" sz="1200"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p:txBody>
      </p:sp>
      <p:sp>
        <p:nvSpPr>
          <p:cNvPr id="42" name="TextBox 41">
            <a:extLst>
              <a:ext uri="{FF2B5EF4-FFF2-40B4-BE49-F238E27FC236}">
                <a16:creationId xmlns:a16="http://schemas.microsoft.com/office/drawing/2014/main" id="{802FBB85-E3A8-A1A3-DD85-5326DAB3D5C4}"/>
              </a:ext>
            </a:extLst>
          </p:cNvPr>
          <p:cNvSpPr txBox="1"/>
          <p:nvPr/>
        </p:nvSpPr>
        <p:spPr>
          <a:xfrm>
            <a:off x="416314" y="2771800"/>
            <a:ext cx="2463739"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For example</a:t>
            </a:r>
          </a:p>
        </p:txBody>
      </p:sp>
      <p:pic>
        <p:nvPicPr>
          <p:cNvPr id="43" name="Picture 42" descr="A screenshot of a computer&#10;&#10;Description automatically generated">
            <a:extLst>
              <a:ext uri="{FF2B5EF4-FFF2-40B4-BE49-F238E27FC236}">
                <a16:creationId xmlns:a16="http://schemas.microsoft.com/office/drawing/2014/main" id="{C914D011-C988-913D-ACC0-322BDF829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92" y="5602144"/>
            <a:ext cx="5187816" cy="3196816"/>
          </a:xfrm>
          <a:prstGeom prst="rect">
            <a:avLst/>
          </a:prstGeom>
        </p:spPr>
      </p:pic>
    </p:spTree>
    <p:extLst>
      <p:ext uri="{BB962C8B-B14F-4D97-AF65-F5344CB8AC3E}">
        <p14:creationId xmlns:p14="http://schemas.microsoft.com/office/powerpoint/2010/main" val="344348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8" name="Straight Connector 7">
            <a:extLst>
              <a:ext uri="{FF2B5EF4-FFF2-40B4-BE49-F238E27FC236}">
                <a16:creationId xmlns:a16="http://schemas.microsoft.com/office/drawing/2014/main" id="{BC6167DA-89AA-9E96-ADDF-01B190B2D7C0}"/>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57F9ECA0-3F44-E198-CE87-F031FE7CF48F}"/>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2" name="TextBox 36">
            <a:extLst>
              <a:ext uri="{FF2B5EF4-FFF2-40B4-BE49-F238E27FC236}">
                <a16:creationId xmlns:a16="http://schemas.microsoft.com/office/drawing/2014/main" id="{3990F9A8-8043-A9C8-BFB3-94F3F8E20F14}"/>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 name="TextBox 1">
            <a:extLst>
              <a:ext uri="{FF2B5EF4-FFF2-40B4-BE49-F238E27FC236}">
                <a16:creationId xmlns:a16="http://schemas.microsoft.com/office/drawing/2014/main" id="{62059991-6BD5-D6E8-5D16-AEB1076832F9}"/>
              </a:ext>
            </a:extLst>
          </p:cNvPr>
          <p:cNvSpPr txBox="1"/>
          <p:nvPr/>
        </p:nvSpPr>
        <p:spPr>
          <a:xfrm>
            <a:off x="1592947" y="34902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14. Mark your paper</a:t>
            </a:r>
          </a:p>
        </p:txBody>
      </p:sp>
      <p:sp>
        <p:nvSpPr>
          <p:cNvPr id="9" name="TextBox 8">
            <a:extLst>
              <a:ext uri="{FF2B5EF4-FFF2-40B4-BE49-F238E27FC236}">
                <a16:creationId xmlns:a16="http://schemas.microsoft.com/office/drawing/2014/main" id="{305C47F0-238E-605F-808C-B4F06D3E3ED8}"/>
              </a:ext>
            </a:extLst>
          </p:cNvPr>
          <p:cNvSpPr txBox="1"/>
          <p:nvPr/>
        </p:nvSpPr>
        <p:spPr>
          <a:xfrm>
            <a:off x="442069" y="1019903"/>
            <a:ext cx="5426768" cy="7478970"/>
          </a:xfrm>
          <a:prstGeom prst="rect">
            <a:avLst/>
          </a:prstGeom>
          <a:noFill/>
        </p:spPr>
        <p:txBody>
          <a:bodyPr wrap="square" rtlCol="0">
            <a:spAutoFit/>
          </a:bodyPr>
          <a:lstStyle/>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Research and Planning</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Rationale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Considered rationale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rationale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Vague or irrelevant rationale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Modifications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modifications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Feasible modifications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modifications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Research Question</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Specific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Methodology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Sufficient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Insufficient and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Management of risks AND ethical or environmental considerations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Considered management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Management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Inadequate management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Analysis of Evidence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Processing of Data</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Correct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Identification of Trends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Thorough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Obvious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Identification of Uncertainty AND Limitations of Evidence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Thorough and Appropriate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Incorrect or insufficient (1-2)</a:t>
            </a:r>
          </a:p>
          <a:p>
            <a:endParaRPr lang="en-AU" sz="800" u="sng"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The collection of ….raw data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Sufficient and relevant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Relevant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Insufficient and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endParaRPr lang="en-US" sz="8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3317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6C116-04AF-5B46-0DA9-40F494F746BF}"/>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 name="Straight Connector 5">
            <a:extLst>
              <a:ext uri="{FF2B5EF4-FFF2-40B4-BE49-F238E27FC236}">
                <a16:creationId xmlns:a16="http://schemas.microsoft.com/office/drawing/2014/main" id="{27BA6998-03AD-5C4E-170F-599CC1B90B88}"/>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7">
            <a:extLst>
              <a:ext uri="{FF2B5EF4-FFF2-40B4-BE49-F238E27FC236}">
                <a16:creationId xmlns:a16="http://schemas.microsoft.com/office/drawing/2014/main" id="{2EC76657-5FAF-5F2B-A179-B44918AF00A4}"/>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6" name="TextBox 15">
            <a:extLst>
              <a:ext uri="{FF2B5EF4-FFF2-40B4-BE49-F238E27FC236}">
                <a16:creationId xmlns:a16="http://schemas.microsoft.com/office/drawing/2014/main" id="{6C17A5DC-3202-E19D-3C47-1EEE48F19A82}"/>
              </a:ext>
            </a:extLst>
          </p:cNvPr>
          <p:cNvSpPr txBox="1"/>
          <p:nvPr/>
        </p:nvSpPr>
        <p:spPr>
          <a:xfrm>
            <a:off x="522512" y="2814988"/>
            <a:ext cx="5861776" cy="276999"/>
          </a:xfrm>
          <a:prstGeom prst="rect">
            <a:avLst/>
          </a:prstGeom>
          <a:noFill/>
        </p:spPr>
        <p:txBody>
          <a:bodyPr wrap="square" rtlCol="0">
            <a:spAutoFit/>
          </a:bodyPr>
          <a:lstStyle/>
          <a:p>
            <a:r>
              <a:rPr lang="en-AU" sz="1200" b="1" dirty="0">
                <a:solidFill>
                  <a:schemeClr val="bg1"/>
                </a:solidFill>
                <a:latin typeface="Arial Narrow" panose="020B0606020202030204" pitchFamily="34" charset="0"/>
              </a:rPr>
              <a:t>Activity: Using the ISMG Criteria below, give a mark out of 5 for the rationale provided above.</a:t>
            </a:r>
          </a:p>
        </p:txBody>
      </p:sp>
      <p:cxnSp>
        <p:nvCxnSpPr>
          <p:cNvPr id="8" name="Straight Connector 7">
            <a:extLst>
              <a:ext uri="{FF2B5EF4-FFF2-40B4-BE49-F238E27FC236}">
                <a16:creationId xmlns:a16="http://schemas.microsoft.com/office/drawing/2014/main" id="{BB4F2ECF-78EB-63E7-4251-F5F8F11981E4}"/>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E8536462-1CF8-4048-7582-B4513A2A3C9D}"/>
              </a:ext>
            </a:extLst>
          </p:cNvPr>
          <p:cNvSpPr txBox="1"/>
          <p:nvPr/>
        </p:nvSpPr>
        <p:spPr>
          <a:xfrm>
            <a:off x="476672"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BBF65617-AE03-1DDA-98E2-F47553538781}"/>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2" name="TextBox 1">
            <a:extLst>
              <a:ext uri="{FF2B5EF4-FFF2-40B4-BE49-F238E27FC236}">
                <a16:creationId xmlns:a16="http://schemas.microsoft.com/office/drawing/2014/main" id="{B24532F2-E2C4-0E30-B006-680F154307B7}"/>
              </a:ext>
            </a:extLst>
          </p:cNvPr>
          <p:cNvSpPr txBox="1"/>
          <p:nvPr/>
        </p:nvSpPr>
        <p:spPr>
          <a:xfrm>
            <a:off x="473712" y="1018331"/>
            <a:ext cx="5426768" cy="4770537"/>
          </a:xfrm>
          <a:prstGeom prst="rect">
            <a:avLst/>
          </a:prstGeom>
          <a:noFill/>
        </p:spPr>
        <p:txBody>
          <a:bodyPr wrap="square" rtlCol="0">
            <a:spAutoFit/>
          </a:bodyPr>
          <a:lstStyle/>
          <a:p>
            <a:r>
              <a:rPr lang="en-AU" sz="1000" b="1" dirty="0">
                <a:effectLst/>
                <a:latin typeface="Arial Narrow" panose="020B0604020202020204" pitchFamily="34" charset="0"/>
                <a:ea typeface="Calibri" panose="020F0502020204030204" pitchFamily="34" charset="0"/>
                <a:cs typeface="Arial Narrow" panose="020B0604020202020204" pitchFamily="34" charset="0"/>
              </a:rPr>
              <a:t> Criterion: Interpretation and Evaluation</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Conclusion (linked to the RQ)</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Inappropriate or irrelevant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Evaluation of the experimental process</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Justified discussion of its reliability AND validity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Reasonable description of its reliability AND validity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Cursory or Simplistic Statements about its reliability AND validity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Suggested Improvements AND extensions to the experiment that are…</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LOGICALLY DERIVED FROM the analysis of evidence (5-6)</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RELATED TO the analysis of evidence (3-4)</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Ineffective or irrelevant suggestions (1-2)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1000" b="1" dirty="0">
                <a:effectLst/>
                <a:latin typeface="Arial Narrow" panose="020B0604020202020204" pitchFamily="34" charset="0"/>
                <a:ea typeface="Calibri" panose="020F0502020204030204" pitchFamily="34" charset="0"/>
                <a:cs typeface="Arial Narrow" panose="020B0604020202020204" pitchFamily="34" charset="0"/>
              </a:rPr>
              <a:t>Criterion: Communication</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Use of scientific language and representations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Fluent and concise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Competent (1)</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Use of Genre Conventions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none" strike="noStrike" dirty="0">
                <a:effectLst/>
                <a:latin typeface="Arial Narrow" panose="020B0604020202020204" pitchFamily="34" charset="0"/>
                <a:ea typeface="Calibri" panose="020F0502020204030204" pitchFamily="34" charset="0"/>
                <a:cs typeface="Arial Narrow" panose="020B0604020202020204" pitchFamily="34" charset="0"/>
              </a:rPr>
              <a:t>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Appropriate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(1)</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 </a:t>
            </a:r>
          </a:p>
          <a:p>
            <a:r>
              <a:rPr lang="en-AU" sz="800" u="sng" dirty="0">
                <a:effectLst/>
                <a:latin typeface="Arial Narrow" panose="020B0604020202020204" pitchFamily="34" charset="0"/>
                <a:ea typeface="Calibri" panose="020F0502020204030204" pitchFamily="34" charset="0"/>
                <a:cs typeface="Arial Narrow" panose="020B0604020202020204" pitchFamily="34" charset="0"/>
              </a:rPr>
              <a:t>Referencing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u="none" strike="noStrike" dirty="0">
                <a:effectLst/>
                <a:latin typeface="Arial Narrow" panose="020B0604020202020204" pitchFamily="34" charset="0"/>
                <a:ea typeface="Calibri" panose="020F0502020204030204" pitchFamily="34" charset="0"/>
                <a:cs typeface="Arial Narrow" panose="020B0604020202020204" pitchFamily="34" charset="0"/>
              </a:rPr>
              <a:t> </a:t>
            </a:r>
            <a:endParaRPr lang="en-AU" sz="800" dirty="0">
              <a:effectLst/>
              <a:latin typeface="Arial Narrow" panose="020B0604020202020204" pitchFamily="34" charset="0"/>
              <a:ea typeface="Calibri" panose="020F0502020204030204" pitchFamily="34" charset="0"/>
              <a:cs typeface="Arial Narrow" panose="020B0604020202020204" pitchFamily="34" charset="0"/>
            </a:endParaRPr>
          </a:p>
          <a:p>
            <a:r>
              <a:rPr lang="en-AU" sz="800" dirty="0">
                <a:effectLst/>
                <a:latin typeface="Arial Narrow" panose="020B0604020202020204" pitchFamily="34" charset="0"/>
                <a:ea typeface="Calibri" panose="020F0502020204030204" pitchFamily="34" charset="0"/>
                <a:cs typeface="Arial Narrow" panose="020B0604020202020204" pitchFamily="34" charset="0"/>
              </a:rPr>
              <a:t>Appropriate (2)</a:t>
            </a:r>
          </a:p>
          <a:p>
            <a:r>
              <a:rPr lang="en-AU" sz="800" dirty="0">
                <a:effectLst/>
                <a:latin typeface="Arial Narrow" panose="020B0604020202020204" pitchFamily="34" charset="0"/>
                <a:ea typeface="Calibri" panose="020F0502020204030204" pitchFamily="34" charset="0"/>
                <a:cs typeface="Arial Narrow" panose="020B0604020202020204" pitchFamily="34" charset="0"/>
              </a:rPr>
              <a:t>Basic (1)</a:t>
            </a:r>
          </a:p>
          <a:p>
            <a:endParaRPr lang="en-US" sz="800" dirty="0">
              <a:latin typeface="Arial Narrow" panose="020B0604020202020204" pitchFamily="34" charset="0"/>
              <a:cs typeface="Arial Narrow" panose="020B0604020202020204" pitchFamily="34" charset="0"/>
            </a:endParaRPr>
          </a:p>
        </p:txBody>
      </p:sp>
      <p:sp>
        <p:nvSpPr>
          <p:cNvPr id="3" name="TextBox 2">
            <a:extLst>
              <a:ext uri="{FF2B5EF4-FFF2-40B4-BE49-F238E27FC236}">
                <a16:creationId xmlns:a16="http://schemas.microsoft.com/office/drawing/2014/main" id="{8BEF5C8A-6F4E-513E-F983-06A9BDA8888F}"/>
              </a:ext>
            </a:extLst>
          </p:cNvPr>
          <p:cNvSpPr txBox="1"/>
          <p:nvPr/>
        </p:nvSpPr>
        <p:spPr>
          <a:xfrm>
            <a:off x="1592947" y="349029"/>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14. Mark your paper</a:t>
            </a:r>
          </a:p>
        </p:txBody>
      </p:sp>
    </p:spTree>
    <p:extLst>
      <p:ext uri="{BB962C8B-B14F-4D97-AF65-F5344CB8AC3E}">
        <p14:creationId xmlns:p14="http://schemas.microsoft.com/office/powerpoint/2010/main" val="366775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401721" y="988929"/>
            <a:ext cx="5990108" cy="677108"/>
          </a:xfrm>
          <a:prstGeom prst="rect">
            <a:avLst/>
          </a:prstGeom>
        </p:spPr>
        <p:txBody>
          <a:bodyPr wrap="square">
            <a:spAutoFit/>
          </a:bodyPr>
          <a:lstStyle/>
          <a:p>
            <a:pPr>
              <a:spcAft>
                <a:spcPts val="0"/>
              </a:spcAft>
            </a:pPr>
            <a:r>
              <a:rPr lang="en-GB" sz="1400" b="1" dirty="0">
                <a:latin typeface="Arial Narrow" panose="020B0606020202030204" pitchFamily="34" charset="0"/>
                <a:ea typeface="Times New Roman" panose="02020603050405020304" pitchFamily="18" charset="0"/>
              </a:rPr>
              <a:t>What does it mean by ‘modify’?</a:t>
            </a:r>
          </a:p>
          <a:p>
            <a:pPr>
              <a:spcAft>
                <a:spcPts val="0"/>
              </a:spcAft>
            </a:pPr>
            <a:r>
              <a:rPr lang="en-GB" sz="1200" dirty="0">
                <a:latin typeface="Arial Narrow" panose="020B0606020202030204" pitchFamily="34" charset="0"/>
                <a:ea typeface="Times New Roman" panose="02020603050405020304" pitchFamily="18" charset="0"/>
              </a:rPr>
              <a:t>When we modify an experiment, we change the methodology (and perhaps the aim and RQ too). </a:t>
            </a:r>
          </a:p>
          <a:p>
            <a:pPr>
              <a:spcAft>
                <a:spcPts val="0"/>
              </a:spcAft>
            </a:pPr>
            <a:r>
              <a:rPr lang="en-GB" sz="1200" dirty="0">
                <a:latin typeface="Arial Narrow" panose="020B0606020202030204" pitchFamily="34" charset="0"/>
                <a:ea typeface="Times New Roman" panose="02020603050405020304" pitchFamily="18" charset="0"/>
              </a:rPr>
              <a:t>When we modify an experiment we </a:t>
            </a:r>
            <a:r>
              <a:rPr lang="en-GB" sz="1200" b="1" dirty="0">
                <a:latin typeface="Arial Narrow" panose="020B0606020202030204" pitchFamily="34" charset="0"/>
                <a:ea typeface="Times New Roman" panose="02020603050405020304" pitchFamily="18" charset="0"/>
              </a:rPr>
              <a:t>redirect, refine </a:t>
            </a:r>
            <a:r>
              <a:rPr lang="en-GB" sz="1200" dirty="0">
                <a:latin typeface="Arial Narrow" panose="020B0606020202030204" pitchFamily="34" charset="0"/>
                <a:ea typeface="Times New Roman" panose="02020603050405020304" pitchFamily="18" charset="0"/>
              </a:rPr>
              <a:t>and/or </a:t>
            </a:r>
            <a:r>
              <a:rPr lang="en-GB" sz="1200" b="1" dirty="0">
                <a:latin typeface="Arial Narrow" panose="020B0606020202030204" pitchFamily="34" charset="0"/>
                <a:ea typeface="Times New Roman" panose="02020603050405020304" pitchFamily="18" charset="0"/>
              </a:rPr>
              <a:t>extend </a:t>
            </a:r>
            <a:r>
              <a:rPr lang="en-GB" sz="1200" dirty="0">
                <a:latin typeface="Arial Narrow" panose="020B0606020202030204" pitchFamily="34" charset="0"/>
                <a:ea typeface="Times New Roman" panose="02020603050405020304" pitchFamily="18" charset="0"/>
              </a:rPr>
              <a:t>the experiment.</a:t>
            </a:r>
          </a:p>
        </p:txBody>
      </p:sp>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192009C-73BC-F294-244A-498CA04A4FFD}"/>
              </a:ext>
            </a:extLst>
          </p:cNvPr>
          <p:cNvSpPr txBox="1"/>
          <p:nvPr/>
        </p:nvSpPr>
        <p:spPr>
          <a:xfrm>
            <a:off x="1611248" y="332310"/>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2. Modify it</a:t>
            </a:r>
          </a:p>
        </p:txBody>
      </p:sp>
      <p:cxnSp>
        <p:nvCxnSpPr>
          <p:cNvPr id="2" name="Straight Connector 1">
            <a:extLst>
              <a:ext uri="{FF2B5EF4-FFF2-40B4-BE49-F238E27FC236}">
                <a16:creationId xmlns:a16="http://schemas.microsoft.com/office/drawing/2014/main" id="{5E558FCE-5AE8-D793-577F-657CCC76B9A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7F01067-107E-2909-A0D6-D5D941CB06D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E77EFB3-C7FF-DC53-3431-9C18CC9D488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3" name="Rectangle 12">
            <a:extLst>
              <a:ext uri="{FF2B5EF4-FFF2-40B4-BE49-F238E27FC236}">
                <a16:creationId xmlns:a16="http://schemas.microsoft.com/office/drawing/2014/main" id="{B9D28486-68AD-C0C9-4F4D-974769E95F9B}"/>
              </a:ext>
            </a:extLst>
          </p:cNvPr>
          <p:cNvSpPr/>
          <p:nvPr/>
        </p:nvSpPr>
        <p:spPr>
          <a:xfrm>
            <a:off x="486824" y="2435209"/>
            <a:ext cx="5827299" cy="62462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895A4C1-FECA-6106-3998-8AF1546D361C}"/>
              </a:ext>
            </a:extLst>
          </p:cNvPr>
          <p:cNvSpPr txBox="1"/>
          <p:nvPr/>
        </p:nvSpPr>
        <p:spPr>
          <a:xfrm>
            <a:off x="552826" y="2427790"/>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HOW did you modify the original experiment? Tick the applicable box/es.</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F611FD3C-7199-777C-5678-D0E7DAE0BA2E}"/>
              </a:ext>
            </a:extLst>
          </p:cNvPr>
          <p:cNvSpPr txBox="1"/>
          <p:nvPr/>
        </p:nvSpPr>
        <p:spPr>
          <a:xfrm>
            <a:off x="486824" y="1693421"/>
            <a:ext cx="5827299" cy="646331"/>
          </a:xfrm>
          <a:prstGeom prst="rect">
            <a:avLst/>
          </a:prstGeom>
          <a:solidFill>
            <a:schemeClr val="bg1">
              <a:lumMod val="85000"/>
            </a:schemeClr>
          </a:solidFill>
        </p:spPr>
        <p:txBody>
          <a:bodyPr wrap="square">
            <a:spAutoFit/>
          </a:bodyPr>
          <a:lstStyle/>
          <a:p>
            <a:pPr>
              <a:spcAft>
                <a:spcPts val="0"/>
              </a:spcAft>
            </a:pPr>
            <a:r>
              <a:rPr lang="en-AU" sz="900" b="1" dirty="0">
                <a:latin typeface="Arial Narrow" panose="020B0606020202030204" pitchFamily="34" charset="0"/>
                <a:ea typeface="Times New Roman" panose="02020603050405020304" pitchFamily="18" charset="0"/>
              </a:rPr>
              <a:t>Redirect:</a:t>
            </a:r>
            <a:r>
              <a:rPr lang="en-AU" sz="900" dirty="0">
                <a:latin typeface="Arial Narrow" panose="020B0606020202030204" pitchFamily="34" charset="0"/>
                <a:ea typeface="Times New Roman" panose="02020603050405020304" pitchFamily="18" charset="0"/>
              </a:rPr>
              <a:t> this means that you’ll change the methodology to develop more insight into what was observed in the original experiment.</a:t>
            </a:r>
          </a:p>
          <a:p>
            <a:pPr>
              <a:spcAft>
                <a:spcPts val="0"/>
              </a:spcAft>
            </a:pPr>
            <a:r>
              <a:rPr lang="en-AU" sz="900" b="1" dirty="0">
                <a:latin typeface="Arial Narrow" panose="020B0606020202030204" pitchFamily="34" charset="0"/>
                <a:ea typeface="Times New Roman" panose="02020603050405020304" pitchFamily="18" charset="0"/>
              </a:rPr>
              <a:t>Refine</a:t>
            </a:r>
            <a:r>
              <a:rPr lang="en-AU" sz="900" dirty="0">
                <a:latin typeface="Arial Narrow" panose="020B0606020202030204" pitchFamily="34" charset="0"/>
                <a:ea typeface="Times New Roman" panose="02020603050405020304" pitchFamily="18" charset="0"/>
              </a:rPr>
              <a:t>: this means that you’ll change the methodology to gather more accurate or precise data and increase validity and reliability.</a:t>
            </a:r>
          </a:p>
          <a:p>
            <a:pPr>
              <a:spcAft>
                <a:spcPts val="0"/>
              </a:spcAft>
            </a:pPr>
            <a:r>
              <a:rPr lang="en-AU" sz="900" b="1" dirty="0">
                <a:latin typeface="Arial Narrow" panose="020B0606020202030204" pitchFamily="34" charset="0"/>
                <a:ea typeface="Times New Roman" panose="02020603050405020304" pitchFamily="18" charset="0"/>
              </a:rPr>
              <a:t>Extend</a:t>
            </a:r>
            <a:r>
              <a:rPr lang="en-AU" sz="900" dirty="0">
                <a:latin typeface="Arial Narrow" panose="020B0606020202030204" pitchFamily="34" charset="0"/>
                <a:ea typeface="Times New Roman" panose="02020603050405020304" pitchFamily="18" charset="0"/>
              </a:rPr>
              <a:t>: this means that you’ll change the methodology in order to overcome certain limitations of the scope, or how the data can be applied. This typically allows for further investigations and to understand what is happening in the experiment better.</a:t>
            </a:r>
            <a:endParaRPr lang="en-GB" sz="900" dirty="0">
              <a:latin typeface="Arial Narrow" panose="020B0606020202030204" pitchFamily="34" charset="0"/>
              <a:ea typeface="Times New Roman" panose="02020603050405020304" pitchFamily="18" charset="0"/>
            </a:endParaRPr>
          </a:p>
        </p:txBody>
      </p:sp>
      <p:sp>
        <p:nvSpPr>
          <p:cNvPr id="18" name="Rectangle 17">
            <a:extLst>
              <a:ext uri="{FF2B5EF4-FFF2-40B4-BE49-F238E27FC236}">
                <a16:creationId xmlns:a16="http://schemas.microsoft.com/office/drawing/2014/main" id="{5019B776-1EF5-21DA-83A6-63D4B49C0C73}"/>
              </a:ext>
            </a:extLst>
          </p:cNvPr>
          <p:cNvSpPr/>
          <p:nvPr/>
        </p:nvSpPr>
        <p:spPr>
          <a:xfrm>
            <a:off x="687843" y="2704789"/>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21329C1-9779-544C-E419-C384A759414F}"/>
              </a:ext>
            </a:extLst>
          </p:cNvPr>
          <p:cNvSpPr/>
          <p:nvPr/>
        </p:nvSpPr>
        <p:spPr>
          <a:xfrm>
            <a:off x="2643469" y="2725917"/>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7DA31CC-A624-96B8-8126-EA7D36726893}"/>
              </a:ext>
            </a:extLst>
          </p:cNvPr>
          <p:cNvSpPr txBox="1"/>
          <p:nvPr/>
        </p:nvSpPr>
        <p:spPr>
          <a:xfrm>
            <a:off x="975875" y="269032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REDIRECT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23" name="Rectangle 22">
            <a:extLst>
              <a:ext uri="{FF2B5EF4-FFF2-40B4-BE49-F238E27FC236}">
                <a16:creationId xmlns:a16="http://schemas.microsoft.com/office/drawing/2014/main" id="{1AE71C90-D945-E75B-4C77-BF2A3AC0A8CE}"/>
              </a:ext>
            </a:extLst>
          </p:cNvPr>
          <p:cNvSpPr/>
          <p:nvPr/>
        </p:nvSpPr>
        <p:spPr>
          <a:xfrm>
            <a:off x="393395" y="3107038"/>
            <a:ext cx="5990108" cy="1288045"/>
          </a:xfrm>
          <a:prstGeom prst="rect">
            <a:avLst/>
          </a:prstGeom>
        </p:spPr>
        <p:txBody>
          <a:bodyPr wrap="square">
            <a:spAutoFit/>
          </a:bodyPr>
          <a:lstStyle/>
          <a:p>
            <a:pPr>
              <a:spcAft>
                <a:spcPts val="0"/>
              </a:spcAft>
            </a:pPr>
            <a:r>
              <a:rPr lang="en-GB" sz="1170" b="1" dirty="0">
                <a:latin typeface="Arial Narrow" panose="020B0606020202030204" pitchFamily="34" charset="0"/>
                <a:ea typeface="Times New Roman" panose="02020603050405020304" pitchFamily="18" charset="0"/>
              </a:rPr>
              <a:t>WHY do we modify experiments?</a:t>
            </a:r>
          </a:p>
          <a:p>
            <a:pPr>
              <a:spcAft>
                <a:spcPts val="0"/>
              </a:spcAft>
            </a:pPr>
            <a:r>
              <a:rPr lang="en-GB" sz="1100" dirty="0">
                <a:latin typeface="Arial Narrow" panose="020B0606020202030204" pitchFamily="34" charset="0"/>
                <a:ea typeface="Times New Roman" panose="02020603050405020304" pitchFamily="18" charset="0"/>
              </a:rPr>
              <a:t>We modify experiments to improve on them. When you did the original experiment in class, you would’ve made lots of observations and answered a research question. For example, you might’ve made an observation that gave you an idea of another research question (so you decide to </a:t>
            </a:r>
            <a:r>
              <a:rPr lang="en-GB" sz="1100" i="1" dirty="0">
                <a:latin typeface="Arial Narrow" panose="020B0606020202030204" pitchFamily="34" charset="0"/>
                <a:ea typeface="Times New Roman" panose="02020603050405020304" pitchFamily="18" charset="0"/>
              </a:rPr>
              <a:t>redirect </a:t>
            </a:r>
            <a:r>
              <a:rPr lang="en-GB" sz="1100" dirty="0">
                <a:latin typeface="Arial Narrow" panose="020B0606020202030204" pitchFamily="34" charset="0"/>
                <a:ea typeface="Times New Roman" panose="02020603050405020304" pitchFamily="18" charset="0"/>
              </a:rPr>
              <a:t>the experiment). Or, you might’ve observed a large margin of error in the results and thought of ways to make the results more reliable and valid (so you </a:t>
            </a:r>
            <a:r>
              <a:rPr lang="en-GB" sz="1100" i="1" dirty="0">
                <a:latin typeface="Arial Narrow" panose="020B0606020202030204" pitchFamily="34" charset="0"/>
                <a:ea typeface="Times New Roman" panose="02020603050405020304" pitchFamily="18" charset="0"/>
              </a:rPr>
              <a:t>refine </a:t>
            </a:r>
            <a:r>
              <a:rPr lang="en-GB" sz="1100" dirty="0">
                <a:latin typeface="Arial Narrow" panose="020B0606020202030204" pitchFamily="34" charset="0"/>
                <a:ea typeface="Times New Roman" panose="02020603050405020304" pitchFamily="18" charset="0"/>
              </a:rPr>
              <a:t>the experiment). Or, you might’ve observed the scope of the experiment was too limiting so you decide to add the previous year’s results to this year’s results (so you </a:t>
            </a:r>
            <a:r>
              <a:rPr lang="en-GB" sz="1100" i="1" dirty="0">
                <a:latin typeface="Arial Narrow" panose="020B0606020202030204" pitchFamily="34" charset="0"/>
                <a:ea typeface="Times New Roman" panose="02020603050405020304" pitchFamily="18" charset="0"/>
              </a:rPr>
              <a:t>extend</a:t>
            </a:r>
            <a:r>
              <a:rPr lang="en-GB" sz="1100" dirty="0">
                <a:latin typeface="Arial Narrow" panose="020B0606020202030204" pitchFamily="34" charset="0"/>
                <a:ea typeface="Times New Roman" panose="02020603050405020304" pitchFamily="18" charset="0"/>
              </a:rPr>
              <a:t> the experiment). </a:t>
            </a:r>
          </a:p>
        </p:txBody>
      </p:sp>
      <p:sp>
        <p:nvSpPr>
          <p:cNvPr id="24" name="Rectangle 23">
            <a:extLst>
              <a:ext uri="{FF2B5EF4-FFF2-40B4-BE49-F238E27FC236}">
                <a16:creationId xmlns:a16="http://schemas.microsoft.com/office/drawing/2014/main" id="{923721BC-0FC6-FBDD-B5CE-B2356B9DD84E}"/>
              </a:ext>
            </a:extLst>
          </p:cNvPr>
          <p:cNvSpPr/>
          <p:nvPr/>
        </p:nvSpPr>
        <p:spPr>
          <a:xfrm>
            <a:off x="486824" y="4479338"/>
            <a:ext cx="5827299" cy="116155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3923397-60A7-9A2A-A9AB-5002FF558BFB}"/>
              </a:ext>
            </a:extLst>
          </p:cNvPr>
          <p:cNvSpPr txBox="1"/>
          <p:nvPr/>
        </p:nvSpPr>
        <p:spPr>
          <a:xfrm>
            <a:off x="552826" y="4471919"/>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WHY did you modify the practical or simulation? Tick the correct box</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28" name="Rectangle 27">
            <a:extLst>
              <a:ext uri="{FF2B5EF4-FFF2-40B4-BE49-F238E27FC236}">
                <a16:creationId xmlns:a16="http://schemas.microsoft.com/office/drawing/2014/main" id="{1D9FDF06-2944-E483-B65D-7CDE10CBF532}"/>
              </a:ext>
            </a:extLst>
          </p:cNvPr>
          <p:cNvSpPr/>
          <p:nvPr/>
        </p:nvSpPr>
        <p:spPr>
          <a:xfrm>
            <a:off x="687843" y="4748918"/>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D53FE8-6383-FA62-DF89-6AAAC0F0CF49}"/>
              </a:ext>
            </a:extLst>
          </p:cNvPr>
          <p:cNvSpPr/>
          <p:nvPr/>
        </p:nvSpPr>
        <p:spPr>
          <a:xfrm>
            <a:off x="687843" y="5031811"/>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F1E0523-C79F-7326-B964-BEA4858AAE92}"/>
              </a:ext>
            </a:extLst>
          </p:cNvPr>
          <p:cNvSpPr txBox="1"/>
          <p:nvPr/>
        </p:nvSpPr>
        <p:spPr>
          <a:xfrm>
            <a:off x="975874" y="4734458"/>
            <a:ext cx="5261437"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REDIRECTED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aim and research question</a:t>
            </a:r>
          </a:p>
        </p:txBody>
      </p:sp>
      <p:sp>
        <p:nvSpPr>
          <p:cNvPr id="33" name="TextBox 32">
            <a:extLst>
              <a:ext uri="{FF2B5EF4-FFF2-40B4-BE49-F238E27FC236}">
                <a16:creationId xmlns:a16="http://schemas.microsoft.com/office/drawing/2014/main" id="{28F8798C-7809-689C-58BA-A358243A6E4B}"/>
              </a:ext>
            </a:extLst>
          </p:cNvPr>
          <p:cNvSpPr txBox="1"/>
          <p:nvPr/>
        </p:nvSpPr>
        <p:spPr>
          <a:xfrm>
            <a:off x="960302" y="4999787"/>
            <a:ext cx="542102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REFINED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to increase it’s reliability and validity</a:t>
            </a:r>
          </a:p>
        </p:txBody>
      </p:sp>
      <p:sp>
        <p:nvSpPr>
          <p:cNvPr id="36" name="TextBox 35">
            <a:extLst>
              <a:ext uri="{FF2B5EF4-FFF2-40B4-BE49-F238E27FC236}">
                <a16:creationId xmlns:a16="http://schemas.microsoft.com/office/drawing/2014/main" id="{F0271C77-4ECB-09E2-058A-E7285E363E2B}"/>
              </a:ext>
            </a:extLst>
          </p:cNvPr>
          <p:cNvSpPr txBox="1"/>
          <p:nvPr/>
        </p:nvSpPr>
        <p:spPr>
          <a:xfrm>
            <a:off x="501939" y="7598120"/>
            <a:ext cx="5845391" cy="369332"/>
          </a:xfrm>
          <a:prstGeom prst="rect">
            <a:avLst/>
          </a:prstGeom>
          <a:solidFill>
            <a:schemeClr val="bg1">
              <a:lumMod val="85000"/>
            </a:schemeClr>
          </a:solidFill>
        </p:spPr>
        <p:txBody>
          <a:bodyPr wrap="square">
            <a:spAutoFit/>
          </a:bodyPr>
          <a:lstStyle/>
          <a:p>
            <a:pPr>
              <a:spcAft>
                <a:spcPts val="0"/>
              </a:spcAft>
            </a:pPr>
            <a:r>
              <a:rPr lang="en-GB" sz="900" b="1" dirty="0">
                <a:latin typeface="Arial Narrow" panose="020B0606020202030204" pitchFamily="34" charset="0"/>
                <a:ea typeface="Times New Roman" panose="02020603050405020304" pitchFamily="18" charset="0"/>
              </a:rPr>
              <a:t>What does VALIDITY mean? </a:t>
            </a:r>
            <a:r>
              <a:rPr lang="en-GB" sz="900" dirty="0">
                <a:latin typeface="Arial Narrow" panose="020B0606020202030204" pitchFamily="34" charset="0"/>
                <a:ea typeface="Times New Roman" panose="02020603050405020304" pitchFamily="18" charset="0"/>
              </a:rPr>
              <a:t>How accurate your data was. How close a measurement (your data) is to the true or accepted value.</a:t>
            </a:r>
          </a:p>
          <a:p>
            <a:r>
              <a:rPr lang="en-US" sz="900" b="1" dirty="0">
                <a:latin typeface="Arial Narrow" panose="020B0604020202020204" pitchFamily="34" charset="0"/>
                <a:cs typeface="Arial Narrow" panose="020B0604020202020204" pitchFamily="34" charset="0"/>
              </a:rPr>
              <a:t>What does RELIABILITY mean? </a:t>
            </a:r>
            <a:r>
              <a:rPr lang="en-US" sz="900" dirty="0">
                <a:latin typeface="Arial Narrow" panose="020B0604020202020204" pitchFamily="34" charset="0"/>
                <a:cs typeface="Arial Narrow" panose="020B0604020202020204" pitchFamily="34" charset="0"/>
              </a:rPr>
              <a:t>How precise your data was. E.g. were the repeats all close to being the same (as they should be)?</a:t>
            </a:r>
          </a:p>
        </p:txBody>
      </p:sp>
      <p:sp>
        <p:nvSpPr>
          <p:cNvPr id="48" name="TextBox 47">
            <a:extLst>
              <a:ext uri="{FF2B5EF4-FFF2-40B4-BE49-F238E27FC236}">
                <a16:creationId xmlns:a16="http://schemas.microsoft.com/office/drawing/2014/main" id="{45774A5B-2EA6-BEF5-54F1-93DAE3ECA89B}"/>
              </a:ext>
            </a:extLst>
          </p:cNvPr>
          <p:cNvSpPr txBox="1"/>
          <p:nvPr/>
        </p:nvSpPr>
        <p:spPr>
          <a:xfrm>
            <a:off x="398779" y="5649784"/>
            <a:ext cx="5898576" cy="1795876"/>
          </a:xfrm>
          <a:prstGeom prst="rect">
            <a:avLst/>
          </a:prstGeom>
          <a:noFill/>
        </p:spPr>
        <p:txBody>
          <a:bodyPr wrap="square" rtlCol="0">
            <a:spAutoFit/>
          </a:bodyPr>
          <a:lstStyle/>
          <a:p>
            <a:r>
              <a:rPr lang="en-US" sz="1170" b="1" dirty="0">
                <a:latin typeface="Arial Narrow" panose="020B0604020202020204" pitchFamily="34" charset="0"/>
                <a:cs typeface="Arial Narrow" panose="020B0604020202020204" pitchFamily="34" charset="0"/>
              </a:rPr>
              <a:t>How to identify and improve VALIDITY</a:t>
            </a:r>
          </a:p>
          <a:p>
            <a:r>
              <a:rPr lang="en-US" sz="1100" dirty="0">
                <a:latin typeface="Arial Narrow" panose="020B0604020202020204" pitchFamily="34" charset="0"/>
                <a:cs typeface="Arial Narrow" panose="020B0604020202020204" pitchFamily="34" charset="0"/>
              </a:rPr>
              <a:t>When measurements are ALL too high or ALL too low, the result will </a:t>
            </a:r>
            <a:r>
              <a:rPr lang="en-US" sz="1100" i="1" dirty="0">
                <a:latin typeface="Arial Narrow" panose="020B0604020202020204" pitchFamily="34" charset="0"/>
                <a:cs typeface="Arial Narrow" panose="020B0604020202020204" pitchFamily="34" charset="0"/>
              </a:rPr>
              <a:t>not</a:t>
            </a:r>
            <a:r>
              <a:rPr lang="en-US" sz="1100" dirty="0">
                <a:latin typeface="Arial Narrow" panose="020B0604020202020204" pitchFamily="34" charset="0"/>
                <a:cs typeface="Arial Narrow" panose="020B0604020202020204" pitchFamily="34" charset="0"/>
              </a:rPr>
              <a:t> be valid. It will be</a:t>
            </a:r>
            <a:r>
              <a:rPr lang="en-US" sz="1100" i="1" dirty="0">
                <a:latin typeface="Arial Narrow" panose="020B0604020202020204" pitchFamily="34" charset="0"/>
                <a:cs typeface="Arial Narrow" panose="020B0604020202020204" pitchFamily="34" charset="0"/>
              </a:rPr>
              <a:t> inaccurate</a:t>
            </a:r>
            <a:r>
              <a:rPr lang="en-US" sz="1100" dirty="0">
                <a:latin typeface="Arial Narrow" panose="020B0604020202020204" pitchFamily="34" charset="0"/>
                <a:cs typeface="Arial Narrow" panose="020B0604020202020204" pitchFamily="34" charset="0"/>
              </a:rPr>
              <a:t>. This can occur when instruments are not calibrated (thus giving the same wrong answer every time) or the person taking the measurements does it incorrectly every time. Obviously, to increase the validity (and accuracy) of an experiment requires careful planning. For example, check instruments are calibrated. Refine the measurement method or sampling technique. Brainstorm BEFORE the experiment to make sure all factors that could affect the results are considered. Plan thoroughly. Check equipment. Replace equipment if damaged. If using new equipment, find out how to use it correctly. </a:t>
            </a:r>
          </a:p>
          <a:p>
            <a:endParaRPr lang="en-US" sz="1100" b="1" i="1" u="sng" dirty="0">
              <a:latin typeface="Arial Narrow" panose="020B0604020202020204" pitchFamily="34" charset="0"/>
              <a:cs typeface="Arial Narrow" panose="020B0604020202020204" pitchFamily="34" charset="0"/>
            </a:endParaRPr>
          </a:p>
          <a:p>
            <a:r>
              <a:rPr lang="en-US" sz="1100" b="1" i="1" u="sng" dirty="0">
                <a:latin typeface="Arial Narrow" panose="020B0604020202020204" pitchFamily="34" charset="0"/>
                <a:cs typeface="Arial Narrow" panose="020B0604020202020204" pitchFamily="34" charset="0"/>
              </a:rPr>
              <a:t>WARNING</a:t>
            </a:r>
            <a:r>
              <a:rPr lang="en-US" sz="1100" dirty="0">
                <a:latin typeface="Arial Narrow" panose="020B0604020202020204" pitchFamily="34" charset="0"/>
                <a:cs typeface="Arial Narrow" panose="020B0604020202020204" pitchFamily="34" charset="0"/>
              </a:rPr>
              <a:t> - You may be getting the same ‘</a:t>
            </a:r>
            <a:r>
              <a:rPr lang="en-US" sz="1100" i="1" dirty="0">
                <a:latin typeface="Arial Narrow" panose="020B0604020202020204" pitchFamily="34" charset="0"/>
                <a:cs typeface="Arial Narrow" panose="020B0604020202020204" pitchFamily="34" charset="0"/>
              </a:rPr>
              <a:t>wrong</a:t>
            </a:r>
            <a:r>
              <a:rPr lang="en-US" sz="1100" dirty="0">
                <a:latin typeface="Arial Narrow" panose="020B0604020202020204" pitchFamily="34" charset="0"/>
                <a:cs typeface="Arial Narrow" panose="020B0604020202020204" pitchFamily="34" charset="0"/>
              </a:rPr>
              <a:t>’ result every time! Validity &amp; reliability are two different things.</a:t>
            </a:r>
          </a:p>
        </p:txBody>
      </p:sp>
      <p:sp>
        <p:nvSpPr>
          <p:cNvPr id="8" name="TextBox 7">
            <a:extLst>
              <a:ext uri="{FF2B5EF4-FFF2-40B4-BE49-F238E27FC236}">
                <a16:creationId xmlns:a16="http://schemas.microsoft.com/office/drawing/2014/main" id="{420C4909-3BAC-3079-F17B-CDB204D0077D}"/>
              </a:ext>
            </a:extLst>
          </p:cNvPr>
          <p:cNvSpPr txBox="1"/>
          <p:nvPr/>
        </p:nvSpPr>
        <p:spPr>
          <a:xfrm>
            <a:off x="2997503" y="269032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REFINE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id="{7E01A873-368A-7E8D-A69C-0B54D5C1205E}"/>
              </a:ext>
            </a:extLst>
          </p:cNvPr>
          <p:cNvSpPr/>
          <p:nvPr/>
        </p:nvSpPr>
        <p:spPr>
          <a:xfrm>
            <a:off x="4587134" y="2718497"/>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C3807A3-E242-C0AA-0451-CB18548AF9C0}"/>
              </a:ext>
            </a:extLst>
          </p:cNvPr>
          <p:cNvSpPr txBox="1"/>
          <p:nvPr/>
        </p:nvSpPr>
        <p:spPr>
          <a:xfrm>
            <a:off x="4941168" y="2682909"/>
            <a:ext cx="940957"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EXTEND </a:t>
            </a:r>
            <a:endParaRPr lang="en-US" sz="1200" dirty="0">
              <a:solidFill>
                <a:schemeClr val="bg1"/>
              </a:solidFill>
              <a:latin typeface="Arial Narrow" panose="020B0604020202020204" pitchFamily="34" charset="0"/>
              <a:cs typeface="Arial Narrow" panose="020B0604020202020204" pitchFamily="34" charset="0"/>
            </a:endParaRPr>
          </a:p>
        </p:txBody>
      </p:sp>
      <p:sp>
        <p:nvSpPr>
          <p:cNvPr id="11" name="Rectangle 10">
            <a:extLst>
              <a:ext uri="{FF2B5EF4-FFF2-40B4-BE49-F238E27FC236}">
                <a16:creationId xmlns:a16="http://schemas.microsoft.com/office/drawing/2014/main" id="{9DAEA612-B35B-0B5B-9775-BB85C218B34A}"/>
              </a:ext>
            </a:extLst>
          </p:cNvPr>
          <p:cNvSpPr/>
          <p:nvPr/>
        </p:nvSpPr>
        <p:spPr>
          <a:xfrm>
            <a:off x="687843" y="5328294"/>
            <a:ext cx="288032" cy="2129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22AB3AC-59F5-AB98-8CC3-58B20AFAA347}"/>
              </a:ext>
            </a:extLst>
          </p:cNvPr>
          <p:cNvSpPr txBox="1"/>
          <p:nvPr/>
        </p:nvSpPr>
        <p:spPr>
          <a:xfrm>
            <a:off x="961514" y="5289438"/>
            <a:ext cx="5421026" cy="276999"/>
          </a:xfrm>
          <a:prstGeom prst="rect">
            <a:avLst/>
          </a:prstGeom>
          <a:noFill/>
        </p:spPr>
        <p:txBody>
          <a:bodyPr wrap="square" rtlCol="0">
            <a:spAutoFit/>
          </a:bodyPr>
          <a:lstStyle/>
          <a:p>
            <a:r>
              <a:rPr lang="en-US" sz="1200" dirty="0">
                <a:solidFill>
                  <a:schemeClr val="bg1"/>
                </a:solidFill>
                <a:latin typeface="Arial Narrow" panose="020B0604020202020204" pitchFamily="34" charset="0"/>
                <a:cs typeface="Arial Narrow" panose="020B0604020202020204" pitchFamily="34" charset="0"/>
              </a:rPr>
              <a:t>I </a:t>
            </a:r>
            <a:r>
              <a:rPr lang="en-US" sz="1200" b="1" dirty="0">
                <a:solidFill>
                  <a:schemeClr val="bg1"/>
                </a:solidFill>
                <a:latin typeface="Arial Narrow" panose="020B0604020202020204" pitchFamily="34" charset="0"/>
                <a:cs typeface="Arial Narrow" panose="020B0604020202020204" pitchFamily="34" charset="0"/>
              </a:rPr>
              <a:t>EXTENDED</a:t>
            </a:r>
            <a:r>
              <a:rPr lang="en-US" sz="1200" dirty="0">
                <a:solidFill>
                  <a:schemeClr val="bg1"/>
                </a:solidFill>
                <a:latin typeface="Arial Narrow" panose="020B0604020202020204" pitchFamily="34" charset="0"/>
                <a:cs typeface="Arial Narrow" panose="020B0604020202020204" pitchFamily="34" charset="0"/>
              </a:rPr>
              <a:t> the experiment by changing the methodology to overcome limitations of scope</a:t>
            </a:r>
          </a:p>
        </p:txBody>
      </p:sp>
      <p:sp>
        <p:nvSpPr>
          <p:cNvPr id="15" name="Rectangle 14">
            <a:extLst>
              <a:ext uri="{FF2B5EF4-FFF2-40B4-BE49-F238E27FC236}">
                <a16:creationId xmlns:a16="http://schemas.microsoft.com/office/drawing/2014/main" id="{00AF3245-7545-EC44-A946-0F8F19845897}"/>
              </a:ext>
            </a:extLst>
          </p:cNvPr>
          <p:cNvSpPr/>
          <p:nvPr/>
        </p:nvSpPr>
        <p:spPr>
          <a:xfrm>
            <a:off x="537036" y="8051518"/>
            <a:ext cx="5827299" cy="69578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FC2AF4-011E-D88E-758D-09DDA9954330}"/>
              </a:ext>
            </a:extLst>
          </p:cNvPr>
          <p:cNvSpPr txBox="1"/>
          <p:nvPr/>
        </p:nvSpPr>
        <p:spPr>
          <a:xfrm>
            <a:off x="510408" y="8072437"/>
            <a:ext cx="5870920"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Question: What type of modification increases the </a:t>
            </a:r>
            <a:r>
              <a:rPr lang="en-US" sz="1200" b="1" i="1" dirty="0">
                <a:solidFill>
                  <a:schemeClr val="bg1"/>
                </a:solidFill>
                <a:latin typeface="Arial Narrow" panose="020B0604020202020204" pitchFamily="34" charset="0"/>
                <a:cs typeface="Arial Narrow" panose="020B0604020202020204" pitchFamily="34" charset="0"/>
              </a:rPr>
              <a:t>validity</a:t>
            </a:r>
            <a:r>
              <a:rPr lang="en-US" sz="1200" b="1" dirty="0">
                <a:solidFill>
                  <a:schemeClr val="bg1"/>
                </a:solidFill>
                <a:latin typeface="Arial Narrow" panose="020B0604020202020204" pitchFamily="34" charset="0"/>
                <a:cs typeface="Arial Narrow" panose="020B0604020202020204" pitchFamily="34" charset="0"/>
              </a:rPr>
              <a:t> (redirect, refine, extend) ? Ans. </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40" name="Rectangle 39">
            <a:extLst>
              <a:ext uri="{FF2B5EF4-FFF2-40B4-BE49-F238E27FC236}">
                <a16:creationId xmlns:a16="http://schemas.microsoft.com/office/drawing/2014/main" id="{3C3050E7-4BF4-12B0-3C97-363EFCB72521}"/>
              </a:ext>
            </a:extLst>
          </p:cNvPr>
          <p:cNvSpPr/>
          <p:nvPr/>
        </p:nvSpPr>
        <p:spPr>
          <a:xfrm>
            <a:off x="594273" y="8370356"/>
            <a:ext cx="5643038" cy="30413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61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508001" y="3603664"/>
            <a:ext cx="5844230"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difference in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30" name="Rectangle 29"/>
          <p:cNvSpPr/>
          <p:nvPr/>
        </p:nvSpPr>
        <p:spPr>
          <a:xfrm>
            <a:off x="3689836" y="3657776"/>
            <a:ext cx="1104013" cy="33312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p:cNvSpPr/>
          <p:nvPr/>
        </p:nvSpPr>
        <p:spPr>
          <a:xfrm>
            <a:off x="4968305" y="3660434"/>
            <a:ext cx="1147565" cy="33080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Rectangle 40"/>
          <p:cNvSpPr/>
          <p:nvPr/>
        </p:nvSpPr>
        <p:spPr>
          <a:xfrm>
            <a:off x="2213381" y="3660434"/>
            <a:ext cx="863134" cy="32945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TextBox 41"/>
          <p:cNvSpPr txBox="1"/>
          <p:nvPr/>
        </p:nvSpPr>
        <p:spPr>
          <a:xfrm>
            <a:off x="459724" y="5425657"/>
            <a:ext cx="5868638" cy="430887"/>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endParaRPr lang="en-AU" sz="300" b="1" dirty="0">
              <a:latin typeface="Arial Narrow" panose="020B0606020202030204" pitchFamily="34" charset="0"/>
            </a:endParaRPr>
          </a:p>
          <a:p>
            <a:r>
              <a:rPr lang="en-AU" sz="1200" b="1" dirty="0">
                <a:latin typeface="Arial Narrow" panose="020B0606020202030204" pitchFamily="34" charset="0"/>
              </a:rPr>
              <a:t>Q.  Is there a (linear) relationship between                                           &amp;                                          ?</a:t>
            </a:r>
          </a:p>
          <a:p>
            <a:endParaRPr lang="en-AU" sz="400" b="1" dirty="0">
              <a:latin typeface="Arial Narrow" panose="020B0606020202030204" pitchFamily="34" charset="0"/>
            </a:endParaRPr>
          </a:p>
          <a:p>
            <a:endParaRPr lang="en-AU" sz="300" b="1" dirty="0">
              <a:latin typeface="Arial Narrow" panose="020B0606020202030204" pitchFamily="34" charset="0"/>
            </a:endParaRPr>
          </a:p>
        </p:txBody>
      </p:sp>
      <p:sp>
        <p:nvSpPr>
          <p:cNvPr id="49" name="Rectangle 48"/>
          <p:cNvSpPr/>
          <p:nvPr/>
        </p:nvSpPr>
        <p:spPr>
          <a:xfrm>
            <a:off x="4668672" y="5488062"/>
            <a:ext cx="1315618" cy="31248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p:cNvSpPr/>
          <p:nvPr/>
        </p:nvSpPr>
        <p:spPr>
          <a:xfrm>
            <a:off x="3155166" y="5482908"/>
            <a:ext cx="1315403" cy="31763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411186" y="2336922"/>
            <a:ext cx="6182493" cy="1261884"/>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Research Question </a:t>
            </a:r>
          </a:p>
          <a:p>
            <a:pPr>
              <a:spcAft>
                <a:spcPts val="0"/>
              </a:spcAft>
            </a:pPr>
            <a:r>
              <a:rPr lang="en-GB" sz="1200" dirty="0">
                <a:latin typeface="Arial Narrow" panose="020B0606020202030204" pitchFamily="34" charset="0"/>
                <a:ea typeface="Times New Roman" panose="02020603050405020304" pitchFamily="18" charset="0"/>
              </a:rPr>
              <a:t>It is very important to create a research question that can be answered using the data that you collect!!!!!</a:t>
            </a:r>
          </a:p>
          <a:p>
            <a:pPr>
              <a:spcAft>
                <a:spcPts val="0"/>
              </a:spcAft>
            </a:pPr>
            <a:r>
              <a:rPr lang="en-GB" sz="1200" dirty="0">
                <a:latin typeface="Arial Narrow" panose="020B0606020202030204" pitchFamily="34" charset="0"/>
                <a:ea typeface="Times New Roman" panose="02020603050405020304" pitchFamily="18" charset="0"/>
              </a:rPr>
              <a:t>One way to ensure you can do this, is to word the research question in one of two ways….</a:t>
            </a:r>
          </a:p>
          <a:p>
            <a:pPr algn="ctr">
              <a:spcAft>
                <a:spcPts val="0"/>
              </a:spcAft>
            </a:pPr>
            <a:r>
              <a:rPr lang="en-GB" sz="1200" b="1" i="1" dirty="0">
                <a:latin typeface="Arial Narrow" panose="020B0606020202030204" pitchFamily="34" charset="0"/>
                <a:ea typeface="Times New Roman" panose="02020603050405020304" pitchFamily="18" charset="0"/>
              </a:rPr>
              <a:t>Is there a difference in ….. between ……. &amp; .……?</a:t>
            </a:r>
          </a:p>
          <a:p>
            <a:pPr algn="ctr">
              <a:spcAft>
                <a:spcPts val="0"/>
              </a:spcAft>
            </a:pPr>
            <a:r>
              <a:rPr lang="en-GB" sz="1200" b="1" i="1" dirty="0">
                <a:latin typeface="Arial Narrow" panose="020B0606020202030204" pitchFamily="34" charset="0"/>
                <a:ea typeface="Times New Roman" panose="02020603050405020304" pitchFamily="18" charset="0"/>
              </a:rPr>
              <a:t>Is there a (linear) relationship between ……. &amp; ……..?</a:t>
            </a:r>
          </a:p>
          <a:p>
            <a:pPr>
              <a:spcAft>
                <a:spcPts val="0"/>
              </a:spcAft>
            </a:pPr>
            <a:r>
              <a:rPr lang="en-GB" sz="1200" dirty="0">
                <a:latin typeface="Arial Narrow" panose="020B0606020202030204" pitchFamily="34" charset="0"/>
                <a:ea typeface="Times New Roman" panose="02020603050405020304" pitchFamily="18" charset="0"/>
              </a:rPr>
              <a:t>Wording it like this will ensure you can (statistically) answer your research question with a yes/no answer. </a:t>
            </a:r>
          </a:p>
        </p:txBody>
      </p:sp>
      <p:sp>
        <p:nvSpPr>
          <p:cNvPr id="6" name="Rectangle 5"/>
          <p:cNvSpPr/>
          <p:nvPr/>
        </p:nvSpPr>
        <p:spPr>
          <a:xfrm>
            <a:off x="508001" y="4224549"/>
            <a:ext cx="2666126" cy="2734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The dependent variable</a:t>
            </a:r>
          </a:p>
        </p:txBody>
      </p:sp>
      <p:sp>
        <p:nvSpPr>
          <p:cNvPr id="34" name="Rectangle 33"/>
          <p:cNvSpPr/>
          <p:nvPr/>
        </p:nvSpPr>
        <p:spPr>
          <a:xfrm>
            <a:off x="3232106" y="4231047"/>
            <a:ext cx="3120125" cy="2669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dirty="0">
                <a:solidFill>
                  <a:schemeClr val="bg1"/>
                </a:solidFill>
                <a:latin typeface="Arial Narrow" panose="020B0606020202030204" pitchFamily="34" charset="0"/>
              </a:rPr>
              <a:t>Two groups to compare</a:t>
            </a:r>
          </a:p>
        </p:txBody>
      </p:sp>
      <p:sp>
        <p:nvSpPr>
          <p:cNvPr id="36" name="Up Arrow 35"/>
          <p:cNvSpPr/>
          <p:nvPr/>
        </p:nvSpPr>
        <p:spPr>
          <a:xfrm>
            <a:off x="4045648" y="3970789"/>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5" name="Up Arrow 44"/>
          <p:cNvSpPr/>
          <p:nvPr/>
        </p:nvSpPr>
        <p:spPr>
          <a:xfrm>
            <a:off x="3593448" y="5745894"/>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46" name="Rectangle 45"/>
          <p:cNvSpPr/>
          <p:nvPr/>
        </p:nvSpPr>
        <p:spPr>
          <a:xfrm>
            <a:off x="2959621" y="6009961"/>
            <a:ext cx="3321108" cy="2261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 Must be CONTINUOUS data (&amp; measured as a pair) </a:t>
            </a:r>
          </a:p>
        </p:txBody>
      </p:sp>
      <p:sp>
        <p:nvSpPr>
          <p:cNvPr id="54" name="TextBox 53"/>
          <p:cNvSpPr txBox="1"/>
          <p:nvPr/>
        </p:nvSpPr>
        <p:spPr>
          <a:xfrm>
            <a:off x="418354" y="6101987"/>
            <a:ext cx="5910008"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ghost crab abundance and distance from low tide</a:t>
            </a:r>
            <a:r>
              <a:rPr lang="en-AU" sz="800" dirty="0">
                <a:latin typeface="Arial Narrow" panose="020B0606020202030204" pitchFamily="34" charset="0"/>
              </a:rPr>
              <a:t>? </a:t>
            </a: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microplastic abundance and distance from low tide?</a:t>
            </a:r>
            <a:endParaRPr lang="en-AU" sz="800" dirty="0">
              <a:latin typeface="Arial Narrow" panose="020B0606020202030204" pitchFamily="34" charset="0"/>
            </a:endParaRPr>
          </a:p>
          <a:p>
            <a:r>
              <a:rPr lang="en-AU" sz="800" dirty="0">
                <a:latin typeface="Arial Narrow" panose="020B0606020202030204" pitchFamily="34" charset="0"/>
              </a:rPr>
              <a:t>Is there a (linear) relationship between </a:t>
            </a:r>
            <a:r>
              <a:rPr lang="en-AU" sz="800" i="1" dirty="0">
                <a:latin typeface="Arial Narrow" panose="020B0606020202030204" pitchFamily="34" charset="0"/>
              </a:rPr>
              <a:t>turbidity levels and total suspended solids (TSS)</a:t>
            </a:r>
            <a:r>
              <a:rPr lang="en-AU" sz="800" dirty="0">
                <a:latin typeface="Arial Narrow" panose="020B0606020202030204" pitchFamily="34" charset="0"/>
              </a:rPr>
              <a:t>?</a:t>
            </a:r>
          </a:p>
          <a:p>
            <a:r>
              <a:rPr lang="en-AU" sz="800" dirty="0">
                <a:latin typeface="Arial Narrow" panose="020B0606020202030204" pitchFamily="34" charset="0"/>
              </a:rPr>
              <a:t>Is there a (linear) relationship between temperature and depth of sand (cm)?</a:t>
            </a:r>
          </a:p>
        </p:txBody>
      </p:sp>
      <p:sp>
        <p:nvSpPr>
          <p:cNvPr id="37" name="Rectangle 36"/>
          <p:cNvSpPr/>
          <p:nvPr/>
        </p:nvSpPr>
        <p:spPr>
          <a:xfrm>
            <a:off x="423626" y="962852"/>
            <a:ext cx="5960204" cy="507831"/>
          </a:xfrm>
          <a:prstGeom prst="rect">
            <a:avLst/>
          </a:prstGeom>
        </p:spPr>
        <p:txBody>
          <a:bodyPr wrap="square">
            <a:spAutoFit/>
          </a:bodyPr>
          <a:lstStyle/>
          <a:p>
            <a:pPr>
              <a:spcAft>
                <a:spcPts val="0"/>
              </a:spcAft>
            </a:pPr>
            <a:r>
              <a:rPr lang="en-GB" sz="1600" b="1" dirty="0">
                <a:latin typeface="Arial Narrow" panose="020B0606020202030204" pitchFamily="34" charset="0"/>
                <a:ea typeface="Times New Roman" panose="02020603050405020304" pitchFamily="18" charset="0"/>
              </a:rPr>
              <a:t>The aim of this investigation is to measure the effect of </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on</a:t>
            </a:r>
            <a:r>
              <a:rPr lang="en-GB" sz="1600" dirty="0">
                <a:latin typeface="Arial Narrow" panose="020B0606020202030204" pitchFamily="34" charset="0"/>
                <a:ea typeface="Times New Roman" panose="02020603050405020304" pitchFamily="18" charset="0"/>
              </a:rPr>
              <a:t>…….</a:t>
            </a:r>
            <a:r>
              <a:rPr lang="en-GB" sz="1600" b="1" dirty="0">
                <a:latin typeface="Arial Narrow" panose="020B0606020202030204" pitchFamily="34" charset="0"/>
                <a:ea typeface="Times New Roman" panose="02020603050405020304" pitchFamily="18" charset="0"/>
              </a:rPr>
              <a:t>.               </a:t>
            </a:r>
          </a:p>
          <a:p>
            <a:pPr>
              <a:spcAft>
                <a:spcPts val="0"/>
              </a:spcAft>
            </a:pPr>
            <a:r>
              <a:rPr lang="en-GB" sz="1100" i="1" dirty="0">
                <a:latin typeface="Arial Narrow" panose="020B0606020202030204" pitchFamily="34" charset="0"/>
                <a:ea typeface="Times New Roman" panose="02020603050405020304" pitchFamily="18" charset="0"/>
              </a:rPr>
              <a:t>The aim of your investigation will be to measure the effect of </a:t>
            </a:r>
            <a:r>
              <a:rPr lang="en-GB" sz="1100" dirty="0">
                <a:latin typeface="Arial Narrow" panose="020B0606020202030204" pitchFamily="34" charset="0"/>
                <a:ea typeface="Times New Roman" panose="02020603050405020304" pitchFamily="18" charset="0"/>
              </a:rPr>
              <a:t>the independent variable </a:t>
            </a:r>
            <a:r>
              <a:rPr lang="en-GB" sz="1100" i="1" dirty="0">
                <a:latin typeface="Arial Narrow" panose="020B0606020202030204" pitchFamily="34" charset="0"/>
                <a:ea typeface="Times New Roman" panose="02020603050405020304" pitchFamily="18" charset="0"/>
              </a:rPr>
              <a:t>on</a:t>
            </a:r>
            <a:r>
              <a:rPr lang="en-GB" sz="1100" dirty="0">
                <a:latin typeface="Arial Narrow" panose="020B0606020202030204" pitchFamily="34" charset="0"/>
                <a:ea typeface="Times New Roman" panose="02020603050405020304" pitchFamily="18" charset="0"/>
              </a:rPr>
              <a:t> the dependent variable. </a:t>
            </a:r>
          </a:p>
        </p:txBody>
      </p:sp>
      <p:cxnSp>
        <p:nvCxnSpPr>
          <p:cNvPr id="40" name="Straight Connector 39"/>
          <p:cNvCxnSpPr/>
          <p:nvPr/>
        </p:nvCxnSpPr>
        <p:spPr>
          <a:xfrm flipH="1">
            <a:off x="454848" y="2323746"/>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60990" y="1487819"/>
            <a:ext cx="5853857" cy="7901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Activity: Complete this sentence: </a:t>
            </a:r>
            <a:r>
              <a:rPr lang="en-AU" sz="1200" b="1" i="1" dirty="0">
                <a:solidFill>
                  <a:schemeClr val="tx1"/>
                </a:solidFill>
                <a:latin typeface="Arial Narrow" panose="020B0606020202030204" pitchFamily="34" charset="0"/>
              </a:rPr>
              <a:t>The aim of this investigation is to …..</a:t>
            </a:r>
            <a:endParaRPr lang="en-AU" sz="1200" i="1" dirty="0">
              <a:solidFill>
                <a:schemeClr val="tx1"/>
              </a:solidFill>
              <a:latin typeface="Arial Narrow" panose="020B0606020202030204" pitchFamily="34" charset="0"/>
            </a:endParaRPr>
          </a:p>
        </p:txBody>
      </p:sp>
      <p:sp>
        <p:nvSpPr>
          <p:cNvPr id="4" name="Rectangle 3"/>
          <p:cNvSpPr/>
          <p:nvPr/>
        </p:nvSpPr>
        <p:spPr>
          <a:xfrm>
            <a:off x="520675" y="1753516"/>
            <a:ext cx="5718923" cy="46366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415157" y="4498924"/>
            <a:ext cx="4932551" cy="707886"/>
          </a:xfrm>
          <a:prstGeom prst="rect">
            <a:avLst/>
          </a:prstGeom>
          <a:noFill/>
        </p:spPr>
        <p:txBody>
          <a:bodyPr wrap="square" rtlCol="0">
            <a:spAutoFit/>
          </a:bodyPr>
          <a:lstStyle/>
          <a:p>
            <a:r>
              <a:rPr lang="en-AU" sz="800" dirty="0">
                <a:latin typeface="Arial Narrow" panose="020B0606020202030204" pitchFamily="34" charset="0"/>
              </a:rPr>
              <a:t>For example,</a:t>
            </a:r>
          </a:p>
          <a:p>
            <a:r>
              <a:rPr lang="en-AU" sz="800" dirty="0">
                <a:latin typeface="Arial Narrow" panose="020B0606020202030204" pitchFamily="34" charset="0"/>
              </a:rPr>
              <a:t>Is there a significant difference in</a:t>
            </a:r>
            <a:r>
              <a:rPr lang="en-AU" sz="800" i="1" dirty="0">
                <a:latin typeface="Arial Narrow" panose="020B0606020202030204" pitchFamily="34" charset="0"/>
              </a:rPr>
              <a:t> </a:t>
            </a:r>
            <a:r>
              <a:rPr lang="en-AU" sz="800" dirty="0">
                <a:latin typeface="Arial Narrow" panose="020B0606020202030204" pitchFamily="34" charset="0"/>
              </a:rPr>
              <a:t>water </a:t>
            </a:r>
            <a:r>
              <a:rPr lang="en-AU" sz="800" i="1" dirty="0">
                <a:latin typeface="Arial Narrow" panose="020B0606020202030204" pitchFamily="34" charset="0"/>
              </a:rPr>
              <a:t>salinity (ppt) </a:t>
            </a:r>
            <a:r>
              <a:rPr lang="en-AU" sz="800" dirty="0">
                <a:latin typeface="Arial Narrow" panose="020B0606020202030204" pitchFamily="34" charset="0"/>
              </a:rPr>
              <a:t>between high tide and low tide? </a:t>
            </a:r>
          </a:p>
          <a:p>
            <a:r>
              <a:rPr lang="en-AU" sz="800" dirty="0">
                <a:latin typeface="Arial Narrow" panose="020B0606020202030204" pitchFamily="34" charset="0"/>
              </a:rPr>
              <a:t>Is there a significant difference in </a:t>
            </a:r>
            <a:r>
              <a:rPr lang="en-AU" sz="800" i="1" dirty="0">
                <a:latin typeface="Arial Narrow" panose="020B0606020202030204" pitchFamily="34" charset="0"/>
              </a:rPr>
              <a:t>Mulberry Whelk abundance </a:t>
            </a:r>
            <a:r>
              <a:rPr lang="en-AU" sz="800" dirty="0">
                <a:latin typeface="Arial Narrow" panose="020B0606020202030204" pitchFamily="34" charset="0"/>
              </a:rPr>
              <a:t>between high tide and low tide?</a:t>
            </a:r>
          </a:p>
          <a:p>
            <a:r>
              <a:rPr lang="en-AU" sz="800" dirty="0">
                <a:latin typeface="Arial Narrow" panose="020B0606020202030204" pitchFamily="34" charset="0"/>
              </a:rPr>
              <a:t>Is there a significant difference in the </a:t>
            </a:r>
            <a:r>
              <a:rPr lang="en-AU" sz="800" i="1" dirty="0">
                <a:latin typeface="Arial Narrow" panose="020B0606020202030204" pitchFamily="34" charset="0"/>
              </a:rPr>
              <a:t>turbidity levels </a:t>
            </a:r>
            <a:r>
              <a:rPr lang="en-AU" sz="800" dirty="0">
                <a:latin typeface="Arial Narrow" panose="020B0606020202030204" pitchFamily="34" charset="0"/>
              </a:rPr>
              <a:t>between Location A and Location B?</a:t>
            </a:r>
          </a:p>
          <a:p>
            <a:r>
              <a:rPr lang="en-AU" sz="800" dirty="0">
                <a:latin typeface="Arial Narrow" panose="020B0606020202030204" pitchFamily="34" charset="0"/>
              </a:rPr>
              <a:t>Is there a significant difference in water</a:t>
            </a:r>
            <a:r>
              <a:rPr lang="en-AU" sz="800" i="1" dirty="0">
                <a:latin typeface="Arial Narrow" panose="020B0606020202030204" pitchFamily="34" charset="0"/>
              </a:rPr>
              <a:t> temperature </a:t>
            </a:r>
            <a:r>
              <a:rPr lang="en-AU" sz="800" dirty="0">
                <a:latin typeface="Arial Narrow" panose="020B0606020202030204" pitchFamily="34" charset="0"/>
              </a:rPr>
              <a:t>between last year and this year?</a:t>
            </a:r>
          </a:p>
        </p:txBody>
      </p:sp>
      <p:cxnSp>
        <p:nvCxnSpPr>
          <p:cNvPr id="55" name="Straight Connector 54"/>
          <p:cNvCxnSpPr/>
          <p:nvPr/>
        </p:nvCxnSpPr>
        <p:spPr>
          <a:xfrm flipH="1">
            <a:off x="441614" y="7444019"/>
            <a:ext cx="5863487" cy="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187" y="6824607"/>
            <a:ext cx="4520630" cy="584775"/>
          </a:xfrm>
          <a:prstGeom prst="rect">
            <a:avLst/>
          </a:prstGeom>
        </p:spPr>
        <p:txBody>
          <a:bodyPr wrap="square">
            <a:spAutoFit/>
          </a:bodyPr>
          <a:lstStyle/>
          <a:p>
            <a:r>
              <a:rPr lang="en-GB" sz="800" dirty="0">
                <a:latin typeface="Arial Narrow" panose="020B0606020202030204" pitchFamily="34" charset="0"/>
                <a:ea typeface="Times New Roman" panose="02020603050405020304" pitchFamily="18" charset="0"/>
              </a:rPr>
              <a:t>For this type of question, once you have measured both pairs of continuous data, draw up a scatter graph (with one dataset on the x-axis and the other dataset on the y-axis). Plot the data and draw a (straight) line of best fit (y=</a:t>
            </a:r>
            <a:r>
              <a:rPr lang="en-GB" sz="800" dirty="0" err="1">
                <a:latin typeface="Arial Narrow" panose="020B0606020202030204" pitchFamily="34" charset="0"/>
                <a:ea typeface="Times New Roman" panose="02020603050405020304" pitchFamily="18" charset="0"/>
              </a:rPr>
              <a:t>mx+c</a:t>
            </a:r>
            <a:r>
              <a:rPr lang="en-GB" sz="800" dirty="0">
                <a:latin typeface="Arial Narrow" panose="020B0606020202030204" pitchFamily="34" charset="0"/>
                <a:ea typeface="Times New Roman" panose="02020603050405020304" pitchFamily="18" charset="0"/>
              </a:rPr>
              <a:t>). </a:t>
            </a:r>
            <a:br>
              <a:rPr lang="en-GB" sz="800" dirty="0">
                <a:latin typeface="Arial Narrow" panose="020B0606020202030204" pitchFamily="34" charset="0"/>
                <a:ea typeface="Times New Roman" panose="02020603050405020304" pitchFamily="18" charset="0"/>
              </a:rPr>
            </a:br>
            <a:r>
              <a:rPr lang="en-GB" sz="800" dirty="0">
                <a:latin typeface="Arial Narrow" panose="020B0606020202030204" pitchFamily="34" charset="0"/>
                <a:ea typeface="Times New Roman" panose="02020603050405020304" pitchFamily="18" charset="0"/>
              </a:rPr>
              <a:t>If plots are close to the line, a ‘linear’ relationship exists, which is quantified by Pearson’s </a:t>
            </a:r>
            <a:r>
              <a:rPr lang="en-GB" sz="800" u="sng" dirty="0">
                <a:latin typeface="Arial Narrow" panose="020B0606020202030204" pitchFamily="34" charset="0"/>
                <a:ea typeface="Times New Roman" panose="02020603050405020304" pitchFamily="18" charset="0"/>
              </a:rPr>
              <a:t>Correlation</a:t>
            </a:r>
            <a:r>
              <a:rPr lang="en-GB" sz="800" dirty="0">
                <a:latin typeface="Arial Narrow" panose="020B0606020202030204" pitchFamily="34" charset="0"/>
                <a:ea typeface="Times New Roman" panose="02020603050405020304" pitchFamily="18" charset="0"/>
              </a:rPr>
              <a:t> Coefficient or ‘r’. The closer r is to 1, the closer the plots are to the line and the stronger the relationship. </a:t>
            </a:r>
            <a:endParaRPr lang="en-AU" sz="800" dirty="0"/>
          </a:p>
        </p:txBody>
      </p:sp>
      <p:sp>
        <p:nvSpPr>
          <p:cNvPr id="16" name="Oval 15"/>
          <p:cNvSpPr/>
          <p:nvPr/>
        </p:nvSpPr>
        <p:spPr>
          <a:xfrm>
            <a:off x="5299172"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3" name="Oval 62"/>
          <p:cNvSpPr/>
          <p:nvPr/>
        </p:nvSpPr>
        <p:spPr>
          <a:xfrm>
            <a:off x="5353035" y="704925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4" name="Oval 63"/>
          <p:cNvSpPr/>
          <p:nvPr/>
        </p:nvSpPr>
        <p:spPr>
          <a:xfrm>
            <a:off x="5907176" y="673826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5" name="Oval 64"/>
          <p:cNvSpPr/>
          <p:nvPr/>
        </p:nvSpPr>
        <p:spPr>
          <a:xfrm>
            <a:off x="5783563" y="679618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8" name="Oval 67"/>
          <p:cNvSpPr/>
          <p:nvPr/>
        </p:nvSpPr>
        <p:spPr>
          <a:xfrm>
            <a:off x="5455471" y="679804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69" name="Oval 68"/>
          <p:cNvSpPr/>
          <p:nvPr/>
        </p:nvSpPr>
        <p:spPr>
          <a:xfrm>
            <a:off x="5455874" y="691163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Oval 69"/>
          <p:cNvSpPr/>
          <p:nvPr/>
        </p:nvSpPr>
        <p:spPr>
          <a:xfrm>
            <a:off x="5701824" y="69079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18" name="Straight Connector 17"/>
          <p:cNvCxnSpPr/>
          <p:nvPr/>
        </p:nvCxnSpPr>
        <p:spPr>
          <a:xfrm flipV="1">
            <a:off x="5299172" y="6644310"/>
            <a:ext cx="666155" cy="427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134983" y="7264923"/>
            <a:ext cx="1068496" cy="109822"/>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Total Suspended Solids (mg/L) </a:t>
            </a:r>
          </a:p>
        </p:txBody>
      </p:sp>
      <p:sp>
        <p:nvSpPr>
          <p:cNvPr id="72" name="Rectangle 71"/>
          <p:cNvSpPr/>
          <p:nvPr/>
        </p:nvSpPr>
        <p:spPr>
          <a:xfrm rot="16200000">
            <a:off x="4689924" y="6845467"/>
            <a:ext cx="900134" cy="11538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Turbidity (m)</a:t>
            </a:r>
          </a:p>
        </p:txBody>
      </p:sp>
      <p:cxnSp>
        <p:nvCxnSpPr>
          <p:cNvPr id="21" name="Straight Arrow Connector 20"/>
          <p:cNvCxnSpPr/>
          <p:nvPr/>
        </p:nvCxnSpPr>
        <p:spPr>
          <a:xfrm flipV="1">
            <a:off x="5216884" y="7240183"/>
            <a:ext cx="949989"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214190" y="6526350"/>
            <a:ext cx="1" cy="7222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649480" y="6921542"/>
            <a:ext cx="948148" cy="246221"/>
          </a:xfrm>
          <a:prstGeom prst="rect">
            <a:avLst/>
          </a:prstGeom>
          <a:noFill/>
        </p:spPr>
        <p:txBody>
          <a:bodyPr wrap="square" rtlCol="0">
            <a:spAutoFit/>
          </a:bodyPr>
          <a:lstStyle/>
          <a:p>
            <a:r>
              <a:rPr lang="en-AU" sz="1000" dirty="0"/>
              <a:t>r=0.80</a:t>
            </a:r>
          </a:p>
        </p:txBody>
      </p:sp>
      <p:sp>
        <p:nvSpPr>
          <p:cNvPr id="74" name="TextBox 73"/>
          <p:cNvSpPr txBox="1"/>
          <p:nvPr/>
        </p:nvSpPr>
        <p:spPr>
          <a:xfrm rot="19609769">
            <a:off x="5445576" y="6447830"/>
            <a:ext cx="948148" cy="246221"/>
          </a:xfrm>
          <a:prstGeom prst="rect">
            <a:avLst/>
          </a:prstGeom>
          <a:noFill/>
        </p:spPr>
        <p:txBody>
          <a:bodyPr wrap="square" rtlCol="0">
            <a:spAutoFit/>
          </a:bodyPr>
          <a:lstStyle/>
          <a:p>
            <a:r>
              <a:rPr lang="en-AU" sz="1000" dirty="0"/>
              <a:t>y=</a:t>
            </a:r>
            <a:r>
              <a:rPr lang="en-AU" sz="1000" dirty="0" err="1"/>
              <a:t>mx+c</a:t>
            </a:r>
            <a:endParaRPr lang="en-AU" sz="1000" dirty="0"/>
          </a:p>
        </p:txBody>
      </p:sp>
      <p:cxnSp>
        <p:nvCxnSpPr>
          <p:cNvPr id="80" name="Straight Arrow Connector 79"/>
          <p:cNvCxnSpPr/>
          <p:nvPr/>
        </p:nvCxnSpPr>
        <p:spPr>
          <a:xfrm flipH="1" flipV="1">
            <a:off x="5266623" y="4570970"/>
            <a:ext cx="1687" cy="5920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57678" y="5154550"/>
            <a:ext cx="7521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5380565" y="4760336"/>
            <a:ext cx="166935" cy="387716"/>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2" name="Rectangle 91"/>
          <p:cNvSpPr/>
          <p:nvPr/>
        </p:nvSpPr>
        <p:spPr>
          <a:xfrm>
            <a:off x="5655514" y="4878792"/>
            <a:ext cx="163119" cy="261951"/>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93" name="Rectangle 92"/>
          <p:cNvSpPr/>
          <p:nvPr/>
        </p:nvSpPr>
        <p:spPr>
          <a:xfrm rot="16200000">
            <a:off x="4838713" y="4801463"/>
            <a:ext cx="631834" cy="216175"/>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700" dirty="0">
                <a:solidFill>
                  <a:schemeClr val="tx1"/>
                </a:solidFill>
                <a:latin typeface="Arial Narrow" panose="020B0606020202030204" pitchFamily="34" charset="0"/>
              </a:rPr>
              <a:t>Salinity (ppt)</a:t>
            </a:r>
          </a:p>
        </p:txBody>
      </p:sp>
      <p:cxnSp>
        <p:nvCxnSpPr>
          <p:cNvPr id="94" name="Straight Connector 93"/>
          <p:cNvCxnSpPr/>
          <p:nvPr/>
        </p:nvCxnSpPr>
        <p:spPr>
          <a:xfrm flipH="1">
            <a:off x="5467831" y="4659606"/>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62826" y="4770972"/>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744214" y="4792487"/>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5743115" y="4869674"/>
            <a:ext cx="1099" cy="107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Up Arrow 102"/>
          <p:cNvSpPr/>
          <p:nvPr/>
        </p:nvSpPr>
        <p:spPr>
          <a:xfrm>
            <a:off x="5165308" y="5738131"/>
            <a:ext cx="438838" cy="31410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5" name="Up Arrow 104"/>
          <p:cNvSpPr/>
          <p:nvPr/>
        </p:nvSpPr>
        <p:spPr>
          <a:xfrm>
            <a:off x="5367227" y="3982508"/>
            <a:ext cx="437013" cy="28339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07" name="TextBox 106"/>
          <p:cNvSpPr txBox="1"/>
          <p:nvPr/>
        </p:nvSpPr>
        <p:spPr>
          <a:xfrm>
            <a:off x="5604146" y="4517236"/>
            <a:ext cx="563011" cy="246221"/>
          </a:xfrm>
          <a:prstGeom prst="rect">
            <a:avLst/>
          </a:prstGeom>
          <a:noFill/>
        </p:spPr>
        <p:txBody>
          <a:bodyPr wrap="square" rtlCol="0">
            <a:spAutoFit/>
          </a:bodyPr>
          <a:lstStyle/>
          <a:p>
            <a:r>
              <a:rPr lang="en-AU" sz="1000" dirty="0"/>
              <a:t>P=0.12</a:t>
            </a:r>
          </a:p>
        </p:txBody>
      </p:sp>
      <p:sp>
        <p:nvSpPr>
          <p:cNvPr id="109" name="Rectangle 108"/>
          <p:cNvSpPr/>
          <p:nvPr/>
        </p:nvSpPr>
        <p:spPr>
          <a:xfrm>
            <a:off x="5563308" y="5168084"/>
            <a:ext cx="531948" cy="108211"/>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High Tide</a:t>
            </a:r>
          </a:p>
        </p:txBody>
      </p:sp>
      <p:sp>
        <p:nvSpPr>
          <p:cNvPr id="9" name="Rectangle 8"/>
          <p:cNvSpPr/>
          <p:nvPr/>
        </p:nvSpPr>
        <p:spPr>
          <a:xfrm>
            <a:off x="450669" y="7492444"/>
            <a:ext cx="5840827" cy="1232342"/>
          </a:xfrm>
          <a:prstGeom prst="rect">
            <a:avLst/>
          </a:prstGeom>
          <a:solidFill>
            <a:schemeClr val="bg1">
              <a:lumMod val="75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40333" y="7481828"/>
            <a:ext cx="5429264" cy="276999"/>
          </a:xfrm>
          <a:prstGeom prst="rect">
            <a:avLst/>
          </a:prstGeom>
          <a:noFill/>
        </p:spPr>
        <p:txBody>
          <a:bodyPr wrap="square" rtlCol="0">
            <a:spAutoFit/>
          </a:bodyPr>
          <a:lstStyle/>
          <a:p>
            <a:r>
              <a:rPr lang="en-AU" sz="1200" b="1" dirty="0">
                <a:latin typeface="Arial Narrow" panose="020B0606020202030204" pitchFamily="34" charset="0"/>
              </a:rPr>
              <a:t>Activity: Create one or more research questions using the formatting described above</a:t>
            </a:r>
          </a:p>
        </p:txBody>
      </p:sp>
      <p:sp>
        <p:nvSpPr>
          <p:cNvPr id="11" name="Rectangle 10"/>
          <p:cNvSpPr/>
          <p:nvPr/>
        </p:nvSpPr>
        <p:spPr>
          <a:xfrm>
            <a:off x="518075" y="7744419"/>
            <a:ext cx="5687907" cy="880598"/>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1" name="Up Arrow 80"/>
          <p:cNvSpPr/>
          <p:nvPr/>
        </p:nvSpPr>
        <p:spPr>
          <a:xfrm>
            <a:off x="2374074" y="3966757"/>
            <a:ext cx="437013" cy="317400"/>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5" name="TextBox 4"/>
          <p:cNvSpPr txBox="1"/>
          <p:nvPr/>
        </p:nvSpPr>
        <p:spPr>
          <a:xfrm>
            <a:off x="449523" y="5165901"/>
            <a:ext cx="2791773" cy="276999"/>
          </a:xfrm>
          <a:prstGeom prst="rect">
            <a:avLst/>
          </a:prstGeom>
          <a:noFill/>
        </p:spPr>
        <p:txBody>
          <a:bodyPr wrap="square" rtlCol="0">
            <a:spAutoFit/>
          </a:bodyPr>
          <a:lstStyle/>
          <a:p>
            <a:r>
              <a:rPr lang="en-AU" sz="1200" dirty="0">
                <a:latin typeface="Arial Narrow" panose="020B0606020202030204" pitchFamily="34" charset="0"/>
              </a:rPr>
              <a:t>Or, you can word it like this….</a:t>
            </a:r>
          </a:p>
        </p:txBody>
      </p:sp>
      <p:sp>
        <p:nvSpPr>
          <p:cNvPr id="67" name="TextBox 66">
            <a:extLst>
              <a:ext uri="{FF2B5EF4-FFF2-40B4-BE49-F238E27FC236}">
                <a16:creationId xmlns:a16="http://schemas.microsoft.com/office/drawing/2014/main" id="{3BE6F527-1E6C-455B-BE67-2E6A8E19B7C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73" name="TextBox 17">
            <a:extLst>
              <a:ext uri="{FF2B5EF4-FFF2-40B4-BE49-F238E27FC236}">
                <a16:creationId xmlns:a16="http://schemas.microsoft.com/office/drawing/2014/main" id="{47F405D7-CE53-4777-A51D-71E9A55134A5}"/>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75" name="Straight Connector 74">
            <a:extLst>
              <a:ext uri="{FF2B5EF4-FFF2-40B4-BE49-F238E27FC236}">
                <a16:creationId xmlns:a16="http://schemas.microsoft.com/office/drawing/2014/main" id="{5B03F815-76DA-47B4-930D-5F61EAF75FC1}"/>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3717911-ACEA-40C4-A268-7B24E211DDE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4601A6D9-9569-EE32-8469-BABCF079B28E}"/>
              </a:ext>
            </a:extLst>
          </p:cNvPr>
          <p:cNvSpPr txBox="1"/>
          <p:nvPr/>
        </p:nvSpPr>
        <p:spPr>
          <a:xfrm>
            <a:off x="1714530" y="366245"/>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3. Create your Aim and Research Question</a:t>
            </a:r>
            <a:endParaRPr lang="en-AU" b="1" i="1"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1E1AD72-1C2E-EC80-414A-11858E9A5417}"/>
              </a:ext>
            </a:extLst>
          </p:cNvPr>
          <p:cNvCxnSpPr>
            <a:cxnSpLocks/>
          </p:cNvCxnSpPr>
          <p:nvPr/>
        </p:nvCxnSpPr>
        <p:spPr>
          <a:xfrm flipH="1">
            <a:off x="464308"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36">
            <a:extLst>
              <a:ext uri="{FF2B5EF4-FFF2-40B4-BE49-F238E27FC236}">
                <a16:creationId xmlns:a16="http://schemas.microsoft.com/office/drawing/2014/main" id="{CB694AC6-B351-6719-2F2A-B14D25132E9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4" name="TextBox 36">
            <a:extLst>
              <a:ext uri="{FF2B5EF4-FFF2-40B4-BE49-F238E27FC236}">
                <a16:creationId xmlns:a16="http://schemas.microsoft.com/office/drawing/2014/main" id="{98611245-476D-A413-3CC7-F7E64F580A2E}"/>
              </a:ext>
            </a:extLst>
          </p:cNvPr>
          <p:cNvSpPr txBox="1"/>
          <p:nvPr/>
        </p:nvSpPr>
        <p:spPr>
          <a:xfrm>
            <a:off x="2926305" y="8828460"/>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2" name="Rectangle 11">
            <a:extLst>
              <a:ext uri="{FF2B5EF4-FFF2-40B4-BE49-F238E27FC236}">
                <a16:creationId xmlns:a16="http://schemas.microsoft.com/office/drawing/2014/main" id="{808AE0AF-6FD8-A6C4-D082-489673EDAA52}"/>
              </a:ext>
            </a:extLst>
          </p:cNvPr>
          <p:cNvSpPr/>
          <p:nvPr/>
        </p:nvSpPr>
        <p:spPr>
          <a:xfrm>
            <a:off x="5197682" y="5196937"/>
            <a:ext cx="471549" cy="66080"/>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600" dirty="0">
                <a:solidFill>
                  <a:schemeClr val="tx1"/>
                </a:solidFill>
                <a:latin typeface="Arial Narrow" panose="020B0606020202030204" pitchFamily="34" charset="0"/>
              </a:rPr>
              <a:t>Low Tide</a:t>
            </a:r>
          </a:p>
        </p:txBody>
      </p:sp>
    </p:spTree>
    <p:extLst>
      <p:ext uri="{BB962C8B-B14F-4D97-AF65-F5344CB8AC3E}">
        <p14:creationId xmlns:p14="http://schemas.microsoft.com/office/powerpoint/2010/main" val="403456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3ECC619-0A54-4CBB-AFDC-42075386607D}"/>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6" name="TextBox 17">
            <a:extLst>
              <a:ext uri="{FF2B5EF4-FFF2-40B4-BE49-F238E27FC236}">
                <a16:creationId xmlns:a16="http://schemas.microsoft.com/office/drawing/2014/main" id="{32AB08DA-745A-4F37-AADC-2A47519D94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7" name="Straight Connector 26">
            <a:extLst>
              <a:ext uri="{FF2B5EF4-FFF2-40B4-BE49-F238E27FC236}">
                <a16:creationId xmlns:a16="http://schemas.microsoft.com/office/drawing/2014/main" id="{16EECBA5-A099-432D-A4D6-764569ADDC2B}"/>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C737E07-FB73-4D69-89F2-1088DAB046A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5" name="TextBox 4">
            <a:extLst>
              <a:ext uri="{FF2B5EF4-FFF2-40B4-BE49-F238E27FC236}">
                <a16:creationId xmlns:a16="http://schemas.microsoft.com/office/drawing/2014/main" id="{3192009C-73BC-F294-244A-498CA04A4FFD}"/>
              </a:ext>
            </a:extLst>
          </p:cNvPr>
          <p:cNvSpPr txBox="1"/>
          <p:nvPr/>
        </p:nvSpPr>
        <p:spPr>
          <a:xfrm>
            <a:off x="1772816" y="319358"/>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4. Write your Rationale</a:t>
            </a:r>
          </a:p>
        </p:txBody>
      </p:sp>
      <p:cxnSp>
        <p:nvCxnSpPr>
          <p:cNvPr id="2" name="Straight Connector 1">
            <a:extLst>
              <a:ext uri="{FF2B5EF4-FFF2-40B4-BE49-F238E27FC236}">
                <a16:creationId xmlns:a16="http://schemas.microsoft.com/office/drawing/2014/main" id="{5E558FCE-5AE8-D793-577F-657CCC76B9A0}"/>
              </a:ext>
            </a:extLst>
          </p:cNvPr>
          <p:cNvCxnSpPr>
            <a:cxnSpLocks/>
          </p:cNvCxnSpPr>
          <p:nvPr/>
        </p:nvCxnSpPr>
        <p:spPr>
          <a:xfrm flipH="1">
            <a:off x="491677"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57F01067-107E-2909-A0D6-D5D941CB06D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9E77EFB3-C7FF-DC53-3431-9C18CC9D488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7" name="TextBox 6">
            <a:extLst>
              <a:ext uri="{FF2B5EF4-FFF2-40B4-BE49-F238E27FC236}">
                <a16:creationId xmlns:a16="http://schemas.microsoft.com/office/drawing/2014/main" id="{8268B06F-5BEB-FA4D-6C07-A4A8CBEC9921}"/>
              </a:ext>
            </a:extLst>
          </p:cNvPr>
          <p:cNvSpPr txBox="1"/>
          <p:nvPr/>
        </p:nvSpPr>
        <p:spPr>
          <a:xfrm>
            <a:off x="500243" y="1106391"/>
            <a:ext cx="5776412" cy="276999"/>
          </a:xfrm>
          <a:prstGeom prst="rect">
            <a:avLst/>
          </a:prstGeom>
          <a:noFill/>
        </p:spPr>
        <p:txBody>
          <a:bodyPr wrap="square" rtlCol="0">
            <a:spAutoFit/>
          </a:bodyPr>
          <a:lstStyle/>
          <a:p>
            <a:r>
              <a:rPr lang="en-US" sz="1200" b="1" dirty="0">
                <a:solidFill>
                  <a:schemeClr val="bg1"/>
                </a:solidFill>
                <a:latin typeface="Arial Narrow" panose="020B0604020202020204" pitchFamily="34" charset="0"/>
                <a:cs typeface="Arial Narrow" panose="020B0604020202020204" pitchFamily="34" charset="0"/>
              </a:rPr>
              <a:t>Activity: Write a rationale for your experiment (the reason for doing it). </a:t>
            </a:r>
            <a:endParaRPr lang="en-US" sz="1200" b="1" i="1" dirty="0">
              <a:solidFill>
                <a:schemeClr val="bg1"/>
              </a:solidFill>
              <a:latin typeface="Arial Narrow" panose="020B0604020202020204" pitchFamily="34" charset="0"/>
              <a:cs typeface="Arial Narrow" panose="020B0604020202020204" pitchFamily="34" charset="0"/>
            </a:endParaRPr>
          </a:p>
        </p:txBody>
      </p:sp>
      <p:sp>
        <p:nvSpPr>
          <p:cNvPr id="48" name="TextBox 47">
            <a:extLst>
              <a:ext uri="{FF2B5EF4-FFF2-40B4-BE49-F238E27FC236}">
                <a16:creationId xmlns:a16="http://schemas.microsoft.com/office/drawing/2014/main" id="{45774A5B-2EA6-BEF5-54F1-93DAE3ECA89B}"/>
              </a:ext>
            </a:extLst>
          </p:cNvPr>
          <p:cNvSpPr txBox="1"/>
          <p:nvPr/>
        </p:nvSpPr>
        <p:spPr>
          <a:xfrm>
            <a:off x="413664" y="995425"/>
            <a:ext cx="5915574" cy="4031873"/>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Rationale</a:t>
            </a:r>
          </a:p>
          <a:p>
            <a:r>
              <a:rPr lang="en-US" sz="1100" dirty="0">
                <a:latin typeface="Arial Narrow" panose="020B0604020202020204" pitchFamily="34" charset="0"/>
                <a:cs typeface="Arial Narrow" panose="020B0604020202020204" pitchFamily="34" charset="0"/>
              </a:rPr>
              <a:t>SO….you’ve made the observations and obtained the results from the original </a:t>
            </a:r>
            <a:r>
              <a:rPr lang="en-US" sz="1100" dirty="0" err="1">
                <a:latin typeface="Arial Narrow" panose="020B0604020202020204" pitchFamily="34" charset="0"/>
                <a:cs typeface="Arial Narrow" panose="020B0604020202020204" pitchFamily="34" charset="0"/>
              </a:rPr>
              <a:t>prac</a:t>
            </a:r>
            <a:r>
              <a:rPr lang="en-US" sz="1100" dirty="0">
                <a:latin typeface="Arial Narrow" panose="020B0604020202020204" pitchFamily="34" charset="0"/>
                <a:cs typeface="Arial Narrow" panose="020B0604020202020204" pitchFamily="34" charset="0"/>
              </a:rPr>
              <a:t>, listed some improvements, chosen a modification, and created an aim and research question. I ask you this…..WHY did you choose that particular modification, aim and research question? The definition of a “</a:t>
            </a:r>
            <a:r>
              <a:rPr lang="en-US" sz="1100" i="1" dirty="0">
                <a:latin typeface="Arial Narrow" panose="020B0604020202020204" pitchFamily="34" charset="0"/>
                <a:cs typeface="Arial Narrow" panose="020B0604020202020204" pitchFamily="34" charset="0"/>
              </a:rPr>
              <a:t>rationale</a:t>
            </a:r>
            <a:r>
              <a:rPr lang="en-US" sz="1100" dirty="0">
                <a:latin typeface="Arial Narrow" panose="020B0604020202020204" pitchFamily="34" charset="0"/>
                <a:cs typeface="Arial Narrow" panose="020B0604020202020204" pitchFamily="34" charset="0"/>
              </a:rPr>
              <a:t>” is when you’re asked to give the reasoning or justification for an action or choice you make. There is a focus on the WHY in a rationale: why you chose to do something, study or focus on something. It is a set of statements of purpose and often addresses a gap or a need. The reason for doing your experiment may be, for example, to fill a knowledge gap or explain why it’s important to do something in a certain way?</a:t>
            </a:r>
          </a:p>
          <a:p>
            <a:endParaRPr lang="en-US" sz="1100" dirty="0">
              <a:latin typeface="Arial Narrow" panose="020B0604020202020204" pitchFamily="34" charset="0"/>
              <a:cs typeface="Arial Narrow" panose="020B0604020202020204" pitchFamily="34" charset="0"/>
            </a:endParaRPr>
          </a:p>
          <a:p>
            <a:r>
              <a:rPr lang="en-US" sz="1100" dirty="0">
                <a:latin typeface="Arial Narrow" panose="020B0604020202020204" pitchFamily="34" charset="0"/>
                <a:cs typeface="Arial Narrow" panose="020B0604020202020204" pitchFamily="34" charset="0"/>
              </a:rPr>
              <a:t>One way to think of a rationale is to consider the problem or issue requiring attention, the solution, and then the rationale or justification for the solution (the ‘why’). This sets the rationale (the reason) within a context. Importantly, there should be some in-text citations in every rationale to demonstrate your choices have been</a:t>
            </a:r>
            <a:r>
              <a:rPr lang="en-US" sz="1100" b="1" i="1" dirty="0">
                <a:latin typeface="Arial Narrow" panose="020B0604020202020204" pitchFamily="34" charset="0"/>
                <a:cs typeface="Arial Narrow" panose="020B0604020202020204" pitchFamily="34" charset="0"/>
              </a:rPr>
              <a:t> informed </a:t>
            </a:r>
            <a:r>
              <a:rPr lang="en-US" sz="1100" dirty="0">
                <a:latin typeface="Arial Narrow" panose="020B0604020202020204" pitchFamily="34" charset="0"/>
                <a:cs typeface="Arial Narrow" panose="020B0604020202020204" pitchFamily="34" charset="0"/>
              </a:rPr>
              <a:t>choices – informed by science. E.g. why do beach surveys? </a:t>
            </a:r>
          </a:p>
          <a:p>
            <a:endParaRPr lang="en-US" sz="1200" dirty="0">
              <a:latin typeface="Arial Narrow" panose="020B0604020202020204" pitchFamily="34" charset="0"/>
              <a:cs typeface="Arial Narrow" panose="020B0604020202020204" pitchFamily="34" charset="0"/>
            </a:endParaRPr>
          </a:p>
          <a:p>
            <a:r>
              <a:rPr lang="en-US" sz="1200" b="1" dirty="0">
                <a:latin typeface="Arial Narrow" panose="020B0604020202020204" pitchFamily="34" charset="0"/>
                <a:cs typeface="Arial Narrow" panose="020B0604020202020204" pitchFamily="34" charset="0"/>
              </a:rPr>
              <a:t>Language to signal rationale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because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in order to</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as</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so that</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therefore</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the reason this was done/chosen …</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for the following reason(s) …</a:t>
            </a:r>
          </a:p>
          <a:p>
            <a:pPr marL="171450" indent="-171450">
              <a:buFont typeface="Arial" panose="020B0604020202020204" pitchFamily="34" charset="0"/>
              <a:buChar char="•"/>
            </a:pPr>
            <a:r>
              <a:rPr lang="en-US" sz="1100" dirty="0">
                <a:latin typeface="Arial Narrow" panose="020B0604020202020204" pitchFamily="34" charset="0"/>
                <a:cs typeface="Arial Narrow" panose="020B0604020202020204" pitchFamily="34" charset="0"/>
              </a:rPr>
              <a:t>for two/three reasons …</a:t>
            </a:r>
          </a:p>
        </p:txBody>
      </p:sp>
      <p:sp>
        <p:nvSpPr>
          <p:cNvPr id="6" name="Rectangle 5">
            <a:extLst>
              <a:ext uri="{FF2B5EF4-FFF2-40B4-BE49-F238E27FC236}">
                <a16:creationId xmlns:a16="http://schemas.microsoft.com/office/drawing/2014/main" id="{5DD12B85-1BB3-F98C-B67A-FEF3D28784EB}"/>
              </a:ext>
            </a:extLst>
          </p:cNvPr>
          <p:cNvSpPr/>
          <p:nvPr/>
        </p:nvSpPr>
        <p:spPr>
          <a:xfrm>
            <a:off x="465753" y="5220072"/>
            <a:ext cx="5863485"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Below, identify the reasons for your experiment (spoken as though you haven’t done it yet)</a:t>
            </a:r>
          </a:p>
        </p:txBody>
      </p:sp>
      <p:sp>
        <p:nvSpPr>
          <p:cNvPr id="8" name="Rectangle 7">
            <a:extLst>
              <a:ext uri="{FF2B5EF4-FFF2-40B4-BE49-F238E27FC236}">
                <a16:creationId xmlns:a16="http://schemas.microsoft.com/office/drawing/2014/main" id="{8883DD48-85F7-7F1E-C54E-552783DE3C04}"/>
              </a:ext>
            </a:extLst>
          </p:cNvPr>
          <p:cNvSpPr/>
          <p:nvPr/>
        </p:nvSpPr>
        <p:spPr>
          <a:xfrm>
            <a:off x="465754" y="5652126"/>
            <a:ext cx="5863484" cy="30558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02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5. Consider the Risks</a:t>
            </a:r>
            <a:endParaRPr lang="en-AU" b="1" i="1" dirty="0">
              <a:latin typeface="Arial Narrow" panose="020B0606020202030204" pitchFamily="34" charset="0"/>
            </a:endParaRPr>
          </a:p>
        </p:txBody>
      </p:sp>
      <p:sp>
        <p:nvSpPr>
          <p:cNvPr id="14" name="TextBox 13">
            <a:extLst>
              <a:ext uri="{FF2B5EF4-FFF2-40B4-BE49-F238E27FC236}">
                <a16:creationId xmlns:a16="http://schemas.microsoft.com/office/drawing/2014/main" id="{83C94F67-7C02-D59C-8881-68198162B5F4}"/>
              </a:ext>
            </a:extLst>
          </p:cNvPr>
          <p:cNvSpPr txBox="1"/>
          <p:nvPr/>
        </p:nvSpPr>
        <p:spPr>
          <a:xfrm>
            <a:off x="476672" y="1021741"/>
            <a:ext cx="5852566" cy="1198983"/>
          </a:xfrm>
          <a:prstGeom prst="rect">
            <a:avLst/>
          </a:prstGeom>
          <a:solidFill>
            <a:schemeClr val="bg1">
              <a:lumMod val="85000"/>
            </a:schemeClr>
          </a:solidFill>
        </p:spPr>
        <p:txBody>
          <a:bodyPr wrap="square">
            <a:spAutoFit/>
          </a:bodyPr>
          <a:lstStyle/>
          <a:p>
            <a:pPr>
              <a:lnSpc>
                <a:spcPct val="115000"/>
              </a:lnSpc>
              <a:spcAft>
                <a:spcPts val="1000"/>
              </a:spcAft>
            </a:pPr>
            <a:r>
              <a:rPr lang="en-US" sz="1400" b="1" dirty="0">
                <a:effectLst/>
                <a:latin typeface="Arial Narrow" panose="020B0604020202020204" pitchFamily="34" charset="0"/>
                <a:ea typeface="Calibri" panose="020F0502020204030204" pitchFamily="34" charset="0"/>
                <a:cs typeface="Arial Narrow" panose="020B0604020202020204" pitchFamily="34" charset="0"/>
              </a:rPr>
              <a:t>Risk Level Matrix</a:t>
            </a:r>
            <a:br>
              <a:rPr lang="en-US" sz="1400" b="1" dirty="0">
                <a:effectLst/>
                <a:latin typeface="Arial Narrow" panose="020B0604020202020204" pitchFamily="34" charset="0"/>
                <a:ea typeface="Calibri" panose="020F0502020204030204" pitchFamily="34" charset="0"/>
                <a:cs typeface="Arial Narrow" panose="020B0604020202020204" pitchFamily="34" charset="0"/>
              </a:rPr>
            </a:br>
            <a:r>
              <a:rPr lang="en-US" sz="1000" b="1" dirty="0">
                <a:effectLst/>
                <a:latin typeface="Arial Narrow" panose="020B0604020202020204" pitchFamily="34" charset="0"/>
                <a:ea typeface="Calibri" panose="020F0502020204030204" pitchFamily="34" charset="0"/>
                <a:cs typeface="Arial Narrow" panose="020B0604020202020204" pitchFamily="34" charset="0"/>
              </a:rPr>
              <a:t>The risk level matrix </a:t>
            </a:r>
            <a:r>
              <a:rPr lang="en-US" sz="1000" dirty="0">
                <a:effectLst/>
                <a:latin typeface="Arial Narrow" panose="020B0604020202020204" pitchFamily="34" charset="0"/>
                <a:ea typeface="Calibri" panose="020F0502020204030204" pitchFamily="34" charset="0"/>
                <a:cs typeface="Arial Narrow" panose="020B0604020202020204" pitchFamily="34" charset="0"/>
              </a:rPr>
              <a:t>is used as a guide to identify level of risk. The basic elements </a:t>
            </a:r>
            <a:r>
              <a:rPr lang="en-AU" sz="1000" dirty="0">
                <a:effectLst/>
                <a:latin typeface="Arial Narrow" panose="020B0604020202020204" pitchFamily="34" charset="0"/>
                <a:ea typeface="Calibri" panose="020F0502020204030204" pitchFamily="34" charset="0"/>
                <a:cs typeface="Arial Narrow" panose="020B0604020202020204" pitchFamily="34" charset="0"/>
              </a:rPr>
              <a:t>in a risk level matrix include:</a:t>
            </a:r>
            <a:endParaRPr lang="en-AU" sz="1000" dirty="0">
              <a:latin typeface="Arial Narrow" panose="020B0604020202020204" pitchFamily="34" charset="0"/>
              <a:ea typeface="Calibri" panose="020F0502020204030204" pitchFamily="34" charset="0"/>
              <a:cs typeface="Arial Narrow" panose="020B0604020202020204" pitchFamily="34" charset="0"/>
            </a:endParaRPr>
          </a:p>
          <a:p>
            <a:pPr>
              <a:lnSpc>
                <a:spcPct val="115000"/>
              </a:lnSpc>
              <a:spcAft>
                <a:spcPts val="1000"/>
              </a:spcAft>
            </a:pPr>
            <a:r>
              <a:rPr lang="en-AU" sz="800" b="1" dirty="0">
                <a:effectLst/>
                <a:latin typeface="Arial Narrow" panose="020B0604020202020204" pitchFamily="34" charset="0"/>
                <a:cs typeface="Arial Narrow" panose="020B0604020202020204" pitchFamily="34" charset="0"/>
              </a:rPr>
              <a:t>Consequence: </a:t>
            </a:r>
            <a:r>
              <a:rPr lang="en-US" sz="800" dirty="0">
                <a:effectLst/>
                <a:latin typeface="Arial Narrow" panose="020B0604020202020204" pitchFamily="34" charset="0"/>
                <a:cs typeface="Arial Narrow" panose="020B0604020202020204" pitchFamily="34" charset="0"/>
              </a:rPr>
              <a:t>This is a measure of the severity and ranges from fatality to something so minor that not even a "Band Aid" is needed.  This must be assessed as the worst case scenario. Issues to consider with consequence are duration of exposure to the hazard, frequency of exposure, number of people being exposed and human differences.</a:t>
            </a:r>
            <a:r>
              <a:rPr lang="en-AU" sz="800" dirty="0">
                <a:latin typeface="Arial Narrow" panose="020B0604020202020204" pitchFamily="34" charset="0"/>
                <a:cs typeface="Arial Narrow" panose="020B0604020202020204" pitchFamily="34" charset="0"/>
              </a:rPr>
              <a:t> </a:t>
            </a:r>
            <a:br>
              <a:rPr lang="en-AU" sz="800" dirty="0">
                <a:latin typeface="Arial Narrow" panose="020B0604020202020204" pitchFamily="34" charset="0"/>
                <a:cs typeface="Arial Narrow" panose="020B0604020202020204" pitchFamily="34" charset="0"/>
              </a:rPr>
            </a:br>
            <a:r>
              <a:rPr lang="en-AU" sz="800" b="1" dirty="0">
                <a:effectLst/>
                <a:latin typeface="Arial Narrow" panose="020B0604020202020204" pitchFamily="34" charset="0"/>
                <a:cs typeface="Arial Narrow" panose="020B0604020202020204" pitchFamily="34" charset="0"/>
              </a:rPr>
              <a:t>Probability</a:t>
            </a:r>
            <a:r>
              <a:rPr lang="en-AU" sz="800" dirty="0">
                <a:effectLst/>
                <a:latin typeface="Arial Narrow" panose="020B0604020202020204" pitchFamily="34" charset="0"/>
                <a:cs typeface="Arial Narrow" panose="020B0604020202020204" pitchFamily="34" charset="0"/>
              </a:rPr>
              <a:t>: </a:t>
            </a:r>
            <a:r>
              <a:rPr lang="en-US" sz="800" dirty="0">
                <a:effectLst/>
                <a:latin typeface="Arial Narrow" panose="020B0604020202020204" pitchFamily="34" charset="0"/>
                <a:cs typeface="Arial Narrow" panose="020B0604020202020204" pitchFamily="34" charset="0"/>
              </a:rPr>
              <a:t>This is how likely it is to happen.</a:t>
            </a:r>
            <a:endParaRPr lang="en-AU" sz="800" dirty="0">
              <a:effectLst/>
              <a:latin typeface="Arial Narrow" panose="020B0604020202020204" pitchFamily="34" charset="0"/>
              <a:cs typeface="Arial Narrow" panose="020B0604020202020204" pitchFamily="34" charset="0"/>
            </a:endParaRPr>
          </a:p>
        </p:txBody>
      </p:sp>
      <p:pic>
        <p:nvPicPr>
          <p:cNvPr id="15" name="Picture 14">
            <a:extLst>
              <a:ext uri="{FF2B5EF4-FFF2-40B4-BE49-F238E27FC236}">
                <a16:creationId xmlns:a16="http://schemas.microsoft.com/office/drawing/2014/main" id="{C5902F6B-AB92-148F-0B6E-FDB9D7FDED5A}"/>
              </a:ext>
            </a:extLst>
          </p:cNvPr>
          <p:cNvPicPr>
            <a:picLocks/>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088" y="2611194"/>
            <a:ext cx="5569150" cy="1696461"/>
          </a:xfrm>
          <a:prstGeom prst="rect">
            <a:avLst/>
          </a:prstGeom>
          <a:noFill/>
          <a:ln>
            <a:noFill/>
          </a:ln>
        </p:spPr>
      </p:pic>
      <p:graphicFrame>
        <p:nvGraphicFramePr>
          <p:cNvPr id="18" name="Table 17">
            <a:extLst>
              <a:ext uri="{FF2B5EF4-FFF2-40B4-BE49-F238E27FC236}">
                <a16:creationId xmlns:a16="http://schemas.microsoft.com/office/drawing/2014/main" id="{3A2E20E3-683A-9C79-6A65-CD41693F2D57}"/>
              </a:ext>
            </a:extLst>
          </p:cNvPr>
          <p:cNvGraphicFramePr>
            <a:graphicFrameLocks noGrp="1"/>
          </p:cNvGraphicFramePr>
          <p:nvPr>
            <p:extLst>
              <p:ext uri="{D42A27DB-BD31-4B8C-83A1-F6EECF244321}">
                <p14:modId xmlns:p14="http://schemas.microsoft.com/office/powerpoint/2010/main" val="3061237575"/>
              </p:ext>
            </p:extLst>
          </p:nvPr>
        </p:nvGraphicFramePr>
        <p:xfrm>
          <a:off x="494624" y="4872981"/>
          <a:ext cx="5834614" cy="3606771"/>
        </p:xfrm>
        <a:graphic>
          <a:graphicData uri="http://schemas.openxmlformats.org/drawingml/2006/table">
            <a:tbl>
              <a:tblPr>
                <a:tableStyleId>{5940675A-B579-460E-94D1-54222C63F5DA}</a:tableStyleId>
              </a:tblPr>
              <a:tblGrid>
                <a:gridCol w="1298653">
                  <a:extLst>
                    <a:ext uri="{9D8B030D-6E8A-4147-A177-3AD203B41FA5}">
                      <a16:colId xmlns:a16="http://schemas.microsoft.com/office/drawing/2014/main" val="4046894449"/>
                    </a:ext>
                  </a:extLst>
                </a:gridCol>
                <a:gridCol w="731607">
                  <a:extLst>
                    <a:ext uri="{9D8B030D-6E8A-4147-A177-3AD203B41FA5}">
                      <a16:colId xmlns:a16="http://schemas.microsoft.com/office/drawing/2014/main" val="2680925757"/>
                    </a:ext>
                  </a:extLst>
                </a:gridCol>
                <a:gridCol w="877928">
                  <a:extLst>
                    <a:ext uri="{9D8B030D-6E8A-4147-A177-3AD203B41FA5}">
                      <a16:colId xmlns:a16="http://schemas.microsoft.com/office/drawing/2014/main" val="2644676501"/>
                    </a:ext>
                  </a:extLst>
                </a:gridCol>
                <a:gridCol w="804767">
                  <a:extLst>
                    <a:ext uri="{9D8B030D-6E8A-4147-A177-3AD203B41FA5}">
                      <a16:colId xmlns:a16="http://schemas.microsoft.com/office/drawing/2014/main" val="2831978178"/>
                    </a:ext>
                  </a:extLst>
                </a:gridCol>
                <a:gridCol w="2121659">
                  <a:extLst>
                    <a:ext uri="{9D8B030D-6E8A-4147-A177-3AD203B41FA5}">
                      <a16:colId xmlns:a16="http://schemas.microsoft.com/office/drawing/2014/main" val="2583643195"/>
                    </a:ext>
                  </a:extLst>
                </a:gridCol>
              </a:tblGrid>
              <a:tr h="332149">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Description of Risk/issue</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Probability</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 Consequence</a:t>
                      </a:r>
                      <a:endParaRPr lang="en-AU" sz="1050" b="1"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Matrix rating</a:t>
                      </a:r>
                    </a:p>
                  </a:txBody>
                  <a:tcPr marL="43526" marR="43526" marT="0" marB="0">
                    <a:solidFill>
                      <a:schemeClr val="bg1">
                        <a:lumMod val="85000"/>
                      </a:schemeClr>
                    </a:solidFill>
                  </a:tcPr>
                </a:tc>
                <a:tc>
                  <a:txBody>
                    <a:bodyPr/>
                    <a:lstStyle/>
                    <a:p>
                      <a:pPr>
                        <a:lnSpc>
                          <a:spcPct val="115000"/>
                        </a:lnSpc>
                        <a:spcAft>
                          <a:spcPts val="1000"/>
                        </a:spcAft>
                      </a:pPr>
                      <a:r>
                        <a:rPr lang="en-AU" sz="1050" b="1" i="0" dirty="0">
                          <a:effectLst/>
                          <a:latin typeface="Arial Narrow" panose="020B0604020202020204" pitchFamily="34" charset="0"/>
                          <a:cs typeface="Arial Narrow" panose="020B0604020202020204" pitchFamily="34" charset="0"/>
                        </a:rPr>
                        <a:t>Recommended Controls (mgmt.)</a:t>
                      </a:r>
                    </a:p>
                  </a:txBody>
                  <a:tcPr marL="43526" marR="43526" marT="0" marB="0">
                    <a:solidFill>
                      <a:schemeClr val="bg1">
                        <a:lumMod val="85000"/>
                      </a:schemeClr>
                    </a:solidFill>
                  </a:tcPr>
                </a:tc>
                <a:extLst>
                  <a:ext uri="{0D108BD9-81ED-4DB2-BD59-A6C34878D82A}">
                    <a16:rowId xmlns:a16="http://schemas.microsoft.com/office/drawing/2014/main" val="1011439706"/>
                  </a:ext>
                </a:extLst>
              </a:tr>
              <a:tr h="395386">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 Sunburn</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rPr>
                        <a:t>C. Possible</a:t>
                      </a: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2. Minor</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Medium</a:t>
                      </a:r>
                      <a:endParaRPr lang="en-AU" sz="1000" b="0" i="1" dirty="0">
                        <a:solidFill>
                          <a:schemeClr val="tx1">
                            <a:lumMod val="50000"/>
                            <a:lumOff val="50000"/>
                          </a:schemeClr>
                        </a:solidFill>
                        <a:effectLst/>
                        <a:latin typeface="Comic Sans MS" panose="030F0902030302020204" pitchFamily="66"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r>
                        <a:rPr lang="en-AU" sz="1000" b="0" i="1" dirty="0">
                          <a:solidFill>
                            <a:schemeClr val="tx1">
                              <a:lumMod val="50000"/>
                              <a:lumOff val="50000"/>
                            </a:schemeClr>
                          </a:solidFill>
                          <a:effectLst/>
                          <a:latin typeface="Comic Sans MS" panose="030F0902030302020204" pitchFamily="66" charset="0"/>
                          <a:cs typeface="Arial Narrow" panose="020B0604020202020204" pitchFamily="34" charset="0"/>
                        </a:rPr>
                        <a:t>Hat and sunscreen will be worn</a:t>
                      </a:r>
                    </a:p>
                    <a:p>
                      <a:pPr>
                        <a:spcAft>
                          <a:spcPts val="595"/>
                        </a:spcAft>
                      </a:pPr>
                      <a:endParaRPr lang="en-AU" sz="1000" b="0" i="1" dirty="0">
                        <a:solidFill>
                          <a:schemeClr val="tx1">
                            <a:lumMod val="50000"/>
                            <a:lumOff val="50000"/>
                          </a:schemeClr>
                        </a:solidFill>
                        <a:effectLst/>
                        <a:latin typeface="Comic Sans MS" panose="030F0902030302020204" pitchFamily="66"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052756594"/>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Risk:</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4139622251"/>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Risk:</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672612169"/>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Ethical Issue</a:t>
                      </a:r>
                      <a:r>
                        <a:rPr lang="en-AU" sz="1200" b="1" i="0" dirty="0">
                          <a:effectLst/>
                          <a:latin typeface="Arial Narrow" panose="020B0604020202020204" pitchFamily="34" charset="0"/>
                          <a:ea typeface="Calibri" panose="020F0502020204030204" pitchFamily="34" charset="0"/>
                          <a:cs typeface="Arial Narrow" panose="020B0604020202020204" pitchFamily="34" charset="0"/>
                        </a:rPr>
                        <a:t>*</a:t>
                      </a: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368116625"/>
                  </a:ext>
                </a:extLst>
              </a:tr>
              <a:tr h="714978">
                <a:tc>
                  <a:txBody>
                    <a:bodyPr/>
                    <a:lstStyle/>
                    <a:p>
                      <a:pPr>
                        <a:lnSpc>
                          <a:spcPct val="115000"/>
                        </a:lnSpc>
                        <a:spcAft>
                          <a:spcPts val="1000"/>
                        </a:spcAft>
                      </a:pP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Environmental Issue</a:t>
                      </a:r>
                      <a:r>
                        <a:rPr lang="en-AU" sz="1200" b="1" i="0" dirty="0">
                          <a:effectLst/>
                          <a:latin typeface="Arial Narrow" panose="020B0604020202020204" pitchFamily="34" charset="0"/>
                          <a:ea typeface="Calibri" panose="020F0502020204030204" pitchFamily="34" charset="0"/>
                          <a:cs typeface="Arial Narrow" panose="020B0604020202020204" pitchFamily="34" charset="0"/>
                        </a:rPr>
                        <a:t>*</a:t>
                      </a:r>
                      <a:r>
                        <a:rPr lang="en-AU" sz="1000" b="1" i="0" dirty="0">
                          <a:effectLst/>
                          <a:latin typeface="Arial Narrow" panose="020B0604020202020204" pitchFamily="34" charset="0"/>
                          <a:ea typeface="Calibri" panose="020F0502020204030204" pitchFamily="34" charset="0"/>
                          <a:cs typeface="Arial Narrow" panose="020B0604020202020204" pitchFamily="34" charset="0"/>
                        </a:rPr>
                        <a:t>:</a:t>
                      </a: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lnSpc>
                          <a:spcPct val="115000"/>
                        </a:lnSpc>
                        <a:spcAft>
                          <a:spcPts val="1000"/>
                        </a:spcAft>
                      </a:pPr>
                      <a:endParaRPr lang="en-AU" sz="1000" b="0" i="0" dirty="0">
                        <a:effectLst/>
                        <a:latin typeface="Arial Narrow" panose="020B0604020202020204" pitchFamily="34" charset="0"/>
                        <a:ea typeface="Calibri" panose="020F0502020204030204" pitchFamily="34" charset="0"/>
                        <a:cs typeface="Arial Narrow" panose="020B0604020202020204" pitchFamily="34" charset="0"/>
                      </a:endParaRPr>
                    </a:p>
                  </a:txBody>
                  <a:tcPr marL="43526" marR="43526" marT="0" marB="0"/>
                </a:tc>
                <a:tc>
                  <a:txBody>
                    <a:bodyPr/>
                    <a:lstStyle/>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p>
                      <a:pPr>
                        <a:spcAft>
                          <a:spcPts val="595"/>
                        </a:spcAft>
                      </a:pPr>
                      <a:endParaRPr lang="en-AU" sz="1000" b="0" i="0" dirty="0">
                        <a:effectLst/>
                        <a:latin typeface="Arial Narrow" panose="020B0604020202020204" pitchFamily="34" charset="0"/>
                        <a:ea typeface="Times New Roman" panose="02020603050405020304" pitchFamily="18" charset="0"/>
                        <a:cs typeface="Arial Narrow" panose="020B0604020202020204" pitchFamily="34" charset="0"/>
                      </a:endParaRPr>
                    </a:p>
                  </a:txBody>
                  <a:tcPr marL="43526" marR="43526" marT="0" marB="0"/>
                </a:tc>
                <a:extLst>
                  <a:ext uri="{0D108BD9-81ED-4DB2-BD59-A6C34878D82A}">
                    <a16:rowId xmlns:a16="http://schemas.microsoft.com/office/drawing/2014/main" val="2161051963"/>
                  </a:ext>
                </a:extLst>
              </a:tr>
            </a:tbl>
          </a:graphicData>
        </a:graphic>
      </p:graphicFrame>
      <p:sp>
        <p:nvSpPr>
          <p:cNvPr id="19" name="TextBox 18">
            <a:extLst>
              <a:ext uri="{FF2B5EF4-FFF2-40B4-BE49-F238E27FC236}">
                <a16:creationId xmlns:a16="http://schemas.microsoft.com/office/drawing/2014/main" id="{1455192A-FB19-2714-8125-BF52BA796658}"/>
              </a:ext>
            </a:extLst>
          </p:cNvPr>
          <p:cNvSpPr txBox="1"/>
          <p:nvPr/>
        </p:nvSpPr>
        <p:spPr>
          <a:xfrm rot="16200000">
            <a:off x="-32000" y="3387230"/>
            <a:ext cx="1192515"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Probability</a:t>
            </a:r>
          </a:p>
        </p:txBody>
      </p:sp>
      <p:sp>
        <p:nvSpPr>
          <p:cNvPr id="20" name="TextBox 19">
            <a:extLst>
              <a:ext uri="{FF2B5EF4-FFF2-40B4-BE49-F238E27FC236}">
                <a16:creationId xmlns:a16="http://schemas.microsoft.com/office/drawing/2014/main" id="{12CD2422-530C-DCD6-87F7-3C50BB9C6926}"/>
              </a:ext>
            </a:extLst>
          </p:cNvPr>
          <p:cNvSpPr txBox="1"/>
          <p:nvPr/>
        </p:nvSpPr>
        <p:spPr>
          <a:xfrm>
            <a:off x="3365967" y="2299707"/>
            <a:ext cx="1192515"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Consequence</a:t>
            </a:r>
          </a:p>
        </p:txBody>
      </p:sp>
      <p:sp>
        <p:nvSpPr>
          <p:cNvPr id="21" name="TextBox 20">
            <a:extLst>
              <a:ext uri="{FF2B5EF4-FFF2-40B4-BE49-F238E27FC236}">
                <a16:creationId xmlns:a16="http://schemas.microsoft.com/office/drawing/2014/main" id="{9816D190-5CF4-6EA5-AA18-7F30E75D1904}"/>
              </a:ext>
            </a:extLst>
          </p:cNvPr>
          <p:cNvSpPr txBox="1"/>
          <p:nvPr/>
        </p:nvSpPr>
        <p:spPr>
          <a:xfrm rot="20536137">
            <a:off x="3330448" y="3239173"/>
            <a:ext cx="2275863" cy="523220"/>
          </a:xfrm>
          <a:prstGeom prst="rect">
            <a:avLst/>
          </a:prstGeom>
          <a:noFill/>
        </p:spPr>
        <p:txBody>
          <a:bodyPr wrap="square" rtlCol="0">
            <a:spAutoFit/>
          </a:bodyPr>
          <a:lstStyle/>
          <a:p>
            <a:r>
              <a:rPr lang="en-US" sz="2800" dirty="0">
                <a:solidFill>
                  <a:schemeClr val="tx1">
                    <a:lumMod val="65000"/>
                    <a:lumOff val="35000"/>
                  </a:schemeClr>
                </a:solidFill>
                <a:latin typeface="Arial Narrow" panose="020B0604020202020204" pitchFamily="34" charset="0"/>
                <a:cs typeface="Arial Narrow" panose="020B0604020202020204" pitchFamily="34" charset="0"/>
              </a:rPr>
              <a:t>Matrix ratings</a:t>
            </a:r>
          </a:p>
        </p:txBody>
      </p:sp>
      <p:sp>
        <p:nvSpPr>
          <p:cNvPr id="22" name="Rectangle 21">
            <a:extLst>
              <a:ext uri="{FF2B5EF4-FFF2-40B4-BE49-F238E27FC236}">
                <a16:creationId xmlns:a16="http://schemas.microsoft.com/office/drawing/2014/main" id="{346B1BCC-E75B-B6D7-D38C-33ED1BEE7698}"/>
              </a:ext>
            </a:extLst>
          </p:cNvPr>
          <p:cNvSpPr/>
          <p:nvPr/>
        </p:nvSpPr>
        <p:spPr>
          <a:xfrm>
            <a:off x="491677" y="4443718"/>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Complete the table below for your experiment (example provided in first row)</a:t>
            </a:r>
          </a:p>
        </p:txBody>
      </p:sp>
      <p:sp>
        <p:nvSpPr>
          <p:cNvPr id="5" name="TextBox 4">
            <a:extLst>
              <a:ext uri="{FF2B5EF4-FFF2-40B4-BE49-F238E27FC236}">
                <a16:creationId xmlns:a16="http://schemas.microsoft.com/office/drawing/2014/main" id="{26890477-8D85-3113-F317-85D0344ECF93}"/>
              </a:ext>
            </a:extLst>
          </p:cNvPr>
          <p:cNvSpPr txBox="1"/>
          <p:nvPr/>
        </p:nvSpPr>
        <p:spPr>
          <a:xfrm>
            <a:off x="443520" y="8487172"/>
            <a:ext cx="5970959" cy="3077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a:t>
            </a:r>
            <a:r>
              <a:rPr lang="en-US" sz="1200" b="1" dirty="0">
                <a:latin typeface="Arial Narrow" panose="020B0604020202020204" pitchFamily="34" charset="0"/>
                <a:cs typeface="Arial Narrow" panose="020B0604020202020204" pitchFamily="34" charset="0"/>
              </a:rPr>
              <a:t>DO </a:t>
            </a:r>
            <a:r>
              <a:rPr lang="en-US" sz="1200" b="1" u="sng" dirty="0">
                <a:latin typeface="Arial Narrow" panose="020B0604020202020204" pitchFamily="34" charset="0"/>
                <a:cs typeface="Arial Narrow" panose="020B0604020202020204" pitchFamily="34" charset="0"/>
              </a:rPr>
              <a:t>NOT</a:t>
            </a:r>
            <a:r>
              <a:rPr lang="en-US" sz="1200" b="1" dirty="0">
                <a:latin typeface="Arial Narrow" panose="020B0604020202020204" pitchFamily="34" charset="0"/>
                <a:cs typeface="Arial Narrow" panose="020B0604020202020204" pitchFamily="34" charset="0"/>
              </a:rPr>
              <a:t> CONDUCT EXPERIMENT IF IT’S POSSIBLE ANY LIVING ORGANISM WILL BE HARMED!</a:t>
            </a:r>
            <a:endParaRPr lang="en-US" sz="9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4283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A note on </a:t>
            </a:r>
            <a:r>
              <a:rPr lang="en-AU" sz="1600" b="1" i="1" dirty="0">
                <a:latin typeface="Arial Narrow" panose="020B0606020202030204" pitchFamily="34" charset="0"/>
              </a:rPr>
              <a:t>Safety and Ethics </a:t>
            </a:r>
            <a:r>
              <a:rPr lang="en-AU" sz="1600" b="1" dirty="0">
                <a:latin typeface="Arial Narrow" panose="020B0606020202030204" pitchFamily="34" charset="0"/>
              </a:rPr>
              <a:t>from QCAA</a:t>
            </a:r>
            <a:endParaRPr lang="en-AU" b="1" dirty="0">
              <a:latin typeface="Arial Narrow" panose="020B0606020202030204" pitchFamily="34" charset="0"/>
            </a:endParaRPr>
          </a:p>
        </p:txBody>
      </p:sp>
      <p:pic>
        <p:nvPicPr>
          <p:cNvPr id="6" name="Picture 5" descr="A document with text on it&#10;&#10;Description automatically generated">
            <a:extLst>
              <a:ext uri="{FF2B5EF4-FFF2-40B4-BE49-F238E27FC236}">
                <a16:creationId xmlns:a16="http://schemas.microsoft.com/office/drawing/2014/main" id="{2FB7A608-E8D0-EE61-9685-1EC052C07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56" y="1149100"/>
            <a:ext cx="5988308" cy="5549374"/>
          </a:xfrm>
          <a:prstGeom prst="rect">
            <a:avLst/>
          </a:prstGeom>
        </p:spPr>
      </p:pic>
    </p:spTree>
    <p:extLst>
      <p:ext uri="{BB962C8B-B14F-4D97-AF65-F5344CB8AC3E}">
        <p14:creationId xmlns:p14="http://schemas.microsoft.com/office/powerpoint/2010/main" val="184043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6. Design the experiment</a:t>
            </a:r>
            <a:endParaRPr lang="en-AU" b="1" dirty="0">
              <a:latin typeface="Arial Narrow" panose="020B0606020202030204" pitchFamily="34" charset="0"/>
            </a:endParaRPr>
          </a:p>
        </p:txBody>
      </p:sp>
      <p:sp>
        <p:nvSpPr>
          <p:cNvPr id="5" name="Rectangle 4">
            <a:extLst>
              <a:ext uri="{FF2B5EF4-FFF2-40B4-BE49-F238E27FC236}">
                <a16:creationId xmlns:a16="http://schemas.microsoft.com/office/drawing/2014/main" id="{1E6E306B-CFCA-CF74-F5B9-161CF8257413}"/>
              </a:ext>
            </a:extLst>
          </p:cNvPr>
          <p:cNvSpPr/>
          <p:nvPr/>
        </p:nvSpPr>
        <p:spPr>
          <a:xfrm>
            <a:off x="486959" y="1069488"/>
            <a:ext cx="5821073" cy="437701"/>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Write your methodology below. Ensure it enables the collection of sufficient </a:t>
            </a:r>
            <a:r>
              <a:rPr lang="en-AU" sz="1100" b="1" i="1" dirty="0">
                <a:solidFill>
                  <a:schemeClr val="bg1"/>
                </a:solidFill>
                <a:latin typeface="Arial Narrow" panose="020B0606020202030204" pitchFamily="34" charset="0"/>
              </a:rPr>
              <a:t>and</a:t>
            </a:r>
            <a:r>
              <a:rPr lang="en-AU" sz="1100" b="1" dirty="0">
                <a:solidFill>
                  <a:schemeClr val="bg1"/>
                </a:solidFill>
                <a:latin typeface="Arial Narrow" panose="020B0606020202030204" pitchFamily="34" charset="0"/>
              </a:rPr>
              <a:t> relevant data. </a:t>
            </a:r>
            <a:r>
              <a:rPr lang="en-AU" sz="1100" b="1" i="1" dirty="0">
                <a:solidFill>
                  <a:schemeClr val="bg1"/>
                </a:solidFill>
                <a:latin typeface="Arial Narrow" panose="020B0606020202030204" pitchFamily="34" charset="0"/>
              </a:rPr>
              <a:t>Hint: </a:t>
            </a:r>
            <a:r>
              <a:rPr lang="en-AU" sz="1100" b="1" dirty="0">
                <a:solidFill>
                  <a:schemeClr val="bg1"/>
                </a:solidFill>
                <a:latin typeface="Arial Narrow" panose="020B0606020202030204" pitchFamily="34" charset="0"/>
              </a:rPr>
              <a:t>write in past tense, third person. Include labelled diagrams if relevant. </a:t>
            </a:r>
          </a:p>
        </p:txBody>
      </p:sp>
      <p:sp>
        <p:nvSpPr>
          <p:cNvPr id="6" name="Rectangle 5">
            <a:extLst>
              <a:ext uri="{FF2B5EF4-FFF2-40B4-BE49-F238E27FC236}">
                <a16:creationId xmlns:a16="http://schemas.microsoft.com/office/drawing/2014/main" id="{1B64A319-155A-222A-F545-D0BAB8A4297C}"/>
              </a:ext>
            </a:extLst>
          </p:cNvPr>
          <p:cNvSpPr/>
          <p:nvPr/>
        </p:nvSpPr>
        <p:spPr>
          <a:xfrm>
            <a:off x="465754" y="1619672"/>
            <a:ext cx="5863484" cy="7088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21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FEE51-5563-1151-ED82-5F01694D583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 name="TextBox 17">
            <a:extLst>
              <a:ext uri="{FF2B5EF4-FFF2-40B4-BE49-F238E27FC236}">
                <a16:creationId xmlns:a16="http://schemas.microsoft.com/office/drawing/2014/main" id="{DD9AA5A9-4A06-8A4C-0D19-08C0032F96E6}"/>
              </a:ext>
            </a:extLst>
          </p:cNvPr>
          <p:cNvSpPr txBox="1"/>
          <p:nvPr/>
        </p:nvSpPr>
        <p:spPr>
          <a:xfrm>
            <a:off x="5518848" y="16547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4" name="Straight Connector 3">
            <a:extLst>
              <a:ext uri="{FF2B5EF4-FFF2-40B4-BE49-F238E27FC236}">
                <a16:creationId xmlns:a16="http://schemas.microsoft.com/office/drawing/2014/main" id="{DA4FD36C-6A86-2CC8-1293-CBDB5F01BB7C}"/>
              </a:ext>
            </a:extLst>
          </p:cNvPr>
          <p:cNvCxnSpPr/>
          <p:nvPr/>
        </p:nvCxnSpPr>
        <p:spPr>
          <a:xfrm flipH="1">
            <a:off x="465754" y="97301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A1909E8-5C2A-91BD-99A2-19907662C9AE}"/>
              </a:ext>
            </a:extLst>
          </p:cNvPr>
          <p:cNvCxnSpPr>
            <a:cxnSpLocks/>
          </p:cNvCxnSpPr>
          <p:nvPr/>
        </p:nvCxnSpPr>
        <p:spPr>
          <a:xfrm flipH="1">
            <a:off x="476672"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36">
            <a:extLst>
              <a:ext uri="{FF2B5EF4-FFF2-40B4-BE49-F238E27FC236}">
                <a16:creationId xmlns:a16="http://schemas.microsoft.com/office/drawing/2014/main" id="{609064AB-DAFC-ABFC-2163-6BEC35DD4D3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9" name="TextBox 36">
            <a:extLst>
              <a:ext uri="{FF2B5EF4-FFF2-40B4-BE49-F238E27FC236}">
                <a16:creationId xmlns:a16="http://schemas.microsoft.com/office/drawing/2014/main" id="{AD0BE98F-469B-0B11-3484-8CA1A2135728}"/>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FA2 Student Experiment</a:t>
            </a:r>
            <a:endParaRPr lang="en-AU" sz="1100" b="1" dirty="0">
              <a:latin typeface="Arial Narrow" pitchFamily="34" charset="0"/>
            </a:endParaRPr>
          </a:p>
        </p:txBody>
      </p:sp>
      <p:sp>
        <p:nvSpPr>
          <p:cNvPr id="10" name="TextBox 9">
            <a:extLst>
              <a:ext uri="{FF2B5EF4-FFF2-40B4-BE49-F238E27FC236}">
                <a16:creationId xmlns:a16="http://schemas.microsoft.com/office/drawing/2014/main" id="{01D42014-FDD0-98DD-0899-D307162B83E4}"/>
              </a:ext>
            </a:extLst>
          </p:cNvPr>
          <p:cNvSpPr txBox="1"/>
          <p:nvPr/>
        </p:nvSpPr>
        <p:spPr>
          <a:xfrm>
            <a:off x="1729551" y="328344"/>
            <a:ext cx="3652697" cy="338554"/>
          </a:xfrm>
          <a:prstGeom prst="rect">
            <a:avLst/>
          </a:prstGeom>
          <a:noFill/>
        </p:spPr>
        <p:txBody>
          <a:bodyPr wrap="square" rtlCol="0">
            <a:spAutoFit/>
          </a:bodyPr>
          <a:lstStyle/>
          <a:p>
            <a:pPr algn="ctr"/>
            <a:r>
              <a:rPr lang="en-AU" sz="1600" b="1" dirty="0">
                <a:latin typeface="Arial Narrow" panose="020B0606020202030204" pitchFamily="34" charset="0"/>
              </a:rPr>
              <a:t>7. Collect raw data</a:t>
            </a:r>
            <a:endParaRPr lang="en-AU" b="1" i="1" dirty="0">
              <a:latin typeface="Arial Narrow" panose="020B0606020202030204" pitchFamily="34" charset="0"/>
            </a:endParaRPr>
          </a:p>
        </p:txBody>
      </p:sp>
      <p:sp>
        <p:nvSpPr>
          <p:cNvPr id="5" name="Rectangle 4">
            <a:extLst>
              <a:ext uri="{FF2B5EF4-FFF2-40B4-BE49-F238E27FC236}">
                <a16:creationId xmlns:a16="http://schemas.microsoft.com/office/drawing/2014/main" id="{1E6E306B-CFCA-CF74-F5B9-161CF8257413}"/>
              </a:ext>
            </a:extLst>
          </p:cNvPr>
          <p:cNvSpPr/>
          <p:nvPr/>
        </p:nvSpPr>
        <p:spPr>
          <a:xfrm>
            <a:off x="486959" y="1069489"/>
            <a:ext cx="5821073" cy="315574"/>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100" b="1" dirty="0">
                <a:solidFill>
                  <a:schemeClr val="bg1"/>
                </a:solidFill>
                <a:latin typeface="Arial Narrow" panose="020B0606020202030204" pitchFamily="34" charset="0"/>
              </a:rPr>
              <a:t>Activity: Record your raw data in the space below. Make sure it’s sufficient and </a:t>
            </a:r>
            <a:r>
              <a:rPr lang="en-AU" sz="1100" b="1" i="1" dirty="0">
                <a:solidFill>
                  <a:schemeClr val="bg1"/>
                </a:solidFill>
                <a:latin typeface="Arial Narrow" panose="020B0606020202030204" pitchFamily="34" charset="0"/>
              </a:rPr>
              <a:t>relevant.</a:t>
            </a:r>
          </a:p>
        </p:txBody>
      </p:sp>
      <p:sp>
        <p:nvSpPr>
          <p:cNvPr id="6" name="Rectangle 5">
            <a:extLst>
              <a:ext uri="{FF2B5EF4-FFF2-40B4-BE49-F238E27FC236}">
                <a16:creationId xmlns:a16="http://schemas.microsoft.com/office/drawing/2014/main" id="{1B64A319-155A-222A-F545-D0BAB8A4297C}"/>
              </a:ext>
            </a:extLst>
          </p:cNvPr>
          <p:cNvSpPr/>
          <p:nvPr/>
        </p:nvSpPr>
        <p:spPr>
          <a:xfrm>
            <a:off x="465754" y="1481542"/>
            <a:ext cx="5863484" cy="722645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46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55873</TotalTime>
  <Words>6372</Words>
  <Application>Microsoft Macintosh PowerPoint</Application>
  <PresentationFormat>On-screen Show (4:3)</PresentationFormat>
  <Paragraphs>817</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Narrow</vt:lpstr>
      <vt:lpstr>Calibri</vt:lpstr>
      <vt:lpstr>Comic Sans MS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6811</cp:revision>
  <cp:lastPrinted>2023-07-12T06:33:19Z</cp:lastPrinted>
  <dcterms:created xsi:type="dcterms:W3CDTF">2011-04-13T05:15:36Z</dcterms:created>
  <dcterms:modified xsi:type="dcterms:W3CDTF">2024-03-29T18:32:40Z</dcterms:modified>
</cp:coreProperties>
</file>