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877" r:id="rId2"/>
    <p:sldId id="464" r:id="rId3"/>
    <p:sldId id="901" r:id="rId4"/>
    <p:sldId id="903" r:id="rId5"/>
    <p:sldId id="908" r:id="rId6"/>
    <p:sldId id="909" r:id="rId7"/>
    <p:sldId id="920" r:id="rId8"/>
    <p:sldId id="922" r:id="rId9"/>
    <p:sldId id="899" r:id="rId10"/>
    <p:sldId id="910" r:id="rId11"/>
    <p:sldId id="900" r:id="rId12"/>
    <p:sldId id="885" r:id="rId13"/>
    <p:sldId id="888" r:id="rId14"/>
    <p:sldId id="879" r:id="rId15"/>
    <p:sldId id="898" r:id="rId16"/>
    <p:sldId id="902" r:id="rId17"/>
    <p:sldId id="914" r:id="rId18"/>
    <p:sldId id="915" r:id="rId19"/>
    <p:sldId id="905" r:id="rId20"/>
    <p:sldId id="919" r:id="rId21"/>
    <p:sldId id="904" r:id="rId22"/>
    <p:sldId id="881" r:id="rId23"/>
    <p:sldId id="917" r:id="rId24"/>
    <p:sldId id="891" r:id="rId25"/>
    <p:sldId id="893" r:id="rId26"/>
    <p:sldId id="895" r:id="rId27"/>
    <p:sldId id="918" r:id="rId28"/>
    <p:sldId id="916" r:id="rId29"/>
    <p:sldId id="921" r:id="rId30"/>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94560"/>
  </p:normalViewPr>
  <p:slideViewPr>
    <p:cSldViewPr>
      <p:cViewPr>
        <p:scale>
          <a:sx n="130" d="100"/>
          <a:sy n="130" d="100"/>
        </p:scale>
        <p:origin x="1760" y="-33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29B22-38DF-EB4B-A9B5-8968E3A289B5}" type="doc">
      <dgm:prSet loTypeId="urn:microsoft.com/office/officeart/2005/8/layout/hierarchy2" loCatId="" qsTypeId="urn:microsoft.com/office/officeart/2005/8/quickstyle/simple1" qsCatId="simple" csTypeId="urn:microsoft.com/office/officeart/2005/8/colors/accent0_1" csCatId="mainScheme" phldr="1"/>
      <dgm:spPr/>
      <dgm:t>
        <a:bodyPr/>
        <a:lstStyle/>
        <a:p>
          <a:endParaRPr lang="en-GB"/>
        </a:p>
      </dgm:t>
    </dgm:pt>
    <dgm:pt modelId="{C9C09A19-0892-4448-B39E-7E8F7F9195D0}">
      <dgm:prSet phldrT="[Text]" custT="1"/>
      <dgm:spPr/>
      <dgm:t>
        <a:bodyPr/>
        <a:lstStyle/>
        <a:p>
          <a:r>
            <a:rPr lang="en-GB" sz="1200" b="0" i="0" dirty="0">
              <a:latin typeface="Arial Narrow" panose="020B0604020202020204" pitchFamily="34" charset="0"/>
              <a:cs typeface="Arial Narrow" panose="020B0604020202020204" pitchFamily="34" charset="0"/>
            </a:rPr>
            <a:t>Is the forest dense?</a:t>
          </a:r>
        </a:p>
      </dgm:t>
    </dgm:pt>
    <dgm:pt modelId="{ABBCED8B-24D2-1241-808D-880355701797}" type="parTrans" cxnId="{8E0D35E3-C154-BD44-B5BB-9B96FDBCF3DD}">
      <dgm:prSet/>
      <dgm:spPr/>
      <dgm:t>
        <a:bodyPr/>
        <a:lstStyle/>
        <a:p>
          <a:endParaRPr lang="en-GB" sz="1200" b="0" i="0">
            <a:latin typeface="Arial Narrow" panose="020B0604020202020204" pitchFamily="34" charset="0"/>
            <a:cs typeface="Arial Narrow" panose="020B0604020202020204" pitchFamily="34" charset="0"/>
          </a:endParaRPr>
        </a:p>
      </dgm:t>
    </dgm:pt>
    <dgm:pt modelId="{3F006BF0-1EE8-B440-ADB4-7EE739B85221}" type="sibTrans" cxnId="{8E0D35E3-C154-BD44-B5BB-9B96FDBCF3DD}">
      <dgm:prSet/>
      <dgm:spPr/>
      <dgm:t>
        <a:bodyPr/>
        <a:lstStyle/>
        <a:p>
          <a:endParaRPr lang="en-GB" sz="1200" b="0" i="0">
            <a:latin typeface="Arial Narrow" panose="020B0604020202020204" pitchFamily="34" charset="0"/>
            <a:cs typeface="Arial Narrow" panose="020B0604020202020204" pitchFamily="34" charset="0"/>
          </a:endParaRPr>
        </a:p>
      </dgm:t>
    </dgm:pt>
    <dgm:pt modelId="{C55FCC9B-E846-4645-BBA4-2993C180C012}">
      <dgm:prSet phldrT="[Text]" custT="1"/>
      <dgm:spPr/>
      <dgm:t>
        <a:bodyPr/>
        <a:lstStyle/>
        <a:p>
          <a:r>
            <a:rPr lang="en-GB" sz="1200" b="0" i="0" dirty="0">
              <a:latin typeface="Arial Narrow" panose="020B0604020202020204" pitchFamily="34" charset="0"/>
              <a:cs typeface="Arial Narrow" panose="020B0604020202020204" pitchFamily="34" charset="0"/>
            </a:rPr>
            <a:t>YES</a:t>
          </a:r>
        </a:p>
      </dgm:t>
    </dgm:pt>
    <dgm:pt modelId="{A91BFBD1-A991-AE4C-A961-5C5D9F23F735}" type="parTrans" cxnId="{455AFA96-145C-9E40-99C9-EB4C29158E3C}">
      <dgm:prSet custT="1"/>
      <dgm:spPr/>
      <dgm:t>
        <a:bodyPr/>
        <a:lstStyle/>
        <a:p>
          <a:endParaRPr lang="en-GB" sz="1200" b="0" i="0">
            <a:latin typeface="Arial Narrow" panose="020B0604020202020204" pitchFamily="34" charset="0"/>
            <a:cs typeface="Arial Narrow" panose="020B0604020202020204" pitchFamily="34" charset="0"/>
          </a:endParaRPr>
        </a:p>
      </dgm:t>
    </dgm:pt>
    <dgm:pt modelId="{1C79F24E-539C-BF4E-B26C-CE768E98F16B}" type="sibTrans" cxnId="{455AFA96-145C-9E40-99C9-EB4C29158E3C}">
      <dgm:prSet/>
      <dgm:spPr/>
      <dgm:t>
        <a:bodyPr/>
        <a:lstStyle/>
        <a:p>
          <a:endParaRPr lang="en-GB" sz="1200" b="0" i="0">
            <a:latin typeface="Arial Narrow" panose="020B0604020202020204" pitchFamily="34" charset="0"/>
            <a:cs typeface="Arial Narrow" panose="020B0604020202020204" pitchFamily="34" charset="0"/>
          </a:endParaRPr>
        </a:p>
      </dgm:t>
    </dgm:pt>
    <dgm:pt modelId="{8B02BF10-9E9C-4A45-943D-5C8F3E76D894}">
      <dgm:prSet phldrT="[Text]" custT="1"/>
      <dgm:spPr/>
      <dgm:t>
        <a:bodyPr/>
        <a:lstStyle/>
        <a:p>
          <a:r>
            <a:rPr lang="en-GB" sz="1200" b="0" i="0" dirty="0">
              <a:latin typeface="Arial Narrow" panose="020B0604020202020204" pitchFamily="34" charset="0"/>
              <a:cs typeface="Arial Narrow" panose="020B0604020202020204" pitchFamily="34" charset="0"/>
            </a:rPr>
            <a:t>Measure 1m either side</a:t>
          </a:r>
        </a:p>
      </dgm:t>
    </dgm:pt>
    <dgm:pt modelId="{E85D0A53-BA63-A74D-8451-27B39125425B}" type="parTrans" cxnId="{522F6A50-F8B1-6E42-890E-FFEA9C7B672A}">
      <dgm:prSet custT="1"/>
      <dgm:spPr/>
      <dgm:t>
        <a:bodyPr/>
        <a:lstStyle/>
        <a:p>
          <a:endParaRPr lang="en-GB" sz="1200" b="0" i="0">
            <a:latin typeface="Arial Narrow" panose="020B0604020202020204" pitchFamily="34" charset="0"/>
            <a:cs typeface="Arial Narrow" panose="020B0604020202020204" pitchFamily="34" charset="0"/>
          </a:endParaRPr>
        </a:p>
      </dgm:t>
    </dgm:pt>
    <dgm:pt modelId="{23ECAD4E-2E49-0847-A16C-3EF3C2427B98}" type="sibTrans" cxnId="{522F6A50-F8B1-6E42-890E-FFEA9C7B672A}">
      <dgm:prSet/>
      <dgm:spPr/>
      <dgm:t>
        <a:bodyPr/>
        <a:lstStyle/>
        <a:p>
          <a:endParaRPr lang="en-GB" sz="1200" b="0" i="0">
            <a:latin typeface="Arial Narrow" panose="020B0604020202020204" pitchFamily="34" charset="0"/>
            <a:cs typeface="Arial Narrow" panose="020B0604020202020204" pitchFamily="34" charset="0"/>
          </a:endParaRPr>
        </a:p>
      </dgm:t>
    </dgm:pt>
    <dgm:pt modelId="{D43BE9BA-E6FE-BA42-B41C-924ECB9A554F}">
      <dgm:prSet phldrT="[Text]" custT="1"/>
      <dgm:spPr/>
      <dgm:t>
        <a:bodyPr/>
        <a:lstStyle/>
        <a:p>
          <a:r>
            <a:rPr lang="en-GB" sz="1200" b="0" i="0" dirty="0">
              <a:latin typeface="Arial Narrow" panose="020B0604020202020204" pitchFamily="34" charset="0"/>
              <a:cs typeface="Arial Narrow" panose="020B0604020202020204" pitchFamily="34" charset="0"/>
            </a:rPr>
            <a:t>NO</a:t>
          </a:r>
        </a:p>
      </dgm:t>
    </dgm:pt>
    <dgm:pt modelId="{F63678A0-D5C5-944D-B37B-8A829CA0254F}" type="parTrans" cxnId="{A8B12530-DB90-264F-9B67-2FA9C4FA000B}">
      <dgm:prSet custT="1"/>
      <dgm:spPr/>
      <dgm:t>
        <a:bodyPr/>
        <a:lstStyle/>
        <a:p>
          <a:endParaRPr lang="en-GB" sz="1200" b="0" i="0">
            <a:latin typeface="Arial Narrow" panose="020B0604020202020204" pitchFamily="34" charset="0"/>
            <a:cs typeface="Arial Narrow" panose="020B0604020202020204" pitchFamily="34" charset="0"/>
          </a:endParaRPr>
        </a:p>
      </dgm:t>
    </dgm:pt>
    <dgm:pt modelId="{FEC85794-11B7-6C4B-B1BF-AF331A40C15B}" type="sibTrans" cxnId="{A8B12530-DB90-264F-9B67-2FA9C4FA000B}">
      <dgm:prSet/>
      <dgm:spPr/>
      <dgm:t>
        <a:bodyPr/>
        <a:lstStyle/>
        <a:p>
          <a:endParaRPr lang="en-GB" sz="1200" b="0" i="0">
            <a:latin typeface="Arial Narrow" panose="020B0604020202020204" pitchFamily="34" charset="0"/>
            <a:cs typeface="Arial Narrow" panose="020B0604020202020204" pitchFamily="34" charset="0"/>
          </a:endParaRPr>
        </a:p>
      </dgm:t>
    </dgm:pt>
    <dgm:pt modelId="{85B20180-A470-3D43-8200-88F978DADF5A}">
      <dgm:prSet phldrT="[Text]" custT="1"/>
      <dgm:spPr/>
      <dgm:t>
        <a:bodyPr/>
        <a:lstStyle/>
        <a:p>
          <a:r>
            <a:rPr lang="en-GB" sz="1200" b="0" i="0" dirty="0">
              <a:latin typeface="Arial Narrow" panose="020B0604020202020204" pitchFamily="34" charset="0"/>
              <a:cs typeface="Arial Narrow" panose="020B0604020202020204" pitchFamily="34" charset="0"/>
            </a:rPr>
            <a:t>Measure 2m either side</a:t>
          </a:r>
        </a:p>
      </dgm:t>
    </dgm:pt>
    <dgm:pt modelId="{1731FB67-F372-B442-91A9-6DD74243CAC0}" type="parTrans" cxnId="{E7E0638B-EE8E-2546-AD5C-9103C1AD8FE6}">
      <dgm:prSet custT="1"/>
      <dgm:spPr/>
      <dgm:t>
        <a:bodyPr/>
        <a:lstStyle/>
        <a:p>
          <a:endParaRPr lang="en-GB" sz="1200" b="0" i="0">
            <a:latin typeface="Arial Narrow" panose="020B0604020202020204" pitchFamily="34" charset="0"/>
            <a:cs typeface="Arial Narrow" panose="020B0604020202020204" pitchFamily="34" charset="0"/>
          </a:endParaRPr>
        </a:p>
      </dgm:t>
    </dgm:pt>
    <dgm:pt modelId="{FE180280-E559-B54A-8A01-81414990A973}" type="sibTrans" cxnId="{E7E0638B-EE8E-2546-AD5C-9103C1AD8FE6}">
      <dgm:prSet/>
      <dgm:spPr/>
      <dgm:t>
        <a:bodyPr/>
        <a:lstStyle/>
        <a:p>
          <a:endParaRPr lang="en-GB" sz="1200" b="0" i="0">
            <a:latin typeface="Arial Narrow" panose="020B0604020202020204" pitchFamily="34" charset="0"/>
            <a:cs typeface="Arial Narrow" panose="020B0604020202020204" pitchFamily="34" charset="0"/>
          </a:endParaRPr>
        </a:p>
      </dgm:t>
    </dgm:pt>
    <dgm:pt modelId="{7AD417F7-473A-A44E-8825-D89FA225136E}" type="pres">
      <dgm:prSet presAssocID="{40C29B22-38DF-EB4B-A9B5-8968E3A289B5}" presName="diagram" presStyleCnt="0">
        <dgm:presLayoutVars>
          <dgm:chPref val="1"/>
          <dgm:dir/>
          <dgm:animOne val="branch"/>
          <dgm:animLvl val="lvl"/>
          <dgm:resizeHandles val="exact"/>
        </dgm:presLayoutVars>
      </dgm:prSet>
      <dgm:spPr/>
    </dgm:pt>
    <dgm:pt modelId="{8F64FBC9-7843-E448-8CC1-282CA8E924A5}" type="pres">
      <dgm:prSet presAssocID="{C9C09A19-0892-4448-B39E-7E8F7F9195D0}" presName="root1" presStyleCnt="0"/>
      <dgm:spPr/>
    </dgm:pt>
    <dgm:pt modelId="{EE116FF8-A662-5A41-ACBE-D282EC294B87}" type="pres">
      <dgm:prSet presAssocID="{C9C09A19-0892-4448-B39E-7E8F7F9195D0}" presName="LevelOneTextNode" presStyleLbl="node0" presStyleIdx="0" presStyleCnt="1" custScaleY="226299" custLinFactNeighborX="211" custLinFactNeighborY="-4814">
        <dgm:presLayoutVars>
          <dgm:chPref val="3"/>
        </dgm:presLayoutVars>
      </dgm:prSet>
      <dgm:spPr/>
    </dgm:pt>
    <dgm:pt modelId="{06762A2B-629D-4447-BD41-5DAB89DAEC6B}" type="pres">
      <dgm:prSet presAssocID="{C9C09A19-0892-4448-B39E-7E8F7F9195D0}" presName="level2hierChild" presStyleCnt="0"/>
      <dgm:spPr/>
    </dgm:pt>
    <dgm:pt modelId="{91ACBAFB-F48B-5F4A-83B6-28A6448E883E}" type="pres">
      <dgm:prSet presAssocID="{A91BFBD1-A991-AE4C-A961-5C5D9F23F735}" presName="conn2-1" presStyleLbl="parChTrans1D2" presStyleIdx="0" presStyleCnt="2"/>
      <dgm:spPr/>
    </dgm:pt>
    <dgm:pt modelId="{2C0D61B8-AE68-C946-B7E8-EB463664B831}" type="pres">
      <dgm:prSet presAssocID="{A91BFBD1-A991-AE4C-A961-5C5D9F23F735}" presName="connTx" presStyleLbl="parChTrans1D2" presStyleIdx="0" presStyleCnt="2"/>
      <dgm:spPr/>
    </dgm:pt>
    <dgm:pt modelId="{5E288537-CE89-A84E-A4AE-E98F469C76B3}" type="pres">
      <dgm:prSet presAssocID="{C55FCC9B-E846-4645-BBA4-2993C180C012}" presName="root2" presStyleCnt="0"/>
      <dgm:spPr/>
    </dgm:pt>
    <dgm:pt modelId="{ADADC9B8-0374-7244-A8DE-F2ACCFA51E96}" type="pres">
      <dgm:prSet presAssocID="{C55FCC9B-E846-4645-BBA4-2993C180C012}" presName="LevelTwoTextNode" presStyleLbl="node2" presStyleIdx="0" presStyleCnt="2">
        <dgm:presLayoutVars>
          <dgm:chPref val="3"/>
        </dgm:presLayoutVars>
      </dgm:prSet>
      <dgm:spPr/>
    </dgm:pt>
    <dgm:pt modelId="{3BE9166E-92D8-B34F-AC84-6D44C0EFC662}" type="pres">
      <dgm:prSet presAssocID="{C55FCC9B-E846-4645-BBA4-2993C180C012}" presName="level3hierChild" presStyleCnt="0"/>
      <dgm:spPr/>
    </dgm:pt>
    <dgm:pt modelId="{52FD4894-E853-9042-AE42-4291CC2BC234}" type="pres">
      <dgm:prSet presAssocID="{E85D0A53-BA63-A74D-8451-27B39125425B}" presName="conn2-1" presStyleLbl="parChTrans1D3" presStyleIdx="0" presStyleCnt="2"/>
      <dgm:spPr/>
    </dgm:pt>
    <dgm:pt modelId="{BC3588D1-C335-1E47-AD25-34A4E3F9899C}" type="pres">
      <dgm:prSet presAssocID="{E85D0A53-BA63-A74D-8451-27B39125425B}" presName="connTx" presStyleLbl="parChTrans1D3" presStyleIdx="0" presStyleCnt="2"/>
      <dgm:spPr/>
    </dgm:pt>
    <dgm:pt modelId="{C69BB553-9C5E-274F-83BD-CE17DDAB62FC}" type="pres">
      <dgm:prSet presAssocID="{8B02BF10-9E9C-4A45-943D-5C8F3E76D894}" presName="root2" presStyleCnt="0"/>
      <dgm:spPr/>
    </dgm:pt>
    <dgm:pt modelId="{318B3718-8765-A448-AC89-D814045E2275}" type="pres">
      <dgm:prSet presAssocID="{8B02BF10-9E9C-4A45-943D-5C8F3E76D894}" presName="LevelTwoTextNode" presStyleLbl="node3" presStyleIdx="0" presStyleCnt="2" custScaleX="113121">
        <dgm:presLayoutVars>
          <dgm:chPref val="3"/>
        </dgm:presLayoutVars>
      </dgm:prSet>
      <dgm:spPr/>
    </dgm:pt>
    <dgm:pt modelId="{2703EA55-5521-2446-BF67-EA1609508117}" type="pres">
      <dgm:prSet presAssocID="{8B02BF10-9E9C-4A45-943D-5C8F3E76D894}" presName="level3hierChild" presStyleCnt="0"/>
      <dgm:spPr/>
    </dgm:pt>
    <dgm:pt modelId="{B5CED52D-DA5F-D74D-8B6D-8DB1FD88548B}" type="pres">
      <dgm:prSet presAssocID="{F63678A0-D5C5-944D-B37B-8A829CA0254F}" presName="conn2-1" presStyleLbl="parChTrans1D2" presStyleIdx="1" presStyleCnt="2"/>
      <dgm:spPr/>
    </dgm:pt>
    <dgm:pt modelId="{E2D80DE0-B5AE-4642-87ED-A6C70D22FC2B}" type="pres">
      <dgm:prSet presAssocID="{F63678A0-D5C5-944D-B37B-8A829CA0254F}" presName="connTx" presStyleLbl="parChTrans1D2" presStyleIdx="1" presStyleCnt="2"/>
      <dgm:spPr/>
    </dgm:pt>
    <dgm:pt modelId="{24D28236-4545-E646-957E-749B0A964FED}" type="pres">
      <dgm:prSet presAssocID="{D43BE9BA-E6FE-BA42-B41C-924ECB9A554F}" presName="root2" presStyleCnt="0"/>
      <dgm:spPr/>
    </dgm:pt>
    <dgm:pt modelId="{73758F86-0312-C741-85BA-E16ED2CF0D2A}" type="pres">
      <dgm:prSet presAssocID="{D43BE9BA-E6FE-BA42-B41C-924ECB9A554F}" presName="LevelTwoTextNode" presStyleLbl="node2" presStyleIdx="1" presStyleCnt="2">
        <dgm:presLayoutVars>
          <dgm:chPref val="3"/>
        </dgm:presLayoutVars>
      </dgm:prSet>
      <dgm:spPr/>
    </dgm:pt>
    <dgm:pt modelId="{5E248EC8-B49F-234E-9252-723FBBF96607}" type="pres">
      <dgm:prSet presAssocID="{D43BE9BA-E6FE-BA42-B41C-924ECB9A554F}" presName="level3hierChild" presStyleCnt="0"/>
      <dgm:spPr/>
    </dgm:pt>
    <dgm:pt modelId="{39D5201B-3FFD-D84A-9809-CCD235954DAD}" type="pres">
      <dgm:prSet presAssocID="{1731FB67-F372-B442-91A9-6DD74243CAC0}" presName="conn2-1" presStyleLbl="parChTrans1D3" presStyleIdx="1" presStyleCnt="2"/>
      <dgm:spPr/>
    </dgm:pt>
    <dgm:pt modelId="{3329DA3C-E44E-3E44-8A10-AB1F1578E7C1}" type="pres">
      <dgm:prSet presAssocID="{1731FB67-F372-B442-91A9-6DD74243CAC0}" presName="connTx" presStyleLbl="parChTrans1D3" presStyleIdx="1" presStyleCnt="2"/>
      <dgm:spPr/>
    </dgm:pt>
    <dgm:pt modelId="{AA1AFCCF-4FF1-3749-8B19-65151D0441B3}" type="pres">
      <dgm:prSet presAssocID="{85B20180-A470-3D43-8200-88F978DADF5A}" presName="root2" presStyleCnt="0"/>
      <dgm:spPr/>
    </dgm:pt>
    <dgm:pt modelId="{F55F5356-6882-F345-B9E0-48FEB8FDB8B2}" type="pres">
      <dgm:prSet presAssocID="{85B20180-A470-3D43-8200-88F978DADF5A}" presName="LevelTwoTextNode" presStyleLbl="node3" presStyleIdx="1" presStyleCnt="2" custScaleX="113339">
        <dgm:presLayoutVars>
          <dgm:chPref val="3"/>
        </dgm:presLayoutVars>
      </dgm:prSet>
      <dgm:spPr/>
    </dgm:pt>
    <dgm:pt modelId="{5B995ABE-9A3B-A641-8209-5A7802E75467}" type="pres">
      <dgm:prSet presAssocID="{85B20180-A470-3D43-8200-88F978DADF5A}" presName="level3hierChild" presStyleCnt="0"/>
      <dgm:spPr/>
    </dgm:pt>
  </dgm:ptLst>
  <dgm:cxnLst>
    <dgm:cxn modelId="{3DA9F10E-6C7C-B347-B09D-B2F24DBDD4CE}" type="presOf" srcId="{E85D0A53-BA63-A74D-8451-27B39125425B}" destId="{52FD4894-E853-9042-AE42-4291CC2BC234}" srcOrd="0" destOrd="0" presId="urn:microsoft.com/office/officeart/2005/8/layout/hierarchy2"/>
    <dgm:cxn modelId="{D6E64212-F84E-F04F-9883-58D4AE082524}" type="presOf" srcId="{85B20180-A470-3D43-8200-88F978DADF5A}" destId="{F55F5356-6882-F345-B9E0-48FEB8FDB8B2}" srcOrd="0" destOrd="0" presId="urn:microsoft.com/office/officeart/2005/8/layout/hierarchy2"/>
    <dgm:cxn modelId="{FBE7B21C-EE07-A24B-8C13-E78EC5D36A41}" type="presOf" srcId="{1731FB67-F372-B442-91A9-6DD74243CAC0}" destId="{3329DA3C-E44E-3E44-8A10-AB1F1578E7C1}" srcOrd="1" destOrd="0" presId="urn:microsoft.com/office/officeart/2005/8/layout/hierarchy2"/>
    <dgm:cxn modelId="{AA242A1E-8619-0740-B59D-D9552E0E57BC}" type="presOf" srcId="{A91BFBD1-A991-AE4C-A961-5C5D9F23F735}" destId="{2C0D61B8-AE68-C946-B7E8-EB463664B831}" srcOrd="1" destOrd="0" presId="urn:microsoft.com/office/officeart/2005/8/layout/hierarchy2"/>
    <dgm:cxn modelId="{63CAF21F-9004-0245-A4F9-0A2E83E1A842}" type="presOf" srcId="{C9C09A19-0892-4448-B39E-7E8F7F9195D0}" destId="{EE116FF8-A662-5A41-ACBE-D282EC294B87}" srcOrd="0" destOrd="0" presId="urn:microsoft.com/office/officeart/2005/8/layout/hierarchy2"/>
    <dgm:cxn modelId="{25313320-805B-5243-8DFB-A5561906C3CA}" type="presOf" srcId="{E85D0A53-BA63-A74D-8451-27B39125425B}" destId="{BC3588D1-C335-1E47-AD25-34A4E3F9899C}" srcOrd="1" destOrd="0" presId="urn:microsoft.com/office/officeart/2005/8/layout/hierarchy2"/>
    <dgm:cxn modelId="{A8B12530-DB90-264F-9B67-2FA9C4FA000B}" srcId="{C9C09A19-0892-4448-B39E-7E8F7F9195D0}" destId="{D43BE9BA-E6FE-BA42-B41C-924ECB9A554F}" srcOrd="1" destOrd="0" parTransId="{F63678A0-D5C5-944D-B37B-8A829CA0254F}" sibTransId="{FEC85794-11B7-6C4B-B1BF-AF331A40C15B}"/>
    <dgm:cxn modelId="{522F6A50-F8B1-6E42-890E-FFEA9C7B672A}" srcId="{C55FCC9B-E846-4645-BBA4-2993C180C012}" destId="{8B02BF10-9E9C-4A45-943D-5C8F3E76D894}" srcOrd="0" destOrd="0" parTransId="{E85D0A53-BA63-A74D-8451-27B39125425B}" sibTransId="{23ECAD4E-2E49-0847-A16C-3EF3C2427B98}"/>
    <dgm:cxn modelId="{524C9952-DCC0-8347-AABC-89D06E733EBC}" type="presOf" srcId="{8B02BF10-9E9C-4A45-943D-5C8F3E76D894}" destId="{318B3718-8765-A448-AC89-D814045E2275}" srcOrd="0" destOrd="0" presId="urn:microsoft.com/office/officeart/2005/8/layout/hierarchy2"/>
    <dgm:cxn modelId="{5BA75D62-B2B4-9B43-9BB1-55DD6950BCA8}" type="presOf" srcId="{1731FB67-F372-B442-91A9-6DD74243CAC0}" destId="{39D5201B-3FFD-D84A-9809-CCD235954DAD}" srcOrd="0" destOrd="0" presId="urn:microsoft.com/office/officeart/2005/8/layout/hierarchy2"/>
    <dgm:cxn modelId="{6597087A-AD16-4046-9511-36D5A76C6CC0}" type="presOf" srcId="{C55FCC9B-E846-4645-BBA4-2993C180C012}" destId="{ADADC9B8-0374-7244-A8DE-F2ACCFA51E96}" srcOrd="0" destOrd="0" presId="urn:microsoft.com/office/officeart/2005/8/layout/hierarchy2"/>
    <dgm:cxn modelId="{E7E0638B-EE8E-2546-AD5C-9103C1AD8FE6}" srcId="{D43BE9BA-E6FE-BA42-B41C-924ECB9A554F}" destId="{85B20180-A470-3D43-8200-88F978DADF5A}" srcOrd="0" destOrd="0" parTransId="{1731FB67-F372-B442-91A9-6DD74243CAC0}" sibTransId="{FE180280-E559-B54A-8A01-81414990A973}"/>
    <dgm:cxn modelId="{455AFA96-145C-9E40-99C9-EB4C29158E3C}" srcId="{C9C09A19-0892-4448-B39E-7E8F7F9195D0}" destId="{C55FCC9B-E846-4645-BBA4-2993C180C012}" srcOrd="0" destOrd="0" parTransId="{A91BFBD1-A991-AE4C-A961-5C5D9F23F735}" sibTransId="{1C79F24E-539C-BF4E-B26C-CE768E98F16B}"/>
    <dgm:cxn modelId="{E250A5A5-3129-AC41-8806-4B53A71B1757}" type="presOf" srcId="{F63678A0-D5C5-944D-B37B-8A829CA0254F}" destId="{E2D80DE0-B5AE-4642-87ED-A6C70D22FC2B}" srcOrd="1" destOrd="0" presId="urn:microsoft.com/office/officeart/2005/8/layout/hierarchy2"/>
    <dgm:cxn modelId="{408D48A7-71D6-C44D-A8D7-F986C1800734}" type="presOf" srcId="{40C29B22-38DF-EB4B-A9B5-8968E3A289B5}" destId="{7AD417F7-473A-A44E-8825-D89FA225136E}" srcOrd="0" destOrd="0" presId="urn:microsoft.com/office/officeart/2005/8/layout/hierarchy2"/>
    <dgm:cxn modelId="{33AEB9E2-F85A-D043-83DC-77C245A13200}" type="presOf" srcId="{F63678A0-D5C5-944D-B37B-8A829CA0254F}" destId="{B5CED52D-DA5F-D74D-8B6D-8DB1FD88548B}" srcOrd="0" destOrd="0" presId="urn:microsoft.com/office/officeart/2005/8/layout/hierarchy2"/>
    <dgm:cxn modelId="{8E0D35E3-C154-BD44-B5BB-9B96FDBCF3DD}" srcId="{40C29B22-38DF-EB4B-A9B5-8968E3A289B5}" destId="{C9C09A19-0892-4448-B39E-7E8F7F9195D0}" srcOrd="0" destOrd="0" parTransId="{ABBCED8B-24D2-1241-808D-880355701797}" sibTransId="{3F006BF0-1EE8-B440-ADB4-7EE739B85221}"/>
    <dgm:cxn modelId="{4A97BFE3-19BF-F344-A593-358009FD35DC}" type="presOf" srcId="{D43BE9BA-E6FE-BA42-B41C-924ECB9A554F}" destId="{73758F86-0312-C741-85BA-E16ED2CF0D2A}" srcOrd="0" destOrd="0" presId="urn:microsoft.com/office/officeart/2005/8/layout/hierarchy2"/>
    <dgm:cxn modelId="{378126FD-372F-9845-ADAF-A5C559635F8E}" type="presOf" srcId="{A91BFBD1-A991-AE4C-A961-5C5D9F23F735}" destId="{91ACBAFB-F48B-5F4A-83B6-28A6448E883E}" srcOrd="0" destOrd="0" presId="urn:microsoft.com/office/officeart/2005/8/layout/hierarchy2"/>
    <dgm:cxn modelId="{904EF245-D1D1-9443-91B0-F1401E4E6F0E}" type="presParOf" srcId="{7AD417F7-473A-A44E-8825-D89FA225136E}" destId="{8F64FBC9-7843-E448-8CC1-282CA8E924A5}" srcOrd="0" destOrd="0" presId="urn:microsoft.com/office/officeart/2005/8/layout/hierarchy2"/>
    <dgm:cxn modelId="{2225689F-D3DE-9E48-9949-0CD079FA1C6A}" type="presParOf" srcId="{8F64FBC9-7843-E448-8CC1-282CA8E924A5}" destId="{EE116FF8-A662-5A41-ACBE-D282EC294B87}" srcOrd="0" destOrd="0" presId="urn:microsoft.com/office/officeart/2005/8/layout/hierarchy2"/>
    <dgm:cxn modelId="{9A2DBBB5-87B9-0A4E-8235-B62569BCC3B0}" type="presParOf" srcId="{8F64FBC9-7843-E448-8CC1-282CA8E924A5}" destId="{06762A2B-629D-4447-BD41-5DAB89DAEC6B}" srcOrd="1" destOrd="0" presId="urn:microsoft.com/office/officeart/2005/8/layout/hierarchy2"/>
    <dgm:cxn modelId="{9AC80BBB-204C-E14A-AB39-9432F4C6377B}" type="presParOf" srcId="{06762A2B-629D-4447-BD41-5DAB89DAEC6B}" destId="{91ACBAFB-F48B-5F4A-83B6-28A6448E883E}" srcOrd="0" destOrd="0" presId="urn:microsoft.com/office/officeart/2005/8/layout/hierarchy2"/>
    <dgm:cxn modelId="{BE6E95CF-7B8B-E146-A2FB-86695EAEA455}" type="presParOf" srcId="{91ACBAFB-F48B-5F4A-83B6-28A6448E883E}" destId="{2C0D61B8-AE68-C946-B7E8-EB463664B831}" srcOrd="0" destOrd="0" presId="urn:microsoft.com/office/officeart/2005/8/layout/hierarchy2"/>
    <dgm:cxn modelId="{E473BD07-BF7A-9C47-BE22-F7566D6C7300}" type="presParOf" srcId="{06762A2B-629D-4447-BD41-5DAB89DAEC6B}" destId="{5E288537-CE89-A84E-A4AE-E98F469C76B3}" srcOrd="1" destOrd="0" presId="urn:microsoft.com/office/officeart/2005/8/layout/hierarchy2"/>
    <dgm:cxn modelId="{E9E1E193-0258-2E4C-8A5B-650108EA2917}" type="presParOf" srcId="{5E288537-CE89-A84E-A4AE-E98F469C76B3}" destId="{ADADC9B8-0374-7244-A8DE-F2ACCFA51E96}" srcOrd="0" destOrd="0" presId="urn:microsoft.com/office/officeart/2005/8/layout/hierarchy2"/>
    <dgm:cxn modelId="{ABFE86D5-BED7-DB48-8A86-A826E658A171}" type="presParOf" srcId="{5E288537-CE89-A84E-A4AE-E98F469C76B3}" destId="{3BE9166E-92D8-B34F-AC84-6D44C0EFC662}" srcOrd="1" destOrd="0" presId="urn:microsoft.com/office/officeart/2005/8/layout/hierarchy2"/>
    <dgm:cxn modelId="{74B8CCDE-D2F3-594A-AA02-279EC04B1FFF}" type="presParOf" srcId="{3BE9166E-92D8-B34F-AC84-6D44C0EFC662}" destId="{52FD4894-E853-9042-AE42-4291CC2BC234}" srcOrd="0" destOrd="0" presId="urn:microsoft.com/office/officeart/2005/8/layout/hierarchy2"/>
    <dgm:cxn modelId="{71104469-8F88-DE46-B94F-272AA44A257C}" type="presParOf" srcId="{52FD4894-E853-9042-AE42-4291CC2BC234}" destId="{BC3588D1-C335-1E47-AD25-34A4E3F9899C}" srcOrd="0" destOrd="0" presId="urn:microsoft.com/office/officeart/2005/8/layout/hierarchy2"/>
    <dgm:cxn modelId="{B16886AD-2024-F44A-8DF4-953E5A526546}" type="presParOf" srcId="{3BE9166E-92D8-B34F-AC84-6D44C0EFC662}" destId="{C69BB553-9C5E-274F-83BD-CE17DDAB62FC}" srcOrd="1" destOrd="0" presId="urn:microsoft.com/office/officeart/2005/8/layout/hierarchy2"/>
    <dgm:cxn modelId="{7821E44F-0C13-5F43-9E6F-97B1438F6CED}" type="presParOf" srcId="{C69BB553-9C5E-274F-83BD-CE17DDAB62FC}" destId="{318B3718-8765-A448-AC89-D814045E2275}" srcOrd="0" destOrd="0" presId="urn:microsoft.com/office/officeart/2005/8/layout/hierarchy2"/>
    <dgm:cxn modelId="{859ACEC8-D718-E943-8538-5D8F332D8CB3}" type="presParOf" srcId="{C69BB553-9C5E-274F-83BD-CE17DDAB62FC}" destId="{2703EA55-5521-2446-BF67-EA1609508117}" srcOrd="1" destOrd="0" presId="urn:microsoft.com/office/officeart/2005/8/layout/hierarchy2"/>
    <dgm:cxn modelId="{EEAEBFD6-4D48-0A4B-8F5A-75A6497896E5}" type="presParOf" srcId="{06762A2B-629D-4447-BD41-5DAB89DAEC6B}" destId="{B5CED52D-DA5F-D74D-8B6D-8DB1FD88548B}" srcOrd="2" destOrd="0" presId="urn:microsoft.com/office/officeart/2005/8/layout/hierarchy2"/>
    <dgm:cxn modelId="{B4ADEC4F-C1F1-6745-882A-EB5DF0329C0F}" type="presParOf" srcId="{B5CED52D-DA5F-D74D-8B6D-8DB1FD88548B}" destId="{E2D80DE0-B5AE-4642-87ED-A6C70D22FC2B}" srcOrd="0" destOrd="0" presId="urn:microsoft.com/office/officeart/2005/8/layout/hierarchy2"/>
    <dgm:cxn modelId="{C86405D0-51E9-B64B-B3C8-919F2978C152}" type="presParOf" srcId="{06762A2B-629D-4447-BD41-5DAB89DAEC6B}" destId="{24D28236-4545-E646-957E-749B0A964FED}" srcOrd="3" destOrd="0" presId="urn:microsoft.com/office/officeart/2005/8/layout/hierarchy2"/>
    <dgm:cxn modelId="{6E01B732-5D09-FD4B-8C0F-30914E680F4A}" type="presParOf" srcId="{24D28236-4545-E646-957E-749B0A964FED}" destId="{73758F86-0312-C741-85BA-E16ED2CF0D2A}" srcOrd="0" destOrd="0" presId="urn:microsoft.com/office/officeart/2005/8/layout/hierarchy2"/>
    <dgm:cxn modelId="{768233A6-C110-D845-957D-484E86D797D9}" type="presParOf" srcId="{24D28236-4545-E646-957E-749B0A964FED}" destId="{5E248EC8-B49F-234E-9252-723FBBF96607}" srcOrd="1" destOrd="0" presId="urn:microsoft.com/office/officeart/2005/8/layout/hierarchy2"/>
    <dgm:cxn modelId="{61DAF20B-AF5C-9244-966F-68A8C37B3CF6}" type="presParOf" srcId="{5E248EC8-B49F-234E-9252-723FBBF96607}" destId="{39D5201B-3FFD-D84A-9809-CCD235954DAD}" srcOrd="0" destOrd="0" presId="urn:microsoft.com/office/officeart/2005/8/layout/hierarchy2"/>
    <dgm:cxn modelId="{CEADB8D3-394B-E641-8884-0E747840264D}" type="presParOf" srcId="{39D5201B-3FFD-D84A-9809-CCD235954DAD}" destId="{3329DA3C-E44E-3E44-8A10-AB1F1578E7C1}" srcOrd="0" destOrd="0" presId="urn:microsoft.com/office/officeart/2005/8/layout/hierarchy2"/>
    <dgm:cxn modelId="{7BA1846C-65D1-2849-A3E3-B19102FB3E5E}" type="presParOf" srcId="{5E248EC8-B49F-234E-9252-723FBBF96607}" destId="{AA1AFCCF-4FF1-3749-8B19-65151D0441B3}" srcOrd="1" destOrd="0" presId="urn:microsoft.com/office/officeart/2005/8/layout/hierarchy2"/>
    <dgm:cxn modelId="{0F89249F-1402-A749-8795-9BBB58D5C34A}" type="presParOf" srcId="{AA1AFCCF-4FF1-3749-8B19-65151D0441B3}" destId="{F55F5356-6882-F345-B9E0-48FEB8FDB8B2}" srcOrd="0" destOrd="0" presId="urn:microsoft.com/office/officeart/2005/8/layout/hierarchy2"/>
    <dgm:cxn modelId="{CED29B97-B77C-DB40-8B3B-33F7CEF16BAD}" type="presParOf" srcId="{AA1AFCCF-4FF1-3749-8B19-65151D0441B3}" destId="{5B995ABE-9A3B-A641-8209-5A7802E7546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16FF8-A662-5A41-ACBE-D282EC294B87}">
      <dsp:nvSpPr>
        <dsp:cNvPr id="0" name=""/>
        <dsp:cNvSpPr/>
      </dsp:nvSpPr>
      <dsp:spPr>
        <a:xfrm>
          <a:off x="3620" y="380345"/>
          <a:ext cx="678489" cy="7677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Narrow" panose="020B0604020202020204" pitchFamily="34" charset="0"/>
              <a:cs typeface="Arial Narrow" panose="020B0604020202020204" pitchFamily="34" charset="0"/>
            </a:rPr>
            <a:t>Is the forest dense?</a:t>
          </a:r>
        </a:p>
      </dsp:txBody>
      <dsp:txXfrm>
        <a:off x="23492" y="400217"/>
        <a:ext cx="638745" cy="727963"/>
      </dsp:txXfrm>
    </dsp:sp>
    <dsp:sp modelId="{91ACBAFB-F48B-5F4A-83B6-28A6448E883E}">
      <dsp:nvSpPr>
        <dsp:cNvPr id="0" name=""/>
        <dsp:cNvSpPr/>
      </dsp:nvSpPr>
      <dsp:spPr>
        <a:xfrm rot="19589565">
          <a:off x="655206" y="655273"/>
          <a:ext cx="323769" cy="39117"/>
        </a:xfrm>
        <a:custGeom>
          <a:avLst/>
          <a:gdLst/>
          <a:ahLst/>
          <a:cxnLst/>
          <a:rect l="0" t="0" r="0" b="0"/>
          <a:pathLst>
            <a:path>
              <a:moveTo>
                <a:pt x="0" y="19558"/>
              </a:moveTo>
              <a:lnTo>
                <a:pt x="323769" y="1955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b="0" i="0" kern="1200">
            <a:latin typeface="Arial Narrow" panose="020B0604020202020204" pitchFamily="34" charset="0"/>
            <a:cs typeface="Arial Narrow" panose="020B0604020202020204" pitchFamily="34" charset="0"/>
          </a:endParaRPr>
        </a:p>
      </dsp:txBody>
      <dsp:txXfrm>
        <a:off x="808997" y="666737"/>
        <a:ext cx="16188" cy="16188"/>
      </dsp:txXfrm>
    </dsp:sp>
    <dsp:sp modelId="{ADADC9B8-0374-7244-A8DE-F2ACCFA51E96}">
      <dsp:nvSpPr>
        <dsp:cNvPr id="0" name=""/>
        <dsp:cNvSpPr/>
      </dsp:nvSpPr>
      <dsp:spPr>
        <a:xfrm>
          <a:off x="952073" y="415841"/>
          <a:ext cx="678489" cy="3392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Narrow" panose="020B0604020202020204" pitchFamily="34" charset="0"/>
              <a:cs typeface="Arial Narrow" panose="020B0604020202020204" pitchFamily="34" charset="0"/>
            </a:rPr>
            <a:t>YES</a:t>
          </a:r>
        </a:p>
      </dsp:txBody>
      <dsp:txXfrm>
        <a:off x="962009" y="425777"/>
        <a:ext cx="658617" cy="319372"/>
      </dsp:txXfrm>
    </dsp:sp>
    <dsp:sp modelId="{52FD4894-E853-9042-AE42-4291CC2BC234}">
      <dsp:nvSpPr>
        <dsp:cNvPr id="0" name=""/>
        <dsp:cNvSpPr/>
      </dsp:nvSpPr>
      <dsp:spPr>
        <a:xfrm>
          <a:off x="1630562" y="565905"/>
          <a:ext cx="271395" cy="39117"/>
        </a:xfrm>
        <a:custGeom>
          <a:avLst/>
          <a:gdLst/>
          <a:ahLst/>
          <a:cxnLst/>
          <a:rect l="0" t="0" r="0" b="0"/>
          <a:pathLst>
            <a:path>
              <a:moveTo>
                <a:pt x="0" y="19558"/>
              </a:moveTo>
              <a:lnTo>
                <a:pt x="271395" y="1955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b="0" i="0" kern="1200">
            <a:latin typeface="Arial Narrow" panose="020B0604020202020204" pitchFamily="34" charset="0"/>
            <a:cs typeface="Arial Narrow" panose="020B0604020202020204" pitchFamily="34" charset="0"/>
          </a:endParaRPr>
        </a:p>
      </dsp:txBody>
      <dsp:txXfrm>
        <a:off x="1759475" y="578679"/>
        <a:ext cx="13569" cy="13569"/>
      </dsp:txXfrm>
    </dsp:sp>
    <dsp:sp modelId="{318B3718-8765-A448-AC89-D814045E2275}">
      <dsp:nvSpPr>
        <dsp:cNvPr id="0" name=""/>
        <dsp:cNvSpPr/>
      </dsp:nvSpPr>
      <dsp:spPr>
        <a:xfrm>
          <a:off x="1901958" y="415841"/>
          <a:ext cx="767513" cy="3392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Narrow" panose="020B0604020202020204" pitchFamily="34" charset="0"/>
              <a:cs typeface="Arial Narrow" panose="020B0604020202020204" pitchFamily="34" charset="0"/>
            </a:rPr>
            <a:t>Measure 1m either side</a:t>
          </a:r>
        </a:p>
      </dsp:txBody>
      <dsp:txXfrm>
        <a:off x="1911894" y="425777"/>
        <a:ext cx="747641" cy="319372"/>
      </dsp:txXfrm>
    </dsp:sp>
    <dsp:sp modelId="{B5CED52D-DA5F-D74D-8B6D-8DB1FD88548B}">
      <dsp:nvSpPr>
        <dsp:cNvPr id="0" name=""/>
        <dsp:cNvSpPr/>
      </dsp:nvSpPr>
      <dsp:spPr>
        <a:xfrm rot="2283775">
          <a:off x="645649" y="850338"/>
          <a:ext cx="342883" cy="39117"/>
        </a:xfrm>
        <a:custGeom>
          <a:avLst/>
          <a:gdLst/>
          <a:ahLst/>
          <a:cxnLst/>
          <a:rect l="0" t="0" r="0" b="0"/>
          <a:pathLst>
            <a:path>
              <a:moveTo>
                <a:pt x="0" y="19558"/>
              </a:moveTo>
              <a:lnTo>
                <a:pt x="342883" y="1955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b="0" i="0" kern="1200">
            <a:latin typeface="Arial Narrow" panose="020B0604020202020204" pitchFamily="34" charset="0"/>
            <a:cs typeface="Arial Narrow" panose="020B0604020202020204" pitchFamily="34" charset="0"/>
          </a:endParaRPr>
        </a:p>
      </dsp:txBody>
      <dsp:txXfrm>
        <a:off x="808519" y="861325"/>
        <a:ext cx="17144" cy="17144"/>
      </dsp:txXfrm>
    </dsp:sp>
    <dsp:sp modelId="{73758F86-0312-C741-85BA-E16ED2CF0D2A}">
      <dsp:nvSpPr>
        <dsp:cNvPr id="0" name=""/>
        <dsp:cNvSpPr/>
      </dsp:nvSpPr>
      <dsp:spPr>
        <a:xfrm>
          <a:off x="952073" y="805973"/>
          <a:ext cx="678489" cy="3392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Narrow" panose="020B0604020202020204" pitchFamily="34" charset="0"/>
              <a:cs typeface="Arial Narrow" panose="020B0604020202020204" pitchFamily="34" charset="0"/>
            </a:rPr>
            <a:t>NO</a:t>
          </a:r>
        </a:p>
      </dsp:txBody>
      <dsp:txXfrm>
        <a:off x="962009" y="815909"/>
        <a:ext cx="658617" cy="319372"/>
      </dsp:txXfrm>
    </dsp:sp>
    <dsp:sp modelId="{39D5201B-3FFD-D84A-9809-CCD235954DAD}">
      <dsp:nvSpPr>
        <dsp:cNvPr id="0" name=""/>
        <dsp:cNvSpPr/>
      </dsp:nvSpPr>
      <dsp:spPr>
        <a:xfrm>
          <a:off x="1630562" y="956037"/>
          <a:ext cx="271395" cy="39117"/>
        </a:xfrm>
        <a:custGeom>
          <a:avLst/>
          <a:gdLst/>
          <a:ahLst/>
          <a:cxnLst/>
          <a:rect l="0" t="0" r="0" b="0"/>
          <a:pathLst>
            <a:path>
              <a:moveTo>
                <a:pt x="0" y="19558"/>
              </a:moveTo>
              <a:lnTo>
                <a:pt x="271395" y="1955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b="0" i="0" kern="1200">
            <a:latin typeface="Arial Narrow" panose="020B0604020202020204" pitchFamily="34" charset="0"/>
            <a:cs typeface="Arial Narrow" panose="020B0604020202020204" pitchFamily="34" charset="0"/>
          </a:endParaRPr>
        </a:p>
      </dsp:txBody>
      <dsp:txXfrm>
        <a:off x="1759475" y="968810"/>
        <a:ext cx="13569" cy="13569"/>
      </dsp:txXfrm>
    </dsp:sp>
    <dsp:sp modelId="{F55F5356-6882-F345-B9E0-48FEB8FDB8B2}">
      <dsp:nvSpPr>
        <dsp:cNvPr id="0" name=""/>
        <dsp:cNvSpPr/>
      </dsp:nvSpPr>
      <dsp:spPr>
        <a:xfrm>
          <a:off x="1901958" y="805973"/>
          <a:ext cx="768993" cy="3392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latin typeface="Arial Narrow" panose="020B0604020202020204" pitchFamily="34" charset="0"/>
              <a:cs typeface="Arial Narrow" panose="020B0604020202020204" pitchFamily="34" charset="0"/>
            </a:rPr>
            <a:t>Measure 2m either side</a:t>
          </a:r>
        </a:p>
      </dsp:txBody>
      <dsp:txXfrm>
        <a:off x="1911894" y="815909"/>
        <a:ext cx="749121" cy="3193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26/4/2024</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a:t>
            </a:fld>
            <a:endParaRPr lang="en-AU" dirty="0"/>
          </a:p>
        </p:txBody>
      </p:sp>
    </p:spTree>
    <p:extLst>
      <p:ext uri="{BB962C8B-B14F-4D97-AF65-F5344CB8AC3E}">
        <p14:creationId xmlns:p14="http://schemas.microsoft.com/office/powerpoint/2010/main" val="142316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dirty="0"/>
          </a:p>
        </p:txBody>
      </p:sp>
    </p:spTree>
    <p:extLst>
      <p:ext uri="{BB962C8B-B14F-4D97-AF65-F5344CB8AC3E}">
        <p14:creationId xmlns:p14="http://schemas.microsoft.com/office/powerpoint/2010/main" val="428842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dirty="0"/>
          </a:p>
        </p:txBody>
      </p:sp>
    </p:spTree>
    <p:extLst>
      <p:ext uri="{BB962C8B-B14F-4D97-AF65-F5344CB8AC3E}">
        <p14:creationId xmlns:p14="http://schemas.microsoft.com/office/powerpoint/2010/main" val="265922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dirty="0"/>
          </a:p>
        </p:txBody>
      </p:sp>
    </p:spTree>
    <p:extLst>
      <p:ext uri="{BB962C8B-B14F-4D97-AF65-F5344CB8AC3E}">
        <p14:creationId xmlns:p14="http://schemas.microsoft.com/office/powerpoint/2010/main" val="356815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dirty="0"/>
          </a:p>
        </p:txBody>
      </p:sp>
    </p:spTree>
    <p:extLst>
      <p:ext uri="{BB962C8B-B14F-4D97-AF65-F5344CB8AC3E}">
        <p14:creationId xmlns:p14="http://schemas.microsoft.com/office/powerpoint/2010/main" val="356475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dirty="0"/>
          </a:p>
        </p:txBody>
      </p:sp>
    </p:spTree>
    <p:extLst>
      <p:ext uri="{BB962C8B-B14F-4D97-AF65-F5344CB8AC3E}">
        <p14:creationId xmlns:p14="http://schemas.microsoft.com/office/powerpoint/2010/main" val="127671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82872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272256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250463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dirty="0"/>
          </a:p>
        </p:txBody>
      </p:sp>
    </p:spTree>
    <p:extLst>
      <p:ext uri="{BB962C8B-B14F-4D97-AF65-F5344CB8AC3E}">
        <p14:creationId xmlns:p14="http://schemas.microsoft.com/office/powerpoint/2010/main" val="121074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dirty="0"/>
          </a:p>
        </p:txBody>
      </p:sp>
    </p:spTree>
    <p:extLst>
      <p:ext uri="{BB962C8B-B14F-4D97-AF65-F5344CB8AC3E}">
        <p14:creationId xmlns:p14="http://schemas.microsoft.com/office/powerpoint/2010/main" val="71633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Picture: https://</a:t>
            </a:r>
            <a:r>
              <a:rPr lang="en-AU" dirty="0" err="1"/>
              <a:t>adlayasanimals.wordpress.com</a:t>
            </a:r>
            <a:r>
              <a:rPr lang="en-AU" dirty="0"/>
              <a:t>/2013/11/17/fiddler-crab-genus-</a:t>
            </a:r>
            <a:r>
              <a:rPr lang="en-AU" dirty="0" err="1"/>
              <a:t>uca</a:t>
            </a:r>
            <a:r>
              <a:rPr lang="en-AU" dirty="0"/>
              <a:t>/</a:t>
            </a:r>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dirty="0"/>
          </a:p>
        </p:txBody>
      </p:sp>
    </p:spTree>
    <p:extLst>
      <p:ext uri="{BB962C8B-B14F-4D97-AF65-F5344CB8AC3E}">
        <p14:creationId xmlns:p14="http://schemas.microsoft.com/office/powerpoint/2010/main" val="38428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dirty="0"/>
          </a:p>
        </p:txBody>
      </p:sp>
    </p:spTree>
    <p:extLst>
      <p:ext uri="{BB962C8B-B14F-4D97-AF65-F5344CB8AC3E}">
        <p14:creationId xmlns:p14="http://schemas.microsoft.com/office/powerpoint/2010/main" val="409977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dirty="0"/>
          </a:p>
        </p:txBody>
      </p:sp>
    </p:spTree>
    <p:extLst>
      <p:ext uri="{BB962C8B-B14F-4D97-AF65-F5344CB8AC3E}">
        <p14:creationId xmlns:p14="http://schemas.microsoft.com/office/powerpoint/2010/main" val="429110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dirty="0"/>
          </a:p>
        </p:txBody>
      </p:sp>
    </p:spTree>
    <p:extLst>
      <p:ext uri="{BB962C8B-B14F-4D97-AF65-F5344CB8AC3E}">
        <p14:creationId xmlns:p14="http://schemas.microsoft.com/office/powerpoint/2010/main" val="4043242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dirty="0"/>
          </a:p>
        </p:txBody>
      </p:sp>
    </p:spTree>
    <p:extLst>
      <p:ext uri="{BB962C8B-B14F-4D97-AF65-F5344CB8AC3E}">
        <p14:creationId xmlns:p14="http://schemas.microsoft.com/office/powerpoint/2010/main" val="224689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dirty="0"/>
          </a:p>
        </p:txBody>
      </p:sp>
    </p:spTree>
    <p:extLst>
      <p:ext uri="{BB962C8B-B14F-4D97-AF65-F5344CB8AC3E}">
        <p14:creationId xmlns:p14="http://schemas.microsoft.com/office/powerpoint/2010/main" val="261258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dirty="0"/>
          </a:p>
        </p:txBody>
      </p:sp>
    </p:spTree>
    <p:extLst>
      <p:ext uri="{BB962C8B-B14F-4D97-AF65-F5344CB8AC3E}">
        <p14:creationId xmlns:p14="http://schemas.microsoft.com/office/powerpoint/2010/main" val="179324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dirty="0"/>
          </a:p>
        </p:txBody>
      </p:sp>
    </p:spTree>
    <p:extLst>
      <p:ext uri="{BB962C8B-B14F-4D97-AF65-F5344CB8AC3E}">
        <p14:creationId xmlns:p14="http://schemas.microsoft.com/office/powerpoint/2010/main" val="1458169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150771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a:t>
            </a:fld>
            <a:endParaRPr lang="en-AU" dirty="0"/>
          </a:p>
        </p:txBody>
      </p:sp>
    </p:spTree>
    <p:extLst>
      <p:ext uri="{BB962C8B-B14F-4D97-AF65-F5344CB8AC3E}">
        <p14:creationId xmlns:p14="http://schemas.microsoft.com/office/powerpoint/2010/main" val="255442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a:t>
            </a:fld>
            <a:endParaRPr lang="en-AU" dirty="0"/>
          </a:p>
        </p:txBody>
      </p:sp>
    </p:spTree>
    <p:extLst>
      <p:ext uri="{BB962C8B-B14F-4D97-AF65-F5344CB8AC3E}">
        <p14:creationId xmlns:p14="http://schemas.microsoft.com/office/powerpoint/2010/main" val="242195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a:t>
            </a:fld>
            <a:endParaRPr lang="en-AU" dirty="0"/>
          </a:p>
        </p:txBody>
      </p:sp>
    </p:spTree>
    <p:extLst>
      <p:ext uri="{BB962C8B-B14F-4D97-AF65-F5344CB8AC3E}">
        <p14:creationId xmlns:p14="http://schemas.microsoft.com/office/powerpoint/2010/main" val="335175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dirty="0"/>
          </a:p>
        </p:txBody>
      </p:sp>
    </p:spTree>
    <p:extLst>
      <p:ext uri="{BB962C8B-B14F-4D97-AF65-F5344CB8AC3E}">
        <p14:creationId xmlns:p14="http://schemas.microsoft.com/office/powerpoint/2010/main" val="300873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142393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dirty="0"/>
          </a:p>
        </p:txBody>
      </p:sp>
    </p:spTree>
    <p:extLst>
      <p:ext uri="{BB962C8B-B14F-4D97-AF65-F5344CB8AC3E}">
        <p14:creationId xmlns:p14="http://schemas.microsoft.com/office/powerpoint/2010/main" val="64308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dirty="0"/>
          </a:p>
        </p:txBody>
      </p:sp>
    </p:spTree>
    <p:extLst>
      <p:ext uri="{BB962C8B-B14F-4D97-AF65-F5344CB8AC3E}">
        <p14:creationId xmlns:p14="http://schemas.microsoft.com/office/powerpoint/2010/main" val="356335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26/4/2024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26/4/2024</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5.jpeg"/><Relationship Id="rId4" Type="http://schemas.microsoft.com/office/2007/relationships/hdphoto" Target="../media/hdphoto1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4.wdp"/></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8.png"/><Relationship Id="rId4" Type="http://schemas.microsoft.com/office/2007/relationships/hdphoto" Target="../media/hdphoto15.wdp"/></Relationships>
</file>

<file path=ppt/slides/_rels/slide13.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42.png"/><Relationship Id="rId10" Type="http://schemas.microsoft.com/office/2007/relationships/hdphoto" Target="../media/hdphoto20.wdp"/><Relationship Id="rId4" Type="http://schemas.microsoft.com/office/2007/relationships/hdphoto" Target="../media/hdphoto17.wdp"/><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23.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hdphoto" Target="../media/hdphoto22.wdp"/><Relationship Id="rId5" Type="http://schemas.openxmlformats.org/officeDocument/2006/relationships/diagramQuickStyle" Target="../diagrams/quickStyle1.xml"/><Relationship Id="rId15" Type="http://schemas.microsoft.com/office/2007/relationships/hdphoto" Target="../media/hdphoto24.wdp"/><Relationship Id="rId10" Type="http://schemas.openxmlformats.org/officeDocument/2006/relationships/image" Target="../media/image46.png"/><Relationship Id="rId4" Type="http://schemas.openxmlformats.org/officeDocument/2006/relationships/diagramLayout" Target="../diagrams/layout1.xml"/><Relationship Id="rId9" Type="http://schemas.microsoft.com/office/2007/relationships/hdphoto" Target="../media/hdphoto21.wdp"/><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25.wdp"/></Relationships>
</file>

<file path=ppt/slides/_rels/slide16.xml.rels><?xml version="1.0" encoding="UTF-8" standalone="yes"?>
<Relationships xmlns="http://schemas.openxmlformats.org/package/2006/relationships"><Relationship Id="rId8" Type="http://schemas.microsoft.com/office/2007/relationships/hdphoto" Target="../media/hdphoto27.wdp"/><Relationship Id="rId13"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4.png"/><Relationship Id="rId12" Type="http://schemas.microsoft.com/office/2007/relationships/hdphoto" Target="../media/hdphoto29.wdp"/><Relationship Id="rId2" Type="http://schemas.openxmlformats.org/officeDocument/2006/relationships/notesSlide" Target="../notesSlides/notesSlide14.xml"/><Relationship Id="rId16" Type="http://schemas.microsoft.com/office/2007/relationships/hdphoto" Target="../media/hdphoto31.wdp"/><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jpeg"/><Relationship Id="rId15" Type="http://schemas.openxmlformats.org/officeDocument/2006/relationships/image" Target="../media/image58.png"/><Relationship Id="rId10" Type="http://schemas.microsoft.com/office/2007/relationships/hdphoto" Target="../media/hdphoto28.wdp"/><Relationship Id="rId4" Type="http://schemas.microsoft.com/office/2007/relationships/hdphoto" Target="../media/hdphoto26.wdp"/><Relationship Id="rId9" Type="http://schemas.openxmlformats.org/officeDocument/2006/relationships/image" Target="../media/image55.png"/><Relationship Id="rId14" Type="http://schemas.microsoft.com/office/2007/relationships/hdphoto" Target="../media/hdphoto30.wdp"/></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png"/><Relationship Id="rId18" Type="http://schemas.microsoft.com/office/2007/relationships/hdphoto" Target="../media/hdphoto38.wdp"/><Relationship Id="rId3" Type="http://schemas.openxmlformats.org/officeDocument/2006/relationships/image" Target="../media/image59.jpeg"/><Relationship Id="rId7" Type="http://schemas.microsoft.com/office/2007/relationships/hdphoto" Target="../media/hdphoto33.wdp"/><Relationship Id="rId12" Type="http://schemas.microsoft.com/office/2007/relationships/hdphoto" Target="../media/hdphoto35.wdp"/><Relationship Id="rId17" Type="http://schemas.openxmlformats.org/officeDocument/2006/relationships/image" Target="../media/image67.png"/><Relationship Id="rId2" Type="http://schemas.openxmlformats.org/officeDocument/2006/relationships/notesSlide" Target="../notesSlides/notesSlide15.xml"/><Relationship Id="rId16" Type="http://schemas.microsoft.com/office/2007/relationships/hdphoto" Target="../media/hdphoto37.wdp"/><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4.png"/><Relationship Id="rId5" Type="http://schemas.microsoft.com/office/2007/relationships/hdphoto" Target="../media/hdphoto32.wdp"/><Relationship Id="rId15" Type="http://schemas.openxmlformats.org/officeDocument/2006/relationships/image" Target="../media/image66.png"/><Relationship Id="rId10" Type="http://schemas.openxmlformats.org/officeDocument/2006/relationships/image" Target="../media/image63.png"/><Relationship Id="rId4" Type="http://schemas.openxmlformats.org/officeDocument/2006/relationships/image" Target="../media/image60.png"/><Relationship Id="rId9" Type="http://schemas.microsoft.com/office/2007/relationships/hdphoto" Target="../media/hdphoto34.wdp"/><Relationship Id="rId14" Type="http://schemas.microsoft.com/office/2007/relationships/hdphoto" Target="../media/hdphoto36.wdp"/></Relationships>
</file>

<file path=ppt/slides/_rels/slide18.xml.rels><?xml version="1.0" encoding="UTF-8" standalone="yes"?>
<Relationships xmlns="http://schemas.openxmlformats.org/package/2006/relationships"><Relationship Id="rId8" Type="http://schemas.microsoft.com/office/2007/relationships/hdphoto" Target="../media/hdphoto41.wdp"/><Relationship Id="rId13"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0.png"/><Relationship Id="rId12" Type="http://schemas.microsoft.com/office/2007/relationships/hdphoto" Target="../media/hdphoto43.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40.wdp"/><Relationship Id="rId11" Type="http://schemas.openxmlformats.org/officeDocument/2006/relationships/image" Target="../media/image72.png"/><Relationship Id="rId5" Type="http://schemas.openxmlformats.org/officeDocument/2006/relationships/image" Target="../media/image69.png"/><Relationship Id="rId15" Type="http://schemas.openxmlformats.org/officeDocument/2006/relationships/image" Target="../media/image74.png"/><Relationship Id="rId10" Type="http://schemas.microsoft.com/office/2007/relationships/hdphoto" Target="../media/hdphoto42.wdp"/><Relationship Id="rId4" Type="http://schemas.microsoft.com/office/2007/relationships/hdphoto" Target="../media/hdphoto39.wdp"/><Relationship Id="rId9" Type="http://schemas.openxmlformats.org/officeDocument/2006/relationships/image" Target="../media/image71.png"/><Relationship Id="rId14" Type="http://schemas.microsoft.com/office/2007/relationships/hdphoto" Target="../media/hdphoto44.wdp"/></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microsoft.com/office/2007/relationships/hdphoto" Target="../media/hdphoto46.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4" Type="http://schemas.microsoft.com/office/2007/relationships/hdphoto" Target="../media/hdphoto45.wdp"/><Relationship Id="rId9" Type="http://schemas.microsoft.com/office/2007/relationships/hdphoto" Target="../media/hdphoto47.wdp"/></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marineeducation.com.au/" TargetMode="External"/><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arthwatch.org.au/education/school-programs" TargetMode="External"/><Relationship Id="rId4" Type="http://schemas.openxmlformats.org/officeDocument/2006/relationships/hyperlink" Target="https://earthwatch.org.au/research/wetlands-reefs/wetlands-education-resources" TargetMode="Externa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50.wdp"/><Relationship Id="rId13" Type="http://schemas.openxmlformats.org/officeDocument/2006/relationships/image" Target="../media/image82.png"/><Relationship Id="rId18" Type="http://schemas.microsoft.com/office/2007/relationships/hdphoto" Target="../media/hdphoto55.wdp"/><Relationship Id="rId3" Type="http://schemas.openxmlformats.org/officeDocument/2006/relationships/image" Target="../media/image47.png"/><Relationship Id="rId7" Type="http://schemas.openxmlformats.org/officeDocument/2006/relationships/image" Target="../media/image48.png"/><Relationship Id="rId12" Type="http://schemas.microsoft.com/office/2007/relationships/hdphoto" Target="../media/hdphoto52.wdp"/><Relationship Id="rId17" Type="http://schemas.openxmlformats.org/officeDocument/2006/relationships/image" Target="../media/image84.png"/><Relationship Id="rId2" Type="http://schemas.openxmlformats.org/officeDocument/2006/relationships/notesSlide" Target="../notesSlides/notesSlide18.xml"/><Relationship Id="rId16" Type="http://schemas.microsoft.com/office/2007/relationships/hdphoto" Target="../media/hdphoto54.wdp"/><Relationship Id="rId20" Type="http://schemas.microsoft.com/office/2007/relationships/hdphoto" Target="../media/hdphoto56.wdp"/><Relationship Id="rId1" Type="http://schemas.openxmlformats.org/officeDocument/2006/relationships/slideLayout" Target="../slideLayouts/slideLayout7.xml"/><Relationship Id="rId6" Type="http://schemas.microsoft.com/office/2007/relationships/hdphoto" Target="../media/hdphoto49.wdp"/><Relationship Id="rId11" Type="http://schemas.openxmlformats.org/officeDocument/2006/relationships/image" Target="../media/image81.png"/><Relationship Id="rId5" Type="http://schemas.openxmlformats.org/officeDocument/2006/relationships/image" Target="../media/image79.png"/><Relationship Id="rId15" Type="http://schemas.openxmlformats.org/officeDocument/2006/relationships/image" Target="../media/image83.png"/><Relationship Id="rId10" Type="http://schemas.microsoft.com/office/2007/relationships/hdphoto" Target="../media/hdphoto51.wdp"/><Relationship Id="rId19" Type="http://schemas.openxmlformats.org/officeDocument/2006/relationships/image" Target="../media/image85.png"/><Relationship Id="rId4" Type="http://schemas.microsoft.com/office/2007/relationships/hdphoto" Target="../media/hdphoto48.wdp"/><Relationship Id="rId9" Type="http://schemas.openxmlformats.org/officeDocument/2006/relationships/image" Target="../media/image80.png"/><Relationship Id="rId14" Type="http://schemas.microsoft.com/office/2007/relationships/hdphoto" Target="../media/hdphoto53.wdp"/></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57.wdp"/></Relationships>
</file>

<file path=ppt/slides/_rels/slide22.xml.rels><?xml version="1.0" encoding="UTF-8" standalone="yes"?>
<Relationships xmlns="http://schemas.openxmlformats.org/package/2006/relationships"><Relationship Id="rId3" Type="http://schemas.openxmlformats.org/officeDocument/2006/relationships/image" Target="../media/image87.jpeg"/><Relationship Id="rId7" Type="http://schemas.microsoft.com/office/2007/relationships/hdphoto" Target="../media/hdphoto59.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9.png"/><Relationship Id="rId5" Type="http://schemas.microsoft.com/office/2007/relationships/hdphoto" Target="../media/hdphoto58.wdp"/><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1.png"/><Relationship Id="rId4" Type="http://schemas.microsoft.com/office/2007/relationships/hdphoto" Target="../media/hdphoto60.wdp"/></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8.png"/><Relationship Id="rId4" Type="http://schemas.microsoft.com/office/2007/relationships/hdphoto" Target="../media/hdphoto61.wdp"/></Relationships>
</file>

<file path=ppt/slides/_rels/slide27.xml.rels><?xml version="1.0" encoding="UTF-8" standalone="yes"?>
<Relationships xmlns="http://schemas.openxmlformats.org/package/2006/relationships"><Relationship Id="rId8" Type="http://schemas.microsoft.com/office/2007/relationships/hdphoto" Target="../media/hdphoto64.wdp"/><Relationship Id="rId13"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99.png"/><Relationship Id="rId12" Type="http://schemas.microsoft.com/office/2007/relationships/hdphoto" Target="../media/hdphoto66.wdp"/><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63.wdp"/><Relationship Id="rId11" Type="http://schemas.openxmlformats.org/officeDocument/2006/relationships/image" Target="../media/image101.png"/><Relationship Id="rId5" Type="http://schemas.openxmlformats.org/officeDocument/2006/relationships/image" Target="../media/image98.png"/><Relationship Id="rId15" Type="http://schemas.microsoft.com/office/2007/relationships/hdphoto" Target="../media/hdphoto67.wdp"/><Relationship Id="rId10" Type="http://schemas.microsoft.com/office/2007/relationships/hdphoto" Target="../media/hdphoto65.wdp"/><Relationship Id="rId4" Type="http://schemas.microsoft.com/office/2007/relationships/hdphoto" Target="../media/hdphoto62.wdp"/><Relationship Id="rId9" Type="http://schemas.openxmlformats.org/officeDocument/2006/relationships/image" Target="../media/image100.png"/><Relationship Id="rId14" Type="http://schemas.openxmlformats.org/officeDocument/2006/relationships/image" Target="../media/image103.png"/></Relationships>
</file>

<file path=ppt/slides/_rels/slide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69.wdp"/><Relationship Id="rId5" Type="http://schemas.openxmlformats.org/officeDocument/2006/relationships/image" Target="../media/image105.png"/><Relationship Id="rId4" Type="http://schemas.microsoft.com/office/2007/relationships/hdphoto" Target="../media/hdphoto68.wdp"/></Relationships>
</file>

<file path=ppt/slides/_rels/slide29.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1.png"/><Relationship Id="rId3" Type="http://schemas.openxmlformats.org/officeDocument/2006/relationships/image" Target="../media/image86.png"/><Relationship Id="rId7" Type="http://schemas.openxmlformats.org/officeDocument/2006/relationships/image" Target="../media/image107.png"/><Relationship Id="rId12"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109.png"/><Relationship Id="rId5" Type="http://schemas.openxmlformats.org/officeDocument/2006/relationships/image" Target="../media/image92.png"/><Relationship Id="rId10" Type="http://schemas.microsoft.com/office/2007/relationships/hdphoto" Target="../media/hdphoto61.wdp"/><Relationship Id="rId4" Type="http://schemas.microsoft.com/office/2007/relationships/hdphoto" Target="../media/hdphoto57.wdp"/><Relationship Id="rId9"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7.jpeg"/><Relationship Id="rId1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6.jpeg"/><Relationship Id="rId1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image" Target="../media/image25.png"/><Relationship Id="rId5" Type="http://schemas.openxmlformats.org/officeDocument/2006/relationships/image" Target="../media/image22.png"/><Relationship Id="rId15" Type="http://schemas.microsoft.com/office/2007/relationships/hdphoto" Target="../media/hdphoto11.wdp"/><Relationship Id="rId10" Type="http://schemas.microsoft.com/office/2007/relationships/hdphoto" Target="../media/hdphoto10.wdp"/><Relationship Id="rId19" Type="http://schemas.openxmlformats.org/officeDocument/2006/relationships/image" Target="../media/image32.png"/><Relationship Id="rId4" Type="http://schemas.microsoft.com/office/2007/relationships/hdphoto" Target="../media/hdphoto7.wdp"/><Relationship Id="rId9" Type="http://schemas.openxmlformats.org/officeDocument/2006/relationships/image" Target="../media/image24.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33435" y="263846"/>
            <a:ext cx="4191130" cy="523220"/>
          </a:xfrm>
          <a:prstGeom prst="rect">
            <a:avLst/>
          </a:prstGeom>
          <a:noFill/>
        </p:spPr>
        <p:txBody>
          <a:bodyPr wrap="square" rtlCol="0">
            <a:spAutoFit/>
          </a:bodyPr>
          <a:lstStyle/>
          <a:p>
            <a:pPr algn="ctr"/>
            <a:r>
              <a:rPr lang="en-US" sz="2800" b="1"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cxnSp>
        <p:nvCxnSpPr>
          <p:cNvPr id="21" name="Straight Connector 20"/>
          <p:cNvCxnSpPr/>
          <p:nvPr/>
        </p:nvCxnSpPr>
        <p:spPr>
          <a:xfrm flipH="1">
            <a:off x="53503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1051865"/>
            <a:ext cx="5863484" cy="77048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33148" y="1227354"/>
            <a:ext cx="5749590" cy="1015663"/>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Measuring Marvellous Mangroves</a:t>
            </a:r>
          </a:p>
          <a:p>
            <a:pPr algn="ctr"/>
            <a:r>
              <a:rPr lang="en-AU" sz="2000" dirty="0">
                <a:solidFill>
                  <a:schemeClr val="bg1"/>
                </a:solidFill>
                <a:latin typeface="Arial Narrow" panose="020B0606020202030204" pitchFamily="34" charset="0"/>
              </a:rPr>
              <a:t>using Rapid Long Plots (RLPs) </a:t>
            </a:r>
          </a:p>
          <a:p>
            <a:pPr algn="ctr"/>
            <a:r>
              <a:rPr lang="en-AU" sz="1200" i="1" dirty="0">
                <a:solidFill>
                  <a:schemeClr val="bg1"/>
                </a:solidFill>
                <a:latin typeface="Arial Narrow" panose="020B0606020202030204" pitchFamily="34" charset="0"/>
              </a:rPr>
              <a:t>a.k.a. transects</a:t>
            </a:r>
            <a:endParaRPr lang="en-AU" sz="2000" i="1" dirty="0">
              <a:solidFill>
                <a:schemeClr val="bg1"/>
              </a:solidFill>
              <a:latin typeface="Arial Narrow" panose="020B0606020202030204" pitchFamily="34" charset="0"/>
            </a:endParaRPr>
          </a:p>
        </p:txBody>
      </p:sp>
      <p:sp>
        <p:nvSpPr>
          <p:cNvPr id="11" name="TextBox 36">
            <a:extLst>
              <a:ext uri="{FF2B5EF4-FFF2-40B4-BE49-F238E27FC236}">
                <a16:creationId xmlns:a16="http://schemas.microsoft.com/office/drawing/2014/main" id="{8B67EF2F-9339-CBF1-B5F1-36D72110C42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4" name="TextBox 3">
            <a:extLst>
              <a:ext uri="{FF2B5EF4-FFF2-40B4-BE49-F238E27FC236}">
                <a16:creationId xmlns:a16="http://schemas.microsoft.com/office/drawing/2014/main" id="{B24B6904-A028-8B83-62C1-26AD017382DF}"/>
              </a:ext>
            </a:extLst>
          </p:cNvPr>
          <p:cNvSpPr txBox="1"/>
          <p:nvPr/>
        </p:nvSpPr>
        <p:spPr>
          <a:xfrm>
            <a:off x="648924" y="6173594"/>
            <a:ext cx="5749590" cy="2646878"/>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Methods provided by Dr Norm Duke &amp; Jock Mackenzie </a:t>
            </a:r>
          </a:p>
          <a:p>
            <a:pPr algn="ctr"/>
            <a:r>
              <a:rPr lang="en-AU" sz="2800" b="1" dirty="0">
                <a:solidFill>
                  <a:schemeClr val="bg1"/>
                </a:solidFill>
                <a:latin typeface="Arial Narrow" panose="020B0606020202030204" pitchFamily="34" charset="0"/>
              </a:rPr>
              <a:t>@</a:t>
            </a:r>
            <a:r>
              <a:rPr lang="en-AU" sz="2000" b="1" dirty="0" err="1">
                <a:solidFill>
                  <a:schemeClr val="bg1"/>
                </a:solidFill>
                <a:latin typeface="Arial Narrow" panose="020B0606020202030204" pitchFamily="34" charset="0"/>
              </a:rPr>
              <a:t>MangroveWatch</a:t>
            </a:r>
            <a:r>
              <a:rPr lang="en-AU" sz="2000" b="1" dirty="0">
                <a:solidFill>
                  <a:schemeClr val="bg1"/>
                </a:solidFill>
                <a:latin typeface="Arial Narrow" panose="020B0606020202030204" pitchFamily="34" charset="0"/>
              </a:rPr>
              <a:t> and </a:t>
            </a:r>
            <a:r>
              <a:rPr lang="en-AU" sz="2000" b="1" dirty="0" err="1">
                <a:solidFill>
                  <a:schemeClr val="bg1"/>
                </a:solidFill>
                <a:latin typeface="Arial Narrow" panose="020B0606020202030204" pitchFamily="34" charset="0"/>
              </a:rPr>
              <a:t>Earthwatch</a:t>
            </a:r>
            <a:endParaRPr lang="en-AU" sz="2000" b="1" dirty="0">
              <a:solidFill>
                <a:schemeClr val="bg1"/>
              </a:solidFill>
              <a:latin typeface="Arial Narrow" panose="020B0606020202030204" pitchFamily="34" charset="0"/>
            </a:endParaRPr>
          </a:p>
          <a:p>
            <a:pPr algn="ctr"/>
            <a:endParaRPr lang="en-AU" sz="2000" b="1" dirty="0">
              <a:solidFill>
                <a:schemeClr val="bg1"/>
              </a:solidFill>
              <a:latin typeface="Arial Narrow" panose="020B0606020202030204" pitchFamily="34" charset="0"/>
            </a:endParaRPr>
          </a:p>
          <a:p>
            <a:pPr algn="ctr"/>
            <a:r>
              <a:rPr lang="en-AU" sz="2800" b="1" dirty="0">
                <a:solidFill>
                  <a:schemeClr val="bg1"/>
                </a:solidFill>
                <a:latin typeface="Arial Narrow" panose="020B0606020202030204" pitchFamily="34" charset="0"/>
              </a:rPr>
              <a:t>Booklet created by Gail Riches</a:t>
            </a:r>
          </a:p>
          <a:p>
            <a:pPr algn="ctr"/>
            <a:r>
              <a:rPr lang="en-AU" sz="2000" b="1" dirty="0">
                <a:solidFill>
                  <a:schemeClr val="bg1"/>
                </a:solidFill>
                <a:latin typeface="Arial Narrow" panose="020B0606020202030204" pitchFamily="34" charset="0"/>
              </a:rPr>
              <a:t>© Marine Education</a:t>
            </a:r>
          </a:p>
          <a:p>
            <a:pPr algn="ctr"/>
            <a:endParaRPr lang="en-AU" sz="1400" b="1" dirty="0">
              <a:solidFill>
                <a:schemeClr val="bg1"/>
              </a:solidFill>
              <a:latin typeface="Arial Narrow" panose="020B0606020202030204" pitchFamily="34" charset="0"/>
            </a:endParaRPr>
          </a:p>
        </p:txBody>
      </p:sp>
      <p:pic>
        <p:nvPicPr>
          <p:cNvPr id="10" name="Picture 9" descr="A close-up of a mangrove forest&#10;&#10;Description automatically generated">
            <a:extLst>
              <a:ext uri="{FF2B5EF4-FFF2-40B4-BE49-F238E27FC236}">
                <a16:creationId xmlns:a16="http://schemas.microsoft.com/office/drawing/2014/main" id="{02DD4D5C-278E-8023-1C9D-F07F411772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704" y="2411760"/>
            <a:ext cx="5447981" cy="3702040"/>
          </a:xfrm>
          <a:prstGeom prst="rect">
            <a:avLst/>
          </a:prstGeom>
        </p:spPr>
      </p:pic>
    </p:spTree>
    <p:extLst>
      <p:ext uri="{BB962C8B-B14F-4D97-AF65-F5344CB8AC3E}">
        <p14:creationId xmlns:p14="http://schemas.microsoft.com/office/powerpoint/2010/main" val="193159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4" name="Rectangle 3">
            <a:extLst>
              <a:ext uri="{FF2B5EF4-FFF2-40B4-BE49-F238E27FC236}">
                <a16:creationId xmlns:a16="http://schemas.microsoft.com/office/drawing/2014/main" id="{55489B1E-966B-6B5B-2966-BC40CEA65E47}"/>
              </a:ext>
            </a:extLst>
          </p:cNvPr>
          <p:cNvSpPr/>
          <p:nvPr/>
        </p:nvSpPr>
        <p:spPr>
          <a:xfrm>
            <a:off x="564258" y="1043608"/>
            <a:ext cx="5677820" cy="771530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33C5FD-1534-AC0D-2742-D75198EE2C06}"/>
              </a:ext>
            </a:extLst>
          </p:cNvPr>
          <p:cNvSpPr txBox="1"/>
          <p:nvPr/>
        </p:nvSpPr>
        <p:spPr>
          <a:xfrm>
            <a:off x="1371894" y="253977"/>
            <a:ext cx="4191130" cy="523220"/>
          </a:xfrm>
          <a:prstGeom prst="rect">
            <a:avLst/>
          </a:prstGeom>
          <a:noFill/>
        </p:spPr>
        <p:txBody>
          <a:bodyPr wrap="square" rtlCol="0">
            <a:spAutoFit/>
          </a:bodyPr>
          <a:lstStyle/>
          <a:p>
            <a:pPr algn="ctr"/>
            <a:r>
              <a:rPr lang="en-US" sz="2800" b="1" dirty="0">
                <a:latin typeface="Arial Narrow" pitchFamily="34" charset="0"/>
              </a:rPr>
              <a:t>Select a Mangrove Forest</a:t>
            </a:r>
            <a:endParaRPr lang="en-US" sz="1400" dirty="0">
              <a:latin typeface="Arial Narrow" pitchFamily="34" charset="0"/>
            </a:endParaRPr>
          </a:p>
        </p:txBody>
      </p:sp>
      <p:pic>
        <p:nvPicPr>
          <p:cNvPr id="6146" name="Picture 2" descr="New mangrove forest mapping tool puts conservation in reach of coastal  communities">
            <a:extLst>
              <a:ext uri="{FF2B5EF4-FFF2-40B4-BE49-F238E27FC236}">
                <a16:creationId xmlns:a16="http://schemas.microsoft.com/office/drawing/2014/main" id="{3FB0C40F-EC42-F2B3-6DD0-78393158070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t="-1"/>
          <a:stretch/>
        </p:blipFill>
        <p:spPr bwMode="auto">
          <a:xfrm>
            <a:off x="629238" y="1118810"/>
            <a:ext cx="5535955" cy="3664657"/>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EA9818-2397-C33C-339F-AF596AA660F5}"/>
              </a:ext>
            </a:extLst>
          </p:cNvPr>
          <p:cNvSpPr txBox="1"/>
          <p:nvPr/>
        </p:nvSpPr>
        <p:spPr>
          <a:xfrm>
            <a:off x="491677" y="4472753"/>
            <a:ext cx="3429000" cy="369332"/>
          </a:xfrm>
          <a:prstGeom prst="rect">
            <a:avLst/>
          </a:prstGeom>
          <a:noFill/>
        </p:spPr>
        <p:txBody>
          <a:bodyPr wrap="square">
            <a:spAutoFit/>
          </a:bodyPr>
          <a:lstStyle/>
          <a:p>
            <a:r>
              <a:rPr lang="en-AU" b="0" i="0" dirty="0">
                <a:solidFill>
                  <a:srgbClr val="212121"/>
                </a:solidFill>
                <a:effectLst/>
                <a:latin typeface="Helvetica Neue" panose="02000503000000020004" pitchFamily="2" charset="0"/>
              </a:rPr>
              <a:t> </a:t>
            </a:r>
            <a:r>
              <a:rPr lang="en-AU" sz="800" dirty="0">
                <a:solidFill>
                  <a:schemeClr val="bg1"/>
                </a:solidFill>
                <a:latin typeface="Helvetica Neue" panose="02000503000000020004" pitchFamily="2" charset="0"/>
              </a:rPr>
              <a:t>Photo: </a:t>
            </a:r>
            <a:r>
              <a:rPr lang="en-AU" sz="800" b="0" i="0" dirty="0">
                <a:solidFill>
                  <a:schemeClr val="bg1"/>
                </a:solidFill>
                <a:effectLst/>
                <a:latin typeface="Helvetica Neue" panose="02000503000000020004" pitchFamily="2" charset="0"/>
              </a:rPr>
              <a:t>Louise Jasper/Blue Ventures</a:t>
            </a:r>
            <a:endParaRPr lang="en-US" sz="800" dirty="0">
              <a:solidFill>
                <a:schemeClr val="bg1"/>
              </a:solidFill>
            </a:endParaRPr>
          </a:p>
        </p:txBody>
      </p:sp>
      <p:sp>
        <p:nvSpPr>
          <p:cNvPr id="30" name="Rectangle 29">
            <a:extLst>
              <a:ext uri="{FF2B5EF4-FFF2-40B4-BE49-F238E27FC236}">
                <a16:creationId xmlns:a16="http://schemas.microsoft.com/office/drawing/2014/main" id="{EEC03C75-A7CB-0F85-8115-0AECFA97C202}"/>
              </a:ext>
            </a:extLst>
          </p:cNvPr>
          <p:cNvSpPr/>
          <p:nvPr/>
        </p:nvSpPr>
        <p:spPr>
          <a:xfrm>
            <a:off x="615922" y="5066736"/>
            <a:ext cx="5549271" cy="36501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0" descr="Mangrove zonation pattern at Chua Cape, Tien Yen district, Quang Ninh (Vietnam).">
            <a:extLst>
              <a:ext uri="{FF2B5EF4-FFF2-40B4-BE49-F238E27FC236}">
                <a16:creationId xmlns:a16="http://schemas.microsoft.com/office/drawing/2014/main" id="{A424A102-E7DD-8638-65C3-3CA75410AE6F}"/>
              </a:ext>
            </a:extLst>
          </p:cNvPr>
          <p:cNvPicPr>
            <a:picLocks noChangeAspect="1" noChangeArrowheads="1"/>
          </p:cNvPicPr>
          <p:nvPr/>
        </p:nvPicPr>
        <p:blipFill rotWithShape="1">
          <a:blip r:embed="rId5" cstate="email">
            <a:biLevel thresh="75000"/>
            <a:extLst>
              <a:ext uri="{28A0092B-C50C-407E-A947-70E740481C1C}">
                <a14:useLocalDpi xmlns:a14="http://schemas.microsoft.com/office/drawing/2010/main"/>
              </a:ext>
            </a:extLst>
          </a:blip>
          <a:srcRect/>
          <a:stretch/>
        </p:blipFill>
        <p:spPr bwMode="auto">
          <a:xfrm>
            <a:off x="692807" y="5273453"/>
            <a:ext cx="5409777" cy="201144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0EFDE367-8BF7-2DA4-D10A-758ADCF0BF80}"/>
              </a:ext>
            </a:extLst>
          </p:cNvPr>
          <p:cNvSpPr/>
          <p:nvPr/>
        </p:nvSpPr>
        <p:spPr>
          <a:xfrm>
            <a:off x="3955863" y="6576648"/>
            <a:ext cx="792088" cy="5040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52907CC-7823-F7A1-E85E-30ED2A2DE115}"/>
              </a:ext>
            </a:extLst>
          </p:cNvPr>
          <p:cNvSpPr/>
          <p:nvPr/>
        </p:nvSpPr>
        <p:spPr>
          <a:xfrm>
            <a:off x="2789237" y="6641605"/>
            <a:ext cx="1029818" cy="635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808A439-25CD-0F51-6425-C78F22DAFCAA}"/>
              </a:ext>
            </a:extLst>
          </p:cNvPr>
          <p:cNvSpPr/>
          <p:nvPr/>
        </p:nvSpPr>
        <p:spPr>
          <a:xfrm>
            <a:off x="1702419" y="6527685"/>
            <a:ext cx="1029818" cy="635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F3B28E-DE25-C15A-A3C5-40357CC1875F}"/>
              </a:ext>
            </a:extLst>
          </p:cNvPr>
          <p:cNvSpPr/>
          <p:nvPr/>
        </p:nvSpPr>
        <p:spPr>
          <a:xfrm>
            <a:off x="841437" y="6569021"/>
            <a:ext cx="803982" cy="635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3DA75DE-2514-9D5D-CEC4-CF73CC931366}"/>
              </a:ext>
            </a:extLst>
          </p:cNvPr>
          <p:cNvSpPr/>
          <p:nvPr/>
        </p:nvSpPr>
        <p:spPr>
          <a:xfrm>
            <a:off x="1605036" y="6321910"/>
            <a:ext cx="189013" cy="9549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173F44D-8E42-9456-0C8E-262A6FD694B3}"/>
              </a:ext>
            </a:extLst>
          </p:cNvPr>
          <p:cNvSpPr/>
          <p:nvPr/>
        </p:nvSpPr>
        <p:spPr>
          <a:xfrm>
            <a:off x="2644502" y="6409174"/>
            <a:ext cx="189013" cy="8677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877758C-E6C0-98E4-C089-8288DE69CEE8}"/>
              </a:ext>
            </a:extLst>
          </p:cNvPr>
          <p:cNvSpPr/>
          <p:nvPr/>
        </p:nvSpPr>
        <p:spPr>
          <a:xfrm>
            <a:off x="3759303" y="6481967"/>
            <a:ext cx="189013" cy="7949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23B8AAC-5DBF-7017-7270-FA22ABDA84B2}"/>
              </a:ext>
            </a:extLst>
          </p:cNvPr>
          <p:cNvSpPr txBox="1"/>
          <p:nvPr/>
        </p:nvSpPr>
        <p:spPr>
          <a:xfrm>
            <a:off x="2469858" y="6407563"/>
            <a:ext cx="942552" cy="369332"/>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Mid Tide Zone</a:t>
            </a:r>
          </a:p>
          <a:p>
            <a:endParaRPr lang="en-US" sz="800" dirty="0">
              <a:latin typeface="Arial Narrow" panose="020B0604020202020204" pitchFamily="34" charset="0"/>
              <a:cs typeface="Arial Narrow" panose="020B0604020202020204" pitchFamily="34" charset="0"/>
            </a:endParaRPr>
          </a:p>
        </p:txBody>
      </p:sp>
      <p:sp>
        <p:nvSpPr>
          <p:cNvPr id="43" name="TextBox 42">
            <a:extLst>
              <a:ext uri="{FF2B5EF4-FFF2-40B4-BE49-F238E27FC236}">
                <a16:creationId xmlns:a16="http://schemas.microsoft.com/office/drawing/2014/main" id="{2467E925-CA2A-A898-7BC5-79F79A98FD9F}"/>
              </a:ext>
            </a:extLst>
          </p:cNvPr>
          <p:cNvSpPr txBox="1"/>
          <p:nvPr/>
        </p:nvSpPr>
        <p:spPr>
          <a:xfrm>
            <a:off x="3857503" y="6498139"/>
            <a:ext cx="942552" cy="369332"/>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Low Tide Zone</a:t>
            </a:r>
          </a:p>
          <a:p>
            <a:endParaRPr lang="en-US" sz="800" dirty="0">
              <a:latin typeface="Arial Narrow" panose="020B0604020202020204" pitchFamily="34" charset="0"/>
              <a:cs typeface="Arial Narrow" panose="020B0604020202020204" pitchFamily="34" charset="0"/>
            </a:endParaRPr>
          </a:p>
        </p:txBody>
      </p:sp>
      <p:sp>
        <p:nvSpPr>
          <p:cNvPr id="45" name="Rectangle 44">
            <a:extLst>
              <a:ext uri="{FF2B5EF4-FFF2-40B4-BE49-F238E27FC236}">
                <a16:creationId xmlns:a16="http://schemas.microsoft.com/office/drawing/2014/main" id="{D1D477F2-2CF7-72C8-F485-E2B3D581EDD3}"/>
              </a:ext>
            </a:extLst>
          </p:cNvPr>
          <p:cNvSpPr/>
          <p:nvPr/>
        </p:nvSpPr>
        <p:spPr>
          <a:xfrm>
            <a:off x="4648966" y="6534582"/>
            <a:ext cx="249931" cy="867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0946B42-FFCC-1B30-D29F-8A51241D6E28}"/>
              </a:ext>
            </a:extLst>
          </p:cNvPr>
          <p:cNvSpPr/>
          <p:nvPr/>
        </p:nvSpPr>
        <p:spPr>
          <a:xfrm>
            <a:off x="636922" y="6238331"/>
            <a:ext cx="189013" cy="1163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1AA42A5-14FC-149B-22E7-B80F7C08570F}"/>
              </a:ext>
            </a:extLst>
          </p:cNvPr>
          <p:cNvSpPr txBox="1"/>
          <p:nvPr/>
        </p:nvSpPr>
        <p:spPr>
          <a:xfrm>
            <a:off x="831031" y="6266645"/>
            <a:ext cx="1638845" cy="369332"/>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High Tide Zone</a:t>
            </a:r>
          </a:p>
          <a:p>
            <a:r>
              <a:rPr lang="en-US" sz="800" i="1" dirty="0">
                <a:latin typeface="Arial Narrow" panose="020B0604020202020204" pitchFamily="34" charset="0"/>
                <a:cs typeface="Arial Narrow" panose="020B0604020202020204" pitchFamily="34" charset="0"/>
              </a:rPr>
              <a:t> </a:t>
            </a:r>
            <a:endParaRPr lang="en-US" sz="600" i="1" dirty="0">
              <a:latin typeface="Arial Narrow" panose="020B0604020202020204" pitchFamily="34" charset="0"/>
              <a:cs typeface="Arial Narrow" panose="020B0604020202020204" pitchFamily="34" charset="0"/>
            </a:endParaRPr>
          </a:p>
        </p:txBody>
      </p:sp>
      <p:sp>
        <p:nvSpPr>
          <p:cNvPr id="49" name="Rectangle 48">
            <a:extLst>
              <a:ext uri="{FF2B5EF4-FFF2-40B4-BE49-F238E27FC236}">
                <a16:creationId xmlns:a16="http://schemas.microsoft.com/office/drawing/2014/main" id="{7B63C5A0-2738-5734-C44F-3454D76AD9D1}"/>
              </a:ext>
            </a:extLst>
          </p:cNvPr>
          <p:cNvSpPr/>
          <p:nvPr/>
        </p:nvSpPr>
        <p:spPr>
          <a:xfrm>
            <a:off x="788242" y="8184959"/>
            <a:ext cx="4110655" cy="42427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2714C99-B916-F425-B151-E5381015AD5E}"/>
              </a:ext>
            </a:extLst>
          </p:cNvPr>
          <p:cNvSpPr txBox="1"/>
          <p:nvPr/>
        </p:nvSpPr>
        <p:spPr>
          <a:xfrm>
            <a:off x="788242" y="8272941"/>
            <a:ext cx="4142649" cy="246221"/>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Grey Mangrove </a:t>
            </a:r>
            <a:r>
              <a:rPr lang="en-US" sz="1000" i="1" dirty="0" err="1">
                <a:latin typeface="Arial Narrow" panose="020B0604020202020204" pitchFamily="34" charset="0"/>
                <a:cs typeface="Arial Narrow" panose="020B0604020202020204" pitchFamily="34" charset="0"/>
              </a:rPr>
              <a:t>Avicennia</a:t>
            </a:r>
            <a:r>
              <a:rPr lang="en-US" sz="1000" i="1" dirty="0">
                <a:latin typeface="Arial Narrow" panose="020B0604020202020204" pitchFamily="34" charset="0"/>
                <a:cs typeface="Arial Narrow" panose="020B0604020202020204" pitchFamily="34" charset="0"/>
              </a:rPr>
              <a:t> marina </a:t>
            </a:r>
            <a:r>
              <a:rPr lang="en-US" sz="1000" dirty="0">
                <a:latin typeface="Arial Narrow" panose="020B0604020202020204" pitchFamily="34" charset="0"/>
                <a:cs typeface="Arial Narrow" panose="020B0604020202020204" pitchFamily="34" charset="0"/>
              </a:rPr>
              <a:t>have pneumatophores or </a:t>
            </a:r>
            <a:r>
              <a:rPr lang="en-US" sz="1000" i="1" dirty="0">
                <a:latin typeface="Arial Narrow" panose="020B0604020202020204" pitchFamily="34" charset="0"/>
                <a:cs typeface="Arial Narrow" panose="020B0604020202020204" pitchFamily="34" charset="0"/>
              </a:rPr>
              <a:t>‘</a:t>
            </a:r>
            <a:r>
              <a:rPr lang="en-US" sz="1000" b="1" i="1" dirty="0">
                <a:latin typeface="Arial Narrow" panose="020B0604020202020204" pitchFamily="34" charset="0"/>
                <a:cs typeface="Arial Narrow" panose="020B0604020202020204" pitchFamily="34" charset="0"/>
              </a:rPr>
              <a:t>peg-type snorkel roots</a:t>
            </a:r>
            <a:r>
              <a:rPr lang="en-US" sz="1000" i="1" dirty="0">
                <a:latin typeface="Arial Narrow" panose="020B0604020202020204" pitchFamily="34" charset="0"/>
                <a:cs typeface="Arial Narrow" panose="020B0604020202020204" pitchFamily="34" charset="0"/>
              </a:rPr>
              <a:t>’ </a:t>
            </a:r>
          </a:p>
        </p:txBody>
      </p:sp>
      <p:sp>
        <p:nvSpPr>
          <p:cNvPr id="54" name="Rectangle 53">
            <a:extLst>
              <a:ext uri="{FF2B5EF4-FFF2-40B4-BE49-F238E27FC236}">
                <a16:creationId xmlns:a16="http://schemas.microsoft.com/office/drawing/2014/main" id="{EEF8AB08-C18C-454A-B6D6-1C29F5EBEC21}"/>
              </a:ext>
            </a:extLst>
          </p:cNvPr>
          <p:cNvSpPr/>
          <p:nvPr/>
        </p:nvSpPr>
        <p:spPr>
          <a:xfrm>
            <a:off x="765254" y="6763961"/>
            <a:ext cx="1985535" cy="4001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EE6A273-67D8-43B1-DAFC-E5BE97E31B79}"/>
              </a:ext>
            </a:extLst>
          </p:cNvPr>
          <p:cNvSpPr txBox="1"/>
          <p:nvPr/>
        </p:nvSpPr>
        <p:spPr>
          <a:xfrm>
            <a:off x="788242" y="6765544"/>
            <a:ext cx="1888028" cy="400110"/>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Yellow Mangrove </a:t>
            </a:r>
            <a:r>
              <a:rPr lang="en-US" sz="1000" i="1" dirty="0" err="1">
                <a:latin typeface="Arial Narrow" panose="020B0604020202020204" pitchFamily="34" charset="0"/>
                <a:cs typeface="Arial Narrow" panose="020B0604020202020204" pitchFamily="34" charset="0"/>
              </a:rPr>
              <a:t>Ceriops</a:t>
            </a:r>
            <a:r>
              <a:rPr lang="en-US" sz="1000" i="1" dirty="0">
                <a:latin typeface="Arial Narrow" panose="020B0604020202020204" pitchFamily="34" charset="0"/>
                <a:cs typeface="Arial Narrow" panose="020B0604020202020204" pitchFamily="34" charset="0"/>
              </a:rPr>
              <a:t> australis </a:t>
            </a:r>
            <a:r>
              <a:rPr lang="en-US" sz="1000" dirty="0">
                <a:latin typeface="Arial Narrow" panose="020B0604020202020204" pitchFamily="34" charset="0"/>
                <a:cs typeface="Arial Narrow" panose="020B0604020202020204" pitchFamily="34" charset="0"/>
              </a:rPr>
              <a:t>have</a:t>
            </a:r>
            <a:r>
              <a:rPr lang="en-US" sz="1000" i="1" dirty="0">
                <a:latin typeface="Arial Narrow" panose="020B0604020202020204" pitchFamily="34" charset="0"/>
                <a:cs typeface="Arial Narrow" panose="020B0604020202020204" pitchFamily="34" charset="0"/>
              </a:rPr>
              <a:t> ‘</a:t>
            </a:r>
            <a:r>
              <a:rPr lang="en-US" sz="1000" b="1" i="1" dirty="0">
                <a:latin typeface="Arial Narrow" panose="020B0604020202020204" pitchFamily="34" charset="0"/>
                <a:cs typeface="Arial Narrow" panose="020B0604020202020204" pitchFamily="34" charset="0"/>
              </a:rPr>
              <a:t>buttress roots’</a:t>
            </a:r>
          </a:p>
        </p:txBody>
      </p:sp>
      <p:sp>
        <p:nvSpPr>
          <p:cNvPr id="56" name="Rectangle 55">
            <a:extLst>
              <a:ext uri="{FF2B5EF4-FFF2-40B4-BE49-F238E27FC236}">
                <a16:creationId xmlns:a16="http://schemas.microsoft.com/office/drawing/2014/main" id="{95938337-564D-DB67-AE66-0328C367A4AE}"/>
              </a:ext>
            </a:extLst>
          </p:cNvPr>
          <p:cNvSpPr/>
          <p:nvPr/>
        </p:nvSpPr>
        <p:spPr>
          <a:xfrm>
            <a:off x="2919722" y="6740245"/>
            <a:ext cx="1979175" cy="136707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CF4B682-96B9-C03B-852C-02ED2F5C0B18}"/>
              </a:ext>
            </a:extLst>
          </p:cNvPr>
          <p:cNvSpPr txBox="1"/>
          <p:nvPr/>
        </p:nvSpPr>
        <p:spPr>
          <a:xfrm>
            <a:off x="2928233" y="6777824"/>
            <a:ext cx="1970664" cy="1323439"/>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Red Mangrove </a:t>
            </a:r>
            <a:r>
              <a:rPr lang="en-US" sz="1000" i="1" dirty="0">
                <a:latin typeface="Arial Narrow" panose="020B0604020202020204" pitchFamily="34" charset="0"/>
                <a:cs typeface="Arial Narrow" panose="020B0604020202020204" pitchFamily="34" charset="0"/>
              </a:rPr>
              <a:t>Rhizophora </a:t>
            </a:r>
            <a:r>
              <a:rPr lang="en-US" sz="1000" i="1" dirty="0" err="1">
                <a:latin typeface="Arial Narrow" panose="020B0604020202020204" pitchFamily="34" charset="0"/>
                <a:cs typeface="Arial Narrow" panose="020B0604020202020204" pitchFamily="34" charset="0"/>
              </a:rPr>
              <a:t>stylosa</a:t>
            </a:r>
            <a:r>
              <a:rPr lang="en-US" sz="1000" i="1" dirty="0">
                <a:latin typeface="Arial Narrow" panose="020B0604020202020204" pitchFamily="34" charset="0"/>
                <a:cs typeface="Arial Narrow" panose="020B0604020202020204" pitchFamily="34" charset="0"/>
              </a:rPr>
              <a:t> </a:t>
            </a:r>
            <a:r>
              <a:rPr lang="en-US" sz="1000" dirty="0">
                <a:latin typeface="Arial Narrow" panose="020B0604020202020204" pitchFamily="34" charset="0"/>
                <a:cs typeface="Arial Narrow" panose="020B0604020202020204" pitchFamily="34" charset="0"/>
              </a:rPr>
              <a:t>have very distinctive ‘</a:t>
            </a:r>
            <a:r>
              <a:rPr lang="en-US" sz="1000" b="1" i="1" dirty="0">
                <a:latin typeface="Arial Narrow" panose="020B0604020202020204" pitchFamily="34" charset="0"/>
                <a:cs typeface="Arial Narrow" panose="020B0604020202020204" pitchFamily="34" charset="0"/>
              </a:rPr>
              <a:t>stilt-like roots</a:t>
            </a:r>
            <a:r>
              <a:rPr lang="en-US" sz="1000" dirty="0">
                <a:latin typeface="Arial Narrow" panose="020B0604020202020204" pitchFamily="34" charset="0"/>
                <a:cs typeface="Arial Narrow" panose="020B0604020202020204" pitchFamily="34" charset="0"/>
              </a:rPr>
              <a:t>’</a:t>
            </a:r>
          </a:p>
          <a:p>
            <a:endParaRPr lang="en-US" sz="700" i="1" dirty="0">
              <a:latin typeface="Arial Narrow" panose="020B0604020202020204" pitchFamily="34" charset="0"/>
              <a:cs typeface="Arial Narrow" panose="020B0604020202020204" pitchFamily="34" charset="0"/>
            </a:endParaRPr>
          </a:p>
          <a:p>
            <a:r>
              <a:rPr lang="en-US" sz="1000" i="1" dirty="0">
                <a:latin typeface="Arial Narrow" panose="020B0604020202020204" pitchFamily="34" charset="0"/>
                <a:cs typeface="Arial Narrow" panose="020B0604020202020204" pitchFamily="34" charset="0"/>
              </a:rPr>
              <a:t>Cool fact: </a:t>
            </a:r>
            <a:r>
              <a:rPr lang="en-US" sz="1000" dirty="0">
                <a:latin typeface="Arial Narrow" panose="020B0604020202020204" pitchFamily="34" charset="0"/>
                <a:cs typeface="Arial Narrow" panose="020B0604020202020204" pitchFamily="34" charset="0"/>
              </a:rPr>
              <a:t>The tall stilt-like roots of red mangrove trees enable them to remain above water during mid-high tides (and thus avoid drowning). Hence, why they often dominate in the low tide zone!</a:t>
            </a:r>
          </a:p>
        </p:txBody>
      </p:sp>
      <p:sp>
        <p:nvSpPr>
          <p:cNvPr id="58" name="Rectangle 57">
            <a:extLst>
              <a:ext uri="{FF2B5EF4-FFF2-40B4-BE49-F238E27FC236}">
                <a16:creationId xmlns:a16="http://schemas.microsoft.com/office/drawing/2014/main" id="{CEB89028-C1FC-473C-ACBB-753C11C188B3}"/>
              </a:ext>
            </a:extLst>
          </p:cNvPr>
          <p:cNvSpPr/>
          <p:nvPr/>
        </p:nvSpPr>
        <p:spPr>
          <a:xfrm>
            <a:off x="778929" y="7253636"/>
            <a:ext cx="1979174" cy="38351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6CD4160F-621C-81AA-2887-1B13E5E52C51}"/>
              </a:ext>
            </a:extLst>
          </p:cNvPr>
          <p:cNvSpPr txBox="1"/>
          <p:nvPr/>
        </p:nvSpPr>
        <p:spPr>
          <a:xfrm>
            <a:off x="758959" y="7241187"/>
            <a:ext cx="2066120" cy="400110"/>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River Mangrove </a:t>
            </a:r>
            <a:r>
              <a:rPr lang="en-US" sz="1000" i="1" dirty="0" err="1">
                <a:latin typeface="Arial Narrow" panose="020B0604020202020204" pitchFamily="34" charset="0"/>
                <a:cs typeface="Arial Narrow" panose="020B0604020202020204" pitchFamily="34" charset="0"/>
              </a:rPr>
              <a:t>Aegiceras</a:t>
            </a:r>
            <a:r>
              <a:rPr lang="en-US" sz="1000" i="1" dirty="0">
                <a:latin typeface="Arial Narrow" panose="020B0604020202020204" pitchFamily="34" charset="0"/>
                <a:cs typeface="Arial Narrow" panose="020B0604020202020204" pitchFamily="34" charset="0"/>
              </a:rPr>
              <a:t> </a:t>
            </a:r>
            <a:r>
              <a:rPr lang="en-US" sz="1000" i="1" dirty="0" err="1">
                <a:latin typeface="Arial Narrow" panose="020B0604020202020204" pitchFamily="34" charset="0"/>
                <a:cs typeface="Arial Narrow" panose="020B0604020202020204" pitchFamily="34" charset="0"/>
              </a:rPr>
              <a:t>corniculatum</a:t>
            </a:r>
            <a:r>
              <a:rPr lang="en-US" sz="1000" i="1" dirty="0">
                <a:latin typeface="Arial Narrow" panose="020B0604020202020204" pitchFamily="34" charset="0"/>
                <a:cs typeface="Arial Narrow" panose="020B0604020202020204" pitchFamily="34" charset="0"/>
              </a:rPr>
              <a:t> is a short tree or </a:t>
            </a:r>
            <a:r>
              <a:rPr lang="en-US" sz="1000" b="1" i="1" dirty="0">
                <a:latin typeface="Arial Narrow" panose="020B0604020202020204" pitchFamily="34" charset="0"/>
                <a:cs typeface="Arial Narrow" panose="020B0604020202020204" pitchFamily="34" charset="0"/>
              </a:rPr>
              <a:t>shrub-like</a:t>
            </a:r>
            <a:r>
              <a:rPr lang="en-US" sz="1000" i="1" dirty="0">
                <a:latin typeface="Arial Narrow" panose="020B0604020202020204" pitchFamily="34" charset="0"/>
                <a:cs typeface="Arial Narrow" panose="020B0604020202020204" pitchFamily="34" charset="0"/>
              </a:rPr>
              <a:t> mangrove</a:t>
            </a:r>
            <a:endParaRPr lang="en-US" sz="1000" dirty="0">
              <a:latin typeface="Arial Narrow" panose="020B0604020202020204" pitchFamily="34" charset="0"/>
              <a:cs typeface="Arial Narrow" panose="020B0604020202020204" pitchFamily="34" charset="0"/>
            </a:endParaRPr>
          </a:p>
        </p:txBody>
      </p:sp>
      <p:sp>
        <p:nvSpPr>
          <p:cNvPr id="61" name="Rectangle 60">
            <a:extLst>
              <a:ext uri="{FF2B5EF4-FFF2-40B4-BE49-F238E27FC236}">
                <a16:creationId xmlns:a16="http://schemas.microsoft.com/office/drawing/2014/main" id="{D4F5A61F-7E73-27CD-8898-FE13176F9713}"/>
              </a:ext>
            </a:extLst>
          </p:cNvPr>
          <p:cNvSpPr/>
          <p:nvPr/>
        </p:nvSpPr>
        <p:spPr>
          <a:xfrm>
            <a:off x="778841" y="7717450"/>
            <a:ext cx="1979174" cy="38986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D8A09BC-822B-D074-79B2-9471AECFF130}"/>
              </a:ext>
            </a:extLst>
          </p:cNvPr>
          <p:cNvSpPr txBox="1"/>
          <p:nvPr/>
        </p:nvSpPr>
        <p:spPr>
          <a:xfrm>
            <a:off x="772641" y="7707206"/>
            <a:ext cx="1576239" cy="400110"/>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Orange Mangrove </a:t>
            </a:r>
            <a:r>
              <a:rPr lang="en-US" sz="1000" i="1" dirty="0" err="1">
                <a:latin typeface="Arial Narrow" panose="020B0604020202020204" pitchFamily="34" charset="0"/>
                <a:cs typeface="Arial Narrow" panose="020B0604020202020204" pitchFamily="34" charset="0"/>
              </a:rPr>
              <a:t>Bruguiera</a:t>
            </a:r>
            <a:r>
              <a:rPr lang="en-US" sz="1000" i="1" dirty="0">
                <a:latin typeface="Arial Narrow" panose="020B0604020202020204" pitchFamily="34" charset="0"/>
                <a:cs typeface="Arial Narrow" panose="020B0604020202020204" pitchFamily="34" charset="0"/>
              </a:rPr>
              <a:t> </a:t>
            </a:r>
            <a:r>
              <a:rPr lang="en-US" sz="1000" i="1" dirty="0" err="1">
                <a:latin typeface="Arial Narrow" panose="020B0604020202020204" pitchFamily="34" charset="0"/>
                <a:cs typeface="Arial Narrow" panose="020B0604020202020204" pitchFamily="34" charset="0"/>
              </a:rPr>
              <a:t>gymnorhiza</a:t>
            </a:r>
            <a:r>
              <a:rPr lang="en-US" sz="1000" i="1" dirty="0">
                <a:latin typeface="Arial Narrow" panose="020B0604020202020204" pitchFamily="34" charset="0"/>
                <a:cs typeface="Arial Narrow" panose="020B0604020202020204" pitchFamily="34" charset="0"/>
              </a:rPr>
              <a:t> </a:t>
            </a:r>
            <a:r>
              <a:rPr lang="en-US" sz="1000" dirty="0">
                <a:latin typeface="Arial Narrow" panose="020B0604020202020204" pitchFamily="34" charset="0"/>
                <a:cs typeface="Arial Narrow" panose="020B0604020202020204" pitchFamily="34" charset="0"/>
              </a:rPr>
              <a:t>have ‘</a:t>
            </a:r>
            <a:r>
              <a:rPr lang="en-US" sz="1000" b="1" i="1" dirty="0">
                <a:latin typeface="Arial Narrow" panose="020B0604020202020204" pitchFamily="34" charset="0"/>
                <a:cs typeface="Arial Narrow" panose="020B0604020202020204" pitchFamily="34" charset="0"/>
              </a:rPr>
              <a:t>knee roots</a:t>
            </a:r>
            <a:r>
              <a:rPr lang="en-US" sz="1000" dirty="0">
                <a:latin typeface="Arial Narrow" panose="020B0604020202020204" pitchFamily="34" charset="0"/>
                <a:cs typeface="Arial Narrow" panose="020B0604020202020204" pitchFamily="34" charset="0"/>
              </a:rPr>
              <a:t>’</a:t>
            </a:r>
            <a:endParaRPr lang="en-US" sz="1000" i="1" dirty="0">
              <a:latin typeface="Arial Narrow" panose="020B0604020202020204" pitchFamily="34" charset="0"/>
              <a:cs typeface="Arial Narrow" panose="020B0604020202020204" pitchFamily="34" charset="0"/>
            </a:endParaRPr>
          </a:p>
        </p:txBody>
      </p:sp>
      <p:sp>
        <p:nvSpPr>
          <p:cNvPr id="5" name="TextBox 4">
            <a:extLst>
              <a:ext uri="{FF2B5EF4-FFF2-40B4-BE49-F238E27FC236}">
                <a16:creationId xmlns:a16="http://schemas.microsoft.com/office/drawing/2014/main" id="{0CD31144-395C-22EE-9CF0-ED944A4F3FE3}"/>
              </a:ext>
            </a:extLst>
          </p:cNvPr>
          <p:cNvSpPr txBox="1"/>
          <p:nvPr/>
        </p:nvSpPr>
        <p:spPr>
          <a:xfrm>
            <a:off x="586289" y="4772828"/>
            <a:ext cx="5578904" cy="276999"/>
          </a:xfrm>
          <a:prstGeom prst="rect">
            <a:avLst/>
          </a:prstGeom>
          <a:noFill/>
        </p:spPr>
        <p:txBody>
          <a:bodyPr wrap="square" rtlCol="0">
            <a:spAutoFit/>
          </a:bodyPr>
          <a:lstStyle/>
          <a:p>
            <a:pPr algn="ctr"/>
            <a:r>
              <a:rPr lang="en-US" sz="1200" dirty="0">
                <a:solidFill>
                  <a:schemeClr val="bg1"/>
                </a:solidFill>
                <a:latin typeface="Arial Narrow" panose="020B0604020202020204" pitchFamily="34" charset="0"/>
                <a:cs typeface="Arial Narrow" panose="020B0604020202020204" pitchFamily="34" charset="0"/>
              </a:rPr>
              <a:t>Check the tides BEFORE you go – organize your day around the tides</a:t>
            </a:r>
          </a:p>
        </p:txBody>
      </p:sp>
    </p:spTree>
    <p:extLst>
      <p:ext uri="{BB962C8B-B14F-4D97-AF65-F5344CB8AC3E}">
        <p14:creationId xmlns:p14="http://schemas.microsoft.com/office/powerpoint/2010/main" val="16424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4" name="Rectangle 3">
            <a:extLst>
              <a:ext uri="{FF2B5EF4-FFF2-40B4-BE49-F238E27FC236}">
                <a16:creationId xmlns:a16="http://schemas.microsoft.com/office/drawing/2014/main" id="{55489B1E-966B-6B5B-2966-BC40CEA65E47}"/>
              </a:ext>
            </a:extLst>
          </p:cNvPr>
          <p:cNvSpPr/>
          <p:nvPr/>
        </p:nvSpPr>
        <p:spPr>
          <a:xfrm>
            <a:off x="564258" y="1565382"/>
            <a:ext cx="5677820" cy="49066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1B5E42-3F53-04D0-3498-0B4BBBB01A5D}"/>
              </a:ext>
            </a:extLst>
          </p:cNvPr>
          <p:cNvSpPr txBox="1"/>
          <p:nvPr/>
        </p:nvSpPr>
        <p:spPr>
          <a:xfrm>
            <a:off x="594273" y="1565382"/>
            <a:ext cx="5647805" cy="461665"/>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3: Select a</a:t>
            </a:r>
            <a:r>
              <a:rPr lang="en-US" sz="1200" b="1" i="1" dirty="0">
                <a:solidFill>
                  <a:schemeClr val="bg1"/>
                </a:solidFill>
                <a:latin typeface="Arial Narrow" panose="020B0604020202020204" pitchFamily="34" charset="0"/>
                <a:cs typeface="Arial Narrow" panose="020B0604020202020204" pitchFamily="34" charset="0"/>
              </a:rPr>
              <a:t> dense </a:t>
            </a:r>
            <a:r>
              <a:rPr lang="en-US" sz="1200" b="1" dirty="0">
                <a:solidFill>
                  <a:schemeClr val="bg1"/>
                </a:solidFill>
                <a:latin typeface="Arial Narrow" panose="020B0604020202020204" pitchFamily="34" charset="0"/>
                <a:cs typeface="Arial Narrow" panose="020B0604020202020204" pitchFamily="34" charset="0"/>
              </a:rPr>
              <a:t>part of the mangrove forest </a:t>
            </a:r>
            <a:r>
              <a:rPr lang="en-US" sz="1200" b="1" i="1" dirty="0">
                <a:solidFill>
                  <a:schemeClr val="bg1"/>
                </a:solidFill>
                <a:latin typeface="Arial Narrow" panose="020B0604020202020204" pitchFamily="34" charset="0"/>
                <a:cs typeface="Arial Narrow" panose="020B0604020202020204" pitchFamily="34" charset="0"/>
              </a:rPr>
              <a:t>parallel </a:t>
            </a:r>
            <a:r>
              <a:rPr lang="en-US" sz="1200" b="1" dirty="0">
                <a:solidFill>
                  <a:schemeClr val="bg1"/>
                </a:solidFill>
                <a:latin typeface="Arial Narrow" panose="020B0604020202020204" pitchFamily="34" charset="0"/>
                <a:cs typeface="Arial Narrow" panose="020B0604020202020204" pitchFamily="34" charset="0"/>
              </a:rPr>
              <a:t>to the shoreline to put your first transect (tape measure).  Pick a spot that is representative of the dominant vegetation zone. </a:t>
            </a:r>
          </a:p>
        </p:txBody>
      </p:sp>
      <p:sp>
        <p:nvSpPr>
          <p:cNvPr id="39" name="Rectangle 38">
            <a:extLst>
              <a:ext uri="{FF2B5EF4-FFF2-40B4-BE49-F238E27FC236}">
                <a16:creationId xmlns:a16="http://schemas.microsoft.com/office/drawing/2014/main" id="{20F124DC-4BE9-793E-FA43-8F659AF4450E}"/>
              </a:ext>
            </a:extLst>
          </p:cNvPr>
          <p:cNvSpPr/>
          <p:nvPr/>
        </p:nvSpPr>
        <p:spPr>
          <a:xfrm>
            <a:off x="579265" y="1078858"/>
            <a:ext cx="5639817"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0" name="TextBox 39">
            <a:extLst>
              <a:ext uri="{FF2B5EF4-FFF2-40B4-BE49-F238E27FC236}">
                <a16:creationId xmlns:a16="http://schemas.microsoft.com/office/drawing/2014/main" id="{B68FC92C-EB46-F2AB-D6D3-A011CDCC8EAF}"/>
              </a:ext>
            </a:extLst>
          </p:cNvPr>
          <p:cNvSpPr txBox="1"/>
          <p:nvPr/>
        </p:nvSpPr>
        <p:spPr>
          <a:xfrm>
            <a:off x="527003" y="1143996"/>
            <a:ext cx="290199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 START TIME:                         LOCATION:</a:t>
            </a:r>
          </a:p>
        </p:txBody>
      </p:sp>
      <p:sp>
        <p:nvSpPr>
          <p:cNvPr id="41" name="Rectangle 40">
            <a:extLst>
              <a:ext uri="{FF2B5EF4-FFF2-40B4-BE49-F238E27FC236}">
                <a16:creationId xmlns:a16="http://schemas.microsoft.com/office/drawing/2014/main" id="{1521EE82-5C5D-5B04-A880-3AD53F5615B2}"/>
              </a:ext>
            </a:extLst>
          </p:cNvPr>
          <p:cNvSpPr/>
          <p:nvPr/>
        </p:nvSpPr>
        <p:spPr>
          <a:xfrm>
            <a:off x="1484784" y="1111425"/>
            <a:ext cx="72008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7DE18D0-96A5-798C-02D8-8D4722F80E86}"/>
              </a:ext>
            </a:extLst>
          </p:cNvPr>
          <p:cNvSpPr/>
          <p:nvPr/>
        </p:nvSpPr>
        <p:spPr>
          <a:xfrm>
            <a:off x="3058982" y="1111424"/>
            <a:ext cx="3106321"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42B5F53-D40A-84A8-AC97-4CC55FB0A4C1}"/>
              </a:ext>
            </a:extLst>
          </p:cNvPr>
          <p:cNvSpPr txBox="1"/>
          <p:nvPr/>
        </p:nvSpPr>
        <p:spPr>
          <a:xfrm>
            <a:off x="589785" y="2182705"/>
            <a:ext cx="564780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3: trees that are more than 3cm in diameter. </a:t>
            </a:r>
          </a:p>
        </p:txBody>
      </p:sp>
      <p:sp>
        <p:nvSpPr>
          <p:cNvPr id="7" name="Rectangle 6">
            <a:extLst>
              <a:ext uri="{FF2B5EF4-FFF2-40B4-BE49-F238E27FC236}">
                <a16:creationId xmlns:a16="http://schemas.microsoft.com/office/drawing/2014/main" id="{03B8E822-3717-5338-B557-19F1C00C1BB8}"/>
              </a:ext>
            </a:extLst>
          </p:cNvPr>
          <p:cNvSpPr/>
          <p:nvPr/>
        </p:nvSpPr>
        <p:spPr>
          <a:xfrm>
            <a:off x="574777" y="2125056"/>
            <a:ext cx="5639817"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8" name="TextBox 7">
            <a:extLst>
              <a:ext uri="{FF2B5EF4-FFF2-40B4-BE49-F238E27FC236}">
                <a16:creationId xmlns:a16="http://schemas.microsoft.com/office/drawing/2014/main" id="{D4FF8441-FE46-D9EF-A9E6-915522F2EDB8}"/>
              </a:ext>
            </a:extLst>
          </p:cNvPr>
          <p:cNvSpPr txBox="1"/>
          <p:nvPr/>
        </p:nvSpPr>
        <p:spPr>
          <a:xfrm>
            <a:off x="522514" y="2190194"/>
            <a:ext cx="578705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 PLOT N</a:t>
            </a:r>
            <a:r>
              <a:rPr lang="en-US" sz="1200" b="1" baseline="30000" dirty="0">
                <a:solidFill>
                  <a:schemeClr val="bg1"/>
                </a:solidFill>
                <a:latin typeface="Arial Narrow" panose="020B0604020202020204" pitchFamily="34" charset="0"/>
                <a:cs typeface="Arial Narrow" panose="020B0604020202020204" pitchFamily="34" charset="0"/>
              </a:rPr>
              <a:t>o</a:t>
            </a:r>
            <a:r>
              <a:rPr lang="en-US" sz="1200" b="1" dirty="0">
                <a:solidFill>
                  <a:schemeClr val="bg1"/>
                </a:solidFill>
                <a:latin typeface="Arial Narrow" panose="020B0604020202020204" pitchFamily="34" charset="0"/>
                <a:cs typeface="Arial Narrow" panose="020B0604020202020204" pitchFamily="34" charset="0"/>
              </a:rPr>
              <a:t>:               DISTANCE FROM SHORE:                 FOREST TYPE:  </a:t>
            </a:r>
          </a:p>
        </p:txBody>
      </p:sp>
      <p:sp>
        <p:nvSpPr>
          <p:cNvPr id="9" name="Rectangle 8">
            <a:extLst>
              <a:ext uri="{FF2B5EF4-FFF2-40B4-BE49-F238E27FC236}">
                <a16:creationId xmlns:a16="http://schemas.microsoft.com/office/drawing/2014/main" id="{D0B07064-8C20-DF07-7EFC-0723C4813B22}"/>
              </a:ext>
            </a:extLst>
          </p:cNvPr>
          <p:cNvSpPr/>
          <p:nvPr/>
        </p:nvSpPr>
        <p:spPr>
          <a:xfrm>
            <a:off x="1214437" y="2147499"/>
            <a:ext cx="432048"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D9A3AF4-5D62-22B0-9C64-A4E35302BFBF}"/>
              </a:ext>
            </a:extLst>
          </p:cNvPr>
          <p:cNvSpPr/>
          <p:nvPr/>
        </p:nvSpPr>
        <p:spPr>
          <a:xfrm>
            <a:off x="3315963" y="2147499"/>
            <a:ext cx="504056"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9AAFB63-E8B8-0071-4F48-4733DA7BC869}"/>
              </a:ext>
            </a:extLst>
          </p:cNvPr>
          <p:cNvSpPr/>
          <p:nvPr/>
        </p:nvSpPr>
        <p:spPr>
          <a:xfrm>
            <a:off x="4864672" y="2147499"/>
            <a:ext cx="1296144"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0C427FE-A88F-C9B3-E63A-D149E8EC6B3F}"/>
              </a:ext>
            </a:extLst>
          </p:cNvPr>
          <p:cNvSpPr/>
          <p:nvPr/>
        </p:nvSpPr>
        <p:spPr>
          <a:xfrm>
            <a:off x="574777" y="2629111"/>
            <a:ext cx="5662813" cy="54671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F29F3BC-D3CC-29AE-A238-8BE04A62A661}"/>
              </a:ext>
            </a:extLst>
          </p:cNvPr>
          <p:cNvSpPr txBox="1"/>
          <p:nvPr/>
        </p:nvSpPr>
        <p:spPr>
          <a:xfrm>
            <a:off x="534673" y="2601841"/>
            <a:ext cx="5774895" cy="553998"/>
          </a:xfrm>
          <a:prstGeom prst="rect">
            <a:avLst/>
          </a:prstGeom>
          <a:noFill/>
        </p:spPr>
        <p:txBody>
          <a:bodyPr wrap="square">
            <a:spAutoFit/>
          </a:bodyPr>
          <a:lstStyle/>
          <a:p>
            <a:r>
              <a:rPr lang="en-AU" sz="1000" b="1" dirty="0">
                <a:latin typeface="Arial Narrow" panose="020B0606020202030204" pitchFamily="34" charset="0"/>
              </a:rPr>
              <a:t>Plot Number (transect or group number): </a:t>
            </a:r>
            <a:r>
              <a:rPr lang="en-AU" sz="1000" dirty="0">
                <a:latin typeface="Arial Narrow" panose="020B0606020202030204" pitchFamily="34" charset="0"/>
              </a:rPr>
              <a:t>Number each transect as plot 1, 2, 3, etc. </a:t>
            </a:r>
            <a:r>
              <a:rPr lang="en-AU" sz="1000" i="1" dirty="0">
                <a:latin typeface="Arial Narrow" panose="020B0606020202030204" pitchFamily="34" charset="0"/>
              </a:rPr>
              <a:t>Hint: </a:t>
            </a:r>
            <a:r>
              <a:rPr lang="en-AU" sz="1000" dirty="0">
                <a:latin typeface="Arial Narrow" panose="020B0606020202030204" pitchFamily="34" charset="0"/>
              </a:rPr>
              <a:t>4 people/transect works well.</a:t>
            </a:r>
          </a:p>
          <a:p>
            <a:r>
              <a:rPr lang="en-AU" sz="1000" b="1" dirty="0">
                <a:latin typeface="Arial Narrow" panose="020B0606020202030204" pitchFamily="34" charset="0"/>
              </a:rPr>
              <a:t>Distance from Shore: </a:t>
            </a:r>
            <a:r>
              <a:rPr lang="en-AU" sz="1000" dirty="0">
                <a:latin typeface="Arial Narrow" panose="020B0606020202030204" pitchFamily="34" charset="0"/>
              </a:rPr>
              <a:t>How close are you to water (when it’s low tide)? 10 metres? 30 metres? 50 metres?</a:t>
            </a:r>
          </a:p>
          <a:p>
            <a:r>
              <a:rPr lang="en-AU" sz="1000" b="1" dirty="0">
                <a:latin typeface="Arial Narrow" panose="020B0606020202030204" pitchFamily="34" charset="0"/>
              </a:rPr>
              <a:t>Forest Types: </a:t>
            </a:r>
            <a:r>
              <a:rPr lang="en-AU" sz="1000" dirty="0">
                <a:latin typeface="Arial Narrow" panose="020B0606020202030204" pitchFamily="34" charset="0"/>
              </a:rPr>
              <a:t>What is the dominant type of vegetation? E.g. Red mangrove forest, grey mangrove forest, etc.</a:t>
            </a:r>
          </a:p>
        </p:txBody>
      </p:sp>
      <p:sp>
        <p:nvSpPr>
          <p:cNvPr id="10" name="TextBox 9">
            <a:extLst>
              <a:ext uri="{FF2B5EF4-FFF2-40B4-BE49-F238E27FC236}">
                <a16:creationId xmlns:a16="http://schemas.microsoft.com/office/drawing/2014/main" id="{2D33C5FD-1534-AC0D-2742-D75198EE2C06}"/>
              </a:ext>
            </a:extLst>
          </p:cNvPr>
          <p:cNvSpPr txBox="1"/>
          <p:nvPr/>
        </p:nvSpPr>
        <p:spPr>
          <a:xfrm>
            <a:off x="1341186" y="121205"/>
            <a:ext cx="4191130" cy="830997"/>
          </a:xfrm>
          <a:prstGeom prst="rect">
            <a:avLst/>
          </a:prstGeom>
          <a:noFill/>
        </p:spPr>
        <p:txBody>
          <a:bodyPr wrap="square" rtlCol="0">
            <a:spAutoFit/>
          </a:bodyPr>
          <a:lstStyle/>
          <a:p>
            <a:pPr algn="ctr"/>
            <a:r>
              <a:rPr lang="en-US" sz="2400" b="1" dirty="0">
                <a:latin typeface="Arial Narrow" pitchFamily="34" charset="0"/>
              </a:rPr>
              <a:t>Position the Plots </a:t>
            </a:r>
          </a:p>
          <a:p>
            <a:pPr algn="ctr"/>
            <a:r>
              <a:rPr lang="en-US" sz="2400" b="1" dirty="0">
                <a:latin typeface="Arial Narrow" pitchFamily="34" charset="0"/>
              </a:rPr>
              <a:t>PARALLEL to shore</a:t>
            </a:r>
            <a:endParaRPr lang="en-US" sz="1200" dirty="0">
              <a:latin typeface="Arial Narrow" pitchFamily="34" charset="0"/>
            </a:endParaRPr>
          </a:p>
        </p:txBody>
      </p:sp>
      <p:pic>
        <p:nvPicPr>
          <p:cNvPr id="12" name="Picture 11" descr="A diagram of a golf course&#10;&#10;Description automatically generated">
            <a:extLst>
              <a:ext uri="{FF2B5EF4-FFF2-40B4-BE49-F238E27FC236}">
                <a16:creationId xmlns:a16="http://schemas.microsoft.com/office/drawing/2014/main" id="{F7B31E45-FA6E-E702-DEF6-E27AF790F0BD}"/>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89785" y="3267751"/>
            <a:ext cx="5604425" cy="4070518"/>
          </a:xfrm>
          <a:prstGeom prst="rect">
            <a:avLst/>
          </a:prstGeom>
          <a:ln>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DF8CC347-6EBA-E323-4539-232F8DCF76AA}"/>
              </a:ext>
            </a:extLst>
          </p:cNvPr>
          <p:cNvSpPr txBox="1"/>
          <p:nvPr/>
        </p:nvSpPr>
        <p:spPr>
          <a:xfrm>
            <a:off x="524738" y="7375160"/>
            <a:ext cx="5856590" cy="1415772"/>
          </a:xfrm>
          <a:prstGeom prst="rect">
            <a:avLst/>
          </a:prstGeom>
          <a:noFill/>
        </p:spPr>
        <p:txBody>
          <a:bodyPr wrap="square" rtlCol="0">
            <a:spAutoFit/>
          </a:bodyPr>
          <a:lstStyle/>
          <a:p>
            <a:pPr algn="just"/>
            <a:r>
              <a:rPr lang="en-US" sz="1400" b="1" dirty="0">
                <a:latin typeface="Arial Narrow" panose="020B0604020202020204" pitchFamily="34" charset="0"/>
                <a:cs typeface="Arial Narrow" panose="020B0604020202020204" pitchFamily="34" charset="0"/>
              </a:rPr>
              <a:t>Experimental Design</a:t>
            </a:r>
          </a:p>
          <a:p>
            <a:r>
              <a:rPr lang="en-US" sz="1200" dirty="0">
                <a:latin typeface="Arial Narrow" panose="020B0604020202020204" pitchFamily="34" charset="0"/>
                <a:cs typeface="Arial Narrow" panose="020B0604020202020204" pitchFamily="34" charset="0"/>
              </a:rPr>
              <a:t>Long plots are </a:t>
            </a:r>
            <a:r>
              <a:rPr lang="en-US" sz="1200" b="1" i="1" dirty="0">
                <a:latin typeface="Arial Narrow" panose="020B0604020202020204" pitchFamily="34" charset="0"/>
                <a:cs typeface="Arial Narrow" panose="020B0604020202020204" pitchFamily="34" charset="0"/>
              </a:rPr>
              <a:t>line transects </a:t>
            </a:r>
            <a:r>
              <a:rPr lang="en-US" sz="1200" dirty="0">
                <a:latin typeface="Arial Narrow" panose="020B0604020202020204" pitchFamily="34" charset="0"/>
                <a:cs typeface="Arial Narrow" panose="020B0604020202020204" pitchFamily="34" charset="0"/>
              </a:rPr>
              <a:t>set up </a:t>
            </a:r>
            <a:r>
              <a:rPr lang="en-US" sz="1200" b="1" i="1" dirty="0">
                <a:latin typeface="Arial Narrow" panose="020B0604020202020204" pitchFamily="34" charset="0"/>
                <a:cs typeface="Arial Narrow" panose="020B0604020202020204" pitchFamily="34" charset="0"/>
              </a:rPr>
              <a:t>parallel </a:t>
            </a:r>
            <a:r>
              <a:rPr lang="en-US" sz="1200" dirty="0">
                <a:latin typeface="Arial Narrow" panose="020B0604020202020204" pitchFamily="34" charset="0"/>
                <a:cs typeface="Arial Narrow" panose="020B0604020202020204" pitchFamily="34" charset="0"/>
              </a:rPr>
              <a:t>to the shore in (the middle of) each zone of a mangrove forest (e.g. low-tide zone, mid-tide zone, high-tide zone) ideally with a similar number of trees left and right of the transect line. </a:t>
            </a:r>
            <a:r>
              <a:rPr lang="en-US" sz="1200" b="1" dirty="0">
                <a:latin typeface="Arial Narrow" panose="020B0604020202020204" pitchFamily="34" charset="0"/>
                <a:cs typeface="Arial Narrow" panose="020B0604020202020204" pitchFamily="34" charset="0"/>
              </a:rPr>
              <a:t>Teams of 4 people </a:t>
            </a:r>
            <a:r>
              <a:rPr lang="en-US" sz="1200" dirty="0">
                <a:latin typeface="Arial Narrow" panose="020B0604020202020204" pitchFamily="34" charset="0"/>
                <a:cs typeface="Arial Narrow" panose="020B0604020202020204" pitchFamily="34" charset="0"/>
              </a:rPr>
              <a:t>measure 1-2 long plots each (one at a time). </a:t>
            </a:r>
          </a:p>
          <a:p>
            <a:r>
              <a:rPr lang="en-US" sz="1200" dirty="0">
                <a:latin typeface="Arial Narrow" panose="020B0604020202020204" pitchFamily="34" charset="0"/>
                <a:cs typeface="Arial Narrow" panose="020B0604020202020204" pitchFamily="34" charset="0"/>
              </a:rPr>
              <a:t>Pictured above is the ideal scenario, with 4 long plots in each zone, making a total of 12 long plots. Each long plot takes approximately 1-2 hours to measure (after learning the method and finding your groove by creating a system that works best for you). Therefore, this is a full day excursion. </a:t>
            </a:r>
          </a:p>
        </p:txBody>
      </p:sp>
    </p:spTree>
    <p:extLst>
      <p:ext uri="{BB962C8B-B14F-4D97-AF65-F5344CB8AC3E}">
        <p14:creationId xmlns:p14="http://schemas.microsoft.com/office/powerpoint/2010/main" val="92003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7" name="Rectangle 6">
            <a:extLst>
              <a:ext uri="{FF2B5EF4-FFF2-40B4-BE49-F238E27FC236}">
                <a16:creationId xmlns:a16="http://schemas.microsoft.com/office/drawing/2014/main" id="{AC5E4EDB-794B-7DB6-9620-01CDB74774B3}"/>
              </a:ext>
            </a:extLst>
          </p:cNvPr>
          <p:cNvSpPr/>
          <p:nvPr/>
        </p:nvSpPr>
        <p:spPr>
          <a:xfrm>
            <a:off x="556754" y="1052170"/>
            <a:ext cx="5677820" cy="70156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A4DE04F-DDFB-838F-34AD-6AAF17A10A98}"/>
              </a:ext>
            </a:extLst>
          </p:cNvPr>
          <p:cNvSpPr txBox="1"/>
          <p:nvPr/>
        </p:nvSpPr>
        <p:spPr>
          <a:xfrm>
            <a:off x="594273" y="1088599"/>
            <a:ext cx="5571031" cy="646331"/>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4: Pick a tree to be the start of the transect. It can NOT be too thin. </a:t>
            </a:r>
          </a:p>
          <a:p>
            <a:r>
              <a:rPr lang="en-US" sz="1200" b="1" dirty="0">
                <a:solidFill>
                  <a:schemeClr val="bg1"/>
                </a:solidFill>
                <a:latin typeface="Arial Narrow" panose="020B0604020202020204" pitchFamily="34" charset="0"/>
                <a:cs typeface="Arial Narrow" panose="020B0604020202020204" pitchFamily="34" charset="0"/>
              </a:rPr>
              <a:t>If the tree is &gt;10cm in circumference or &gt;3.2cm in diameter, write number “1” on the tree trunk with chalk. This is tree number 1 !!! This is the START of your transect/long plot. </a:t>
            </a:r>
          </a:p>
        </p:txBody>
      </p:sp>
      <p:sp>
        <p:nvSpPr>
          <p:cNvPr id="19" name="Rectangle 18">
            <a:extLst>
              <a:ext uri="{FF2B5EF4-FFF2-40B4-BE49-F238E27FC236}">
                <a16:creationId xmlns:a16="http://schemas.microsoft.com/office/drawing/2014/main" id="{BE645FFA-645F-434F-BE49-7BBE8C589FFE}"/>
              </a:ext>
            </a:extLst>
          </p:cNvPr>
          <p:cNvSpPr/>
          <p:nvPr/>
        </p:nvSpPr>
        <p:spPr>
          <a:xfrm>
            <a:off x="556816" y="7837131"/>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0" name="TextBox 19">
            <a:extLst>
              <a:ext uri="{FF2B5EF4-FFF2-40B4-BE49-F238E27FC236}">
                <a16:creationId xmlns:a16="http://schemas.microsoft.com/office/drawing/2014/main" id="{C23E7866-5A29-C48C-FCE5-6F760DD161C5}"/>
              </a:ext>
            </a:extLst>
          </p:cNvPr>
          <p:cNvSpPr txBox="1"/>
          <p:nvPr/>
        </p:nvSpPr>
        <p:spPr>
          <a:xfrm>
            <a:off x="579265" y="7902269"/>
            <a:ext cx="57946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GPS reading for LATITUDE? Ans.                                                                          S         </a:t>
            </a:r>
          </a:p>
        </p:txBody>
      </p:sp>
      <p:sp>
        <p:nvSpPr>
          <p:cNvPr id="21" name="Rectangle 20">
            <a:extLst>
              <a:ext uri="{FF2B5EF4-FFF2-40B4-BE49-F238E27FC236}">
                <a16:creationId xmlns:a16="http://schemas.microsoft.com/office/drawing/2014/main" id="{3C5BEAAE-BB42-C2C2-AF93-92E28F6EA164}"/>
              </a:ext>
            </a:extLst>
          </p:cNvPr>
          <p:cNvSpPr/>
          <p:nvPr/>
        </p:nvSpPr>
        <p:spPr>
          <a:xfrm>
            <a:off x="3789039" y="7862004"/>
            <a:ext cx="223225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722C6AD-FEB6-5AAA-CE35-F48B2734E14A}"/>
              </a:ext>
            </a:extLst>
          </p:cNvPr>
          <p:cNvSpPr/>
          <p:nvPr/>
        </p:nvSpPr>
        <p:spPr>
          <a:xfrm>
            <a:off x="556816" y="8341187"/>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3" name="TextBox 22">
            <a:extLst>
              <a:ext uri="{FF2B5EF4-FFF2-40B4-BE49-F238E27FC236}">
                <a16:creationId xmlns:a16="http://schemas.microsoft.com/office/drawing/2014/main" id="{DC945212-3CAD-FFD8-C13B-D1365E330029}"/>
              </a:ext>
            </a:extLst>
          </p:cNvPr>
          <p:cNvSpPr txBox="1"/>
          <p:nvPr/>
        </p:nvSpPr>
        <p:spPr>
          <a:xfrm>
            <a:off x="579265" y="8406325"/>
            <a:ext cx="57946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GPS reading for LONGITUDE? Ans.                                                                      E    </a:t>
            </a:r>
          </a:p>
        </p:txBody>
      </p:sp>
      <p:sp>
        <p:nvSpPr>
          <p:cNvPr id="24" name="Rectangle 23">
            <a:extLst>
              <a:ext uri="{FF2B5EF4-FFF2-40B4-BE49-F238E27FC236}">
                <a16:creationId xmlns:a16="http://schemas.microsoft.com/office/drawing/2014/main" id="{6247EDCE-25EF-D3C4-62D2-590551CA44AA}"/>
              </a:ext>
            </a:extLst>
          </p:cNvPr>
          <p:cNvSpPr/>
          <p:nvPr/>
        </p:nvSpPr>
        <p:spPr>
          <a:xfrm>
            <a:off x="3789039" y="8366060"/>
            <a:ext cx="2232249"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4FBAD25-28A9-E26E-01E4-98A34B98524E}"/>
              </a:ext>
            </a:extLst>
          </p:cNvPr>
          <p:cNvSpPr/>
          <p:nvPr/>
        </p:nvSpPr>
        <p:spPr>
          <a:xfrm>
            <a:off x="564258" y="5228732"/>
            <a:ext cx="5721981" cy="3781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3B8C2D6-F7D3-E7DE-B420-30888B412558}"/>
              </a:ext>
            </a:extLst>
          </p:cNvPr>
          <p:cNvSpPr txBox="1"/>
          <p:nvPr/>
        </p:nvSpPr>
        <p:spPr>
          <a:xfrm>
            <a:off x="571761" y="5264591"/>
            <a:ext cx="580206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3: Attach the tape measure to tree 1 and record your GPS location (on google maps)</a:t>
            </a:r>
          </a:p>
        </p:txBody>
      </p:sp>
      <p:pic>
        <p:nvPicPr>
          <p:cNvPr id="17" name="Picture 16" descr="A screenshot of a map&#10;&#10;Description automatically generated">
            <a:extLst>
              <a:ext uri="{FF2B5EF4-FFF2-40B4-BE49-F238E27FC236}">
                <a16:creationId xmlns:a16="http://schemas.microsoft.com/office/drawing/2014/main" id="{E3613A9A-695F-01C7-563A-713EF87B4288}"/>
              </a:ext>
            </a:extLst>
          </p:cNvPr>
          <p:cNvPicPr>
            <a:picLocks noChangeAspect="1"/>
          </p:cNvPicPr>
          <p:nvPr/>
        </p:nvPicPr>
        <p:blipFill>
          <a:blip r:embed="rId3" cstate="email">
            <a:biLevel thresh="75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56754" y="6108939"/>
            <a:ext cx="2944254" cy="1515064"/>
          </a:xfrm>
          <a:prstGeom prst="rect">
            <a:avLst/>
          </a:prstGeom>
          <a:ln>
            <a:solidFill>
              <a:schemeClr val="tx1"/>
            </a:solidFill>
          </a:ln>
          <a:effectLst>
            <a:outerShdw blurRad="50800" dist="38100" dir="2700000" algn="tl" rotWithShape="0">
              <a:prstClr val="black">
                <a:alpha val="40000"/>
              </a:prstClr>
            </a:outerShdw>
          </a:effectLst>
        </p:spPr>
      </p:pic>
      <p:pic>
        <p:nvPicPr>
          <p:cNvPr id="18" name="Picture 17" descr="A screenshot of a map&#10;&#10;Description automatically generated">
            <a:extLst>
              <a:ext uri="{FF2B5EF4-FFF2-40B4-BE49-F238E27FC236}">
                <a16:creationId xmlns:a16="http://schemas.microsoft.com/office/drawing/2014/main" id="{3F6BD183-5532-E465-CF54-E15F9232C6DC}"/>
              </a:ext>
            </a:extLst>
          </p:cNvPr>
          <p:cNvPicPr>
            <a:picLocks noChangeAspect="1"/>
          </p:cNvPicPr>
          <p:nvPr/>
        </p:nvPicPr>
        <p:blipFill rotWithShape="1">
          <a:blip r:embed="rId5" cstate="email">
            <a:biLevel thresh="75000"/>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3599432" y="6159963"/>
            <a:ext cx="2664295" cy="908421"/>
          </a:xfrm>
          <a:prstGeom prst="rect">
            <a:avLst/>
          </a:prstGeom>
          <a:ln>
            <a:solidFill>
              <a:schemeClr val="tx1"/>
            </a:solidFill>
          </a:ln>
          <a:effectLst>
            <a:outerShdw blurRad="50800" dist="38100" dir="2700000" algn="tl" rotWithShape="0">
              <a:prstClr val="black">
                <a:alpha val="40000"/>
              </a:prstClr>
            </a:outerShdw>
          </a:effectLst>
        </p:spPr>
      </p:pic>
      <p:sp>
        <p:nvSpPr>
          <p:cNvPr id="25" name="Up Arrow 24">
            <a:extLst>
              <a:ext uri="{FF2B5EF4-FFF2-40B4-BE49-F238E27FC236}">
                <a16:creationId xmlns:a16="http://schemas.microsoft.com/office/drawing/2014/main" id="{2D3712BC-FF6E-BC08-2093-A51F6AC77599}"/>
              </a:ext>
            </a:extLst>
          </p:cNvPr>
          <p:cNvSpPr/>
          <p:nvPr/>
        </p:nvSpPr>
        <p:spPr>
          <a:xfrm rot="1769683">
            <a:off x="4792358" y="7001473"/>
            <a:ext cx="278443" cy="45971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F2A419B7-044C-84D0-EAAC-5C00960E983B}"/>
              </a:ext>
            </a:extLst>
          </p:cNvPr>
          <p:cNvSpPr/>
          <p:nvPr/>
        </p:nvSpPr>
        <p:spPr>
          <a:xfrm rot="1769683">
            <a:off x="5648055" y="7006615"/>
            <a:ext cx="278443" cy="45971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F2E3337-E270-E341-37D5-D4FB8B1C5720}"/>
              </a:ext>
            </a:extLst>
          </p:cNvPr>
          <p:cNvSpPr txBox="1"/>
          <p:nvPr/>
        </p:nvSpPr>
        <p:spPr>
          <a:xfrm>
            <a:off x="4121229" y="7453567"/>
            <a:ext cx="1142540"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Latitude (N or S)</a:t>
            </a:r>
          </a:p>
        </p:txBody>
      </p:sp>
      <p:sp>
        <p:nvSpPr>
          <p:cNvPr id="31" name="TextBox 30">
            <a:extLst>
              <a:ext uri="{FF2B5EF4-FFF2-40B4-BE49-F238E27FC236}">
                <a16:creationId xmlns:a16="http://schemas.microsoft.com/office/drawing/2014/main" id="{E8EFDB49-7726-50C5-DCFA-39C2B0F33B74}"/>
              </a:ext>
            </a:extLst>
          </p:cNvPr>
          <p:cNvSpPr txBox="1"/>
          <p:nvPr/>
        </p:nvSpPr>
        <p:spPr>
          <a:xfrm>
            <a:off x="5263769" y="7453568"/>
            <a:ext cx="1366638"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Longitude (E or W)</a:t>
            </a:r>
          </a:p>
        </p:txBody>
      </p:sp>
      <p:pic>
        <p:nvPicPr>
          <p:cNvPr id="10" name="Picture 9" descr="A person holding a chalk line on a tree&#10;&#10;Description automatically generated">
            <a:extLst>
              <a:ext uri="{FF2B5EF4-FFF2-40B4-BE49-F238E27FC236}">
                <a16:creationId xmlns:a16="http://schemas.microsoft.com/office/drawing/2014/main" id="{3AB1E1D7-0644-F512-1CB2-5C37729B25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1216" y="1835696"/>
            <a:ext cx="5861297" cy="3404020"/>
          </a:xfrm>
          <a:prstGeom prst="rect">
            <a:avLst/>
          </a:prstGeom>
        </p:spPr>
      </p:pic>
      <p:sp>
        <p:nvSpPr>
          <p:cNvPr id="6" name="TextBox 5">
            <a:extLst>
              <a:ext uri="{FF2B5EF4-FFF2-40B4-BE49-F238E27FC236}">
                <a16:creationId xmlns:a16="http://schemas.microsoft.com/office/drawing/2014/main" id="{0F03E1FA-9E6A-A6A1-0F0C-B5B7C74F24E4}"/>
              </a:ext>
            </a:extLst>
          </p:cNvPr>
          <p:cNvSpPr txBox="1"/>
          <p:nvPr/>
        </p:nvSpPr>
        <p:spPr>
          <a:xfrm>
            <a:off x="1459292" y="242688"/>
            <a:ext cx="4191130" cy="523220"/>
          </a:xfrm>
          <a:prstGeom prst="rect">
            <a:avLst/>
          </a:prstGeom>
          <a:noFill/>
        </p:spPr>
        <p:txBody>
          <a:bodyPr wrap="square" rtlCol="0">
            <a:spAutoFit/>
          </a:bodyPr>
          <a:lstStyle/>
          <a:p>
            <a:pPr algn="ctr"/>
            <a:r>
              <a:rPr lang="en-US" sz="2800" b="1" dirty="0">
                <a:latin typeface="Arial Narrow" pitchFamily="34" charset="0"/>
              </a:rPr>
              <a:t>Tag a Tree</a:t>
            </a:r>
            <a:endParaRPr lang="en-US" sz="1400" dirty="0">
              <a:latin typeface="Arial Narrow" pitchFamily="34" charset="0"/>
            </a:endParaRPr>
          </a:p>
        </p:txBody>
      </p:sp>
      <p:sp>
        <p:nvSpPr>
          <p:cNvPr id="4" name="TextBox 3">
            <a:extLst>
              <a:ext uri="{FF2B5EF4-FFF2-40B4-BE49-F238E27FC236}">
                <a16:creationId xmlns:a16="http://schemas.microsoft.com/office/drawing/2014/main" id="{F06213B5-8F03-32EB-CC10-626E0DE1C955}"/>
              </a:ext>
            </a:extLst>
          </p:cNvPr>
          <p:cNvSpPr txBox="1"/>
          <p:nvPr/>
        </p:nvSpPr>
        <p:spPr>
          <a:xfrm>
            <a:off x="512251" y="5624090"/>
            <a:ext cx="5861297" cy="46166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A global positioning system (GPS) is a network of satellites and receiving devices (e.g. you phone) used to determine the location of something on earth. GPS coordinates pinpoint your start &amp; end point.</a:t>
            </a:r>
          </a:p>
        </p:txBody>
      </p:sp>
      <p:pic>
        <p:nvPicPr>
          <p:cNvPr id="5" name="Picture 14">
            <a:extLst>
              <a:ext uri="{FF2B5EF4-FFF2-40B4-BE49-F238E27FC236}">
                <a16:creationId xmlns:a16="http://schemas.microsoft.com/office/drawing/2014/main" id="{068C0687-B23B-C86E-8A5A-AFDA348FA72A}"/>
              </a:ext>
            </a:extLst>
          </p:cNvPr>
          <p:cNvPicPr>
            <a:picLocks noChangeAspect="1" noChangeArrowheads="1"/>
          </p:cNvPicPr>
          <p:nvPr/>
        </p:nvPicPr>
        <p:blipFill>
          <a:blip r:embed="rId8" cstate="email">
            <a:biLevel thresh="75000"/>
            <a:extLst>
              <a:ext uri="{28A0092B-C50C-407E-A947-70E740481C1C}">
                <a14:useLocalDpi xmlns:a14="http://schemas.microsoft.com/office/drawing/2010/main"/>
              </a:ext>
            </a:extLst>
          </a:blip>
          <a:srcRect/>
          <a:stretch>
            <a:fillRect/>
          </a:stretch>
        </p:blipFill>
        <p:spPr bwMode="auto">
          <a:xfrm>
            <a:off x="807697" y="6205550"/>
            <a:ext cx="651595" cy="58658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CF1C9947-F9F6-BFE0-C9EA-4B7ED7B9B63E}"/>
              </a:ext>
            </a:extLst>
          </p:cNvPr>
          <p:cNvCxnSpPr>
            <a:cxnSpLocks/>
          </p:cNvCxnSpPr>
          <p:nvPr/>
        </p:nvCxnSpPr>
        <p:spPr>
          <a:xfrm flipV="1">
            <a:off x="2996952" y="6962717"/>
            <a:ext cx="706124" cy="417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94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Rectangle 9">
            <a:extLst>
              <a:ext uri="{FF2B5EF4-FFF2-40B4-BE49-F238E27FC236}">
                <a16:creationId xmlns:a16="http://schemas.microsoft.com/office/drawing/2014/main" id="{8938016D-A6B7-B92F-E394-3455C214BE45}"/>
              </a:ext>
            </a:extLst>
          </p:cNvPr>
          <p:cNvSpPr/>
          <p:nvPr/>
        </p:nvSpPr>
        <p:spPr>
          <a:xfrm>
            <a:off x="543449" y="8340363"/>
            <a:ext cx="5809503"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TextBox 10">
            <a:extLst>
              <a:ext uri="{FF2B5EF4-FFF2-40B4-BE49-F238E27FC236}">
                <a16:creationId xmlns:a16="http://schemas.microsoft.com/office/drawing/2014/main" id="{81DC9D7F-9A13-835A-EF98-E681E595A26D}"/>
              </a:ext>
            </a:extLst>
          </p:cNvPr>
          <p:cNvSpPr txBox="1"/>
          <p:nvPr/>
        </p:nvSpPr>
        <p:spPr>
          <a:xfrm>
            <a:off x="565898" y="8405501"/>
            <a:ext cx="578705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compass bearing of the transect line? Ans.                                           degrees  </a:t>
            </a:r>
          </a:p>
        </p:txBody>
      </p:sp>
      <p:sp>
        <p:nvSpPr>
          <p:cNvPr id="12" name="Rectangle 11">
            <a:extLst>
              <a:ext uri="{FF2B5EF4-FFF2-40B4-BE49-F238E27FC236}">
                <a16:creationId xmlns:a16="http://schemas.microsoft.com/office/drawing/2014/main" id="{DB220224-5313-3CF3-BC39-C1582F1CF704}"/>
              </a:ext>
            </a:extLst>
          </p:cNvPr>
          <p:cNvSpPr/>
          <p:nvPr/>
        </p:nvSpPr>
        <p:spPr>
          <a:xfrm>
            <a:off x="4221088" y="8365236"/>
            <a:ext cx="1324992"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D4C641F-FF74-F1ED-3486-AE001932E433}"/>
              </a:ext>
            </a:extLst>
          </p:cNvPr>
          <p:cNvSpPr txBox="1"/>
          <p:nvPr/>
        </p:nvSpPr>
        <p:spPr>
          <a:xfrm>
            <a:off x="2856997" y="5973687"/>
            <a:ext cx="2413774" cy="2246769"/>
          </a:xfrm>
          <a:prstGeom prst="rect">
            <a:avLst/>
          </a:prstGeom>
          <a:solidFill>
            <a:schemeClr val="bg1">
              <a:lumMod val="85000"/>
            </a:schemeClr>
          </a:solidFill>
        </p:spPr>
        <p:txBody>
          <a:bodyPr wrap="square">
            <a:spAutoFit/>
          </a:bodyPr>
          <a:lstStyle/>
          <a:p>
            <a:r>
              <a:rPr lang="en-AU" sz="1000" kern="100" dirty="0">
                <a:effectLst/>
                <a:latin typeface="Arial Narrow" panose="020B0604020202020204" pitchFamily="34" charset="0"/>
                <a:ea typeface="Calibri" panose="020F0502020204030204" pitchFamily="34" charset="0"/>
                <a:cs typeface="Arial Narrow" panose="020B0604020202020204" pitchFamily="34" charset="0"/>
              </a:rPr>
              <a:t>Your compass bearing </a:t>
            </a:r>
            <a:r>
              <a:rPr lang="en-AU" sz="1000" kern="100" dirty="0">
                <a:latin typeface="Arial Narrow" panose="020B0604020202020204" pitchFamily="34" charset="0"/>
                <a:ea typeface="Calibri" panose="020F0502020204030204" pitchFamily="34" charset="0"/>
                <a:cs typeface="Arial Narrow" panose="020B0604020202020204" pitchFamily="34" charset="0"/>
              </a:rPr>
              <a:t>is </a:t>
            </a:r>
            <a:r>
              <a:rPr lang="en-AU" sz="1000" kern="100" dirty="0">
                <a:effectLst/>
                <a:latin typeface="Arial Narrow" panose="020B0604020202020204" pitchFamily="34" charset="0"/>
                <a:ea typeface="Calibri" panose="020F0502020204030204" pitchFamily="34" charset="0"/>
                <a:cs typeface="Arial Narrow" panose="020B0604020202020204" pitchFamily="34" charset="0"/>
              </a:rPr>
              <a:t>the clockwise angle between north and your</a:t>
            </a:r>
            <a:r>
              <a:rPr lang="en-AU" sz="1000" kern="100" dirty="0">
                <a:latin typeface="Arial Narrow" panose="020B0604020202020204" pitchFamily="34" charset="0"/>
                <a:ea typeface="Calibri" panose="020F0502020204030204" pitchFamily="34" charset="0"/>
                <a:cs typeface="Arial Narrow" panose="020B0604020202020204" pitchFamily="34" charset="0"/>
              </a:rPr>
              <a:t> point of reference </a:t>
            </a:r>
          </a:p>
          <a:p>
            <a:r>
              <a:rPr lang="en-AU" sz="1000" kern="100" dirty="0">
                <a:latin typeface="Arial Narrow" panose="020B0604020202020204" pitchFamily="34" charset="0"/>
                <a:ea typeface="Calibri" panose="020F0502020204030204" pitchFamily="34" charset="0"/>
                <a:cs typeface="Arial Narrow" panose="020B0604020202020204" pitchFamily="34" charset="0"/>
              </a:rPr>
              <a:t>(i.e. the direction of the transect line).</a:t>
            </a:r>
            <a:endParaRPr lang="en-AU" sz="1000" kern="1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1000" b="1" kern="100" dirty="0">
                <a:effectLst/>
                <a:latin typeface="Arial Narrow" panose="020B0604020202020204" pitchFamily="34" charset="0"/>
                <a:ea typeface="Calibri" panose="020F0502020204030204" pitchFamily="34" charset="0"/>
                <a:cs typeface="Arial Narrow" panose="020B0604020202020204" pitchFamily="34" charset="0"/>
              </a:rPr>
              <a:t>Instructions on how to take a magnetic compass bearing</a:t>
            </a:r>
          </a:p>
          <a:p>
            <a:r>
              <a:rPr lang="en-AU" sz="1000" b="1" kern="100" dirty="0">
                <a:effectLst/>
                <a:latin typeface="Arial Narrow" panose="020B0604020202020204" pitchFamily="34" charset="0"/>
                <a:ea typeface="Calibri" panose="020F0502020204030204" pitchFamily="34" charset="0"/>
                <a:cs typeface="Arial Narrow" panose="020B0604020202020204" pitchFamily="34" charset="0"/>
              </a:rPr>
              <a:t>Step 1: </a:t>
            </a:r>
            <a:r>
              <a:rPr lang="en-AU" sz="1000" kern="100" dirty="0">
                <a:effectLst/>
                <a:latin typeface="Arial Narrow" panose="020B0604020202020204" pitchFamily="34" charset="0"/>
                <a:ea typeface="Calibri" panose="020F0502020204030204" pitchFamily="34" charset="0"/>
                <a:cs typeface="Arial Narrow" panose="020B0604020202020204" pitchFamily="34" charset="0"/>
              </a:rPr>
              <a:t>hold the compass flat so the red part of the compass needle points to NORTH.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Step </a:t>
            </a:r>
            <a:r>
              <a:rPr lang="en-AU" sz="1000" b="1" dirty="0">
                <a:latin typeface="Arial Narrow" panose="020B0604020202020204" pitchFamily="34" charset="0"/>
                <a:ea typeface="Calibri" panose="020F0502020204030204" pitchFamily="34" charset="0"/>
                <a:cs typeface="Arial Narrow" panose="020B0604020202020204" pitchFamily="34" charset="0"/>
              </a:rPr>
              <a:t>2:</a:t>
            </a:r>
            <a:r>
              <a:rPr lang="en-AU" sz="1000" b="1" dirty="0">
                <a:effectLst/>
                <a:latin typeface="Arial Narrow" panose="020B0604020202020204" pitchFamily="34" charset="0"/>
                <a:ea typeface="Calibri" panose="020F0502020204030204" pitchFamily="34" charset="0"/>
                <a:cs typeface="Arial Narrow" panose="020B0604020202020204" pitchFamily="34" charset="0"/>
              </a:rPr>
              <a:t> </a:t>
            </a:r>
            <a:r>
              <a:rPr lang="en-AU" sz="1000" dirty="0">
                <a:effectLst/>
                <a:latin typeface="Arial Narrow" panose="020B0604020202020204" pitchFamily="34" charset="0"/>
                <a:ea typeface="Calibri" panose="020F0502020204030204" pitchFamily="34" charset="0"/>
                <a:cs typeface="Arial Narrow" panose="020B0604020202020204" pitchFamily="34" charset="0"/>
              </a:rPr>
              <a:t>stand in the direction you wish to measure (in this case, the direction of the transect line).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Step 3: </a:t>
            </a:r>
            <a:r>
              <a:rPr lang="en-AU" sz="1000" dirty="0">
                <a:effectLst/>
                <a:latin typeface="Arial Narrow" panose="020B0604020202020204" pitchFamily="34" charset="0"/>
                <a:ea typeface="Calibri" panose="020F0502020204030204" pitchFamily="34" charset="0"/>
                <a:cs typeface="Arial Narrow" panose="020B0604020202020204" pitchFamily="34" charset="0"/>
              </a:rPr>
              <a:t>turn the bezel so that zero degrees is on NORTH (the needle always points to North).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Step </a:t>
            </a:r>
            <a:r>
              <a:rPr lang="en-AU" sz="1000" b="1" dirty="0">
                <a:latin typeface="Arial Narrow" panose="020B0604020202020204" pitchFamily="34" charset="0"/>
                <a:ea typeface="Calibri" panose="020F0502020204030204" pitchFamily="34" charset="0"/>
                <a:cs typeface="Arial Narrow" panose="020B0604020202020204" pitchFamily="34" charset="0"/>
              </a:rPr>
              <a:t>4</a:t>
            </a:r>
            <a:r>
              <a:rPr lang="en-AU" sz="1000" b="1" dirty="0">
                <a:effectLst/>
                <a:latin typeface="Arial Narrow" panose="020B0604020202020204" pitchFamily="34" charset="0"/>
                <a:ea typeface="Calibri" panose="020F0502020204030204" pitchFamily="34" charset="0"/>
                <a:cs typeface="Arial Narrow" panose="020B0604020202020204" pitchFamily="34" charset="0"/>
              </a:rPr>
              <a:t>: </a:t>
            </a:r>
            <a:r>
              <a:rPr lang="en-AU" sz="1000" dirty="0">
                <a:effectLst/>
                <a:latin typeface="Arial Narrow" panose="020B0604020202020204" pitchFamily="34" charset="0"/>
                <a:ea typeface="Calibri" panose="020F0502020204030204" pitchFamily="34" charset="0"/>
                <a:cs typeface="Arial Narrow" panose="020B0604020202020204" pitchFamily="34" charset="0"/>
              </a:rPr>
              <a:t>read the bearing (where the lubber line intercepts the bezel) and write </a:t>
            </a:r>
            <a:r>
              <a:rPr lang="en-AU" sz="1000" dirty="0">
                <a:latin typeface="Arial Narrow" panose="020B0604020202020204" pitchFamily="34" charset="0"/>
                <a:ea typeface="Calibri" panose="020F0502020204030204" pitchFamily="34" charset="0"/>
                <a:cs typeface="Arial Narrow" panose="020B0604020202020204" pitchFamily="34" charset="0"/>
              </a:rPr>
              <a:t>that</a:t>
            </a:r>
            <a:r>
              <a:rPr lang="en-AU" sz="1000" dirty="0">
                <a:effectLst/>
                <a:latin typeface="Arial Narrow" panose="020B0604020202020204" pitchFamily="34" charset="0"/>
                <a:ea typeface="Calibri" panose="020F0502020204030204" pitchFamily="34" charset="0"/>
                <a:cs typeface="Arial Narrow" panose="020B0604020202020204" pitchFamily="34" charset="0"/>
              </a:rPr>
              <a:t> down. </a:t>
            </a:r>
            <a:endParaRPr lang="en-US" sz="1000" dirty="0">
              <a:latin typeface="Arial Narrow" panose="020B0604020202020204" pitchFamily="34" charset="0"/>
              <a:cs typeface="Arial Narrow" panose="020B0604020202020204" pitchFamily="34" charset="0"/>
            </a:endParaRPr>
          </a:p>
        </p:txBody>
      </p:sp>
      <p:pic>
        <p:nvPicPr>
          <p:cNvPr id="13" name="Picture 2" descr="Get Your Bearings — ScouterLife">
            <a:extLst>
              <a:ext uri="{FF2B5EF4-FFF2-40B4-BE49-F238E27FC236}">
                <a16:creationId xmlns:a16="http://schemas.microsoft.com/office/drawing/2014/main" id="{739F4775-1D13-4CFC-7C9E-A924D5F667BA}"/>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27003" y="5968784"/>
            <a:ext cx="2246768" cy="22467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asure tape PNG transparent image download, size: 1600x1202px">
            <a:extLst>
              <a:ext uri="{FF2B5EF4-FFF2-40B4-BE49-F238E27FC236}">
                <a16:creationId xmlns:a16="http://schemas.microsoft.com/office/drawing/2014/main" id="{1ED09962-31F2-0E47-AA87-5A11C61FEC59}"/>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rot="10800000">
            <a:off x="5360049" y="5966422"/>
            <a:ext cx="742533" cy="15144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unto A-10 SH Compass - Imported from Suunto by Prospectors.">
            <a:extLst>
              <a:ext uri="{FF2B5EF4-FFF2-40B4-BE49-F238E27FC236}">
                <a16:creationId xmlns:a16="http://schemas.microsoft.com/office/drawing/2014/main" id="{22749BF2-4C8F-845D-DCD3-AC907295B3E6}"/>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577018" y="7379353"/>
            <a:ext cx="436286" cy="865055"/>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a:extLst>
              <a:ext uri="{FF2B5EF4-FFF2-40B4-BE49-F238E27FC236}">
                <a16:creationId xmlns:a16="http://schemas.microsoft.com/office/drawing/2014/main" id="{F86DED7C-4239-434D-37BA-471381C8497C}"/>
              </a:ext>
            </a:extLst>
          </p:cNvPr>
          <p:cNvSpPr/>
          <p:nvPr/>
        </p:nvSpPr>
        <p:spPr>
          <a:xfrm>
            <a:off x="5453568" y="6118361"/>
            <a:ext cx="683186" cy="577626"/>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3CC4DA-E030-2441-9D06-A2425F5B1DE3}"/>
              </a:ext>
            </a:extLst>
          </p:cNvPr>
          <p:cNvSpPr/>
          <p:nvPr/>
        </p:nvSpPr>
        <p:spPr>
          <a:xfrm>
            <a:off x="529484" y="5390457"/>
            <a:ext cx="5677820" cy="4823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C57FC82-236B-8CC5-6078-30C3115DF4D1}"/>
              </a:ext>
            </a:extLst>
          </p:cNvPr>
          <p:cNvSpPr txBox="1"/>
          <p:nvPr/>
        </p:nvSpPr>
        <p:spPr>
          <a:xfrm>
            <a:off x="595040" y="5477487"/>
            <a:ext cx="564780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5: Take a compass bearing of the direction of the transect line</a:t>
            </a:r>
          </a:p>
        </p:txBody>
      </p:sp>
      <p:sp>
        <p:nvSpPr>
          <p:cNvPr id="6" name="Rectangle 5">
            <a:extLst>
              <a:ext uri="{FF2B5EF4-FFF2-40B4-BE49-F238E27FC236}">
                <a16:creationId xmlns:a16="http://schemas.microsoft.com/office/drawing/2014/main" id="{BF06B89F-FBA8-360F-4C15-30B2C1CF23E4}"/>
              </a:ext>
            </a:extLst>
          </p:cNvPr>
          <p:cNvSpPr/>
          <p:nvPr/>
        </p:nvSpPr>
        <p:spPr>
          <a:xfrm>
            <a:off x="543449" y="1048061"/>
            <a:ext cx="5662763" cy="8490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F890CC-F1A5-1BAF-B242-57289989F610}"/>
              </a:ext>
            </a:extLst>
          </p:cNvPr>
          <p:cNvSpPr txBox="1"/>
          <p:nvPr/>
        </p:nvSpPr>
        <p:spPr>
          <a:xfrm>
            <a:off x="622985" y="1068482"/>
            <a:ext cx="5490817" cy="738664"/>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5: Roll out the tape measure approximately 10-20m. The length of each transect will be determined by the density of the forest, but is required to include at least </a:t>
            </a:r>
            <a:r>
              <a:rPr lang="en-US" b="1" dirty="0">
                <a:solidFill>
                  <a:schemeClr val="bg1"/>
                </a:solidFill>
                <a:latin typeface="Arial Narrow" panose="020B0604020202020204" pitchFamily="34" charset="0"/>
                <a:cs typeface="Arial Narrow" panose="020B0604020202020204" pitchFamily="34" charset="0"/>
              </a:rPr>
              <a:t>25</a:t>
            </a:r>
            <a:r>
              <a:rPr lang="en-US" sz="1200" b="1" dirty="0">
                <a:solidFill>
                  <a:schemeClr val="bg1"/>
                </a:solidFill>
                <a:latin typeface="Arial Narrow" panose="020B0604020202020204" pitchFamily="34" charset="0"/>
                <a:cs typeface="Arial Narrow" panose="020B0604020202020204" pitchFamily="34" charset="0"/>
              </a:rPr>
              <a:t> canopy trees (trees that reach the top of the canopy). </a:t>
            </a:r>
          </a:p>
        </p:txBody>
      </p:sp>
      <p:pic>
        <p:nvPicPr>
          <p:cNvPr id="1026" name="Picture 2" descr="Supertrees: Meet Indonesia's mangrove, the tree that stores carbon  underground - Vox">
            <a:extLst>
              <a:ext uri="{FF2B5EF4-FFF2-40B4-BE49-F238E27FC236}">
                <a16:creationId xmlns:a16="http://schemas.microsoft.com/office/drawing/2014/main" id="{638D3202-1E85-A0F2-55C5-497919299E6C}"/>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35944" y="2000757"/>
            <a:ext cx="5670268" cy="33051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B682C35-DBC0-E65F-5522-385BFF68D75B}"/>
              </a:ext>
            </a:extLst>
          </p:cNvPr>
          <p:cNvSpPr txBox="1"/>
          <p:nvPr/>
        </p:nvSpPr>
        <p:spPr>
          <a:xfrm>
            <a:off x="3721523" y="3880900"/>
            <a:ext cx="1880591" cy="369332"/>
          </a:xfrm>
          <a:prstGeom prst="rect">
            <a:avLst/>
          </a:prstGeom>
          <a:noFill/>
        </p:spPr>
        <p:txBody>
          <a:bodyPr wrap="square" rtlCol="0">
            <a:spAutoFit/>
          </a:bodyPr>
          <a:lstStyle/>
          <a:p>
            <a:r>
              <a:rPr lang="en-US" dirty="0">
                <a:solidFill>
                  <a:schemeClr val="bg1"/>
                </a:solidFill>
                <a:highlight>
                  <a:srgbClr val="000000"/>
                </a:highlight>
                <a:latin typeface="Bradley Hand" pitchFamily="2" charset="77"/>
              </a:rPr>
              <a:t>Tape measure</a:t>
            </a:r>
          </a:p>
        </p:txBody>
      </p:sp>
      <p:sp>
        <p:nvSpPr>
          <p:cNvPr id="8" name="TextBox 7">
            <a:extLst>
              <a:ext uri="{FF2B5EF4-FFF2-40B4-BE49-F238E27FC236}">
                <a16:creationId xmlns:a16="http://schemas.microsoft.com/office/drawing/2014/main" id="{DD5396B9-9AC9-9DAD-0413-3FA83E9F54C3}"/>
              </a:ext>
            </a:extLst>
          </p:cNvPr>
          <p:cNvSpPr txBox="1"/>
          <p:nvPr/>
        </p:nvSpPr>
        <p:spPr>
          <a:xfrm>
            <a:off x="1333435" y="243100"/>
            <a:ext cx="4191130" cy="523220"/>
          </a:xfrm>
          <a:prstGeom prst="rect">
            <a:avLst/>
          </a:prstGeom>
          <a:noFill/>
        </p:spPr>
        <p:txBody>
          <a:bodyPr wrap="square" rtlCol="0">
            <a:spAutoFit/>
          </a:bodyPr>
          <a:lstStyle/>
          <a:p>
            <a:pPr algn="ctr"/>
            <a:r>
              <a:rPr lang="en-US" sz="2800" b="1" dirty="0">
                <a:latin typeface="Arial Narrow" pitchFamily="34" charset="0"/>
              </a:rPr>
              <a:t>Reel out the Line</a:t>
            </a:r>
            <a:endParaRPr lang="en-US" sz="1400" dirty="0">
              <a:latin typeface="Arial Narrow" pitchFamily="34" charset="0"/>
            </a:endParaRPr>
          </a:p>
        </p:txBody>
      </p:sp>
    </p:spTree>
    <p:extLst>
      <p:ext uri="{BB962C8B-B14F-4D97-AF65-F5344CB8AC3E}">
        <p14:creationId xmlns:p14="http://schemas.microsoft.com/office/powerpoint/2010/main" val="241711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29" name="Rectangle 28">
            <a:extLst>
              <a:ext uri="{FF2B5EF4-FFF2-40B4-BE49-F238E27FC236}">
                <a16:creationId xmlns:a16="http://schemas.microsoft.com/office/drawing/2014/main" id="{FFED0A4C-499C-5D55-346E-8DE3155238EC}"/>
              </a:ext>
            </a:extLst>
          </p:cNvPr>
          <p:cNvSpPr/>
          <p:nvPr/>
        </p:nvSpPr>
        <p:spPr>
          <a:xfrm>
            <a:off x="564258" y="1048063"/>
            <a:ext cx="5677820" cy="27699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CF1121-2F27-F379-3F4E-C4F2E936FA6B}"/>
              </a:ext>
            </a:extLst>
          </p:cNvPr>
          <p:cNvSpPr txBox="1"/>
          <p:nvPr/>
        </p:nvSpPr>
        <p:spPr>
          <a:xfrm>
            <a:off x="594273" y="1048062"/>
            <a:ext cx="564780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6: Take a photo of your transect. </a:t>
            </a:r>
          </a:p>
        </p:txBody>
      </p:sp>
      <p:sp>
        <p:nvSpPr>
          <p:cNvPr id="22" name="Rectangle 21">
            <a:extLst>
              <a:ext uri="{FF2B5EF4-FFF2-40B4-BE49-F238E27FC236}">
                <a16:creationId xmlns:a16="http://schemas.microsoft.com/office/drawing/2014/main" id="{47B8698B-5272-F7C6-93B2-AF1A2B1998E7}"/>
              </a:ext>
            </a:extLst>
          </p:cNvPr>
          <p:cNvSpPr/>
          <p:nvPr/>
        </p:nvSpPr>
        <p:spPr>
          <a:xfrm>
            <a:off x="541262" y="4235767"/>
            <a:ext cx="2845565" cy="9068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9BB2078-D42A-B2A4-EE92-9C73CF7D263A}"/>
              </a:ext>
            </a:extLst>
          </p:cNvPr>
          <p:cNvSpPr txBox="1"/>
          <p:nvPr/>
        </p:nvSpPr>
        <p:spPr>
          <a:xfrm>
            <a:off x="581748" y="4259016"/>
            <a:ext cx="2801534" cy="830997"/>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7: Decide the width of your transect (how far either side of the tape measure you will be measuring). Choose between 1m (dense forest) or 2m (less dense forest).</a:t>
            </a:r>
          </a:p>
        </p:txBody>
      </p:sp>
      <p:graphicFrame>
        <p:nvGraphicFramePr>
          <p:cNvPr id="30" name="Diagram 29">
            <a:extLst>
              <a:ext uri="{FF2B5EF4-FFF2-40B4-BE49-F238E27FC236}">
                <a16:creationId xmlns:a16="http://schemas.microsoft.com/office/drawing/2014/main" id="{7DF3CF1F-445E-401A-B9CB-78B4D2DC8F4B}"/>
              </a:ext>
            </a:extLst>
          </p:cNvPr>
          <p:cNvGraphicFramePr/>
          <p:nvPr>
            <p:extLst>
              <p:ext uri="{D42A27DB-BD31-4B8C-83A1-F6EECF244321}">
                <p14:modId xmlns:p14="http://schemas.microsoft.com/office/powerpoint/2010/main" val="2139042413"/>
              </p:ext>
            </p:extLst>
          </p:nvPr>
        </p:nvGraphicFramePr>
        <p:xfrm>
          <a:off x="3560690" y="3927998"/>
          <a:ext cx="2673140" cy="156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Rectangle 39">
            <a:extLst>
              <a:ext uri="{FF2B5EF4-FFF2-40B4-BE49-F238E27FC236}">
                <a16:creationId xmlns:a16="http://schemas.microsoft.com/office/drawing/2014/main" id="{BC3A2B5C-34AB-5DA6-174B-94B23F155BFB}"/>
              </a:ext>
            </a:extLst>
          </p:cNvPr>
          <p:cNvSpPr/>
          <p:nvPr/>
        </p:nvSpPr>
        <p:spPr>
          <a:xfrm>
            <a:off x="527003" y="5259571"/>
            <a:ext cx="5706828"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1" name="TextBox 40">
            <a:extLst>
              <a:ext uri="{FF2B5EF4-FFF2-40B4-BE49-F238E27FC236}">
                <a16:creationId xmlns:a16="http://schemas.microsoft.com/office/drawing/2014/main" id="{480927CF-3257-F8D6-E87A-96D2F5E099AC}"/>
              </a:ext>
            </a:extLst>
          </p:cNvPr>
          <p:cNvSpPr txBox="1"/>
          <p:nvPr/>
        </p:nvSpPr>
        <p:spPr>
          <a:xfrm>
            <a:off x="549451" y="5324709"/>
            <a:ext cx="345561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your PLOT WIDTH going to be? Ans:         </a:t>
            </a:r>
          </a:p>
        </p:txBody>
      </p:sp>
      <p:sp>
        <p:nvSpPr>
          <p:cNvPr id="47" name="Rectangle 46">
            <a:extLst>
              <a:ext uri="{FF2B5EF4-FFF2-40B4-BE49-F238E27FC236}">
                <a16:creationId xmlns:a16="http://schemas.microsoft.com/office/drawing/2014/main" id="{8A619A98-8076-8F44-5A71-41FAB520AF47}"/>
              </a:ext>
            </a:extLst>
          </p:cNvPr>
          <p:cNvSpPr/>
          <p:nvPr/>
        </p:nvSpPr>
        <p:spPr>
          <a:xfrm>
            <a:off x="3609614" y="5300540"/>
            <a:ext cx="255569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9C2BC453-24CA-5739-A59B-D6AF71680222}"/>
              </a:ext>
            </a:extLst>
          </p:cNvPr>
          <p:cNvSpPr txBox="1"/>
          <p:nvPr/>
        </p:nvSpPr>
        <p:spPr>
          <a:xfrm>
            <a:off x="3624431" y="5293243"/>
            <a:ext cx="2673140" cy="338554"/>
          </a:xfrm>
          <a:prstGeom prst="rect">
            <a:avLst/>
          </a:prstGeom>
          <a:noFill/>
        </p:spPr>
        <p:txBody>
          <a:bodyPr wrap="square" rtlCol="0">
            <a:spAutoFit/>
          </a:bodyPr>
          <a:lstStyle/>
          <a:p>
            <a:r>
              <a:rPr lang="en-US" sz="1600" dirty="0">
                <a:latin typeface="Arial Narrow" panose="020B0604020202020204" pitchFamily="34" charset="0"/>
                <a:cs typeface="Arial Narrow" panose="020B0604020202020204" pitchFamily="34" charset="0"/>
              </a:rPr>
              <a:t>1m </a:t>
            </a:r>
            <a:r>
              <a:rPr lang="en-US" sz="1000" dirty="0">
                <a:latin typeface="Arial Narrow" panose="020B0604020202020204" pitchFamily="34" charset="0"/>
                <a:cs typeface="Arial Narrow" panose="020B0604020202020204" pitchFamily="34" charset="0"/>
              </a:rPr>
              <a:t>either side            </a:t>
            </a:r>
            <a:r>
              <a:rPr lang="en-US" sz="1600" dirty="0">
                <a:latin typeface="Arial Narrow" panose="020B0604020202020204" pitchFamily="34" charset="0"/>
                <a:cs typeface="Arial Narrow" panose="020B0604020202020204" pitchFamily="34" charset="0"/>
              </a:rPr>
              <a:t>or        2m </a:t>
            </a:r>
            <a:r>
              <a:rPr lang="en-US" sz="1000" dirty="0">
                <a:latin typeface="Arial Narrow" panose="020B0604020202020204" pitchFamily="34" charset="0"/>
                <a:cs typeface="Arial Narrow" panose="020B0604020202020204" pitchFamily="34" charset="0"/>
              </a:rPr>
              <a:t>either side</a:t>
            </a:r>
          </a:p>
        </p:txBody>
      </p:sp>
      <p:pic>
        <p:nvPicPr>
          <p:cNvPr id="6" name="Picture 5" descr="A group of people in a forest&#10;&#10;Description automatically generated">
            <a:extLst>
              <a:ext uri="{FF2B5EF4-FFF2-40B4-BE49-F238E27FC236}">
                <a16:creationId xmlns:a16="http://schemas.microsoft.com/office/drawing/2014/main" id="{16A9A0D4-9CA9-F99C-5F92-724742411F8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49451" y="1441999"/>
            <a:ext cx="5714276" cy="2672718"/>
          </a:xfrm>
          <a:prstGeom prst="rect">
            <a:avLst/>
          </a:prstGeom>
        </p:spPr>
      </p:pic>
      <p:sp>
        <p:nvSpPr>
          <p:cNvPr id="19" name="Left Arrow 18">
            <a:extLst>
              <a:ext uri="{FF2B5EF4-FFF2-40B4-BE49-F238E27FC236}">
                <a16:creationId xmlns:a16="http://schemas.microsoft.com/office/drawing/2014/main" id="{EEC5F0CD-9C0C-F1C8-B768-AB18F49047BE}"/>
              </a:ext>
            </a:extLst>
          </p:cNvPr>
          <p:cNvSpPr/>
          <p:nvPr/>
        </p:nvSpPr>
        <p:spPr>
          <a:xfrm>
            <a:off x="3791350" y="3249458"/>
            <a:ext cx="1872208" cy="648072"/>
          </a:xfrm>
          <a:prstGeom prst="leftArrow">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Narrow" panose="020B0604020202020204" pitchFamily="34" charset="0"/>
                <a:cs typeface="Arial Narrow" panose="020B0604020202020204" pitchFamily="34" charset="0"/>
              </a:rPr>
              <a:t>transect</a:t>
            </a:r>
          </a:p>
        </p:txBody>
      </p:sp>
      <p:sp>
        <p:nvSpPr>
          <p:cNvPr id="9" name="TextBox 8">
            <a:extLst>
              <a:ext uri="{FF2B5EF4-FFF2-40B4-BE49-F238E27FC236}">
                <a16:creationId xmlns:a16="http://schemas.microsoft.com/office/drawing/2014/main" id="{5C1A51EA-5BAF-9DB6-F512-3F42444B3A21}"/>
              </a:ext>
            </a:extLst>
          </p:cNvPr>
          <p:cNvSpPr txBox="1"/>
          <p:nvPr/>
        </p:nvSpPr>
        <p:spPr>
          <a:xfrm>
            <a:off x="1459292" y="242688"/>
            <a:ext cx="4191130" cy="523220"/>
          </a:xfrm>
          <a:prstGeom prst="rect">
            <a:avLst/>
          </a:prstGeom>
          <a:noFill/>
        </p:spPr>
        <p:txBody>
          <a:bodyPr wrap="square" rtlCol="0">
            <a:spAutoFit/>
          </a:bodyPr>
          <a:lstStyle/>
          <a:p>
            <a:pPr algn="ctr"/>
            <a:r>
              <a:rPr lang="en-US" sz="2800" b="1" dirty="0">
                <a:latin typeface="Arial Narrow" pitchFamily="34" charset="0"/>
              </a:rPr>
              <a:t>Snap a Pic</a:t>
            </a:r>
            <a:endParaRPr lang="en-US" sz="1400" dirty="0">
              <a:latin typeface="Arial Narrow" pitchFamily="34" charset="0"/>
            </a:endParaRPr>
          </a:p>
        </p:txBody>
      </p:sp>
      <p:sp>
        <p:nvSpPr>
          <p:cNvPr id="11" name="TextBox 10">
            <a:extLst>
              <a:ext uri="{FF2B5EF4-FFF2-40B4-BE49-F238E27FC236}">
                <a16:creationId xmlns:a16="http://schemas.microsoft.com/office/drawing/2014/main" id="{501D2A39-FAB6-0423-7C08-87CB331B8DE2}"/>
              </a:ext>
            </a:extLst>
          </p:cNvPr>
          <p:cNvSpPr txBox="1"/>
          <p:nvPr/>
        </p:nvSpPr>
        <p:spPr>
          <a:xfrm>
            <a:off x="463230" y="5771156"/>
            <a:ext cx="5800497" cy="892552"/>
          </a:xfrm>
          <a:prstGeom prst="rect">
            <a:avLst/>
          </a:prstGeom>
          <a:noFill/>
        </p:spPr>
        <p:txBody>
          <a:bodyPr wrap="square" rtlCol="0">
            <a:spAutoFit/>
          </a:bodyPr>
          <a:lstStyle/>
          <a:p>
            <a:pPr algn="just"/>
            <a:r>
              <a:rPr lang="en-US" sz="1600" b="1" dirty="0">
                <a:latin typeface="Arial Narrow" panose="020B0604020202020204" pitchFamily="34" charset="0"/>
                <a:cs typeface="Arial Narrow" panose="020B0604020202020204" pitchFamily="34" charset="0"/>
              </a:rPr>
              <a:t>Trees with multiple stems</a:t>
            </a:r>
          </a:p>
          <a:p>
            <a:pPr algn="just"/>
            <a:r>
              <a:rPr lang="en-US" sz="1200" dirty="0">
                <a:latin typeface="Arial Narrow" panose="020B0604020202020204" pitchFamily="34" charset="0"/>
                <a:cs typeface="Arial Narrow" panose="020B0604020202020204" pitchFamily="34" charset="0"/>
              </a:rPr>
              <a:t>Some mangrove trees have more than one stem, a.k.a. trunk. For example, the stem in the ground splits in two stems at some point (not to be confused with branches). We count each stem as a separate entity. On multi-stem trees, we call the first stem “a” and the second stem “b” and so on. </a:t>
            </a:r>
          </a:p>
        </p:txBody>
      </p:sp>
      <p:cxnSp>
        <p:nvCxnSpPr>
          <p:cNvPr id="12" name="Straight Connector 11">
            <a:extLst>
              <a:ext uri="{FF2B5EF4-FFF2-40B4-BE49-F238E27FC236}">
                <a16:creationId xmlns:a16="http://schemas.microsoft.com/office/drawing/2014/main" id="{A63B18B1-62B0-0640-589E-965FEA2DE76B}"/>
              </a:ext>
            </a:extLst>
          </p:cNvPr>
          <p:cNvCxnSpPr>
            <a:cxnSpLocks/>
          </p:cNvCxnSpPr>
          <p:nvPr/>
        </p:nvCxnSpPr>
        <p:spPr>
          <a:xfrm flipH="1">
            <a:off x="501939" y="5724128"/>
            <a:ext cx="57318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Diagram labeling the main parts of a tree.">
            <a:extLst>
              <a:ext uri="{FF2B5EF4-FFF2-40B4-BE49-F238E27FC236}">
                <a16:creationId xmlns:a16="http://schemas.microsoft.com/office/drawing/2014/main" id="{C6506F0B-8758-3334-85B4-813701A9DD9D}"/>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bwMode="auto">
          <a:xfrm>
            <a:off x="564258" y="6768016"/>
            <a:ext cx="2059844" cy="19361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C48443D-0F39-102C-CF46-C721B04C69C3}"/>
              </a:ext>
            </a:extLst>
          </p:cNvPr>
          <p:cNvSpPr/>
          <p:nvPr/>
        </p:nvSpPr>
        <p:spPr>
          <a:xfrm>
            <a:off x="1725604" y="8156664"/>
            <a:ext cx="263236" cy="138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189171-4D69-37E5-CA0A-0367E057058C}"/>
              </a:ext>
            </a:extLst>
          </p:cNvPr>
          <p:cNvSpPr txBox="1"/>
          <p:nvPr/>
        </p:nvSpPr>
        <p:spPr>
          <a:xfrm>
            <a:off x="1647107" y="8095937"/>
            <a:ext cx="504056"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stem</a:t>
            </a:r>
          </a:p>
        </p:txBody>
      </p:sp>
      <p:sp>
        <p:nvSpPr>
          <p:cNvPr id="10" name="TextBox 9">
            <a:extLst>
              <a:ext uri="{FF2B5EF4-FFF2-40B4-BE49-F238E27FC236}">
                <a16:creationId xmlns:a16="http://schemas.microsoft.com/office/drawing/2014/main" id="{6D775EEE-80A6-6CA1-5BD1-0586E4ACFF8A}"/>
              </a:ext>
            </a:extLst>
          </p:cNvPr>
          <p:cNvSpPr txBox="1"/>
          <p:nvPr/>
        </p:nvSpPr>
        <p:spPr>
          <a:xfrm>
            <a:off x="1057388" y="6786989"/>
            <a:ext cx="1073584" cy="276999"/>
          </a:xfrm>
          <a:prstGeom prst="rect">
            <a:avLst/>
          </a:prstGeom>
          <a:solidFill>
            <a:schemeClr val="bg1"/>
          </a:solidFill>
        </p:spPr>
        <p:txBody>
          <a:bodyPr wrap="square" rtlCol="0">
            <a:spAutoFit/>
          </a:bodyPr>
          <a:lstStyle/>
          <a:p>
            <a:r>
              <a:rPr lang="en-US" sz="1200" dirty="0">
                <a:latin typeface="Arial Narrow" panose="020B0604020202020204" pitchFamily="34" charset="0"/>
                <a:cs typeface="Arial Narrow" panose="020B0604020202020204" pitchFamily="34" charset="0"/>
              </a:rPr>
              <a:t>Parts of a Tree</a:t>
            </a:r>
          </a:p>
        </p:txBody>
      </p:sp>
      <p:cxnSp>
        <p:nvCxnSpPr>
          <p:cNvPr id="14" name="Straight Connector 13">
            <a:extLst>
              <a:ext uri="{FF2B5EF4-FFF2-40B4-BE49-F238E27FC236}">
                <a16:creationId xmlns:a16="http://schemas.microsoft.com/office/drawing/2014/main" id="{4C700959-BA7A-38C6-572C-10D33DCF3E7D}"/>
              </a:ext>
            </a:extLst>
          </p:cNvPr>
          <p:cNvCxnSpPr>
            <a:cxnSpLocks/>
          </p:cNvCxnSpPr>
          <p:nvPr/>
        </p:nvCxnSpPr>
        <p:spPr>
          <a:xfrm flipH="1">
            <a:off x="534724" y="4157373"/>
            <a:ext cx="57290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StemDiameter1_MoB.jpg">
            <a:extLst>
              <a:ext uri="{FF2B5EF4-FFF2-40B4-BE49-F238E27FC236}">
                <a16:creationId xmlns:a16="http://schemas.microsoft.com/office/drawing/2014/main" id="{D1312C80-5362-139D-3F1C-1D9E87170595}"/>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3200561" y="6774828"/>
            <a:ext cx="1012779" cy="1956515"/>
          </a:xfrm>
          <a:prstGeom prst="rect">
            <a:avLst/>
          </a:prstGeom>
        </p:spPr>
      </p:pic>
      <p:pic>
        <p:nvPicPr>
          <p:cNvPr id="17" name="Picture 16" descr="StemDiameter1_MoB.jpg">
            <a:extLst>
              <a:ext uri="{FF2B5EF4-FFF2-40B4-BE49-F238E27FC236}">
                <a16:creationId xmlns:a16="http://schemas.microsoft.com/office/drawing/2014/main" id="{0DBB3DEE-4495-B9B4-5B14-10990A93DA0F}"/>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887459" y="6915614"/>
            <a:ext cx="1036927" cy="1795741"/>
          </a:xfrm>
          <a:prstGeom prst="rect">
            <a:avLst/>
          </a:prstGeom>
        </p:spPr>
      </p:pic>
      <p:sp>
        <p:nvSpPr>
          <p:cNvPr id="18" name="Rectangle 17">
            <a:extLst>
              <a:ext uri="{FF2B5EF4-FFF2-40B4-BE49-F238E27FC236}">
                <a16:creationId xmlns:a16="http://schemas.microsoft.com/office/drawing/2014/main" id="{767D5B6D-37AB-B06D-13E3-1659134946AC}"/>
              </a:ext>
            </a:extLst>
          </p:cNvPr>
          <p:cNvSpPr/>
          <p:nvPr/>
        </p:nvSpPr>
        <p:spPr>
          <a:xfrm>
            <a:off x="4727454" y="6876256"/>
            <a:ext cx="285722" cy="1877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F0B880-9C90-BFF2-4999-C58166D40E98}"/>
              </a:ext>
            </a:extLst>
          </p:cNvPr>
          <p:cNvSpPr/>
          <p:nvPr/>
        </p:nvSpPr>
        <p:spPr>
          <a:xfrm>
            <a:off x="4070479" y="6782390"/>
            <a:ext cx="285722" cy="1877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38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a:cxnSpLocks/>
          </p:cNvCxnSpPr>
          <p:nvPr/>
        </p:nvCxnSpPr>
        <p:spPr>
          <a:xfrm flipH="1">
            <a:off x="564258" y="984989"/>
            <a:ext cx="5802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38" name="Rectangle 37">
            <a:extLst>
              <a:ext uri="{FF2B5EF4-FFF2-40B4-BE49-F238E27FC236}">
                <a16:creationId xmlns:a16="http://schemas.microsoft.com/office/drawing/2014/main" id="{E06E0A52-5C82-BA9D-742C-FD87D13BE3C1}"/>
              </a:ext>
            </a:extLst>
          </p:cNvPr>
          <p:cNvSpPr/>
          <p:nvPr/>
        </p:nvSpPr>
        <p:spPr>
          <a:xfrm>
            <a:off x="579264" y="1079370"/>
            <a:ext cx="5787665" cy="39899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2D598CC-42D4-87B4-8F42-100275A9FE77}"/>
              </a:ext>
            </a:extLst>
          </p:cNvPr>
          <p:cNvSpPr txBox="1"/>
          <p:nvPr/>
        </p:nvSpPr>
        <p:spPr>
          <a:xfrm>
            <a:off x="646937" y="1118151"/>
            <a:ext cx="571999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8: Measure distance </a:t>
            </a:r>
            <a:r>
              <a:rPr lang="en-US" sz="1200" b="1" i="1" dirty="0">
                <a:solidFill>
                  <a:schemeClr val="bg1"/>
                </a:solidFill>
                <a:latin typeface="Arial Narrow" panose="020B0604020202020204" pitchFamily="34" charset="0"/>
                <a:cs typeface="Arial Narrow" panose="020B0604020202020204" pitchFamily="34" charset="0"/>
              </a:rPr>
              <a:t>along,</a:t>
            </a:r>
            <a:r>
              <a:rPr lang="en-US" sz="1200" b="1" dirty="0">
                <a:solidFill>
                  <a:schemeClr val="bg1"/>
                </a:solidFill>
                <a:latin typeface="Arial Narrow" panose="020B0604020202020204" pitchFamily="34" charset="0"/>
                <a:cs typeface="Arial Narrow" panose="020B0604020202020204" pitchFamily="34" charset="0"/>
              </a:rPr>
              <a:t> and distance</a:t>
            </a:r>
            <a:r>
              <a:rPr lang="en-US" sz="1200" b="1" i="1" dirty="0">
                <a:solidFill>
                  <a:schemeClr val="bg1"/>
                </a:solidFill>
                <a:latin typeface="Arial Narrow" panose="020B0604020202020204" pitchFamily="34" charset="0"/>
                <a:cs typeface="Arial Narrow" panose="020B0604020202020204" pitchFamily="34" charset="0"/>
              </a:rPr>
              <a:t> from </a:t>
            </a:r>
            <a:r>
              <a:rPr lang="en-US" sz="1200" b="1" dirty="0">
                <a:solidFill>
                  <a:schemeClr val="bg1"/>
                </a:solidFill>
                <a:latin typeface="Arial Narrow" panose="020B0604020202020204" pitchFamily="34" charset="0"/>
                <a:cs typeface="Arial Narrow" panose="020B0604020202020204" pitchFamily="34" charset="0"/>
              </a:rPr>
              <a:t>the tape measure.</a:t>
            </a:r>
          </a:p>
        </p:txBody>
      </p:sp>
      <p:sp>
        <p:nvSpPr>
          <p:cNvPr id="50" name="TextBox 49">
            <a:extLst>
              <a:ext uri="{FF2B5EF4-FFF2-40B4-BE49-F238E27FC236}">
                <a16:creationId xmlns:a16="http://schemas.microsoft.com/office/drawing/2014/main" id="{F01035ED-D9AD-220A-C0D0-004CBBF01E55}"/>
              </a:ext>
            </a:extLst>
          </p:cNvPr>
          <p:cNvSpPr txBox="1"/>
          <p:nvPr/>
        </p:nvSpPr>
        <p:spPr>
          <a:xfrm>
            <a:off x="529692" y="1515444"/>
            <a:ext cx="5862968" cy="646331"/>
          </a:xfrm>
          <a:prstGeom prst="rect">
            <a:avLst/>
          </a:prstGeom>
          <a:noFill/>
        </p:spPr>
        <p:txBody>
          <a:bodyPr wrap="square">
            <a:spAutoFit/>
          </a:bodyPr>
          <a:lstStyle/>
          <a:p>
            <a:r>
              <a:rPr lang="en-AU" sz="1200" dirty="0">
                <a:latin typeface="Arial Narrow" panose="020B0606020202030204" pitchFamily="34" charset="0"/>
              </a:rPr>
              <a:t>For every tree, you will measure: </a:t>
            </a:r>
          </a:p>
          <a:p>
            <a:pPr marL="228600" indent="-228600">
              <a:buAutoNum type="arabicParenBoth"/>
            </a:pPr>
            <a:r>
              <a:rPr lang="en-AU" sz="1200" dirty="0">
                <a:latin typeface="Arial Narrow" panose="020B0606020202030204" pitchFamily="34" charset="0"/>
              </a:rPr>
              <a:t>how far along the tape measure it is (distance</a:t>
            </a:r>
            <a:r>
              <a:rPr lang="en-AU" sz="1200" i="1" dirty="0">
                <a:latin typeface="Arial Narrow" panose="020B0606020202030204" pitchFamily="34" charset="0"/>
              </a:rPr>
              <a:t> along </a:t>
            </a:r>
            <a:r>
              <a:rPr lang="en-AU" sz="1200" dirty="0">
                <a:latin typeface="Arial Narrow" panose="020B0606020202030204" pitchFamily="34" charset="0"/>
              </a:rPr>
              <a:t>tape in metres), and </a:t>
            </a:r>
          </a:p>
          <a:p>
            <a:pPr marL="228600" indent="-228600">
              <a:buAutoNum type="arabicParenBoth"/>
            </a:pPr>
            <a:r>
              <a:rPr lang="en-AU" sz="1200" dirty="0">
                <a:latin typeface="Arial Narrow" panose="020B0606020202030204" pitchFamily="34" charset="0"/>
              </a:rPr>
              <a:t>how far left or right it is from the tape measure (distance</a:t>
            </a:r>
            <a:r>
              <a:rPr lang="en-AU" sz="1200" i="1" dirty="0">
                <a:latin typeface="Arial Narrow" panose="020B0606020202030204" pitchFamily="34" charset="0"/>
              </a:rPr>
              <a:t> from </a:t>
            </a:r>
            <a:r>
              <a:rPr lang="en-AU" sz="1200" dirty="0">
                <a:latin typeface="Arial Narrow" panose="020B0606020202030204" pitchFamily="34" charset="0"/>
              </a:rPr>
              <a:t>tape in metres) pictured below. </a:t>
            </a:r>
          </a:p>
        </p:txBody>
      </p:sp>
      <p:sp>
        <p:nvSpPr>
          <p:cNvPr id="4" name="Rectangle 3">
            <a:extLst>
              <a:ext uri="{FF2B5EF4-FFF2-40B4-BE49-F238E27FC236}">
                <a16:creationId xmlns:a16="http://schemas.microsoft.com/office/drawing/2014/main" id="{BA78EE42-986F-F981-B815-B43AE4D4756C}"/>
              </a:ext>
            </a:extLst>
          </p:cNvPr>
          <p:cNvSpPr/>
          <p:nvPr/>
        </p:nvSpPr>
        <p:spPr>
          <a:xfrm>
            <a:off x="556816" y="6660232"/>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TextBox 6">
            <a:extLst>
              <a:ext uri="{FF2B5EF4-FFF2-40B4-BE49-F238E27FC236}">
                <a16:creationId xmlns:a16="http://schemas.microsoft.com/office/drawing/2014/main" id="{CEF78300-2977-7545-8670-590639046107}"/>
              </a:ext>
            </a:extLst>
          </p:cNvPr>
          <p:cNvSpPr txBox="1"/>
          <p:nvPr/>
        </p:nvSpPr>
        <p:spPr>
          <a:xfrm>
            <a:off x="579265" y="6725370"/>
            <a:ext cx="421788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How far is tree 1 from the start of the tape measure (m)? Ans.                                                                          </a:t>
            </a:r>
          </a:p>
        </p:txBody>
      </p:sp>
      <p:sp>
        <p:nvSpPr>
          <p:cNvPr id="8" name="Rectangle 7">
            <a:extLst>
              <a:ext uri="{FF2B5EF4-FFF2-40B4-BE49-F238E27FC236}">
                <a16:creationId xmlns:a16="http://schemas.microsoft.com/office/drawing/2014/main" id="{863854B6-DB4D-2177-A88F-CA68DBFA1F41}"/>
              </a:ext>
            </a:extLst>
          </p:cNvPr>
          <p:cNvSpPr/>
          <p:nvPr/>
        </p:nvSpPr>
        <p:spPr>
          <a:xfrm>
            <a:off x="4581128" y="6685105"/>
            <a:ext cx="1697606"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35AB25F-452A-E5DE-46DB-DB6B399DA441}"/>
              </a:ext>
            </a:extLst>
          </p:cNvPr>
          <p:cNvSpPr/>
          <p:nvPr/>
        </p:nvSpPr>
        <p:spPr>
          <a:xfrm>
            <a:off x="556816" y="7164288"/>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TextBox 10">
            <a:extLst>
              <a:ext uri="{FF2B5EF4-FFF2-40B4-BE49-F238E27FC236}">
                <a16:creationId xmlns:a16="http://schemas.microsoft.com/office/drawing/2014/main" id="{DA434C0F-3895-F7B1-494B-7EACD945D1B4}"/>
              </a:ext>
            </a:extLst>
          </p:cNvPr>
          <p:cNvSpPr txBox="1"/>
          <p:nvPr/>
        </p:nvSpPr>
        <p:spPr>
          <a:xfrm>
            <a:off x="579265" y="7229426"/>
            <a:ext cx="3785839"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far left or right is tree 1 from the tape (m)? Ans.    </a:t>
            </a:r>
          </a:p>
        </p:txBody>
      </p:sp>
      <p:sp>
        <p:nvSpPr>
          <p:cNvPr id="12" name="Rectangle 11">
            <a:extLst>
              <a:ext uri="{FF2B5EF4-FFF2-40B4-BE49-F238E27FC236}">
                <a16:creationId xmlns:a16="http://schemas.microsoft.com/office/drawing/2014/main" id="{9F987063-5938-9C2F-B1D0-3EFA9B46874D}"/>
              </a:ext>
            </a:extLst>
          </p:cNvPr>
          <p:cNvSpPr/>
          <p:nvPr/>
        </p:nvSpPr>
        <p:spPr>
          <a:xfrm>
            <a:off x="4118933" y="7193670"/>
            <a:ext cx="576065"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3B5D488-C061-9531-19A7-24F389D22522}"/>
              </a:ext>
            </a:extLst>
          </p:cNvPr>
          <p:cNvSpPr/>
          <p:nvPr/>
        </p:nvSpPr>
        <p:spPr>
          <a:xfrm>
            <a:off x="4780924" y="7187308"/>
            <a:ext cx="149781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2B2A898-6750-2D3B-AD41-EA84B617C623}"/>
              </a:ext>
            </a:extLst>
          </p:cNvPr>
          <p:cNvSpPr txBox="1"/>
          <p:nvPr/>
        </p:nvSpPr>
        <p:spPr>
          <a:xfrm>
            <a:off x="4909740" y="7226239"/>
            <a:ext cx="1775889"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LEFT           RIGHT</a:t>
            </a:r>
          </a:p>
        </p:txBody>
      </p:sp>
      <p:sp>
        <p:nvSpPr>
          <p:cNvPr id="18" name="TextBox 17">
            <a:extLst>
              <a:ext uri="{FF2B5EF4-FFF2-40B4-BE49-F238E27FC236}">
                <a16:creationId xmlns:a16="http://schemas.microsoft.com/office/drawing/2014/main" id="{77FB8B6B-795B-ECE5-C453-561746B49CF5}"/>
              </a:ext>
            </a:extLst>
          </p:cNvPr>
          <p:cNvSpPr txBox="1"/>
          <p:nvPr/>
        </p:nvSpPr>
        <p:spPr>
          <a:xfrm>
            <a:off x="4151389" y="7160115"/>
            <a:ext cx="576065" cy="369332"/>
          </a:xfrm>
          <a:prstGeom prst="rect">
            <a:avLst/>
          </a:prstGeom>
          <a:noFill/>
        </p:spPr>
        <p:txBody>
          <a:bodyPr wrap="square" rtlCol="0">
            <a:spAutoFit/>
          </a:bodyPr>
          <a:lstStyle/>
          <a:p>
            <a:r>
              <a:rPr lang="en-US" dirty="0">
                <a:solidFill>
                  <a:schemeClr val="bg1">
                    <a:lumMod val="65000"/>
                  </a:schemeClr>
                </a:solidFill>
              </a:rPr>
              <a:t>0m</a:t>
            </a:r>
          </a:p>
        </p:txBody>
      </p:sp>
      <p:sp>
        <p:nvSpPr>
          <p:cNvPr id="26" name="TextBox 25">
            <a:extLst>
              <a:ext uri="{FF2B5EF4-FFF2-40B4-BE49-F238E27FC236}">
                <a16:creationId xmlns:a16="http://schemas.microsoft.com/office/drawing/2014/main" id="{368E2ED8-70BF-781C-60BD-CC136BBF1A47}"/>
              </a:ext>
            </a:extLst>
          </p:cNvPr>
          <p:cNvSpPr txBox="1"/>
          <p:nvPr/>
        </p:nvSpPr>
        <p:spPr>
          <a:xfrm>
            <a:off x="4678085" y="6666673"/>
            <a:ext cx="576065" cy="369332"/>
          </a:xfrm>
          <a:prstGeom prst="rect">
            <a:avLst/>
          </a:prstGeom>
          <a:noFill/>
        </p:spPr>
        <p:txBody>
          <a:bodyPr wrap="square" rtlCol="0">
            <a:spAutoFit/>
          </a:bodyPr>
          <a:lstStyle/>
          <a:p>
            <a:r>
              <a:rPr lang="en-US" dirty="0">
                <a:solidFill>
                  <a:schemeClr val="bg1">
                    <a:lumMod val="65000"/>
                  </a:schemeClr>
                </a:solidFill>
              </a:rPr>
              <a:t>0m</a:t>
            </a:r>
          </a:p>
        </p:txBody>
      </p:sp>
      <p:sp>
        <p:nvSpPr>
          <p:cNvPr id="9" name="TextBox 8">
            <a:extLst>
              <a:ext uri="{FF2B5EF4-FFF2-40B4-BE49-F238E27FC236}">
                <a16:creationId xmlns:a16="http://schemas.microsoft.com/office/drawing/2014/main" id="{5C1A51EA-5BAF-9DB6-F512-3F42444B3A21}"/>
              </a:ext>
            </a:extLst>
          </p:cNvPr>
          <p:cNvSpPr txBox="1"/>
          <p:nvPr/>
        </p:nvSpPr>
        <p:spPr>
          <a:xfrm>
            <a:off x="1459292" y="242688"/>
            <a:ext cx="4191130" cy="523220"/>
          </a:xfrm>
          <a:prstGeom prst="rect">
            <a:avLst/>
          </a:prstGeom>
          <a:noFill/>
        </p:spPr>
        <p:txBody>
          <a:bodyPr wrap="square" rtlCol="0">
            <a:spAutoFit/>
          </a:bodyPr>
          <a:lstStyle/>
          <a:p>
            <a:pPr algn="ctr"/>
            <a:r>
              <a:rPr lang="en-US" sz="2800" b="1" dirty="0">
                <a:latin typeface="Arial Narrow" pitchFamily="34" charset="0"/>
              </a:rPr>
              <a:t>Measure distance (m)</a:t>
            </a:r>
            <a:endParaRPr lang="en-US" sz="1400" dirty="0">
              <a:latin typeface="Arial Narrow" pitchFamily="34" charset="0"/>
            </a:endParaRPr>
          </a:p>
        </p:txBody>
      </p:sp>
      <p:pic>
        <p:nvPicPr>
          <p:cNvPr id="5" name="Picture 4">
            <a:extLst>
              <a:ext uri="{FF2B5EF4-FFF2-40B4-BE49-F238E27FC236}">
                <a16:creationId xmlns:a16="http://schemas.microsoft.com/office/drawing/2014/main" id="{BE8EB1BB-195C-716F-770E-6660510B84E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l="-170"/>
          <a:stretch/>
        </p:blipFill>
        <p:spPr>
          <a:xfrm>
            <a:off x="579265" y="2264895"/>
            <a:ext cx="5785486" cy="4270993"/>
          </a:xfrm>
          <a:prstGeom prst="rect">
            <a:avLst/>
          </a:prstGeom>
        </p:spPr>
      </p:pic>
      <p:sp>
        <p:nvSpPr>
          <p:cNvPr id="16" name="Left Arrow 15">
            <a:extLst>
              <a:ext uri="{FF2B5EF4-FFF2-40B4-BE49-F238E27FC236}">
                <a16:creationId xmlns:a16="http://schemas.microsoft.com/office/drawing/2014/main" id="{24CC6C50-D2C9-F97D-46C3-536147ECA69A}"/>
              </a:ext>
            </a:extLst>
          </p:cNvPr>
          <p:cNvSpPr/>
          <p:nvPr/>
        </p:nvSpPr>
        <p:spPr>
          <a:xfrm>
            <a:off x="3330978" y="5788044"/>
            <a:ext cx="1080120" cy="648072"/>
          </a:xfrm>
          <a:prstGeom prst="leftArrow">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Narrow" panose="020B0604020202020204" pitchFamily="34" charset="0"/>
                <a:cs typeface="Arial Narrow" panose="020B0604020202020204" pitchFamily="34" charset="0"/>
              </a:rPr>
              <a:t>transect</a:t>
            </a:r>
          </a:p>
        </p:txBody>
      </p:sp>
      <p:sp>
        <p:nvSpPr>
          <p:cNvPr id="17" name="Left Arrow 16">
            <a:extLst>
              <a:ext uri="{FF2B5EF4-FFF2-40B4-BE49-F238E27FC236}">
                <a16:creationId xmlns:a16="http://schemas.microsoft.com/office/drawing/2014/main" id="{88694553-8F9E-7E45-A7FA-3CFA0E587B0F}"/>
              </a:ext>
            </a:extLst>
          </p:cNvPr>
          <p:cNvSpPr/>
          <p:nvPr/>
        </p:nvSpPr>
        <p:spPr>
          <a:xfrm rot="1252956">
            <a:off x="4989769" y="5394330"/>
            <a:ext cx="1080120" cy="648072"/>
          </a:xfrm>
          <a:prstGeom prst="leftArrow">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Narrow" panose="020B0604020202020204" pitchFamily="34" charset="0"/>
                <a:cs typeface="Arial Narrow" panose="020B0604020202020204" pitchFamily="34" charset="0"/>
              </a:rPr>
              <a:t>PVC ruler</a:t>
            </a:r>
          </a:p>
        </p:txBody>
      </p:sp>
      <p:sp>
        <p:nvSpPr>
          <p:cNvPr id="20" name="Left Arrow 19">
            <a:extLst>
              <a:ext uri="{FF2B5EF4-FFF2-40B4-BE49-F238E27FC236}">
                <a16:creationId xmlns:a16="http://schemas.microsoft.com/office/drawing/2014/main" id="{34AB564B-5484-0450-9010-B8AC35CE9866}"/>
              </a:ext>
            </a:extLst>
          </p:cNvPr>
          <p:cNvSpPr/>
          <p:nvPr/>
        </p:nvSpPr>
        <p:spPr>
          <a:xfrm>
            <a:off x="4804418" y="4351381"/>
            <a:ext cx="1080120" cy="648072"/>
          </a:xfrm>
          <a:prstGeom prst="leftArrow">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Narrow" panose="020B0604020202020204" pitchFamily="34" charset="0"/>
                <a:cs typeface="Arial Narrow" panose="020B0604020202020204" pitchFamily="34" charset="0"/>
              </a:rPr>
              <a:t>Tree (#4)</a:t>
            </a:r>
          </a:p>
        </p:txBody>
      </p:sp>
      <p:sp>
        <p:nvSpPr>
          <p:cNvPr id="6" name="Rectangle 5">
            <a:extLst>
              <a:ext uri="{FF2B5EF4-FFF2-40B4-BE49-F238E27FC236}">
                <a16:creationId xmlns:a16="http://schemas.microsoft.com/office/drawing/2014/main" id="{7CCE5203-C430-929C-FEF4-4537B47346F3}"/>
              </a:ext>
            </a:extLst>
          </p:cNvPr>
          <p:cNvSpPr/>
          <p:nvPr/>
        </p:nvSpPr>
        <p:spPr>
          <a:xfrm>
            <a:off x="563924" y="7693988"/>
            <a:ext cx="5787665" cy="39899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9F7322E-789B-6CF1-23D9-306FFC6B6765}"/>
              </a:ext>
            </a:extLst>
          </p:cNvPr>
          <p:cNvSpPr txBox="1"/>
          <p:nvPr/>
        </p:nvSpPr>
        <p:spPr>
          <a:xfrm>
            <a:off x="764704" y="7746356"/>
            <a:ext cx="5719993" cy="276999"/>
          </a:xfrm>
          <a:prstGeom prst="rect">
            <a:avLst/>
          </a:prstGeom>
          <a:noFill/>
        </p:spPr>
        <p:txBody>
          <a:bodyPr wrap="square" rtlCol="0">
            <a:spAutoFit/>
          </a:bodyPr>
          <a:lstStyle/>
          <a:p>
            <a:r>
              <a:rPr lang="en-US" sz="1200" b="1" i="1" dirty="0">
                <a:solidFill>
                  <a:schemeClr val="bg1"/>
                </a:solidFill>
                <a:latin typeface="Arial Narrow" panose="020B0604020202020204" pitchFamily="34" charset="0"/>
                <a:cs typeface="Arial Narrow" panose="020B0604020202020204" pitchFamily="34" charset="0"/>
              </a:rPr>
              <a:t>Hint: </a:t>
            </a:r>
            <a:r>
              <a:rPr lang="en-US" sz="1200" b="1" dirty="0">
                <a:solidFill>
                  <a:schemeClr val="bg1"/>
                </a:solidFill>
                <a:latin typeface="Arial Narrow" panose="020B0604020202020204" pitchFamily="34" charset="0"/>
                <a:cs typeface="Arial Narrow" panose="020B0604020202020204" pitchFamily="34" charset="0"/>
              </a:rPr>
              <a:t>Tree #1 will always be at the </a:t>
            </a:r>
            <a:r>
              <a:rPr lang="en-US" sz="1200" b="1" i="1" dirty="0">
                <a:solidFill>
                  <a:schemeClr val="bg1"/>
                </a:solidFill>
                <a:latin typeface="Arial Narrow" panose="020B0604020202020204" pitchFamily="34" charset="0"/>
                <a:cs typeface="Arial Narrow" panose="020B0604020202020204" pitchFamily="34" charset="0"/>
              </a:rPr>
              <a:t>start </a:t>
            </a:r>
            <a:r>
              <a:rPr lang="en-US" sz="1200" b="1" dirty="0">
                <a:solidFill>
                  <a:schemeClr val="bg1"/>
                </a:solidFill>
                <a:latin typeface="Arial Narrow" panose="020B0604020202020204" pitchFamily="34" charset="0"/>
                <a:cs typeface="Arial Narrow" panose="020B0604020202020204" pitchFamily="34" charset="0"/>
              </a:rPr>
              <a:t>of the tape measure and neither left nor right. </a:t>
            </a:r>
          </a:p>
        </p:txBody>
      </p:sp>
      <p:sp>
        <p:nvSpPr>
          <p:cNvPr id="19" name="TextBox 18">
            <a:extLst>
              <a:ext uri="{FF2B5EF4-FFF2-40B4-BE49-F238E27FC236}">
                <a16:creationId xmlns:a16="http://schemas.microsoft.com/office/drawing/2014/main" id="{EDBE962B-32EA-E34C-F969-308BB70FCB5B}"/>
              </a:ext>
            </a:extLst>
          </p:cNvPr>
          <p:cNvSpPr txBox="1"/>
          <p:nvPr/>
        </p:nvSpPr>
        <p:spPr>
          <a:xfrm>
            <a:off x="501939" y="8139218"/>
            <a:ext cx="5982758" cy="646331"/>
          </a:xfrm>
          <a:prstGeom prst="rect">
            <a:avLst/>
          </a:prstGeom>
          <a:noFill/>
        </p:spPr>
        <p:txBody>
          <a:bodyPr wrap="square">
            <a:spAutoFit/>
          </a:bodyPr>
          <a:lstStyle/>
          <a:p>
            <a:r>
              <a:rPr lang="en-AU" sz="1200" dirty="0">
                <a:latin typeface="Arial Narrow" panose="020B0606020202030204" pitchFamily="34" charset="0"/>
              </a:rPr>
              <a:t>Do NOT spend too much time measuring this EXACT distance. You only need to give the measurement to one decimal place in meters. In the picture above, you can see the person is</a:t>
            </a:r>
            <a:r>
              <a:rPr lang="en-AU" sz="1200" i="1" dirty="0">
                <a:latin typeface="Arial Narrow" panose="020B0606020202030204" pitchFamily="34" charset="0"/>
              </a:rPr>
              <a:t> not </a:t>
            </a:r>
            <a:r>
              <a:rPr lang="en-AU" sz="1200" dirty="0">
                <a:latin typeface="Arial Narrow" panose="020B0606020202030204" pitchFamily="34" charset="0"/>
              </a:rPr>
              <a:t>using a meter ruler,  but instead has made his own (2m) ruler using PVC pipe from bunnings (25mm) that works well too! </a:t>
            </a:r>
          </a:p>
        </p:txBody>
      </p:sp>
      <p:sp>
        <p:nvSpPr>
          <p:cNvPr id="23" name="Rectangle 22">
            <a:extLst>
              <a:ext uri="{FF2B5EF4-FFF2-40B4-BE49-F238E27FC236}">
                <a16:creationId xmlns:a16="http://schemas.microsoft.com/office/drawing/2014/main" id="{D281A782-AB91-8FE1-ADCA-1F6F5081DEEE}"/>
              </a:ext>
            </a:extLst>
          </p:cNvPr>
          <p:cNvSpPr/>
          <p:nvPr/>
        </p:nvSpPr>
        <p:spPr>
          <a:xfrm>
            <a:off x="5373216" y="2339752"/>
            <a:ext cx="920718" cy="18002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A6AC6E6-30D9-87C1-428F-E6DC11FB97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4696" y="2424876"/>
            <a:ext cx="799976" cy="1629951"/>
          </a:xfrm>
          <a:prstGeom prst="rect">
            <a:avLst/>
          </a:prstGeom>
        </p:spPr>
      </p:pic>
      <p:sp>
        <p:nvSpPr>
          <p:cNvPr id="25" name="TextBox 24">
            <a:extLst>
              <a:ext uri="{FF2B5EF4-FFF2-40B4-BE49-F238E27FC236}">
                <a16:creationId xmlns:a16="http://schemas.microsoft.com/office/drawing/2014/main" id="{9FFD6D9C-824F-5D7B-EF12-CA616168B3B7}"/>
              </a:ext>
            </a:extLst>
          </p:cNvPr>
          <p:cNvSpPr txBox="1"/>
          <p:nvPr/>
        </p:nvSpPr>
        <p:spPr>
          <a:xfrm>
            <a:off x="5488494" y="2274090"/>
            <a:ext cx="904166"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Example</a:t>
            </a:r>
          </a:p>
        </p:txBody>
      </p:sp>
    </p:spTree>
    <p:extLst>
      <p:ext uri="{BB962C8B-B14F-4D97-AF65-F5344CB8AC3E}">
        <p14:creationId xmlns:p14="http://schemas.microsoft.com/office/powerpoint/2010/main" val="5499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ID the Tree</a:t>
            </a:r>
            <a:endParaRPr lang="en-US" sz="14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8"/>
            <a:ext cx="5677820" cy="74800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B88FAB-1265-F573-2734-E65B02372F4D}"/>
              </a:ext>
            </a:extLst>
          </p:cNvPr>
          <p:cNvSpPr txBox="1"/>
          <p:nvPr/>
        </p:nvSpPr>
        <p:spPr>
          <a:xfrm>
            <a:off x="594273" y="1064023"/>
            <a:ext cx="5647805" cy="646331"/>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9: Identify the Genus and Species of the Mangrove Tree. Remember, Red Mangrove trees (</a:t>
            </a:r>
            <a:r>
              <a:rPr lang="en-US" sz="1200" b="1" i="1" dirty="0">
                <a:solidFill>
                  <a:schemeClr val="bg1"/>
                </a:solidFill>
                <a:latin typeface="Arial Narrow" panose="020B0604020202020204" pitchFamily="34" charset="0"/>
                <a:cs typeface="Arial Narrow" panose="020B0604020202020204" pitchFamily="34" charset="0"/>
              </a:rPr>
              <a:t>Rhizophora </a:t>
            </a:r>
            <a:r>
              <a:rPr lang="en-US" sz="1200" b="1" i="1" dirty="0" err="1">
                <a:solidFill>
                  <a:schemeClr val="bg1"/>
                </a:solidFill>
                <a:latin typeface="Arial Narrow" panose="020B0604020202020204" pitchFamily="34" charset="0"/>
                <a:cs typeface="Arial Narrow" panose="020B0604020202020204" pitchFamily="34" charset="0"/>
              </a:rPr>
              <a:t>stylosa</a:t>
            </a:r>
            <a:r>
              <a:rPr lang="en-US" sz="1200" b="1" i="1" dirty="0">
                <a:solidFill>
                  <a:schemeClr val="bg1"/>
                </a:solidFill>
                <a:latin typeface="Arial Narrow" panose="020B0604020202020204" pitchFamily="34" charset="0"/>
                <a:cs typeface="Arial Narrow" panose="020B0604020202020204" pitchFamily="34" charset="0"/>
              </a:rPr>
              <a:t> </a:t>
            </a:r>
            <a:r>
              <a:rPr lang="en-US" sz="1200" b="1" dirty="0">
                <a:solidFill>
                  <a:schemeClr val="bg1"/>
                </a:solidFill>
                <a:latin typeface="Arial Narrow" panose="020B0604020202020204" pitchFamily="34" charset="0"/>
                <a:cs typeface="Arial Narrow" panose="020B0604020202020204" pitchFamily="34" charset="0"/>
              </a:rPr>
              <a:t>or RS) have large stilt-like prop roots to breathe and Grey mangrove trees (</a:t>
            </a:r>
            <a:r>
              <a:rPr lang="en-US" sz="1200" b="1" i="1" dirty="0" err="1">
                <a:solidFill>
                  <a:schemeClr val="bg1"/>
                </a:solidFill>
                <a:latin typeface="Arial Narrow" panose="020B0604020202020204" pitchFamily="34" charset="0"/>
                <a:cs typeface="Arial Narrow" panose="020B0604020202020204" pitchFamily="34" charset="0"/>
              </a:rPr>
              <a:t>Avicennia</a:t>
            </a:r>
            <a:r>
              <a:rPr lang="en-US" sz="1200" b="1" i="1" dirty="0">
                <a:solidFill>
                  <a:schemeClr val="bg1"/>
                </a:solidFill>
                <a:latin typeface="Arial Narrow" panose="020B0604020202020204" pitchFamily="34" charset="0"/>
                <a:cs typeface="Arial Narrow" panose="020B0604020202020204" pitchFamily="34" charset="0"/>
              </a:rPr>
              <a:t> marina </a:t>
            </a:r>
            <a:r>
              <a:rPr lang="en-US" sz="1200" b="1" dirty="0">
                <a:solidFill>
                  <a:schemeClr val="bg1"/>
                </a:solidFill>
                <a:latin typeface="Arial Narrow" panose="020B0604020202020204" pitchFamily="34" charset="0"/>
                <a:cs typeface="Arial Narrow" panose="020B0604020202020204" pitchFamily="34" charset="0"/>
              </a:rPr>
              <a:t>or AM) have snorkel-like pneumatophores </a:t>
            </a:r>
            <a:r>
              <a:rPr lang="en-US" sz="1200" b="1" dirty="0">
                <a:solidFill>
                  <a:schemeClr val="bg1"/>
                </a:solidFill>
                <a:latin typeface="Arial Narrow" panose="020B0604020202020204" pitchFamily="34" charset="0"/>
                <a:cs typeface="Arial Narrow" panose="020B0604020202020204" pitchFamily="34" charset="0"/>
                <a:sym typeface="Wingdings" pitchFamily="2" charset="2"/>
              </a:rPr>
              <a:t>to breathe </a:t>
            </a:r>
            <a:endParaRPr lang="en-US" sz="1200" b="1" dirty="0">
              <a:solidFill>
                <a:schemeClr val="bg1"/>
              </a:solidFill>
              <a:latin typeface="Arial Narrow" panose="020B0604020202020204" pitchFamily="34" charset="0"/>
              <a:cs typeface="Arial Narrow" panose="020B0604020202020204" pitchFamily="34" charset="0"/>
            </a:endParaRPr>
          </a:p>
        </p:txBody>
      </p:sp>
      <p:pic>
        <p:nvPicPr>
          <p:cNvPr id="4098" name="Picture 2" descr="Kickstarting Blue Carbon projects in the Asia Pacific ">
            <a:extLst>
              <a:ext uri="{FF2B5EF4-FFF2-40B4-BE49-F238E27FC236}">
                <a16:creationId xmlns:a16="http://schemas.microsoft.com/office/drawing/2014/main" id="{5DCABD9B-74D0-0287-A004-4BB8BF585F3A}"/>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00109" y="1766307"/>
            <a:ext cx="5204846" cy="2927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0E530E-6C29-069F-FB55-F184B9D57D15}"/>
              </a:ext>
            </a:extLst>
          </p:cNvPr>
          <p:cNvSpPr txBox="1"/>
          <p:nvPr/>
        </p:nvSpPr>
        <p:spPr>
          <a:xfrm>
            <a:off x="474165" y="8502766"/>
            <a:ext cx="5793864" cy="338554"/>
          </a:xfrm>
          <a:prstGeom prst="rect">
            <a:avLst/>
          </a:prstGeom>
          <a:noFill/>
        </p:spPr>
        <p:txBody>
          <a:bodyPr wrap="square">
            <a:spAutoFit/>
          </a:bodyPr>
          <a:lstStyle/>
          <a:p>
            <a:r>
              <a:rPr lang="en-US" sz="800" baseline="30000" dirty="0">
                <a:latin typeface="Arial Narrow" panose="020B0604020202020204" pitchFamily="34" charset="0"/>
                <a:cs typeface="Arial Narrow" panose="020B0604020202020204" pitchFamily="34" charset="0"/>
              </a:rPr>
              <a:t>[1] </a:t>
            </a:r>
            <a:r>
              <a:rPr lang="en-US" sz="800" dirty="0">
                <a:latin typeface="Arial Narrow" panose="020B0604020202020204" pitchFamily="34" charset="0"/>
                <a:cs typeface="Arial Narrow" panose="020B0604020202020204" pitchFamily="34" charset="0"/>
              </a:rPr>
              <a:t>Project News (2022). Citizen Science project wrap:  Stories of impact. Accessed Sept 4</a:t>
            </a:r>
            <a:r>
              <a:rPr lang="en-US" sz="800" baseline="30000" dirty="0">
                <a:latin typeface="Arial Narrow" panose="020B0604020202020204" pitchFamily="34" charset="0"/>
                <a:cs typeface="Arial Narrow" panose="020B0604020202020204" pitchFamily="34" charset="0"/>
              </a:rPr>
              <a:t>th</a:t>
            </a:r>
            <a:r>
              <a:rPr lang="en-US" sz="800" dirty="0">
                <a:latin typeface="Arial Narrow" panose="020B0604020202020204" pitchFamily="34" charset="0"/>
                <a:cs typeface="Arial Narrow" panose="020B0604020202020204" pitchFamily="34" charset="0"/>
              </a:rPr>
              <a:t> 2023 from: https://</a:t>
            </a:r>
            <a:r>
              <a:rPr lang="en-US" sz="800" dirty="0" err="1">
                <a:latin typeface="Arial Narrow" panose="020B0604020202020204" pitchFamily="34" charset="0"/>
                <a:cs typeface="Arial Narrow" panose="020B0604020202020204" pitchFamily="34" charset="0"/>
              </a:rPr>
              <a:t>www.barrierreef.org</a:t>
            </a:r>
            <a:r>
              <a:rPr lang="en-US" sz="800" dirty="0">
                <a:latin typeface="Arial Narrow" panose="020B0604020202020204" pitchFamily="34" charset="0"/>
                <a:cs typeface="Arial Narrow" panose="020B0604020202020204" pitchFamily="34" charset="0"/>
              </a:rPr>
              <a:t>/news/project-news/kickstarting-blue-carbon-projects-in-the-</a:t>
            </a:r>
            <a:r>
              <a:rPr lang="en-US" sz="800" dirty="0" err="1">
                <a:latin typeface="Arial Narrow" panose="020B0604020202020204" pitchFamily="34" charset="0"/>
                <a:cs typeface="Arial Narrow" panose="020B0604020202020204" pitchFamily="34" charset="0"/>
              </a:rPr>
              <a:t>asia</a:t>
            </a:r>
            <a:r>
              <a:rPr lang="en-US" sz="800" dirty="0">
                <a:latin typeface="Arial Narrow" panose="020B0604020202020204" pitchFamily="34" charset="0"/>
                <a:cs typeface="Arial Narrow" panose="020B0604020202020204" pitchFamily="34" charset="0"/>
              </a:rPr>
              <a:t>-pacific</a:t>
            </a:r>
          </a:p>
        </p:txBody>
      </p:sp>
      <p:sp>
        <p:nvSpPr>
          <p:cNvPr id="6" name="TextBox 5">
            <a:extLst>
              <a:ext uri="{FF2B5EF4-FFF2-40B4-BE49-F238E27FC236}">
                <a16:creationId xmlns:a16="http://schemas.microsoft.com/office/drawing/2014/main" id="{F9DDE997-4861-5D33-8D5E-EFC2B479A927}"/>
              </a:ext>
            </a:extLst>
          </p:cNvPr>
          <p:cNvSpPr txBox="1"/>
          <p:nvPr/>
        </p:nvSpPr>
        <p:spPr>
          <a:xfrm>
            <a:off x="744515" y="4694033"/>
            <a:ext cx="5467921" cy="215444"/>
          </a:xfrm>
          <a:prstGeom prst="rect">
            <a:avLst/>
          </a:prstGeom>
          <a:noFill/>
        </p:spPr>
        <p:txBody>
          <a:bodyPr wrap="square" rtlCol="0">
            <a:spAutoFit/>
          </a:bodyPr>
          <a:lstStyle/>
          <a:p>
            <a:r>
              <a:rPr lang="en-US" sz="800" dirty="0">
                <a:solidFill>
                  <a:schemeClr val="bg1"/>
                </a:solidFill>
                <a:latin typeface="Arial Narrow" panose="020B0604020202020204" pitchFamily="34" charset="0"/>
                <a:cs typeface="Arial Narrow" panose="020B0604020202020204" pitchFamily="34" charset="0"/>
              </a:rPr>
              <a:t>Photo above: Red Mangrove Trees (</a:t>
            </a:r>
            <a:r>
              <a:rPr lang="en-US" sz="800" i="1" dirty="0" err="1">
                <a:solidFill>
                  <a:schemeClr val="bg1"/>
                </a:solidFill>
                <a:latin typeface="Arial Narrow" panose="020B0604020202020204" pitchFamily="34" charset="0"/>
                <a:cs typeface="Arial Narrow" panose="020B0604020202020204" pitchFamily="34" charset="0"/>
              </a:rPr>
              <a:t>Rhyzophora</a:t>
            </a:r>
            <a:r>
              <a:rPr lang="en-US" sz="800" i="1" dirty="0">
                <a:solidFill>
                  <a:schemeClr val="bg1"/>
                </a:solidFill>
                <a:latin typeface="Arial Narrow" panose="020B0604020202020204" pitchFamily="34" charset="0"/>
                <a:cs typeface="Arial Narrow" panose="020B0604020202020204" pitchFamily="34" charset="0"/>
              </a:rPr>
              <a:t> </a:t>
            </a:r>
            <a:r>
              <a:rPr lang="en-US" sz="800" i="1" dirty="0" err="1">
                <a:solidFill>
                  <a:schemeClr val="bg1"/>
                </a:solidFill>
                <a:latin typeface="Arial Narrow" panose="020B0604020202020204" pitchFamily="34" charset="0"/>
                <a:cs typeface="Arial Narrow" panose="020B0604020202020204" pitchFamily="34" charset="0"/>
              </a:rPr>
              <a:t>stylosa</a:t>
            </a:r>
            <a:r>
              <a:rPr lang="en-US" sz="800" dirty="0">
                <a:solidFill>
                  <a:schemeClr val="bg1"/>
                </a:solidFill>
                <a:latin typeface="Arial Narrow" panose="020B0604020202020204" pitchFamily="34" charset="0"/>
                <a:cs typeface="Arial Narrow" panose="020B0604020202020204" pitchFamily="34" charset="0"/>
              </a:rPr>
              <a:t>) © GBR Foundation </a:t>
            </a:r>
            <a:r>
              <a:rPr lang="en-US" sz="800" baseline="30000" dirty="0">
                <a:solidFill>
                  <a:schemeClr val="bg1"/>
                </a:solidFill>
                <a:latin typeface="Arial Narrow" panose="020B0604020202020204" pitchFamily="34" charset="0"/>
                <a:cs typeface="Arial Narrow" panose="020B0604020202020204" pitchFamily="34" charset="0"/>
              </a:rPr>
              <a:t>[1]          </a:t>
            </a:r>
            <a:r>
              <a:rPr lang="en-US" sz="800" dirty="0">
                <a:solidFill>
                  <a:schemeClr val="bg1"/>
                </a:solidFill>
                <a:latin typeface="Arial Narrow" panose="020B0604020202020204" pitchFamily="34" charset="0"/>
                <a:cs typeface="Arial Narrow" panose="020B0604020202020204" pitchFamily="34" charset="0"/>
              </a:rPr>
              <a:t>Photo below: Grey Mangrove (</a:t>
            </a:r>
            <a:r>
              <a:rPr lang="en-US" sz="800" i="1" dirty="0" err="1">
                <a:solidFill>
                  <a:schemeClr val="bg1"/>
                </a:solidFill>
                <a:latin typeface="Arial Narrow" panose="020B0604020202020204" pitchFamily="34" charset="0"/>
                <a:cs typeface="Arial Narrow" panose="020B0604020202020204" pitchFamily="34" charset="0"/>
              </a:rPr>
              <a:t>Avicennia</a:t>
            </a:r>
            <a:r>
              <a:rPr lang="en-US" sz="800" i="1" dirty="0">
                <a:solidFill>
                  <a:schemeClr val="bg1"/>
                </a:solidFill>
                <a:latin typeface="Arial Narrow" panose="020B0604020202020204" pitchFamily="34" charset="0"/>
                <a:cs typeface="Arial Narrow" panose="020B0604020202020204" pitchFamily="34" charset="0"/>
              </a:rPr>
              <a:t> marina</a:t>
            </a:r>
            <a:r>
              <a:rPr lang="en-US" sz="800" dirty="0">
                <a:solidFill>
                  <a:schemeClr val="bg1"/>
                </a:solidFill>
                <a:latin typeface="Arial Narrow" panose="020B0604020202020204" pitchFamily="34" charset="0"/>
                <a:cs typeface="Arial Narrow" panose="020B0604020202020204" pitchFamily="34" charset="0"/>
              </a:rPr>
              <a:t>)</a:t>
            </a:r>
          </a:p>
        </p:txBody>
      </p:sp>
      <p:pic>
        <p:nvPicPr>
          <p:cNvPr id="4" name="Picture 8" descr="Root system of Mangrove trees with Pneumatophores">
            <a:extLst>
              <a:ext uri="{FF2B5EF4-FFF2-40B4-BE49-F238E27FC236}">
                <a16:creationId xmlns:a16="http://schemas.microsoft.com/office/drawing/2014/main" id="{FDCAF50F-0B41-982A-9FE5-9A37325218A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01184" y="4926566"/>
            <a:ext cx="5203771" cy="34725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D145C5-24E9-D12E-3572-3AEA2E52DC04}"/>
              </a:ext>
            </a:extLst>
          </p:cNvPr>
          <p:cNvSpPr txBox="1"/>
          <p:nvPr/>
        </p:nvSpPr>
        <p:spPr>
          <a:xfrm>
            <a:off x="800109" y="4880934"/>
            <a:ext cx="956530" cy="261610"/>
          </a:xfrm>
          <a:prstGeom prst="rect">
            <a:avLst/>
          </a:prstGeom>
          <a:noFill/>
        </p:spPr>
        <p:txBody>
          <a:bodyPr wrap="square" rtlCol="0">
            <a:spAutoFit/>
          </a:bodyPr>
          <a:lstStyle/>
          <a:p>
            <a:r>
              <a:rPr lang="en-US" sz="1100" dirty="0">
                <a:latin typeface="Bradley Hand" pitchFamily="2" charset="77"/>
              </a:rPr>
              <a:t>Grey</a:t>
            </a:r>
          </a:p>
        </p:txBody>
      </p:sp>
      <p:sp>
        <p:nvSpPr>
          <p:cNvPr id="13" name="Rectangle 12">
            <a:extLst>
              <a:ext uri="{FF2B5EF4-FFF2-40B4-BE49-F238E27FC236}">
                <a16:creationId xmlns:a16="http://schemas.microsoft.com/office/drawing/2014/main" id="{D2A73A33-9EB7-CC06-1CC8-CD955F22FB32}"/>
              </a:ext>
            </a:extLst>
          </p:cNvPr>
          <p:cNvSpPr/>
          <p:nvPr/>
        </p:nvSpPr>
        <p:spPr>
          <a:xfrm>
            <a:off x="4217731" y="7326132"/>
            <a:ext cx="1800200" cy="10817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8" descr="Avicennia marina (Grey Mangrove) Illustration of Avicennia marina (Grey Mangrove) symbol,vector,illustration,plant,tree,shrub,grey,mangrove,white,mangrove,Plantae,vascular,Magnoliophyta,angiosperm,flowering plant,Magnoliopsida,dicot,Asteridae,Lamiales,Acanthaceae,Avicennia,marina,estuarine,Africa,Asia,Australia">
            <a:extLst>
              <a:ext uri="{FF2B5EF4-FFF2-40B4-BE49-F238E27FC236}">
                <a16:creationId xmlns:a16="http://schemas.microsoft.com/office/drawing/2014/main" id="{B94CB359-8B0F-4F7D-B962-45861E304BFC}"/>
              </a:ext>
            </a:extLst>
          </p:cNvPr>
          <p:cNvPicPr>
            <a:picLocks noChangeAspect="1" noChangeArrowheads="1"/>
          </p:cNvPicPr>
          <p:nvPr/>
        </p:nvPicPr>
        <p:blipFill>
          <a:blip r:embed="rId6" cstate="email">
            <a:biLevel thresh="75000"/>
            <a:extLst>
              <a:ext uri="{28A0092B-C50C-407E-A947-70E740481C1C}">
                <a14:useLocalDpi xmlns:a14="http://schemas.microsoft.com/office/drawing/2010/main"/>
              </a:ext>
            </a:extLst>
          </a:blip>
          <a:srcRect/>
          <a:stretch>
            <a:fillRect/>
          </a:stretch>
        </p:blipFill>
        <p:spPr bwMode="auto">
          <a:xfrm>
            <a:off x="5262240" y="7507555"/>
            <a:ext cx="699919" cy="771201"/>
          </a:xfrm>
          <a:prstGeom prst="rect">
            <a:avLst/>
          </a:prstGeom>
          <a:noFill/>
        </p:spPr>
      </p:pic>
      <p:pic>
        <p:nvPicPr>
          <p:cNvPr id="17" name="Picture 40" descr="Avicennia marina (Grey Mangrove) leaf Illustration of Avicennia marina (Grey Mangrove) leaf symbol,vector,illustration,plant,tree,shrub,grey,mangrove,white,mangrove,leaf,Plantae,vascular,Magnoliophyta,angiosperm,flowering plant,Magnoliopsida,dicot,Asteridae,Lamiales,Acanthaceae,Avicennia,marina,estuarine,Africa,Asia,Australia">
            <a:extLst>
              <a:ext uri="{FF2B5EF4-FFF2-40B4-BE49-F238E27FC236}">
                <a16:creationId xmlns:a16="http://schemas.microsoft.com/office/drawing/2014/main" id="{435A4376-DF47-9CEE-4714-41FCC2401B22}"/>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rot="16200000">
            <a:off x="4599841" y="7779661"/>
            <a:ext cx="876504" cy="252000"/>
          </a:xfrm>
          <a:prstGeom prst="rect">
            <a:avLst/>
          </a:prstGeom>
          <a:noFill/>
        </p:spPr>
      </p:pic>
      <p:pic>
        <p:nvPicPr>
          <p:cNvPr id="18" name="Picture 42" descr="Avicennia marina (Grey Mangrove) fruit Illustration of Avicennia marina (Grey Mangrove) fruit symbol,vector,illustration,plant,tree,shrub,grey,mangrove,white,mangrove,fruit,Plantae,vascular,Magnoliophyta,angiosperm,flowering plant,Magnoliopsida,dicot,Asteridae,Lamiales,Acanthaceae,Avicennia,marina,estuarine,Africa,Asia,Australia">
            <a:extLst>
              <a:ext uri="{FF2B5EF4-FFF2-40B4-BE49-F238E27FC236}">
                <a16:creationId xmlns:a16="http://schemas.microsoft.com/office/drawing/2014/main" id="{667FFAA3-91EB-6A9D-A01C-A13C7889BDA5}"/>
              </a:ext>
            </a:extLst>
          </p:cNvPr>
          <p:cNvPicPr>
            <a:picLocks noChangeAspect="1" noChangeArrowheads="1"/>
          </p:cNvPicPr>
          <p:nvPr/>
        </p:nvPicPr>
        <p:blipFill>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449468" y="7982215"/>
            <a:ext cx="335188" cy="304985"/>
          </a:xfrm>
          <a:prstGeom prst="rect">
            <a:avLst/>
          </a:prstGeom>
          <a:noFill/>
        </p:spPr>
      </p:pic>
      <p:sp>
        <p:nvSpPr>
          <p:cNvPr id="19" name="Rectangle 18">
            <a:extLst>
              <a:ext uri="{FF2B5EF4-FFF2-40B4-BE49-F238E27FC236}">
                <a16:creationId xmlns:a16="http://schemas.microsoft.com/office/drawing/2014/main" id="{1F3E6AEF-542F-D2E5-E5D3-A89D97C5F37F}"/>
              </a:ext>
            </a:extLst>
          </p:cNvPr>
          <p:cNvSpPr/>
          <p:nvPr/>
        </p:nvSpPr>
        <p:spPr>
          <a:xfrm>
            <a:off x="785857" y="1766556"/>
            <a:ext cx="1800200" cy="10817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A8E212-EF76-A8F4-F689-C80FE2F91A46}"/>
              </a:ext>
            </a:extLst>
          </p:cNvPr>
          <p:cNvSpPr/>
          <p:nvPr/>
        </p:nvSpPr>
        <p:spPr>
          <a:xfrm>
            <a:off x="853045" y="1846894"/>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93CE974-33B1-EF73-AACC-72EA663DC0E5}"/>
              </a:ext>
            </a:extLst>
          </p:cNvPr>
          <p:cNvSpPr txBox="1"/>
          <p:nvPr/>
        </p:nvSpPr>
        <p:spPr>
          <a:xfrm>
            <a:off x="853045" y="1808563"/>
            <a:ext cx="478160" cy="507831"/>
          </a:xfrm>
          <a:prstGeom prst="rect">
            <a:avLst/>
          </a:prstGeom>
          <a:noFill/>
        </p:spPr>
        <p:txBody>
          <a:bodyPr wrap="square" rtlCol="0">
            <a:spAutoFit/>
          </a:bodyPr>
          <a:lstStyle/>
          <a:p>
            <a:pPr algn="ctr"/>
            <a:r>
              <a:rPr lang="en-US" dirty="0"/>
              <a:t>RS</a:t>
            </a:r>
          </a:p>
          <a:p>
            <a:pPr algn="ctr"/>
            <a:r>
              <a:rPr lang="en-US" sz="800" dirty="0"/>
              <a:t>(red)</a:t>
            </a:r>
          </a:p>
        </p:txBody>
      </p:sp>
      <p:sp>
        <p:nvSpPr>
          <p:cNvPr id="25" name="Oval 24">
            <a:extLst>
              <a:ext uri="{FF2B5EF4-FFF2-40B4-BE49-F238E27FC236}">
                <a16:creationId xmlns:a16="http://schemas.microsoft.com/office/drawing/2014/main" id="{E880F9BD-9687-F46B-0B3F-4C0C27BEFD7D}"/>
              </a:ext>
            </a:extLst>
          </p:cNvPr>
          <p:cNvSpPr/>
          <p:nvPr/>
        </p:nvSpPr>
        <p:spPr>
          <a:xfrm>
            <a:off x="4286672" y="7416893"/>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0B68838-EC3B-B367-DDCA-CA9540B2B271}"/>
              </a:ext>
            </a:extLst>
          </p:cNvPr>
          <p:cNvSpPr txBox="1"/>
          <p:nvPr/>
        </p:nvSpPr>
        <p:spPr>
          <a:xfrm>
            <a:off x="4241625" y="7377693"/>
            <a:ext cx="568253" cy="492443"/>
          </a:xfrm>
          <a:prstGeom prst="rect">
            <a:avLst/>
          </a:prstGeom>
          <a:noFill/>
        </p:spPr>
        <p:txBody>
          <a:bodyPr wrap="square" rtlCol="0">
            <a:spAutoFit/>
          </a:bodyPr>
          <a:lstStyle/>
          <a:p>
            <a:pPr algn="ctr"/>
            <a:r>
              <a:rPr lang="en-US" dirty="0"/>
              <a:t>AM</a:t>
            </a:r>
          </a:p>
          <a:p>
            <a:pPr algn="ctr"/>
            <a:r>
              <a:rPr lang="en-US" sz="800" dirty="0"/>
              <a:t>(grey)</a:t>
            </a:r>
          </a:p>
        </p:txBody>
      </p:sp>
      <p:pic>
        <p:nvPicPr>
          <p:cNvPr id="27" name="Picture 58" descr="Rhizophora stylosa Illustration of Rhizophora stylosa symbol,vector,illustration,plant,tree,shrub,spotted,mangrove,pneumatophore,Plantae,vascular,Magnoliophyta,angiosperm,flowering plant,Magnoliopsida,dicot,Rosidae,Malpighiales,Rhizophoraceae,Rhizophora,stylosa">
            <a:extLst>
              <a:ext uri="{FF2B5EF4-FFF2-40B4-BE49-F238E27FC236}">
                <a16:creationId xmlns:a16="http://schemas.microsoft.com/office/drawing/2014/main" id="{86553E51-862A-76AE-C2EC-261DCA69DDCA}"/>
              </a:ext>
            </a:extLst>
          </p:cNvPr>
          <p:cNvPicPr>
            <a:picLocks noChangeAspect="1" noChangeArrowheads="1"/>
          </p:cNvPicPr>
          <p:nvPr/>
        </p:nvPicPr>
        <p:blipFill>
          <a:blip r:embed="rId11" cstate="email">
            <a:biLevel thresh="75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929950" y="1958884"/>
            <a:ext cx="622031" cy="715020"/>
          </a:xfrm>
          <a:prstGeom prst="rect">
            <a:avLst/>
          </a:prstGeom>
          <a:noFill/>
        </p:spPr>
      </p:pic>
      <p:pic>
        <p:nvPicPr>
          <p:cNvPr id="29" name="Picture 60" descr="Rhizophora stylosa propagule Illustration of Rhizophora stylosa propagule symbol,vector,illustration,plant,tree,shrub,spotted,mangrove,propagule,Plantae,vascular,Magnoliophyta,angiosperm,flowering plant,Magnoliopsida,dicot,Rosidae,Malpighiales,Rhizophoraceae,Rhizophora,stylosa">
            <a:extLst>
              <a:ext uri="{FF2B5EF4-FFF2-40B4-BE49-F238E27FC236}">
                <a16:creationId xmlns:a16="http://schemas.microsoft.com/office/drawing/2014/main" id="{159782FB-4396-1DD5-7876-0F842245F014}"/>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rot="16803140">
            <a:off x="1317248" y="1988797"/>
            <a:ext cx="181951" cy="1231885"/>
          </a:xfrm>
          <a:prstGeom prst="rect">
            <a:avLst/>
          </a:prstGeom>
          <a:noFill/>
        </p:spPr>
      </p:pic>
      <p:pic>
        <p:nvPicPr>
          <p:cNvPr id="30" name="Picture 62" descr="Rhizophora stylosa leaf Illustration of Rhizophora stylosa leaf symbol,vector,illustration,plant,tree,shrub,spotted,mangrove,leaf,Plantae,vascular,Magnoliophyta,angiosperm,flowering plant,Magnoliopsida,dicot,Rosidae,Malpighiales,Rhizophoraceae,Rhizophora,stylosa">
            <a:extLst>
              <a:ext uri="{FF2B5EF4-FFF2-40B4-BE49-F238E27FC236}">
                <a16:creationId xmlns:a16="http://schemas.microsoft.com/office/drawing/2014/main" id="{B54371A4-FACB-49D4-C8DD-1F5F1C40DE52}"/>
              </a:ext>
            </a:extLst>
          </p:cNvPr>
          <p:cNvPicPr>
            <a:picLocks noChangeAspect="1" noChangeArrowheads="1"/>
          </p:cNvPicPr>
          <p:nvPr/>
        </p:nvPicPr>
        <p:blipFill>
          <a:blip r:embed="rId15" cstate="email">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bwMode="auto">
          <a:xfrm rot="19434628">
            <a:off x="1177310" y="1972814"/>
            <a:ext cx="804839" cy="340179"/>
          </a:xfrm>
          <a:prstGeom prst="rect">
            <a:avLst/>
          </a:prstGeom>
          <a:noFill/>
        </p:spPr>
      </p:pic>
    </p:spTree>
    <p:extLst>
      <p:ext uri="{BB962C8B-B14F-4D97-AF65-F5344CB8AC3E}">
        <p14:creationId xmlns:p14="http://schemas.microsoft.com/office/powerpoint/2010/main" val="59127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ID the Tree</a:t>
            </a:r>
            <a:endParaRPr lang="en-US" sz="14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8"/>
            <a:ext cx="5677820" cy="76732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2" descr="A contribution to Mozambique's biodiversity offsetting scheme: Framework to  assess the ecological condition of mangrove forest">
            <a:extLst>
              <a:ext uri="{FF2B5EF4-FFF2-40B4-BE49-F238E27FC236}">
                <a16:creationId xmlns:a16="http://schemas.microsoft.com/office/drawing/2014/main" id="{5A2456B3-9CB9-A644-B0DA-1EB3A1A946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9105" y="1496669"/>
            <a:ext cx="2242244" cy="2277090"/>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2" name="Picture 8" descr="Orange Mangrove - a Fascinating Life Cycle - MaryseJansenArt">
            <a:extLst>
              <a:ext uri="{FF2B5EF4-FFF2-40B4-BE49-F238E27FC236}">
                <a16:creationId xmlns:a16="http://schemas.microsoft.com/office/drawing/2014/main" id="{B272CAD4-855F-1397-B8C3-45FC46CA1553}"/>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t="-1" b="-257"/>
          <a:stretch/>
        </p:blipFill>
        <p:spPr bwMode="auto">
          <a:xfrm>
            <a:off x="692696" y="1475656"/>
            <a:ext cx="3182308" cy="22981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07476F6-C179-AC3F-636C-6C31B7234D58}"/>
              </a:ext>
            </a:extLst>
          </p:cNvPr>
          <p:cNvSpPr txBox="1"/>
          <p:nvPr/>
        </p:nvSpPr>
        <p:spPr>
          <a:xfrm>
            <a:off x="594273" y="1064023"/>
            <a:ext cx="564780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Orange Mangrove Trees </a:t>
            </a:r>
            <a:r>
              <a:rPr lang="en-US" sz="1200" b="1" i="1" dirty="0" err="1">
                <a:solidFill>
                  <a:schemeClr val="bg1"/>
                </a:solidFill>
                <a:latin typeface="Arial Narrow" panose="020B0604020202020204" pitchFamily="34" charset="0"/>
                <a:cs typeface="Arial Narrow" panose="020B0604020202020204" pitchFamily="34" charset="0"/>
              </a:rPr>
              <a:t>Bruguiera</a:t>
            </a:r>
            <a:r>
              <a:rPr lang="en-US" sz="1200" b="1" i="1" dirty="0">
                <a:solidFill>
                  <a:schemeClr val="bg1"/>
                </a:solidFill>
                <a:latin typeface="Arial Narrow" panose="020B0604020202020204" pitchFamily="34" charset="0"/>
                <a:cs typeface="Arial Narrow" panose="020B0604020202020204" pitchFamily="34" charset="0"/>
              </a:rPr>
              <a:t> </a:t>
            </a:r>
            <a:r>
              <a:rPr lang="en-US" sz="1200" b="1" i="1" dirty="0" err="1">
                <a:solidFill>
                  <a:schemeClr val="bg1"/>
                </a:solidFill>
                <a:latin typeface="Arial Narrow" panose="020B0604020202020204" pitchFamily="34" charset="0"/>
                <a:cs typeface="Arial Narrow" panose="020B0604020202020204" pitchFamily="34" charset="0"/>
              </a:rPr>
              <a:t>gymnorhiza</a:t>
            </a:r>
            <a:r>
              <a:rPr lang="en-US" sz="1200" b="1" i="1" dirty="0">
                <a:solidFill>
                  <a:schemeClr val="bg1"/>
                </a:solidFill>
                <a:latin typeface="Arial Narrow" panose="020B0604020202020204" pitchFamily="34" charset="0"/>
                <a:cs typeface="Arial Narrow" panose="020B0604020202020204" pitchFamily="34" charset="0"/>
              </a:rPr>
              <a:t> </a:t>
            </a:r>
            <a:r>
              <a:rPr lang="en-US" sz="1200" b="1" dirty="0">
                <a:solidFill>
                  <a:schemeClr val="bg1"/>
                </a:solidFill>
                <a:latin typeface="Arial Narrow" panose="020B0604020202020204" pitchFamily="34" charset="0"/>
                <a:cs typeface="Arial Narrow" panose="020B0604020202020204" pitchFamily="34" charset="0"/>
              </a:rPr>
              <a:t>(BG) have very distinctive ‘knee roots’</a:t>
            </a:r>
          </a:p>
        </p:txBody>
      </p:sp>
      <p:pic>
        <p:nvPicPr>
          <p:cNvPr id="15" name="Picture 12">
            <a:extLst>
              <a:ext uri="{FF2B5EF4-FFF2-40B4-BE49-F238E27FC236}">
                <a16:creationId xmlns:a16="http://schemas.microsoft.com/office/drawing/2014/main" id="{1A21AC28-9614-1DAC-667E-6E3F5C80271E}"/>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rcRect t="-685"/>
          <a:stretch/>
        </p:blipFill>
        <p:spPr bwMode="auto">
          <a:xfrm>
            <a:off x="687521" y="4483065"/>
            <a:ext cx="5430021" cy="41369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2929934-BC07-75DB-E8F3-5DB9C5B52360}"/>
              </a:ext>
            </a:extLst>
          </p:cNvPr>
          <p:cNvSpPr txBox="1"/>
          <p:nvPr/>
        </p:nvSpPr>
        <p:spPr>
          <a:xfrm>
            <a:off x="605097" y="4000236"/>
            <a:ext cx="5688645" cy="461665"/>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Yellow Mangrove Trees </a:t>
            </a:r>
            <a:r>
              <a:rPr lang="en-US" sz="1200" b="1" i="1" dirty="0" err="1">
                <a:solidFill>
                  <a:schemeClr val="bg1"/>
                </a:solidFill>
                <a:latin typeface="Arial Narrow" panose="020B0604020202020204" pitchFamily="34" charset="0"/>
                <a:cs typeface="Arial Narrow" panose="020B0604020202020204" pitchFamily="34" charset="0"/>
              </a:rPr>
              <a:t>Ceriops</a:t>
            </a:r>
            <a:r>
              <a:rPr lang="en-US" sz="1200" b="1" i="1" dirty="0">
                <a:solidFill>
                  <a:schemeClr val="bg1"/>
                </a:solidFill>
                <a:latin typeface="Arial Narrow" panose="020B0604020202020204" pitchFamily="34" charset="0"/>
                <a:cs typeface="Arial Narrow" panose="020B0604020202020204" pitchFamily="34" charset="0"/>
              </a:rPr>
              <a:t> australis </a:t>
            </a:r>
            <a:r>
              <a:rPr lang="en-US" sz="1200" b="1" dirty="0">
                <a:solidFill>
                  <a:schemeClr val="bg1"/>
                </a:solidFill>
                <a:latin typeface="Arial Narrow" panose="020B0604020202020204" pitchFamily="34" charset="0"/>
                <a:cs typeface="Arial Narrow" panose="020B0604020202020204" pitchFamily="34" charset="0"/>
              </a:rPr>
              <a:t>(CA) have very yellow leaves and distinctive ‘buttress roots’. They are often found in the high tide zone &amp; above (less muddy to walk!) </a:t>
            </a:r>
          </a:p>
        </p:txBody>
      </p:sp>
      <p:sp>
        <p:nvSpPr>
          <p:cNvPr id="4" name="Oval 3">
            <a:extLst>
              <a:ext uri="{FF2B5EF4-FFF2-40B4-BE49-F238E27FC236}">
                <a16:creationId xmlns:a16="http://schemas.microsoft.com/office/drawing/2014/main" id="{A5CD6036-0ACA-0CC3-DAA1-85CAD07A859E}"/>
              </a:ext>
            </a:extLst>
          </p:cNvPr>
          <p:cNvSpPr/>
          <p:nvPr/>
        </p:nvSpPr>
        <p:spPr>
          <a:xfrm>
            <a:off x="5594336" y="1590490"/>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7770DB-2432-5596-1D19-3B3CDD26167D}"/>
              </a:ext>
            </a:extLst>
          </p:cNvPr>
          <p:cNvSpPr txBox="1"/>
          <p:nvPr/>
        </p:nvSpPr>
        <p:spPr>
          <a:xfrm>
            <a:off x="5549289" y="1551290"/>
            <a:ext cx="568253" cy="492443"/>
          </a:xfrm>
          <a:prstGeom prst="rect">
            <a:avLst/>
          </a:prstGeom>
          <a:noFill/>
        </p:spPr>
        <p:txBody>
          <a:bodyPr wrap="square" rtlCol="0">
            <a:spAutoFit/>
          </a:bodyPr>
          <a:lstStyle/>
          <a:p>
            <a:pPr algn="ctr"/>
            <a:r>
              <a:rPr lang="en-US" dirty="0"/>
              <a:t>BG</a:t>
            </a:r>
          </a:p>
          <a:p>
            <a:pPr algn="ctr"/>
            <a:r>
              <a:rPr lang="en-US" sz="800" dirty="0"/>
              <a:t>(orange)</a:t>
            </a:r>
          </a:p>
        </p:txBody>
      </p:sp>
      <p:pic>
        <p:nvPicPr>
          <p:cNvPr id="9" name="Picture 74" descr="Bruguiera gymnorrhiza 1 Illustration of Bruguiera gymnorrhiza symbol,vector,illustration,plant,tree,shrub,mangrove,prop,roots,pneumatophore,Plantae,vascular,Magnoliophyta,angiosperm,flowering plant,Magnoliopsida,dicot,Rosidae,Malpighiales,Rhizophoraceae,Bruguiera,gymnorrhiza">
            <a:extLst>
              <a:ext uri="{FF2B5EF4-FFF2-40B4-BE49-F238E27FC236}">
                <a16:creationId xmlns:a16="http://schemas.microsoft.com/office/drawing/2014/main" id="{6F4B44D4-68EA-1228-E401-62535E5F25EA}"/>
              </a:ext>
            </a:extLst>
          </p:cNvPr>
          <p:cNvPicPr>
            <a:picLocks noChangeAspect="1" noChangeArrowheads="1"/>
          </p:cNvPicPr>
          <p:nvPr/>
        </p:nvPicPr>
        <p:blipFill>
          <a:blip r:embed="rId8" cstate="email">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011191" y="1696305"/>
            <a:ext cx="637516" cy="694855"/>
          </a:xfrm>
          <a:prstGeom prst="rect">
            <a:avLst/>
          </a:prstGeom>
          <a:noFill/>
        </p:spPr>
      </p:pic>
      <p:pic>
        <p:nvPicPr>
          <p:cNvPr id="17" name="Picture 78" descr="Bruguiera gymnorrhiza mature hypocotyl Illustration of Bruguiera gymnorrhiza mature hypocotyl symbol,vector,illustration,plant,tree,shrub,mangrove,mature,hypocotyl,Plantae,vascular,Magnoliophyta,angiosperm,flowering plant,Magnoliopsida,dicot,Rosidae,Malpighiales,Rhizophoraceae,Bruguiera,gymnorrhiza">
            <a:extLst>
              <a:ext uri="{FF2B5EF4-FFF2-40B4-BE49-F238E27FC236}">
                <a16:creationId xmlns:a16="http://schemas.microsoft.com/office/drawing/2014/main" id="{8515E512-BFE3-42E2-8D03-D08F416E741B}"/>
              </a:ext>
            </a:extLst>
          </p:cNvPr>
          <p:cNvPicPr>
            <a:picLocks noChangeAspect="1" noChangeArrowheads="1"/>
          </p:cNvPicPr>
          <p:nvPr/>
        </p:nvPicPr>
        <p:blipFill>
          <a:blip r:embed="rId10" cstate="email">
            <a:biLevel thresh="50000"/>
            <a:extLst>
              <a:ext uri="{28A0092B-C50C-407E-A947-70E740481C1C}">
                <a14:useLocalDpi xmlns:a14="http://schemas.microsoft.com/office/drawing/2010/main"/>
              </a:ext>
            </a:extLst>
          </a:blip>
          <a:srcRect/>
          <a:stretch>
            <a:fillRect/>
          </a:stretch>
        </p:blipFill>
        <p:spPr bwMode="auto">
          <a:xfrm rot="3585104">
            <a:off x="5469781" y="2185390"/>
            <a:ext cx="586767" cy="214212"/>
          </a:xfrm>
          <a:prstGeom prst="rect">
            <a:avLst/>
          </a:prstGeom>
          <a:noFill/>
        </p:spPr>
      </p:pic>
      <p:pic>
        <p:nvPicPr>
          <p:cNvPr id="18" name="Picture 76" descr="Bruguiera gymnorrhiza leaf Illustration of Bruguiera gymnorrhiza leaf symbol,vector,illustration,plant,tree,shrub,mangrove,leaf,Plantae,vascular,Magnoliophyta,angiosperm,flowering plant,Magnoliopsida,dicot,Rosidae,Malpighiales,Rhizophoraceae,Bruguiera,gymnorrhiza">
            <a:extLst>
              <a:ext uri="{FF2B5EF4-FFF2-40B4-BE49-F238E27FC236}">
                <a16:creationId xmlns:a16="http://schemas.microsoft.com/office/drawing/2014/main" id="{2DF66FA9-FFC9-5230-6638-23B41D25379B}"/>
              </a:ext>
            </a:extLst>
          </p:cNvPr>
          <p:cNvPicPr>
            <a:picLocks noChangeAspect="1" noChangeArrowheads="1"/>
          </p:cNvPicPr>
          <p:nvPr/>
        </p:nvPicPr>
        <p:blipFill>
          <a:blip r:embed="rId11" cstate="email">
            <a:extLst>
              <a:ext uri="{BEBA8EAE-BF5A-486C-A8C5-ECC9F3942E4B}">
                <a14:imgProps xmlns:a14="http://schemas.microsoft.com/office/drawing/2010/main">
                  <a14:imgLayer r:embed="rId12">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rot="16200000">
            <a:off x="5040543" y="2007672"/>
            <a:ext cx="650196" cy="178781"/>
          </a:xfrm>
          <a:prstGeom prst="rect">
            <a:avLst/>
          </a:prstGeom>
          <a:noFill/>
        </p:spPr>
      </p:pic>
      <p:sp>
        <p:nvSpPr>
          <p:cNvPr id="19" name="Rectangle 18">
            <a:extLst>
              <a:ext uri="{FF2B5EF4-FFF2-40B4-BE49-F238E27FC236}">
                <a16:creationId xmlns:a16="http://schemas.microsoft.com/office/drawing/2014/main" id="{B1AC5D42-575B-63D9-D930-88CE2E8144F0}"/>
              </a:ext>
            </a:extLst>
          </p:cNvPr>
          <p:cNvSpPr/>
          <p:nvPr/>
        </p:nvSpPr>
        <p:spPr>
          <a:xfrm>
            <a:off x="4331149" y="4502505"/>
            <a:ext cx="1800200" cy="10817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84" descr="Ceriops australis Illustration of Ceriops australis symbol,vector,illustration,plant,tree,shrub,yellow,mangrove,Plantae,vascular,Magnoliophyta,angiosperm,flowering plant,Magnoliopsida,dicot,Rosidae,Malpighiales,Rhizophoraceae,Ceriops,australis,estuarine,Australia">
            <a:extLst>
              <a:ext uri="{FF2B5EF4-FFF2-40B4-BE49-F238E27FC236}">
                <a16:creationId xmlns:a16="http://schemas.microsoft.com/office/drawing/2014/main" id="{FB5F3E1B-A32B-0F0C-8E7E-6C7A2F226ED3}"/>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431301" y="4688377"/>
            <a:ext cx="559681" cy="753592"/>
          </a:xfrm>
          <a:prstGeom prst="rect">
            <a:avLst/>
          </a:prstGeom>
          <a:noFill/>
        </p:spPr>
      </p:pic>
      <p:pic>
        <p:nvPicPr>
          <p:cNvPr id="21" name="Picture 86" descr="Ceriops australis leaf Illustration of Ceriops australis leaf symbol,vector,illustration,plant,tree,shrub,yellow,mangrove,leaf,Plantae,vascular,Magnoliophyta,angiosperm,flowering plant,Magnoliopsida,dicot,Rosidae,Malpighiales,Rhizophoraceae,Ceriops,australis,estuarine,Australia">
            <a:extLst>
              <a:ext uri="{FF2B5EF4-FFF2-40B4-BE49-F238E27FC236}">
                <a16:creationId xmlns:a16="http://schemas.microsoft.com/office/drawing/2014/main" id="{976B447D-0C73-E69F-CEB0-256BEC0668B2}"/>
              </a:ext>
            </a:extLst>
          </p:cNvPr>
          <p:cNvPicPr>
            <a:picLocks noChangeAspect="1" noChangeArrowheads="1"/>
          </p:cNvPicPr>
          <p:nvPr/>
        </p:nvPicPr>
        <p:blipFill>
          <a:blip r:embed="rId15" cstate="email">
            <a:extLst>
              <a:ext uri="{BEBA8EAE-BF5A-486C-A8C5-ECC9F3942E4B}">
                <a14:imgProps xmlns:a14="http://schemas.microsoft.com/office/drawing/2010/main">
                  <a14:imgLayer r:embed="rId16">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rot="12191967">
            <a:off x="5471170" y="5255976"/>
            <a:ext cx="611842" cy="270825"/>
          </a:xfrm>
          <a:prstGeom prst="rect">
            <a:avLst/>
          </a:prstGeom>
          <a:noFill/>
        </p:spPr>
      </p:pic>
      <p:pic>
        <p:nvPicPr>
          <p:cNvPr id="22" name="Picture 88" descr="Ceriops australis mature hypocotyl Illustration of Ceriops australis mature hypocotyl symbol,vector,illustration,plant,tree,shrub,yellow,mangrove,mature,hypocotyl,Plantae,vascular,Magnoliophyta,angiosperm,flowering plant,Magnoliopsida,dicot,Rosidae,Malpighiales,Rhizophoraceae,Ceriops,australis,estuarine,Australia">
            <a:extLst>
              <a:ext uri="{FF2B5EF4-FFF2-40B4-BE49-F238E27FC236}">
                <a16:creationId xmlns:a16="http://schemas.microsoft.com/office/drawing/2014/main" id="{E529845B-260B-B89A-3315-F79C49D3BD27}"/>
              </a:ext>
            </a:extLst>
          </p:cNvPr>
          <p:cNvPicPr>
            <a:picLocks noChangeAspect="1" noChangeArrowheads="1"/>
          </p:cNvPicPr>
          <p:nvPr/>
        </p:nvPicPr>
        <p:blipFill>
          <a:blip r:embed="rId17" cstate="email">
            <a:extLst>
              <a:ext uri="{BEBA8EAE-BF5A-486C-A8C5-ECC9F3942E4B}">
                <a14:imgProps xmlns:a14="http://schemas.microsoft.com/office/drawing/2010/main">
                  <a14:imgLayer r:embed="rId18">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rot="5400000">
            <a:off x="4855540" y="4931894"/>
            <a:ext cx="776238" cy="368831"/>
          </a:xfrm>
          <a:prstGeom prst="rect">
            <a:avLst/>
          </a:prstGeom>
          <a:noFill/>
        </p:spPr>
      </p:pic>
      <p:sp>
        <p:nvSpPr>
          <p:cNvPr id="24" name="Oval 23">
            <a:extLst>
              <a:ext uri="{FF2B5EF4-FFF2-40B4-BE49-F238E27FC236}">
                <a16:creationId xmlns:a16="http://schemas.microsoft.com/office/drawing/2014/main" id="{E4102C4D-2C5F-E8D5-268F-252EC36A7FF6}"/>
              </a:ext>
            </a:extLst>
          </p:cNvPr>
          <p:cNvSpPr/>
          <p:nvPr/>
        </p:nvSpPr>
        <p:spPr>
          <a:xfrm>
            <a:off x="5549010" y="4600328"/>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7006270-05A0-C7DC-5B42-D2880583D942}"/>
              </a:ext>
            </a:extLst>
          </p:cNvPr>
          <p:cNvSpPr txBox="1"/>
          <p:nvPr/>
        </p:nvSpPr>
        <p:spPr>
          <a:xfrm>
            <a:off x="5503963" y="4561128"/>
            <a:ext cx="568253" cy="492443"/>
          </a:xfrm>
          <a:prstGeom prst="rect">
            <a:avLst/>
          </a:prstGeom>
          <a:noFill/>
        </p:spPr>
        <p:txBody>
          <a:bodyPr wrap="square" rtlCol="0">
            <a:spAutoFit/>
          </a:bodyPr>
          <a:lstStyle/>
          <a:p>
            <a:pPr algn="ctr"/>
            <a:r>
              <a:rPr lang="en-US" dirty="0"/>
              <a:t>CA</a:t>
            </a:r>
          </a:p>
          <a:p>
            <a:pPr algn="ctr"/>
            <a:r>
              <a:rPr lang="en-US" sz="800" dirty="0"/>
              <a:t>(yellow)</a:t>
            </a:r>
          </a:p>
        </p:txBody>
      </p:sp>
      <p:sp>
        <p:nvSpPr>
          <p:cNvPr id="26" name="Left Arrow 25">
            <a:extLst>
              <a:ext uri="{FF2B5EF4-FFF2-40B4-BE49-F238E27FC236}">
                <a16:creationId xmlns:a16="http://schemas.microsoft.com/office/drawing/2014/main" id="{29AAA4FC-6D26-6102-5FAA-7E66131B34AB}"/>
              </a:ext>
            </a:extLst>
          </p:cNvPr>
          <p:cNvSpPr/>
          <p:nvPr/>
        </p:nvSpPr>
        <p:spPr>
          <a:xfrm rot="1278498">
            <a:off x="3582047" y="7960457"/>
            <a:ext cx="614117" cy="504056"/>
          </a:xfrm>
          <a:prstGeom prst="lef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93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ID the Tree</a:t>
            </a:r>
            <a:endParaRPr lang="en-US" sz="14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8"/>
            <a:ext cx="5677820" cy="76732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07476F6-C179-AC3F-636C-6C31B7234D58}"/>
              </a:ext>
            </a:extLst>
          </p:cNvPr>
          <p:cNvSpPr txBox="1"/>
          <p:nvPr/>
        </p:nvSpPr>
        <p:spPr>
          <a:xfrm>
            <a:off x="594273" y="1064023"/>
            <a:ext cx="564780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River Mangrove Trees </a:t>
            </a:r>
            <a:r>
              <a:rPr lang="en-US" sz="1200" b="1" i="1" dirty="0" err="1">
                <a:solidFill>
                  <a:schemeClr val="bg1"/>
                </a:solidFill>
                <a:latin typeface="Arial Narrow" panose="020B0604020202020204" pitchFamily="34" charset="0"/>
                <a:cs typeface="Arial Narrow" panose="020B0604020202020204" pitchFamily="34" charset="0"/>
              </a:rPr>
              <a:t>Aegiceras</a:t>
            </a:r>
            <a:r>
              <a:rPr lang="en-US" sz="1200" b="1" i="1" dirty="0">
                <a:solidFill>
                  <a:schemeClr val="bg1"/>
                </a:solidFill>
                <a:latin typeface="Arial Narrow" panose="020B0604020202020204" pitchFamily="34" charset="0"/>
                <a:cs typeface="Arial Narrow" panose="020B0604020202020204" pitchFamily="34" charset="0"/>
              </a:rPr>
              <a:t> </a:t>
            </a:r>
            <a:r>
              <a:rPr lang="en-US" sz="1200" b="1" i="1" dirty="0" err="1">
                <a:solidFill>
                  <a:schemeClr val="bg1"/>
                </a:solidFill>
                <a:latin typeface="Arial Narrow" panose="020B0604020202020204" pitchFamily="34" charset="0"/>
                <a:cs typeface="Arial Narrow" panose="020B0604020202020204" pitchFamily="34" charset="0"/>
              </a:rPr>
              <a:t>corniculatum</a:t>
            </a:r>
            <a:r>
              <a:rPr lang="en-US" sz="1200" b="1" i="1" dirty="0">
                <a:solidFill>
                  <a:schemeClr val="bg1"/>
                </a:solidFill>
                <a:latin typeface="Arial Narrow" panose="020B0604020202020204" pitchFamily="34" charset="0"/>
                <a:cs typeface="Arial Narrow" panose="020B0604020202020204" pitchFamily="34" charset="0"/>
              </a:rPr>
              <a:t> </a:t>
            </a:r>
            <a:r>
              <a:rPr lang="en-US" sz="1200" b="1" dirty="0">
                <a:solidFill>
                  <a:schemeClr val="bg1"/>
                </a:solidFill>
                <a:latin typeface="Arial Narrow" panose="020B0604020202020204" pitchFamily="34" charset="0"/>
                <a:cs typeface="Arial Narrow" panose="020B0604020202020204" pitchFamily="34" charset="0"/>
              </a:rPr>
              <a:t>(AC) occur as a bushy shrub 2 to 3 m high. </a:t>
            </a:r>
          </a:p>
        </p:txBody>
      </p:sp>
      <p:sp>
        <p:nvSpPr>
          <p:cNvPr id="17" name="Rectangle 16">
            <a:extLst>
              <a:ext uri="{FF2B5EF4-FFF2-40B4-BE49-F238E27FC236}">
                <a16:creationId xmlns:a16="http://schemas.microsoft.com/office/drawing/2014/main" id="{62C1D714-DDEF-2371-20D5-451CB91A7D77}"/>
              </a:ext>
            </a:extLst>
          </p:cNvPr>
          <p:cNvSpPr/>
          <p:nvPr/>
        </p:nvSpPr>
        <p:spPr>
          <a:xfrm>
            <a:off x="701824" y="8217629"/>
            <a:ext cx="5429525" cy="477454"/>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 name="TextBox 17">
            <a:extLst>
              <a:ext uri="{FF2B5EF4-FFF2-40B4-BE49-F238E27FC236}">
                <a16:creationId xmlns:a16="http://schemas.microsoft.com/office/drawing/2014/main" id="{15CBAD61-69A4-54B8-817D-9F5F96CA5872}"/>
              </a:ext>
            </a:extLst>
          </p:cNvPr>
          <p:cNvSpPr txBox="1"/>
          <p:nvPr/>
        </p:nvSpPr>
        <p:spPr>
          <a:xfrm>
            <a:off x="701328" y="8330670"/>
            <a:ext cx="479288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species code (first letter of Genus &amp; Species) of Tree 1? Ans. </a:t>
            </a:r>
          </a:p>
        </p:txBody>
      </p:sp>
      <p:sp>
        <p:nvSpPr>
          <p:cNvPr id="19" name="Rectangle 18">
            <a:extLst>
              <a:ext uri="{FF2B5EF4-FFF2-40B4-BE49-F238E27FC236}">
                <a16:creationId xmlns:a16="http://schemas.microsoft.com/office/drawing/2014/main" id="{6627B6AE-58C0-012E-8E9A-63A9D8CDA7F4}"/>
              </a:ext>
            </a:extLst>
          </p:cNvPr>
          <p:cNvSpPr/>
          <p:nvPr/>
        </p:nvSpPr>
        <p:spPr>
          <a:xfrm>
            <a:off x="5361797" y="8289480"/>
            <a:ext cx="659491"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green bush next to a body of water&#10;&#10;Description automatically generated">
            <a:extLst>
              <a:ext uri="{FF2B5EF4-FFF2-40B4-BE49-F238E27FC236}">
                <a16:creationId xmlns:a16="http://schemas.microsoft.com/office/drawing/2014/main" id="{AA7FB9F5-E684-1C57-2420-B495926E64A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704139" y="1454063"/>
            <a:ext cx="3721529" cy="3026209"/>
          </a:xfrm>
          <a:prstGeom prst="rect">
            <a:avLst/>
          </a:prstGeom>
        </p:spPr>
      </p:pic>
      <p:pic>
        <p:nvPicPr>
          <p:cNvPr id="29" name="Picture 28" descr="A close up of a white flower&#10;&#10;Description automatically generated">
            <a:extLst>
              <a:ext uri="{FF2B5EF4-FFF2-40B4-BE49-F238E27FC236}">
                <a16:creationId xmlns:a16="http://schemas.microsoft.com/office/drawing/2014/main" id="{59D81FE6-1A2C-FFC0-7E47-12A7E40C8BFB}"/>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a:xfrm rot="5400000">
            <a:off x="3640640" y="2010680"/>
            <a:ext cx="3035728" cy="1922495"/>
          </a:xfrm>
          <a:prstGeom prst="rect">
            <a:avLst/>
          </a:prstGeom>
          <a:ln>
            <a:solidFill>
              <a:schemeClr val="tx1"/>
            </a:solidFill>
          </a:ln>
          <a:effectLst>
            <a:outerShdw blurRad="50800" dist="38100" dir="2700000" algn="tl" rotWithShape="0">
              <a:prstClr val="black">
                <a:alpha val="40000"/>
              </a:prstClr>
            </a:outerShdw>
          </a:effectLst>
        </p:spPr>
      </p:pic>
      <p:pic>
        <p:nvPicPr>
          <p:cNvPr id="37" name="Picture 36" descr="A diagram of a plant&#10;&#10;Description automatically generated">
            <a:extLst>
              <a:ext uri="{FF2B5EF4-FFF2-40B4-BE49-F238E27FC236}">
                <a16:creationId xmlns:a16="http://schemas.microsoft.com/office/drawing/2014/main" id="{0D3D46D3-0518-8055-CD1E-DD453C788E8B}"/>
              </a:ext>
            </a:extLst>
          </p:cNvPr>
          <p:cNvPicPr>
            <a:picLocks noChangeAspect="1"/>
          </p:cNvPicPr>
          <p:nvPr/>
        </p:nvPicPr>
        <p:blipFill rotWithShape="1">
          <a:blip r:embed="rId7" cstate="email">
            <a:biLevel thresh="7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b="-1"/>
          <a:stretch/>
        </p:blipFill>
        <p:spPr>
          <a:xfrm>
            <a:off x="701329" y="4601098"/>
            <a:ext cx="5418423" cy="1699093"/>
          </a:xfrm>
          <a:prstGeom prst="rect">
            <a:avLst/>
          </a:prstGeom>
        </p:spPr>
      </p:pic>
      <p:sp>
        <p:nvSpPr>
          <p:cNvPr id="38" name="Oval 37">
            <a:extLst>
              <a:ext uri="{FF2B5EF4-FFF2-40B4-BE49-F238E27FC236}">
                <a16:creationId xmlns:a16="http://schemas.microsoft.com/office/drawing/2014/main" id="{85653A36-957D-52E8-A4B2-11C815CCAE79}"/>
              </a:ext>
            </a:extLst>
          </p:cNvPr>
          <p:cNvSpPr/>
          <p:nvPr/>
        </p:nvSpPr>
        <p:spPr>
          <a:xfrm>
            <a:off x="783761" y="1545985"/>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BC17695-CC9F-4D22-F59C-90B3443E3971}"/>
              </a:ext>
            </a:extLst>
          </p:cNvPr>
          <p:cNvSpPr txBox="1"/>
          <p:nvPr/>
        </p:nvSpPr>
        <p:spPr>
          <a:xfrm>
            <a:off x="738714" y="1506785"/>
            <a:ext cx="568253" cy="492443"/>
          </a:xfrm>
          <a:prstGeom prst="rect">
            <a:avLst/>
          </a:prstGeom>
          <a:noFill/>
        </p:spPr>
        <p:txBody>
          <a:bodyPr wrap="square" rtlCol="0">
            <a:spAutoFit/>
          </a:bodyPr>
          <a:lstStyle/>
          <a:p>
            <a:pPr algn="ctr"/>
            <a:r>
              <a:rPr lang="en-US" dirty="0"/>
              <a:t>AC</a:t>
            </a:r>
          </a:p>
          <a:p>
            <a:pPr algn="ctr"/>
            <a:r>
              <a:rPr lang="en-US" sz="800" dirty="0"/>
              <a:t>(river)</a:t>
            </a:r>
          </a:p>
        </p:txBody>
      </p:sp>
      <p:sp>
        <p:nvSpPr>
          <p:cNvPr id="40" name="TextBox 39">
            <a:extLst>
              <a:ext uri="{FF2B5EF4-FFF2-40B4-BE49-F238E27FC236}">
                <a16:creationId xmlns:a16="http://schemas.microsoft.com/office/drawing/2014/main" id="{601B14E3-0442-769D-C359-2580FA423765}"/>
              </a:ext>
            </a:extLst>
          </p:cNvPr>
          <p:cNvSpPr txBox="1"/>
          <p:nvPr/>
        </p:nvSpPr>
        <p:spPr>
          <a:xfrm>
            <a:off x="701327" y="4230651"/>
            <a:ext cx="1728192"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Photos: Col Grant @</a:t>
            </a:r>
            <a:r>
              <a:rPr lang="en-US" sz="1000" dirty="0" err="1">
                <a:solidFill>
                  <a:schemeClr val="bg1"/>
                </a:solidFill>
                <a:latin typeface="Arial Narrow" panose="020B0604020202020204" pitchFamily="34" charset="0"/>
                <a:cs typeface="Arial Narrow" panose="020B0604020202020204" pitchFamily="34" charset="0"/>
              </a:rPr>
              <a:t>inaturalist</a:t>
            </a:r>
            <a:endParaRPr lang="en-US" sz="1000" dirty="0">
              <a:solidFill>
                <a:schemeClr val="bg1"/>
              </a:solidFill>
              <a:latin typeface="Arial Narrow" panose="020B0604020202020204" pitchFamily="34" charset="0"/>
              <a:cs typeface="Arial Narrow" panose="020B0604020202020204" pitchFamily="34" charset="0"/>
            </a:endParaRPr>
          </a:p>
        </p:txBody>
      </p:sp>
      <p:sp>
        <p:nvSpPr>
          <p:cNvPr id="41" name="Rectangle 40">
            <a:extLst>
              <a:ext uri="{FF2B5EF4-FFF2-40B4-BE49-F238E27FC236}">
                <a16:creationId xmlns:a16="http://schemas.microsoft.com/office/drawing/2014/main" id="{E9049578-0AD1-5745-8BE6-B0105A306E26}"/>
              </a:ext>
            </a:extLst>
          </p:cNvPr>
          <p:cNvSpPr/>
          <p:nvPr/>
        </p:nvSpPr>
        <p:spPr>
          <a:xfrm>
            <a:off x="678551" y="6358753"/>
            <a:ext cx="4540895" cy="172835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latin typeface="Arial Narrow" panose="020B0604020202020204" pitchFamily="34" charset="0"/>
                <a:cs typeface="Arial Narrow" panose="020B0604020202020204" pitchFamily="34" charset="0"/>
              </a:rPr>
              <a:t>Species Index: </a:t>
            </a:r>
            <a:r>
              <a:rPr lang="en-AU" sz="900" dirty="0">
                <a:solidFill>
                  <a:schemeClr val="tx1"/>
                </a:solidFill>
                <a:latin typeface="Arial Narrow" panose="020B0604020202020204" pitchFamily="34" charset="0"/>
                <a:cs typeface="Arial Narrow" panose="020B0604020202020204" pitchFamily="34" charset="0"/>
              </a:rPr>
              <a:t>Black Mangrove </a:t>
            </a:r>
            <a:r>
              <a:rPr lang="en-AU" sz="900" i="1" dirty="0" err="1">
                <a:solidFill>
                  <a:schemeClr val="tx1"/>
                </a:solidFill>
                <a:latin typeface="Arial Narrow" panose="020B0604020202020204" pitchFamily="34" charset="0"/>
                <a:cs typeface="Arial Narrow" panose="020B0604020202020204" pitchFamily="34" charset="0"/>
              </a:rPr>
              <a:t>Lumnitzera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racemosa</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(RS); Blind-Your-Eye Mangrove </a:t>
            </a:r>
            <a:r>
              <a:rPr lang="en-AU" sz="900" i="1" dirty="0" err="1">
                <a:solidFill>
                  <a:schemeClr val="tx1"/>
                </a:solidFill>
                <a:latin typeface="Arial Narrow" panose="020B0604020202020204" pitchFamily="34" charset="0"/>
                <a:cs typeface="Arial Narrow" panose="020B0604020202020204" pitchFamily="34" charset="0"/>
              </a:rPr>
              <a:t>Excoecaria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agallocha</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(EA); Cannonball Mangrove </a:t>
            </a:r>
            <a:r>
              <a:rPr lang="en-AU" sz="900" i="1" dirty="0" err="1">
                <a:solidFill>
                  <a:schemeClr val="tx1"/>
                </a:solidFill>
                <a:latin typeface="Arial Narrow" panose="020B0604020202020204" pitchFamily="34" charset="0"/>
                <a:cs typeface="Arial Narrow" panose="020B0604020202020204" pitchFamily="34" charset="0"/>
              </a:rPr>
              <a:t>Xylocarpus</a:t>
            </a:r>
            <a:r>
              <a:rPr lang="en-AU" sz="900" i="1" dirty="0">
                <a:solidFill>
                  <a:schemeClr val="tx1"/>
                </a:solidFill>
                <a:latin typeface="Arial Narrow" panose="020B0604020202020204" pitchFamily="34" charset="0"/>
                <a:cs typeface="Arial Narrow" panose="020B0604020202020204" pitchFamily="34" charset="0"/>
              </a:rPr>
              <a:t> granatum </a:t>
            </a:r>
            <a:r>
              <a:rPr lang="en-AU" sz="900" dirty="0">
                <a:solidFill>
                  <a:schemeClr val="tx1"/>
                </a:solidFill>
                <a:latin typeface="Arial Narrow" panose="020B0604020202020204" pitchFamily="34" charset="0"/>
                <a:cs typeface="Arial Narrow" panose="020B0604020202020204" pitchFamily="34" charset="0"/>
              </a:rPr>
              <a:t>(XG); Cedar Mangrove </a:t>
            </a:r>
            <a:r>
              <a:rPr lang="en-AU" sz="900" i="1" dirty="0" err="1">
                <a:solidFill>
                  <a:schemeClr val="tx1"/>
                </a:solidFill>
                <a:latin typeface="Arial Narrow" panose="020B0604020202020204" pitchFamily="34" charset="0"/>
                <a:cs typeface="Arial Narrow" panose="020B0604020202020204" pitchFamily="34" charset="0"/>
              </a:rPr>
              <a:t>Xylocarpus</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mekongensis</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(XM); Club Mangrove </a:t>
            </a:r>
            <a:r>
              <a:rPr lang="en-AU" sz="900" i="1" dirty="0" err="1">
                <a:solidFill>
                  <a:schemeClr val="tx1"/>
                </a:solidFill>
                <a:latin typeface="Arial Narrow" panose="020B0604020202020204" pitchFamily="34" charset="0"/>
                <a:cs typeface="Arial Narrow" panose="020B0604020202020204" pitchFamily="34" charset="0"/>
              </a:rPr>
              <a:t>Aegialitis</a:t>
            </a:r>
            <a:r>
              <a:rPr lang="en-AU" sz="900" i="1" dirty="0">
                <a:solidFill>
                  <a:schemeClr val="tx1"/>
                </a:solidFill>
                <a:latin typeface="Arial Narrow" panose="020B0604020202020204" pitchFamily="34" charset="0"/>
                <a:cs typeface="Arial Narrow" panose="020B0604020202020204" pitchFamily="34" charset="0"/>
              </a:rPr>
              <a:t> annulate </a:t>
            </a:r>
            <a:r>
              <a:rPr lang="en-AU" sz="900" dirty="0">
                <a:solidFill>
                  <a:schemeClr val="tx1"/>
                </a:solidFill>
                <a:latin typeface="Arial Narrow" panose="020B0604020202020204" pitchFamily="34" charset="0"/>
                <a:cs typeface="Arial Narrow" panose="020B0604020202020204" pitchFamily="34" charset="0"/>
              </a:rPr>
              <a:t>(AA); Freshwater Mangrove </a:t>
            </a:r>
            <a:r>
              <a:rPr lang="en-AU" sz="900" i="1" dirty="0">
                <a:solidFill>
                  <a:schemeClr val="tx1"/>
                </a:solidFill>
                <a:latin typeface="Arial Narrow" panose="020B0604020202020204" pitchFamily="34" charset="0"/>
                <a:cs typeface="Arial Narrow" panose="020B0604020202020204" pitchFamily="34" charset="0"/>
              </a:rPr>
              <a:t>Barringtonia racemose </a:t>
            </a:r>
            <a:r>
              <a:rPr lang="en-AU" sz="900" dirty="0">
                <a:solidFill>
                  <a:schemeClr val="tx1"/>
                </a:solidFill>
                <a:latin typeface="Arial Narrow" panose="020B0604020202020204" pitchFamily="34" charset="0"/>
                <a:cs typeface="Arial Narrow" panose="020B0604020202020204" pitchFamily="34" charset="0"/>
              </a:rPr>
              <a:t>(BR); Grey Mangrove </a:t>
            </a:r>
            <a:r>
              <a:rPr lang="en-AU" sz="900" i="1" dirty="0" err="1">
                <a:solidFill>
                  <a:schemeClr val="tx1"/>
                </a:solidFill>
                <a:latin typeface="Arial Narrow" panose="020B0604020202020204" pitchFamily="34" charset="0"/>
                <a:cs typeface="Arial Narrow" panose="020B0604020202020204" pitchFamily="34" charset="0"/>
              </a:rPr>
              <a:t>Avicennia</a:t>
            </a:r>
            <a:r>
              <a:rPr lang="en-AU" sz="900" i="1" dirty="0">
                <a:solidFill>
                  <a:schemeClr val="tx1"/>
                </a:solidFill>
                <a:latin typeface="Arial Narrow" panose="020B0604020202020204" pitchFamily="34" charset="0"/>
                <a:cs typeface="Arial Narrow" panose="020B0604020202020204" pitchFamily="34" charset="0"/>
              </a:rPr>
              <a:t> marina </a:t>
            </a:r>
            <a:r>
              <a:rPr lang="en-AU" sz="900" dirty="0">
                <a:solidFill>
                  <a:schemeClr val="tx1"/>
                </a:solidFill>
                <a:latin typeface="Arial Narrow" panose="020B0604020202020204" pitchFamily="34" charset="0"/>
                <a:cs typeface="Arial Narrow" panose="020B0604020202020204" pitchFamily="34" charset="0"/>
              </a:rPr>
              <a:t>(AM); Holly Mangrove </a:t>
            </a:r>
            <a:r>
              <a:rPr lang="en-AU" sz="900" i="1" dirty="0">
                <a:solidFill>
                  <a:schemeClr val="tx1"/>
                </a:solidFill>
                <a:latin typeface="Arial Narrow" panose="020B0604020202020204" pitchFamily="34" charset="0"/>
                <a:cs typeface="Arial Narrow" panose="020B0604020202020204" pitchFamily="34" charset="0"/>
              </a:rPr>
              <a:t>Acanthus </a:t>
            </a:r>
            <a:r>
              <a:rPr lang="en-AU" sz="900" i="1" dirty="0" err="1">
                <a:solidFill>
                  <a:schemeClr val="tx1"/>
                </a:solidFill>
                <a:latin typeface="Arial Narrow" panose="020B0604020202020204" pitchFamily="34" charset="0"/>
                <a:cs typeface="Arial Narrow" panose="020B0604020202020204" pitchFamily="34" charset="0"/>
              </a:rPr>
              <a:t>ilicifolius</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(AI); Large-Leafed Orange Mangrove </a:t>
            </a:r>
            <a:r>
              <a:rPr lang="en-AU" sz="900" i="1" dirty="0" err="1">
                <a:solidFill>
                  <a:schemeClr val="tx1"/>
                </a:solidFill>
                <a:latin typeface="Arial Narrow" panose="020B0604020202020204" pitchFamily="34" charset="0"/>
                <a:cs typeface="Arial Narrow" panose="020B0604020202020204" pitchFamily="34" charset="0"/>
              </a:rPr>
              <a:t>Bruguiera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gymnorrhiza</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(BG); Looking-Glass Mangrove </a:t>
            </a:r>
            <a:r>
              <a:rPr lang="en-AU" sz="900" i="1" dirty="0" err="1">
                <a:solidFill>
                  <a:schemeClr val="tx1"/>
                </a:solidFill>
                <a:latin typeface="Arial Narrow" panose="020B0604020202020204" pitchFamily="34" charset="0"/>
                <a:cs typeface="Arial Narrow" panose="020B0604020202020204" pitchFamily="34" charset="0"/>
              </a:rPr>
              <a:t>Heritiera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littoralis</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(HL); Mangrove Apple </a:t>
            </a:r>
            <a:r>
              <a:rPr lang="en-AU" sz="900" i="1" dirty="0" err="1">
                <a:solidFill>
                  <a:schemeClr val="tx1"/>
                </a:solidFill>
                <a:latin typeface="Arial Narrow" panose="020B0604020202020204" pitchFamily="34" charset="0"/>
                <a:cs typeface="Arial Narrow" panose="020B0604020202020204" pitchFamily="34" charset="0"/>
              </a:rPr>
              <a:t>Sonneratia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caseolaris</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(SC); Mangrove Fern </a:t>
            </a:r>
            <a:r>
              <a:rPr lang="en-AU" sz="900" i="1" dirty="0" err="1">
                <a:solidFill>
                  <a:schemeClr val="tx1"/>
                </a:solidFill>
                <a:latin typeface="Arial Narrow" panose="020B0604020202020204" pitchFamily="34" charset="0"/>
                <a:cs typeface="Arial Narrow" panose="020B0604020202020204" pitchFamily="34" charset="0"/>
              </a:rPr>
              <a:t>Acrostichum</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speciosum</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(AS) Mangrove Lily </a:t>
            </a:r>
            <a:r>
              <a:rPr lang="en-AU" sz="900" i="1" dirty="0">
                <a:solidFill>
                  <a:schemeClr val="tx1"/>
                </a:solidFill>
                <a:latin typeface="Arial Narrow" panose="020B0604020202020204" pitchFamily="34" charset="0"/>
                <a:cs typeface="Arial Narrow" panose="020B0604020202020204" pitchFamily="34" charset="0"/>
              </a:rPr>
              <a:t>Crinum </a:t>
            </a:r>
            <a:r>
              <a:rPr lang="en-AU" sz="900" i="1" dirty="0" err="1">
                <a:solidFill>
                  <a:schemeClr val="tx1"/>
                </a:solidFill>
                <a:latin typeface="Arial Narrow" panose="020B0604020202020204" pitchFamily="34" charset="0"/>
                <a:cs typeface="Arial Narrow" panose="020B0604020202020204" pitchFamily="34" charset="0"/>
              </a:rPr>
              <a:t>pedunculatum</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(CP); Mangrove Palm </a:t>
            </a:r>
            <a:r>
              <a:rPr lang="en-AU" sz="900" i="1" dirty="0" err="1">
                <a:solidFill>
                  <a:schemeClr val="tx1"/>
                </a:solidFill>
                <a:latin typeface="Arial Narrow" panose="020B0604020202020204" pitchFamily="34" charset="0"/>
                <a:cs typeface="Arial Narrow" panose="020B0604020202020204" pitchFamily="34" charset="0"/>
              </a:rPr>
              <a:t>Nypa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fruticans</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(NF); Myrtle Mangrove </a:t>
            </a:r>
            <a:r>
              <a:rPr lang="en-AU" sz="900" i="1" dirty="0" err="1">
                <a:solidFill>
                  <a:schemeClr val="tx1"/>
                </a:solidFill>
                <a:latin typeface="Arial Narrow" panose="020B0604020202020204" pitchFamily="34" charset="0"/>
                <a:cs typeface="Arial Narrow" panose="020B0604020202020204" pitchFamily="34" charset="0"/>
              </a:rPr>
              <a:t>Osbornia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octodonta</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(OO); Native Hibiscus </a:t>
            </a:r>
            <a:r>
              <a:rPr lang="en-AU" sz="900" i="1" dirty="0">
                <a:solidFill>
                  <a:schemeClr val="tx1"/>
                </a:solidFill>
                <a:latin typeface="Arial Narrow" panose="020B0604020202020204" pitchFamily="34" charset="0"/>
                <a:cs typeface="Arial Narrow" panose="020B0604020202020204" pitchFamily="34" charset="0"/>
              </a:rPr>
              <a:t>Hibiscus tiliaceus </a:t>
            </a:r>
            <a:r>
              <a:rPr lang="en-AU" sz="900" dirty="0">
                <a:solidFill>
                  <a:schemeClr val="tx1"/>
                </a:solidFill>
                <a:latin typeface="Arial Narrow" panose="020B0604020202020204" pitchFamily="34" charset="0"/>
                <a:cs typeface="Arial Narrow" panose="020B0604020202020204" pitchFamily="34" charset="0"/>
              </a:rPr>
              <a:t>(HT); Red Mangrove </a:t>
            </a:r>
            <a:r>
              <a:rPr lang="en-AU" sz="900" i="1" dirty="0">
                <a:solidFill>
                  <a:schemeClr val="tx1"/>
                </a:solidFill>
                <a:latin typeface="Arial Narrow" panose="020B0604020202020204" pitchFamily="34" charset="0"/>
                <a:cs typeface="Arial Narrow" panose="020B0604020202020204" pitchFamily="34" charset="0"/>
              </a:rPr>
              <a:t>Rhizophora </a:t>
            </a:r>
            <a:r>
              <a:rPr lang="en-AU" sz="900" i="1" dirty="0" err="1">
                <a:solidFill>
                  <a:schemeClr val="tx1"/>
                </a:solidFill>
                <a:latin typeface="Arial Narrow" panose="020B0604020202020204" pitchFamily="34" charset="0"/>
                <a:cs typeface="Arial Narrow" panose="020B0604020202020204" pitchFamily="34" charset="0"/>
              </a:rPr>
              <a:t>stylosa</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(RS); River Mangrove </a:t>
            </a:r>
            <a:r>
              <a:rPr lang="en-AU" sz="900" i="1" dirty="0" err="1">
                <a:solidFill>
                  <a:schemeClr val="tx1"/>
                </a:solidFill>
                <a:latin typeface="Arial Narrow" panose="020B0604020202020204" pitchFamily="34" charset="0"/>
                <a:cs typeface="Arial Narrow" panose="020B0604020202020204" pitchFamily="34" charset="0"/>
              </a:rPr>
              <a:t>Aegiceras</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corniculatum</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(AC); Small-Leafed Orange Mangrove </a:t>
            </a:r>
            <a:r>
              <a:rPr lang="en-AU" sz="900" i="1" dirty="0" err="1">
                <a:solidFill>
                  <a:schemeClr val="tx1"/>
                </a:solidFill>
                <a:latin typeface="Arial Narrow" panose="020B0604020202020204" pitchFamily="34" charset="0"/>
                <a:cs typeface="Arial Narrow" panose="020B0604020202020204" pitchFamily="34" charset="0"/>
              </a:rPr>
              <a:t>Bruguiera</a:t>
            </a:r>
            <a:r>
              <a:rPr lang="en-AU" sz="900" i="1" dirty="0">
                <a:solidFill>
                  <a:schemeClr val="tx1"/>
                </a:solidFill>
                <a:latin typeface="Arial Narrow" panose="020B0604020202020204" pitchFamily="34" charset="0"/>
                <a:cs typeface="Arial Narrow" panose="020B0604020202020204" pitchFamily="34" charset="0"/>
              </a:rPr>
              <a:t> parviflora </a:t>
            </a:r>
            <a:r>
              <a:rPr lang="en-AU" sz="900" dirty="0">
                <a:solidFill>
                  <a:schemeClr val="tx1"/>
                </a:solidFill>
                <a:latin typeface="Arial Narrow" panose="020B0604020202020204" pitchFamily="34" charset="0"/>
                <a:cs typeface="Arial Narrow" panose="020B0604020202020204" pitchFamily="34" charset="0"/>
              </a:rPr>
              <a:t>(BP); Tall-Stilted Mangrove </a:t>
            </a:r>
            <a:r>
              <a:rPr lang="en-AU" sz="900" i="1" dirty="0">
                <a:solidFill>
                  <a:schemeClr val="tx1"/>
                </a:solidFill>
                <a:latin typeface="Arial Narrow" panose="020B0604020202020204" pitchFamily="34" charset="0"/>
                <a:cs typeface="Arial Narrow" panose="020B0604020202020204" pitchFamily="34" charset="0"/>
              </a:rPr>
              <a:t>Rhizophora apiculate </a:t>
            </a:r>
            <a:r>
              <a:rPr lang="en-AU" sz="900" dirty="0">
                <a:solidFill>
                  <a:schemeClr val="tx1"/>
                </a:solidFill>
                <a:latin typeface="Arial Narrow" panose="020B0604020202020204" pitchFamily="34" charset="0"/>
                <a:cs typeface="Arial Narrow" panose="020B0604020202020204" pitchFamily="34" charset="0"/>
              </a:rPr>
              <a:t>(RA); Wrinkle Pod Mangrove </a:t>
            </a:r>
            <a:r>
              <a:rPr lang="en-AU" sz="900" i="1" dirty="0" err="1">
                <a:solidFill>
                  <a:schemeClr val="tx1"/>
                </a:solidFill>
                <a:latin typeface="Arial Narrow" panose="020B0604020202020204" pitchFamily="34" charset="0"/>
                <a:cs typeface="Arial Narrow" panose="020B0604020202020204" pitchFamily="34" charset="0"/>
              </a:rPr>
              <a:t>Cynometra</a:t>
            </a:r>
            <a:r>
              <a:rPr lang="en-AU" sz="900" i="1" dirty="0">
                <a:solidFill>
                  <a:schemeClr val="tx1"/>
                </a:solidFill>
                <a:latin typeface="Arial Narrow" panose="020B0604020202020204" pitchFamily="34" charset="0"/>
                <a:cs typeface="Arial Narrow" panose="020B0604020202020204" pitchFamily="34" charset="0"/>
              </a:rPr>
              <a:t> </a:t>
            </a:r>
            <a:r>
              <a:rPr lang="en-AU" sz="900" i="1" dirty="0" err="1">
                <a:solidFill>
                  <a:schemeClr val="tx1"/>
                </a:solidFill>
                <a:latin typeface="Arial Narrow" panose="020B0604020202020204" pitchFamily="34" charset="0"/>
                <a:cs typeface="Arial Narrow" panose="020B0604020202020204" pitchFamily="34" charset="0"/>
              </a:rPr>
              <a:t>iripa</a:t>
            </a:r>
            <a:r>
              <a:rPr lang="en-AU" sz="900" i="1" dirty="0">
                <a:solidFill>
                  <a:schemeClr val="tx1"/>
                </a:solidFill>
                <a:latin typeface="Arial Narrow" panose="020B0604020202020204" pitchFamily="34" charset="0"/>
                <a:cs typeface="Arial Narrow" panose="020B0604020202020204" pitchFamily="34" charset="0"/>
              </a:rPr>
              <a:t> </a:t>
            </a:r>
            <a:r>
              <a:rPr lang="en-AU" sz="900" dirty="0">
                <a:solidFill>
                  <a:schemeClr val="tx1"/>
                </a:solidFill>
                <a:latin typeface="Arial Narrow" panose="020B0604020202020204" pitchFamily="34" charset="0"/>
                <a:cs typeface="Arial Narrow" panose="020B0604020202020204" pitchFamily="34" charset="0"/>
              </a:rPr>
              <a:t>(CI); Yellow Mangrove </a:t>
            </a:r>
            <a:r>
              <a:rPr lang="en-AU" sz="900" i="1" dirty="0" err="1">
                <a:solidFill>
                  <a:schemeClr val="tx1"/>
                </a:solidFill>
                <a:latin typeface="Arial Narrow" panose="020B0604020202020204" pitchFamily="34" charset="0"/>
                <a:cs typeface="Arial Narrow" panose="020B0604020202020204" pitchFamily="34" charset="0"/>
              </a:rPr>
              <a:t>Ceriops</a:t>
            </a:r>
            <a:r>
              <a:rPr lang="en-AU" sz="900" i="1" dirty="0">
                <a:solidFill>
                  <a:schemeClr val="tx1"/>
                </a:solidFill>
                <a:latin typeface="Arial Narrow" panose="020B0604020202020204" pitchFamily="34" charset="0"/>
                <a:cs typeface="Arial Narrow" panose="020B0604020202020204" pitchFamily="34" charset="0"/>
              </a:rPr>
              <a:t> australis </a:t>
            </a:r>
            <a:r>
              <a:rPr lang="en-AU" sz="900" dirty="0">
                <a:solidFill>
                  <a:schemeClr val="tx1"/>
                </a:solidFill>
                <a:latin typeface="Arial Narrow" panose="020B0604020202020204" pitchFamily="34" charset="0"/>
                <a:cs typeface="Arial Narrow" panose="020B0604020202020204" pitchFamily="34" charset="0"/>
              </a:rPr>
              <a:t>(CA).  </a:t>
            </a:r>
            <a:endParaRPr lang="en-US" sz="900" dirty="0">
              <a:solidFill>
                <a:schemeClr val="tx1"/>
              </a:solidFill>
              <a:latin typeface="Arial Narrow" panose="020B0604020202020204" pitchFamily="34" charset="0"/>
              <a:cs typeface="Arial Narrow" panose="020B0604020202020204" pitchFamily="34" charset="0"/>
            </a:endParaRPr>
          </a:p>
        </p:txBody>
      </p:sp>
      <p:pic>
        <p:nvPicPr>
          <p:cNvPr id="50" name="Picture 42" descr="Avicennia marina (Grey Mangrove) fruit Illustration of Avicennia marina (Grey Mangrove) fruit symbol,vector,illustration,plant,tree,shrub,grey,mangrove,white,mangrove,fruit,Plantae,vascular,Magnoliophyta,angiosperm,flowering plant,Magnoliopsida,dicot,Asteridae,Lamiales,Acanthaceae,Avicennia,marina,estuarine,Africa,Asia,Australia">
            <a:extLst>
              <a:ext uri="{FF2B5EF4-FFF2-40B4-BE49-F238E27FC236}">
                <a16:creationId xmlns:a16="http://schemas.microsoft.com/office/drawing/2014/main" id="{B4867406-DAA6-5862-872D-F9DAEE7C4EF6}"/>
              </a:ext>
            </a:extLst>
          </p:cNvPr>
          <p:cNvPicPr>
            <a:picLocks noChangeAspect="1" noChangeArrowheads="1"/>
          </p:cNvPicPr>
          <p:nvPr/>
        </p:nvPicPr>
        <p:blipFill>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55288" y="5184323"/>
            <a:ext cx="251679" cy="229001"/>
          </a:xfrm>
          <a:prstGeom prst="rect">
            <a:avLst/>
          </a:prstGeom>
          <a:noFill/>
        </p:spPr>
      </p:pic>
      <p:pic>
        <p:nvPicPr>
          <p:cNvPr id="51" name="Picture 56" descr="Excoecaria agallocha seed capsule Illustration of Excoecaria agallocha seed capsule symbol,vector,illustration,plant,tree,shrub,milky,mangrove,blind-your-eye,mangrove river,poison,tree,Plantae,vascular,Magnoliophyta,angiosperm,flowering plant,Magnoliopsida,dicot,Rosidae,Malpighiales,Euphorbiaceae,Excoecaria,agallocha,Australia">
            <a:extLst>
              <a:ext uri="{FF2B5EF4-FFF2-40B4-BE49-F238E27FC236}">
                <a16:creationId xmlns:a16="http://schemas.microsoft.com/office/drawing/2014/main" id="{2B183BD5-D728-FB55-55EC-512ED8033885}"/>
              </a:ext>
            </a:extLst>
          </p:cNvPr>
          <p:cNvPicPr>
            <a:picLocks noChangeAspect="1" noChangeArrowheads="1"/>
          </p:cNvPicPr>
          <p:nvPr/>
        </p:nvPicPr>
        <p:blipFill>
          <a:blip r:embed="rId11" cstate="email">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645024" y="5121414"/>
            <a:ext cx="360040" cy="270071"/>
          </a:xfrm>
          <a:prstGeom prst="rect">
            <a:avLst/>
          </a:prstGeom>
          <a:noFill/>
        </p:spPr>
      </p:pic>
      <p:pic>
        <p:nvPicPr>
          <p:cNvPr id="52" name="Picture 82" descr="Lumnitzera racemosa flower Illustration of Lumnitzera racemosa flower symbol,vector,illustration,plant,tree,shrub,mangrove,flower,Plantae,vascular,Magnoliophyta,angiosperm,flowering plant,Magnoliopsida,dicot,Rosidae,Myrtales,Combretaceae,Lumnitzera,racemosa,Indo-Pacific">
            <a:extLst>
              <a:ext uri="{FF2B5EF4-FFF2-40B4-BE49-F238E27FC236}">
                <a16:creationId xmlns:a16="http://schemas.microsoft.com/office/drawing/2014/main" id="{049F2760-C3A5-3507-ED4A-0124B761B9FE}"/>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p:blipFill>
        <p:spPr bwMode="auto">
          <a:xfrm rot="18426591">
            <a:off x="5271685" y="5841098"/>
            <a:ext cx="371563" cy="315820"/>
          </a:xfrm>
          <a:prstGeom prst="rect">
            <a:avLst/>
          </a:prstGeom>
          <a:noFill/>
        </p:spPr>
      </p:pic>
      <p:pic>
        <p:nvPicPr>
          <p:cNvPr id="11" name="Picture 10" descr="A table with text on it&#10;&#10;Description automatically generated">
            <a:extLst>
              <a:ext uri="{FF2B5EF4-FFF2-40B4-BE49-F238E27FC236}">
                <a16:creationId xmlns:a16="http://schemas.microsoft.com/office/drawing/2014/main" id="{8A1907EE-1A9E-195C-19BC-E08F195E8962}"/>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445606" y="6527196"/>
            <a:ext cx="499762" cy="1551871"/>
          </a:xfrm>
          <a:prstGeom prst="rect">
            <a:avLst/>
          </a:prstGeom>
        </p:spPr>
      </p:pic>
      <p:sp>
        <p:nvSpPr>
          <p:cNvPr id="12" name="TextBox 11">
            <a:extLst>
              <a:ext uri="{FF2B5EF4-FFF2-40B4-BE49-F238E27FC236}">
                <a16:creationId xmlns:a16="http://schemas.microsoft.com/office/drawing/2014/main" id="{BFEA0294-D981-CA33-FD65-75BF3EDEA98E}"/>
              </a:ext>
            </a:extLst>
          </p:cNvPr>
          <p:cNvSpPr txBox="1"/>
          <p:nvPr/>
        </p:nvSpPr>
        <p:spPr>
          <a:xfrm>
            <a:off x="5406764" y="6304772"/>
            <a:ext cx="744074"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Example</a:t>
            </a:r>
          </a:p>
        </p:txBody>
      </p:sp>
    </p:spTree>
    <p:extLst>
      <p:ext uri="{BB962C8B-B14F-4D97-AF65-F5344CB8AC3E}">
        <p14:creationId xmlns:p14="http://schemas.microsoft.com/office/powerpoint/2010/main" val="219488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9"/>
            <a:ext cx="5677820" cy="3533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BD9709-F174-ABEF-D146-854D59D54716}"/>
              </a:ext>
            </a:extLst>
          </p:cNvPr>
          <p:cNvSpPr txBox="1"/>
          <p:nvPr/>
        </p:nvSpPr>
        <p:spPr>
          <a:xfrm>
            <a:off x="615922" y="1043608"/>
            <a:ext cx="5549382"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Save the mangrove trees and help save the planet!</a:t>
            </a:r>
            <a:endParaRPr lang="en-US" sz="1200" b="1" dirty="0">
              <a:solidFill>
                <a:schemeClr val="bg1"/>
              </a:solidFill>
              <a:latin typeface="Arial Narrow" panose="020B0604020202020204" pitchFamily="34" charset="0"/>
              <a:cs typeface="Arial Narrow" panose="020B0604020202020204" pitchFamily="34" charset="0"/>
            </a:endParaRPr>
          </a:p>
        </p:txBody>
      </p:sp>
      <p:sp>
        <p:nvSpPr>
          <p:cNvPr id="6" name="TextBox 5">
            <a:extLst>
              <a:ext uri="{FF2B5EF4-FFF2-40B4-BE49-F238E27FC236}">
                <a16:creationId xmlns:a16="http://schemas.microsoft.com/office/drawing/2014/main" id="{31FDFBD4-F7C1-72A8-1584-C9A0E9D50538}"/>
              </a:ext>
            </a:extLst>
          </p:cNvPr>
          <p:cNvSpPr txBox="1"/>
          <p:nvPr/>
        </p:nvSpPr>
        <p:spPr>
          <a:xfrm>
            <a:off x="491677" y="1455592"/>
            <a:ext cx="5755699" cy="120032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During these transect (long plot) studies you will be doing lots of measuring. Dr Jock Mackenzie converts your measurements of tree girth (circumference) and tree height to estimate the amount of carbon dioxide the mangrove forest removes from the atmosphere (via photosynthesis) every year. This information is used to preserve and protect mangrove forests. By measuring the trees and sending that information to Jock, you will be directly helping to reduce carbon emissions by saving the mangrove trees. </a:t>
            </a:r>
          </a:p>
        </p:txBody>
      </p:sp>
      <p:sp>
        <p:nvSpPr>
          <p:cNvPr id="12" name="TextBox 11">
            <a:extLst>
              <a:ext uri="{FF2B5EF4-FFF2-40B4-BE49-F238E27FC236}">
                <a16:creationId xmlns:a16="http://schemas.microsoft.com/office/drawing/2014/main" id="{72C74DBC-CF90-2AAB-C06E-BDE497AB3739}"/>
              </a:ext>
            </a:extLst>
          </p:cNvPr>
          <p:cNvSpPr txBox="1"/>
          <p:nvPr/>
        </p:nvSpPr>
        <p:spPr>
          <a:xfrm>
            <a:off x="501939" y="3238593"/>
            <a:ext cx="5789149" cy="830997"/>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You can measure tree thickness two ways: </a:t>
            </a:r>
          </a:p>
          <a:p>
            <a:pPr marL="228600" indent="-228600">
              <a:buAutoNum type="arabicParenBoth"/>
            </a:pPr>
            <a:r>
              <a:rPr lang="en-US" sz="1200" dirty="0">
                <a:latin typeface="Arial Narrow" panose="020B0604020202020204" pitchFamily="34" charset="0"/>
                <a:cs typeface="Arial Narrow" panose="020B0604020202020204" pitchFamily="34" charset="0"/>
              </a:rPr>
              <a:t>Wrap the measuring tape around the tree to measure its girth (circumference); or</a:t>
            </a:r>
          </a:p>
          <a:p>
            <a:pPr marL="228600" indent="-228600">
              <a:buAutoNum type="arabicParenBoth"/>
            </a:pPr>
            <a:r>
              <a:rPr lang="en-US" sz="1200" dirty="0">
                <a:latin typeface="Arial Narrow" panose="020B0604020202020204" pitchFamily="34" charset="0"/>
                <a:cs typeface="Arial Narrow" panose="020B0604020202020204" pitchFamily="34" charset="0"/>
              </a:rPr>
              <a:t>Use a set of vernier calipers (or ruler) to measure tree DIAMETER - and later in class, convert all measurements of diameter (D) to circumference (C) using the formula: C = 3.14 x D. </a:t>
            </a:r>
          </a:p>
        </p:txBody>
      </p:sp>
      <p:sp>
        <p:nvSpPr>
          <p:cNvPr id="4" name="TextBox 3">
            <a:extLst>
              <a:ext uri="{FF2B5EF4-FFF2-40B4-BE49-F238E27FC236}">
                <a16:creationId xmlns:a16="http://schemas.microsoft.com/office/drawing/2014/main" id="{D400134D-7B2E-D9FC-77ED-AE77BD00AF32}"/>
              </a:ext>
            </a:extLst>
          </p:cNvPr>
          <p:cNvSpPr txBox="1"/>
          <p:nvPr/>
        </p:nvSpPr>
        <p:spPr>
          <a:xfrm>
            <a:off x="1273961" y="174382"/>
            <a:ext cx="4191130" cy="707886"/>
          </a:xfrm>
          <a:prstGeom prst="rect">
            <a:avLst/>
          </a:prstGeom>
          <a:noFill/>
        </p:spPr>
        <p:txBody>
          <a:bodyPr wrap="square" rtlCol="0">
            <a:spAutoFit/>
          </a:bodyPr>
          <a:lstStyle/>
          <a:p>
            <a:pPr algn="ctr"/>
            <a:r>
              <a:rPr lang="en-US" sz="2800" b="1" dirty="0">
                <a:latin typeface="Arial Narrow" pitchFamily="34" charset="0"/>
              </a:rPr>
              <a:t>Measure tree GIRTH</a:t>
            </a:r>
          </a:p>
          <a:p>
            <a:pPr algn="ctr"/>
            <a:r>
              <a:rPr lang="en-US" sz="1200" dirty="0">
                <a:latin typeface="Arial Narrow" pitchFamily="34" charset="0"/>
              </a:rPr>
              <a:t>a.k.a. circumference</a:t>
            </a:r>
          </a:p>
        </p:txBody>
      </p:sp>
      <p:pic>
        <p:nvPicPr>
          <p:cNvPr id="10" name="Picture 9" descr="A person cutting a tree with scissors&#10;&#10;Description automatically generated">
            <a:extLst>
              <a:ext uri="{FF2B5EF4-FFF2-40B4-BE49-F238E27FC236}">
                <a16:creationId xmlns:a16="http://schemas.microsoft.com/office/drawing/2014/main" id="{ED2C313C-3677-FF28-09FC-7742F23A725F}"/>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529478" y="4094463"/>
            <a:ext cx="5738431" cy="3645889"/>
          </a:xfrm>
          <a:prstGeom prst="rect">
            <a:avLst/>
          </a:prstGeom>
        </p:spPr>
      </p:pic>
      <p:pic>
        <p:nvPicPr>
          <p:cNvPr id="13" name="Picture 30" descr="3 Ways to Calculate the Circumference of a Circle - wikiHow">
            <a:extLst>
              <a:ext uri="{FF2B5EF4-FFF2-40B4-BE49-F238E27FC236}">
                <a16:creationId xmlns:a16="http://schemas.microsoft.com/office/drawing/2014/main" id="{17E43D96-0BA9-0E24-5685-7F8A741558EE}"/>
              </a:ext>
            </a:extLst>
          </p:cNvPr>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4909668" y="6545852"/>
            <a:ext cx="1319294" cy="98947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46B8F18-E694-1F64-7296-E559EEE3F07D}"/>
              </a:ext>
            </a:extLst>
          </p:cNvPr>
          <p:cNvSpPr txBox="1"/>
          <p:nvPr/>
        </p:nvSpPr>
        <p:spPr>
          <a:xfrm>
            <a:off x="564258" y="5497332"/>
            <a:ext cx="1512168" cy="369332"/>
          </a:xfrm>
          <a:prstGeom prst="rect">
            <a:avLst/>
          </a:prstGeom>
          <a:noFill/>
        </p:spPr>
        <p:txBody>
          <a:bodyPr wrap="square" rtlCol="0">
            <a:spAutoFit/>
          </a:bodyPr>
          <a:lstStyle/>
          <a:p>
            <a:r>
              <a:rPr lang="en-US" dirty="0" err="1">
                <a:solidFill>
                  <a:schemeClr val="bg1"/>
                </a:solidFill>
                <a:highlight>
                  <a:srgbClr val="000000"/>
                </a:highlight>
                <a:latin typeface="Bradley Hand" pitchFamily="2" charset="77"/>
              </a:rPr>
              <a:t>callipers</a:t>
            </a:r>
            <a:endParaRPr lang="en-US" dirty="0">
              <a:solidFill>
                <a:schemeClr val="bg1"/>
              </a:solidFill>
              <a:highlight>
                <a:srgbClr val="000000"/>
              </a:highlight>
              <a:latin typeface="Bradley Hand" pitchFamily="2" charset="77"/>
            </a:endParaRPr>
          </a:p>
        </p:txBody>
      </p:sp>
      <p:sp>
        <p:nvSpPr>
          <p:cNvPr id="15" name="TextBox 14">
            <a:extLst>
              <a:ext uri="{FF2B5EF4-FFF2-40B4-BE49-F238E27FC236}">
                <a16:creationId xmlns:a16="http://schemas.microsoft.com/office/drawing/2014/main" id="{8AD73039-7912-D4FC-47DE-6FC6849D87EA}"/>
              </a:ext>
            </a:extLst>
          </p:cNvPr>
          <p:cNvSpPr txBox="1"/>
          <p:nvPr/>
        </p:nvSpPr>
        <p:spPr>
          <a:xfrm>
            <a:off x="4864258" y="7517188"/>
            <a:ext cx="1512168" cy="223164"/>
          </a:xfrm>
          <a:prstGeom prst="rect">
            <a:avLst/>
          </a:prstGeom>
          <a:noFill/>
        </p:spPr>
        <p:txBody>
          <a:bodyPr wrap="square">
            <a:spAutoFit/>
          </a:bodyPr>
          <a:lstStyle/>
          <a:p>
            <a:r>
              <a:rPr lang="en-US" sz="800" dirty="0">
                <a:solidFill>
                  <a:schemeClr val="bg1"/>
                </a:solidFill>
                <a:latin typeface="Arial Narrow" panose="020B0604020202020204" pitchFamily="34" charset="0"/>
                <a:cs typeface="Arial Narrow" panose="020B0604020202020204" pitchFamily="34" charset="0"/>
              </a:rPr>
              <a:t>Photo: Global Mangrove Alliance</a:t>
            </a:r>
          </a:p>
        </p:txBody>
      </p:sp>
      <p:sp>
        <p:nvSpPr>
          <p:cNvPr id="16" name="Rectangle 15">
            <a:extLst>
              <a:ext uri="{FF2B5EF4-FFF2-40B4-BE49-F238E27FC236}">
                <a16:creationId xmlns:a16="http://schemas.microsoft.com/office/drawing/2014/main" id="{943D742F-8267-78CF-6195-13FB082DCA3C}"/>
              </a:ext>
            </a:extLst>
          </p:cNvPr>
          <p:cNvSpPr/>
          <p:nvPr/>
        </p:nvSpPr>
        <p:spPr>
          <a:xfrm>
            <a:off x="534555" y="8341187"/>
            <a:ext cx="5730994"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 name="TextBox 16">
            <a:extLst>
              <a:ext uri="{FF2B5EF4-FFF2-40B4-BE49-F238E27FC236}">
                <a16:creationId xmlns:a16="http://schemas.microsoft.com/office/drawing/2014/main" id="{B37CAEBE-0B95-E77C-857C-731384958C41}"/>
              </a:ext>
            </a:extLst>
          </p:cNvPr>
          <p:cNvSpPr txBox="1"/>
          <p:nvPr/>
        </p:nvSpPr>
        <p:spPr>
          <a:xfrm>
            <a:off x="551927" y="8348351"/>
            <a:ext cx="292086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circumference of Tree 1? Ans.</a:t>
            </a:r>
          </a:p>
        </p:txBody>
      </p:sp>
      <p:sp>
        <p:nvSpPr>
          <p:cNvPr id="18" name="Rectangle 17">
            <a:extLst>
              <a:ext uri="{FF2B5EF4-FFF2-40B4-BE49-F238E27FC236}">
                <a16:creationId xmlns:a16="http://schemas.microsoft.com/office/drawing/2014/main" id="{616D5687-7458-CFBA-A08A-B577E3EB1D1D}"/>
              </a:ext>
            </a:extLst>
          </p:cNvPr>
          <p:cNvSpPr/>
          <p:nvPr/>
        </p:nvSpPr>
        <p:spPr>
          <a:xfrm>
            <a:off x="3645024" y="8366060"/>
            <a:ext cx="252028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F3A353-4D57-1E4B-9395-323AC7E28B08}"/>
              </a:ext>
            </a:extLst>
          </p:cNvPr>
          <p:cNvSpPr/>
          <p:nvPr/>
        </p:nvSpPr>
        <p:spPr>
          <a:xfrm>
            <a:off x="529479" y="7812360"/>
            <a:ext cx="5738432"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 name="TextBox 21">
            <a:extLst>
              <a:ext uri="{FF2B5EF4-FFF2-40B4-BE49-F238E27FC236}">
                <a16:creationId xmlns:a16="http://schemas.microsoft.com/office/drawing/2014/main" id="{6247AB07-FFBF-625A-F0D6-A59ABB1F3924}"/>
              </a:ext>
            </a:extLst>
          </p:cNvPr>
          <p:cNvSpPr txBox="1"/>
          <p:nvPr/>
        </p:nvSpPr>
        <p:spPr>
          <a:xfrm>
            <a:off x="551927" y="7877498"/>
            <a:ext cx="373609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diameter of Tree 1 (if applicable)? Ans.</a:t>
            </a:r>
          </a:p>
        </p:txBody>
      </p:sp>
      <p:sp>
        <p:nvSpPr>
          <p:cNvPr id="23" name="Rectangle 22">
            <a:extLst>
              <a:ext uri="{FF2B5EF4-FFF2-40B4-BE49-F238E27FC236}">
                <a16:creationId xmlns:a16="http://schemas.microsoft.com/office/drawing/2014/main" id="{54614A26-B081-DEC9-8AAE-A27047E7CBC2}"/>
              </a:ext>
            </a:extLst>
          </p:cNvPr>
          <p:cNvSpPr/>
          <p:nvPr/>
        </p:nvSpPr>
        <p:spPr>
          <a:xfrm>
            <a:off x="3645024" y="7837233"/>
            <a:ext cx="252028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42CF1DA-54F4-701A-460E-BB9C14A0D2E0}"/>
              </a:ext>
            </a:extLst>
          </p:cNvPr>
          <p:cNvSpPr txBox="1"/>
          <p:nvPr/>
        </p:nvSpPr>
        <p:spPr>
          <a:xfrm>
            <a:off x="2276872" y="8527116"/>
            <a:ext cx="1700681"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exact, to one decimal point</a:t>
            </a:r>
          </a:p>
        </p:txBody>
      </p:sp>
      <p:sp>
        <p:nvSpPr>
          <p:cNvPr id="25" name="Rectangle 24">
            <a:extLst>
              <a:ext uri="{FF2B5EF4-FFF2-40B4-BE49-F238E27FC236}">
                <a16:creationId xmlns:a16="http://schemas.microsoft.com/office/drawing/2014/main" id="{C6C4FBBA-6BE4-A603-10CE-FD0BF5A025B2}"/>
              </a:ext>
            </a:extLst>
          </p:cNvPr>
          <p:cNvSpPr/>
          <p:nvPr/>
        </p:nvSpPr>
        <p:spPr>
          <a:xfrm>
            <a:off x="582510" y="2724992"/>
            <a:ext cx="5677820" cy="5161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1AD7BF9-43F3-9C81-711C-1170E2CA582C}"/>
              </a:ext>
            </a:extLst>
          </p:cNvPr>
          <p:cNvSpPr txBox="1"/>
          <p:nvPr/>
        </p:nvSpPr>
        <p:spPr>
          <a:xfrm>
            <a:off x="591524" y="2824477"/>
            <a:ext cx="5659792" cy="307777"/>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Step 10: Measure tree thickness </a:t>
            </a:r>
            <a:r>
              <a:rPr lang="en-US" sz="1400" b="1" dirty="0">
                <a:solidFill>
                  <a:schemeClr val="bg1"/>
                </a:solidFill>
                <a:latin typeface="Arial Narrow" panose="020B0604020202020204" pitchFamily="34" charset="0"/>
                <a:cs typeface="Arial Narrow" panose="020B0604020202020204" pitchFamily="34" charset="0"/>
              </a:rPr>
              <a:t>ABOVE</a:t>
            </a:r>
            <a:r>
              <a:rPr lang="en-US" sz="1200" b="1" dirty="0">
                <a:solidFill>
                  <a:schemeClr val="bg1"/>
                </a:solidFill>
                <a:latin typeface="Arial Narrow" panose="020B0604020202020204" pitchFamily="34" charset="0"/>
                <a:cs typeface="Arial Narrow" panose="020B0604020202020204" pitchFamily="34" charset="0"/>
              </a:rPr>
              <a:t> the roots and </a:t>
            </a:r>
            <a:r>
              <a:rPr lang="en-US" sz="1400" b="1" dirty="0">
                <a:solidFill>
                  <a:schemeClr val="bg1"/>
                </a:solidFill>
                <a:latin typeface="Arial Narrow" panose="020B0604020202020204" pitchFamily="34" charset="0"/>
                <a:cs typeface="Arial Narrow" panose="020B0604020202020204" pitchFamily="34" charset="0"/>
              </a:rPr>
              <a:t>BELOW</a:t>
            </a:r>
            <a:r>
              <a:rPr lang="en-US" sz="1200" b="1" dirty="0">
                <a:solidFill>
                  <a:schemeClr val="bg1"/>
                </a:solidFill>
                <a:latin typeface="Arial Narrow" panose="020B0604020202020204" pitchFamily="34" charset="0"/>
                <a:cs typeface="Arial Narrow" panose="020B0604020202020204" pitchFamily="34" charset="0"/>
              </a:rPr>
              <a:t> the lowest branch </a:t>
            </a:r>
          </a:p>
        </p:txBody>
      </p:sp>
      <p:sp>
        <p:nvSpPr>
          <p:cNvPr id="11" name="Rectangle 10">
            <a:extLst>
              <a:ext uri="{FF2B5EF4-FFF2-40B4-BE49-F238E27FC236}">
                <a16:creationId xmlns:a16="http://schemas.microsoft.com/office/drawing/2014/main" id="{ED9F7237-E402-78C0-9A7B-B8667084587D}"/>
              </a:ext>
            </a:extLst>
          </p:cNvPr>
          <p:cNvSpPr/>
          <p:nvPr/>
        </p:nvSpPr>
        <p:spPr>
          <a:xfrm>
            <a:off x="5229200" y="4169922"/>
            <a:ext cx="999762" cy="167867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descr="A screenshot of a table&#10;&#10;Description automatically generated">
            <a:extLst>
              <a:ext uri="{FF2B5EF4-FFF2-40B4-BE49-F238E27FC236}">
                <a16:creationId xmlns:a16="http://schemas.microsoft.com/office/drawing/2014/main" id="{25FCCE25-0E30-7FF4-9BA9-C02ADA5272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729081" y="4410912"/>
            <a:ext cx="447112" cy="1392796"/>
          </a:xfrm>
          <a:prstGeom prst="rect">
            <a:avLst/>
          </a:prstGeom>
        </p:spPr>
      </p:pic>
      <p:sp>
        <p:nvSpPr>
          <p:cNvPr id="20" name="TextBox 19">
            <a:extLst>
              <a:ext uri="{FF2B5EF4-FFF2-40B4-BE49-F238E27FC236}">
                <a16:creationId xmlns:a16="http://schemas.microsoft.com/office/drawing/2014/main" id="{C7E34245-A589-6AE2-0F1B-DA107BF90E11}"/>
              </a:ext>
            </a:extLst>
          </p:cNvPr>
          <p:cNvSpPr txBox="1"/>
          <p:nvPr/>
        </p:nvSpPr>
        <p:spPr>
          <a:xfrm>
            <a:off x="5363561" y="4139952"/>
            <a:ext cx="904166"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Example</a:t>
            </a:r>
          </a:p>
        </p:txBody>
      </p:sp>
      <p:pic>
        <p:nvPicPr>
          <p:cNvPr id="27" name="Picture 26" descr="A screenshot of a table&#10;&#10;Description automatically generated">
            <a:extLst>
              <a:ext uri="{FF2B5EF4-FFF2-40B4-BE49-F238E27FC236}">
                <a16:creationId xmlns:a16="http://schemas.microsoft.com/office/drawing/2014/main" id="{5D10F90D-3D21-D8CD-6BC6-EE5E9F982A3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293600" y="4413942"/>
            <a:ext cx="447112" cy="1392796"/>
          </a:xfrm>
          <a:prstGeom prst="rect">
            <a:avLst/>
          </a:prstGeom>
        </p:spPr>
      </p:pic>
    </p:spTree>
    <p:extLst>
      <p:ext uri="{BB962C8B-B14F-4D97-AF65-F5344CB8AC3E}">
        <p14:creationId xmlns:p14="http://schemas.microsoft.com/office/powerpoint/2010/main" val="386759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024" y="3082558"/>
            <a:ext cx="2820899" cy="3721690"/>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496842"/>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1150382"/>
            <a:ext cx="5112568" cy="338554"/>
          </a:xfrm>
          <a:prstGeom prst="rect">
            <a:avLst/>
          </a:prstGeom>
        </p:spPr>
        <p:txBody>
          <a:bodyPr wrap="square">
            <a:spAutoFit/>
          </a:bodyPr>
          <a:lstStyle/>
          <a:p>
            <a:pPr algn="just"/>
            <a:r>
              <a:rPr lang="en-AU" sz="800">
                <a:latin typeface="Arial Narrow" panose="020B0606020202030204" pitchFamily="34" charset="0"/>
              </a:rPr>
              <a:t>© Marine Education 2023 </a:t>
            </a:r>
            <a:r>
              <a:rPr lang="en-AU" sz="800" b="1">
                <a:solidFill>
                  <a:schemeClr val="bg1"/>
                </a:solidFill>
                <a:highlight>
                  <a:srgbClr val="000000"/>
                </a:highlight>
                <a:latin typeface="Arial Narrow" pitchFamily="34" charset="0"/>
              </a:rPr>
              <a:t>CC BY-NC-SA</a:t>
            </a:r>
            <a:r>
              <a:rPr lang="en-AU" sz="800">
                <a:latin typeface="Arial Narrow" pitchFamily="34" charset="0"/>
              </a:rPr>
              <a:t> </a:t>
            </a:r>
            <a:endParaRPr lang="en-AU" sz="400">
              <a:latin typeface="Arial Narrow" panose="020B0606020202030204" pitchFamily="34" charset="0"/>
            </a:endParaRPr>
          </a:p>
          <a:p>
            <a:pPr algn="just"/>
            <a:endParaRPr lang="en-AU" sz="80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40668" y="1331640"/>
            <a:ext cx="5976664" cy="1077218"/>
          </a:xfrm>
          <a:prstGeom prst="rect">
            <a:avLst/>
          </a:prstGeom>
        </p:spPr>
        <p:txBody>
          <a:bodyPr wrap="square">
            <a:spAutoFit/>
          </a:bodyPr>
          <a:lstStyle/>
          <a:p>
            <a:pPr algn="just"/>
            <a:r>
              <a:rPr lang="en-AU" sz="800" dirty="0">
                <a:latin typeface="Arial Narrow" panose="020B0606020202030204" pitchFamily="34" charset="0"/>
              </a:rPr>
              <a:t>Published by Marine Education 2023</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a:t>
            </a:r>
            <a:r>
              <a:rPr lang="en-AU" sz="800" dirty="0" err="1">
                <a:latin typeface="Arial Narrow" panose="020B0606020202030204" pitchFamily="34" charset="0"/>
              </a:rPr>
              <a:t>info@marineeducation.com.au</a:t>
            </a:r>
            <a:endParaRPr lang="en-AU" sz="800" dirty="0">
              <a:latin typeface="Arial Narrow" panose="020B0606020202030204" pitchFamily="34" charset="0"/>
            </a:endParaRPr>
          </a:p>
          <a:p>
            <a:pPr algn="just"/>
            <a:r>
              <a:rPr lang="en-AU" sz="800" dirty="0">
                <a:latin typeface="Arial Narrow" panose="020B0606020202030204" pitchFamily="34" charset="0"/>
                <a:hlinkClick r:id="rId3"/>
              </a:rPr>
              <a:t>www.marineeducation.com.au</a:t>
            </a:r>
            <a:endParaRPr lang="en-AU" sz="800" dirty="0">
              <a:latin typeface="Arial Narrow" panose="020B0606020202030204" pitchFamily="34" charset="0"/>
            </a:endParaRPr>
          </a:p>
          <a:p>
            <a:pPr algn="just"/>
            <a:r>
              <a:rPr lang="en-AU" sz="800" dirty="0">
                <a:latin typeface="Arial Narrow" panose="020B0606020202030204" pitchFamily="34" charset="0"/>
              </a:rPr>
              <a:t>M. 0434 934 184</a:t>
            </a:r>
          </a:p>
          <a:p>
            <a:pPr algn="just"/>
            <a:endParaRPr lang="en-AU" sz="8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596348"/>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a:latin typeface="Arial Narrow" panose="020B0606020202030204" pitchFamily="34" charset="0"/>
              </a:rPr>
              <a:t>Interested persons are invited to contact the author for information or to indicate errors and omissions.</a:t>
            </a:r>
            <a:endParaRPr lang="en-AU" sz="80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6" name="TextBox 5">
            <a:extLst>
              <a:ext uri="{FF2B5EF4-FFF2-40B4-BE49-F238E27FC236}">
                <a16:creationId xmlns:a16="http://schemas.microsoft.com/office/drawing/2014/main" id="{7B992F8D-38DA-F233-A8F4-0D4AA6196BAF}"/>
              </a:ext>
            </a:extLst>
          </p:cNvPr>
          <p:cNvSpPr txBox="1"/>
          <p:nvPr/>
        </p:nvSpPr>
        <p:spPr>
          <a:xfrm>
            <a:off x="416136" y="2309837"/>
            <a:ext cx="6109208" cy="461665"/>
          </a:xfrm>
          <a:prstGeom prst="rect">
            <a:avLst/>
          </a:prstGeom>
          <a:noFill/>
        </p:spPr>
        <p:txBody>
          <a:bodyPr wrap="square">
            <a:spAutoFit/>
          </a:bodyPr>
          <a:lstStyle/>
          <a:p>
            <a:r>
              <a:rPr lang="en-US" sz="800" dirty="0">
                <a:latin typeface="Arial Narrow" panose="020B0604020202020204" pitchFamily="34" charset="0"/>
                <a:cs typeface="Arial Narrow" panose="020B0604020202020204" pitchFamily="34" charset="0"/>
              </a:rPr>
              <a:t>More resources available at: </a:t>
            </a:r>
            <a:r>
              <a:rPr lang="en-US" sz="800" dirty="0">
                <a:latin typeface="Arial Narrow" panose="020B0604020202020204" pitchFamily="34" charset="0"/>
                <a:cs typeface="Arial Narrow" panose="020B0604020202020204" pitchFamily="34" charset="0"/>
                <a:hlinkClick r:id="rId4"/>
              </a:rPr>
              <a:t>https://earthwatch.org.au/research/wetlands-reefs/wetlands-education-resources</a:t>
            </a:r>
            <a:endParaRPr lang="en-US" sz="800" dirty="0">
              <a:latin typeface="Arial Narrow" panose="020B0604020202020204" pitchFamily="34" charset="0"/>
              <a:cs typeface="Arial Narrow" panose="020B0604020202020204" pitchFamily="34" charset="0"/>
            </a:endParaRPr>
          </a:p>
          <a:p>
            <a:r>
              <a:rPr lang="en-US" sz="800" dirty="0" err="1">
                <a:latin typeface="Arial Narrow" panose="020B0604020202020204" pitchFamily="34" charset="0"/>
                <a:cs typeface="Arial Narrow" panose="020B0604020202020204" pitchFamily="34" charset="0"/>
              </a:rPr>
              <a:t>EarthWatch</a:t>
            </a:r>
            <a:r>
              <a:rPr lang="en-US" sz="800" dirty="0">
                <a:latin typeface="Arial Narrow" panose="020B0604020202020204" pitchFamily="34" charset="0"/>
                <a:cs typeface="Arial Narrow" panose="020B0604020202020204" pitchFamily="34" charset="0"/>
              </a:rPr>
              <a:t> Australia School programs; </a:t>
            </a:r>
            <a:r>
              <a:rPr lang="en-US" sz="800" dirty="0">
                <a:latin typeface="Arial Narrow" panose="020B0604020202020204" pitchFamily="34" charset="0"/>
                <a:cs typeface="Arial Narrow" panose="020B0604020202020204" pitchFamily="34" charset="0"/>
                <a:hlinkClick r:id="rId5"/>
              </a:rPr>
              <a:t>https://earthwatch.org.au/education/school-programs</a:t>
            </a:r>
            <a:endParaRPr lang="en-US" sz="800" dirty="0">
              <a:latin typeface="Arial Narrow" panose="020B0604020202020204" pitchFamily="34" charset="0"/>
              <a:cs typeface="Arial Narrow" panose="020B0604020202020204" pitchFamily="34" charset="0"/>
            </a:endParaRPr>
          </a:p>
          <a:p>
            <a:endParaRPr lang="en-US" sz="800" dirty="0">
              <a:latin typeface="Arial Narrow" panose="020B0604020202020204" pitchFamily="34" charset="0"/>
              <a:cs typeface="Arial Narrow" panose="020B0604020202020204" pitchFamily="34" charset="0"/>
            </a:endParaRPr>
          </a:p>
        </p:txBody>
      </p:sp>
      <p:pic>
        <p:nvPicPr>
          <p:cNvPr id="1026" name="Picture 2" descr="Impact &amp; Communications Officer at Earthwatch Institute - Jobs">
            <a:extLst>
              <a:ext uri="{FF2B5EF4-FFF2-40B4-BE49-F238E27FC236}">
                <a16:creationId xmlns:a16="http://schemas.microsoft.com/office/drawing/2014/main" id="{902E64B2-46AF-91B7-0D21-44B65D99FE9D}"/>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869159" y="7534695"/>
            <a:ext cx="1463889" cy="35158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0B2C3D-3B5E-0EC0-5345-542BDD3810AC}"/>
              </a:ext>
            </a:extLst>
          </p:cNvPr>
          <p:cNvSpPr txBox="1"/>
          <p:nvPr/>
        </p:nvSpPr>
        <p:spPr>
          <a:xfrm>
            <a:off x="488958" y="7197494"/>
            <a:ext cx="5880084" cy="1569660"/>
          </a:xfrm>
          <a:prstGeom prst="rect">
            <a:avLst/>
          </a:prstGeom>
          <a:noFill/>
        </p:spPr>
        <p:txBody>
          <a:bodyPr wrap="square">
            <a:spAutoFit/>
          </a:bodyPr>
          <a:lstStyle/>
          <a:p>
            <a:pPr algn="ctr"/>
            <a:r>
              <a:rPr lang="en-US" sz="800" dirty="0">
                <a:latin typeface="Arial Narrow" panose="020B0604020202020204" pitchFamily="34" charset="0"/>
                <a:cs typeface="Arial Narrow" panose="020B0604020202020204" pitchFamily="34" charset="0"/>
              </a:rPr>
              <a:t>This booklet was created by Gail Riches following a teacher PD at Boyne Island Environmental Education Centre in August 2023 as part of </a:t>
            </a:r>
            <a:r>
              <a:rPr lang="en-US" sz="800" dirty="0" err="1">
                <a:latin typeface="Arial Narrow" panose="020B0604020202020204" pitchFamily="34" charset="0"/>
                <a:cs typeface="Arial Narrow" panose="020B0604020202020204" pitchFamily="34" charset="0"/>
              </a:rPr>
              <a:t>EarthWatch</a:t>
            </a:r>
            <a:r>
              <a:rPr lang="en-US" sz="800" dirty="0">
                <a:latin typeface="Arial Narrow" panose="020B0604020202020204" pitchFamily="34" charset="0"/>
                <a:cs typeface="Arial Narrow" panose="020B0604020202020204" pitchFamily="34" charset="0"/>
              </a:rPr>
              <a:t> Australia’s ‘</a:t>
            </a:r>
            <a:r>
              <a:rPr lang="en-US" sz="800" i="1" dirty="0">
                <a:latin typeface="Arial Narrow" panose="020B0604020202020204" pitchFamily="34" charset="0"/>
                <a:cs typeface="Arial Narrow" panose="020B0604020202020204" pitchFamily="34" charset="0"/>
              </a:rPr>
              <a:t>Protecting Wetlands for the Future</a:t>
            </a:r>
            <a:r>
              <a:rPr lang="en-US" sz="800" dirty="0">
                <a:latin typeface="Arial Narrow" panose="020B0604020202020204" pitchFamily="34" charset="0"/>
                <a:cs typeface="Arial Narrow" panose="020B0604020202020204" pitchFamily="34" charset="0"/>
              </a:rPr>
              <a:t>’ program. </a:t>
            </a:r>
          </a:p>
          <a:p>
            <a:pPr algn="ctr"/>
            <a:endParaRPr lang="en-US" sz="800" dirty="0">
              <a:latin typeface="Arial Narrow" panose="020B0604020202020204" pitchFamily="34" charset="0"/>
              <a:cs typeface="Arial Narrow" panose="020B0604020202020204" pitchFamily="34" charset="0"/>
            </a:endParaRPr>
          </a:p>
          <a:p>
            <a:pPr algn="ctr"/>
            <a:r>
              <a:rPr lang="en-US" sz="800" dirty="0">
                <a:latin typeface="Arial Narrow" panose="020B0604020202020204" pitchFamily="34" charset="0"/>
                <a:cs typeface="Arial Narrow" panose="020B0604020202020204" pitchFamily="34" charset="0"/>
              </a:rPr>
              <a:t>@</a:t>
            </a:r>
            <a:r>
              <a:rPr lang="en-US" sz="800" dirty="0" err="1">
                <a:latin typeface="Arial Narrow" panose="020B0604020202020204" pitchFamily="34" charset="0"/>
                <a:cs typeface="Arial Narrow" panose="020B0604020202020204" pitchFamily="34" charset="0"/>
              </a:rPr>
              <a:t>mangrovewatch</a:t>
            </a:r>
            <a:r>
              <a:rPr lang="en-US" sz="800" dirty="0">
                <a:latin typeface="Arial Narrow" panose="020B0604020202020204" pitchFamily="34" charset="0"/>
                <a:cs typeface="Arial Narrow" panose="020B0604020202020204" pitchFamily="34" charset="0"/>
              </a:rPr>
              <a:t> @</a:t>
            </a:r>
            <a:r>
              <a:rPr lang="en-US" sz="800" dirty="0" err="1">
                <a:latin typeface="Arial Narrow" panose="020B0604020202020204" pitchFamily="34" charset="0"/>
                <a:cs typeface="Arial Narrow" panose="020B0604020202020204" pitchFamily="34" charset="0"/>
              </a:rPr>
              <a:t>earthwatch_aus</a:t>
            </a:r>
            <a:r>
              <a:rPr lang="en-US" sz="800" dirty="0">
                <a:latin typeface="Arial Narrow" panose="020B0604020202020204" pitchFamily="34" charset="0"/>
                <a:cs typeface="Arial Narrow" panose="020B0604020202020204" pitchFamily="34" charset="0"/>
              </a:rPr>
              <a:t> @</a:t>
            </a:r>
            <a:r>
              <a:rPr lang="en-US" sz="800" dirty="0" err="1">
                <a:latin typeface="Arial Narrow" panose="020B0604020202020204" pitchFamily="34" charset="0"/>
                <a:cs typeface="Arial Narrow" panose="020B0604020202020204" pitchFamily="34" charset="0"/>
              </a:rPr>
              <a:t>GreatBarrierReefFoundation</a:t>
            </a:r>
            <a:r>
              <a:rPr lang="en-US" sz="800" dirty="0">
                <a:latin typeface="Arial Narrow" panose="020B0604020202020204" pitchFamily="34" charset="0"/>
                <a:cs typeface="Arial Narrow" panose="020B0604020202020204" pitchFamily="34" charset="0"/>
              </a:rPr>
              <a:t>. </a:t>
            </a:r>
          </a:p>
          <a:p>
            <a:pPr algn="ctr"/>
            <a:r>
              <a:rPr lang="en-US" sz="800" dirty="0">
                <a:latin typeface="Arial Narrow" panose="020B0604020202020204" pitchFamily="34" charset="0"/>
                <a:cs typeface="Arial Narrow" panose="020B0604020202020204" pitchFamily="34" charset="0"/>
              </a:rPr>
              <a:t>Department of Climate Change, Energy and Water. </a:t>
            </a:r>
          </a:p>
          <a:p>
            <a:pPr algn="ctr"/>
            <a:endParaRPr lang="en-US" sz="800" dirty="0">
              <a:latin typeface="Arial Narrow" panose="020B0604020202020204" pitchFamily="34" charset="0"/>
              <a:cs typeface="Arial Narrow" panose="020B0604020202020204" pitchFamily="34" charset="0"/>
            </a:endParaRPr>
          </a:p>
          <a:p>
            <a:pPr algn="ctr"/>
            <a:r>
              <a:rPr lang="en-US" sz="800" dirty="0">
                <a:latin typeface="Arial Narrow" panose="020B0604020202020204" pitchFamily="34" charset="0"/>
                <a:cs typeface="Arial Narrow" panose="020B0604020202020204" pitchFamily="34" charset="0"/>
              </a:rPr>
              <a:t>The ‘</a:t>
            </a:r>
            <a:r>
              <a:rPr lang="en-US" sz="800" i="1" dirty="0">
                <a:latin typeface="Arial Narrow" panose="020B0604020202020204" pitchFamily="34" charset="0"/>
                <a:cs typeface="Arial Narrow" panose="020B0604020202020204" pitchFamily="34" charset="0"/>
              </a:rPr>
              <a:t>Protecting Wetlands for the Future</a:t>
            </a:r>
            <a:r>
              <a:rPr lang="en-US" sz="800" dirty="0">
                <a:latin typeface="Arial Narrow" panose="020B0604020202020204" pitchFamily="34" charset="0"/>
                <a:cs typeface="Arial Narrow" panose="020B0604020202020204" pitchFamily="34" charset="0"/>
              </a:rPr>
              <a:t>’ program is proudly supported by partnerships between the Australian Government Reef Trust and the Great Barrier Reef Foundation Citizen Science for Change Grants. </a:t>
            </a:r>
          </a:p>
          <a:p>
            <a:pPr algn="ctr"/>
            <a:endParaRPr lang="en-US" sz="800" dirty="0">
              <a:latin typeface="Arial Narrow" panose="020B0604020202020204" pitchFamily="34" charset="0"/>
              <a:cs typeface="Arial Narrow" panose="020B0604020202020204" pitchFamily="34" charset="0"/>
            </a:endParaRPr>
          </a:p>
          <a:p>
            <a:pPr algn="ctr"/>
            <a:r>
              <a:rPr lang="en-US" sz="800" dirty="0">
                <a:latin typeface="Arial Narrow" panose="020B0604020202020204" pitchFamily="34" charset="0"/>
                <a:cs typeface="Arial Narrow" panose="020B0604020202020204" pitchFamily="34" charset="0"/>
              </a:rPr>
              <a:t>#</a:t>
            </a:r>
            <a:r>
              <a:rPr lang="en-US" sz="800" dirty="0" err="1">
                <a:latin typeface="Arial Narrow" panose="020B0604020202020204" pitchFamily="34" charset="0"/>
                <a:cs typeface="Arial Narrow" panose="020B0604020202020204" pitchFamily="34" charset="0"/>
              </a:rPr>
              <a:t>lovethe</a:t>
            </a:r>
            <a:r>
              <a:rPr lang="en-US" sz="800" dirty="0">
                <a:latin typeface="Arial Narrow" panose="020B0604020202020204" pitchFamily="34" charset="0"/>
                <a:cs typeface="Arial Narrow" panose="020B0604020202020204" pitchFamily="34" charset="0"/>
              </a:rPr>
              <a:t> reef #</a:t>
            </a:r>
            <a:r>
              <a:rPr lang="en-US" sz="800" dirty="0" err="1">
                <a:latin typeface="Arial Narrow" panose="020B0604020202020204" pitchFamily="34" charset="0"/>
                <a:cs typeface="Arial Narrow" panose="020B0604020202020204" pitchFamily="34" charset="0"/>
              </a:rPr>
              <a:t>ReefTrust</a:t>
            </a:r>
            <a:r>
              <a:rPr lang="en-US" sz="800" dirty="0">
                <a:latin typeface="Arial Narrow" panose="020B0604020202020204" pitchFamily="34" charset="0"/>
                <a:cs typeface="Arial Narrow" panose="020B0604020202020204" pitchFamily="34" charset="0"/>
              </a:rPr>
              <a:t> #</a:t>
            </a:r>
            <a:r>
              <a:rPr lang="en-US" sz="800" dirty="0" err="1">
                <a:latin typeface="Arial Narrow" panose="020B0604020202020204" pitchFamily="34" charset="0"/>
                <a:cs typeface="Arial Narrow" panose="020B0604020202020204" pitchFamily="34" charset="0"/>
              </a:rPr>
              <a:t>TeachLive</a:t>
            </a:r>
            <a:r>
              <a:rPr lang="en-US" sz="800" dirty="0">
                <a:latin typeface="Arial Narrow" panose="020B0604020202020204" pitchFamily="34" charset="0"/>
                <a:cs typeface="Arial Narrow" panose="020B0604020202020204" pitchFamily="34" charset="0"/>
              </a:rPr>
              <a:t> #</a:t>
            </a:r>
            <a:r>
              <a:rPr lang="en-US" sz="800" dirty="0" err="1">
                <a:latin typeface="Arial Narrow" panose="020B0604020202020204" pitchFamily="34" charset="0"/>
                <a:cs typeface="Arial Narrow" panose="020B0604020202020204" pitchFamily="34" charset="0"/>
              </a:rPr>
              <a:t>ProtectingWetlandsForTheFuture</a:t>
            </a:r>
            <a:r>
              <a:rPr lang="en-US" sz="800" dirty="0">
                <a:latin typeface="Arial Narrow" panose="020B0604020202020204" pitchFamily="34" charset="0"/>
                <a:cs typeface="Arial Narrow" panose="020B0604020202020204" pitchFamily="34" charset="0"/>
              </a:rPr>
              <a:t> #mangrove #</a:t>
            </a:r>
            <a:r>
              <a:rPr lang="en-US" sz="800" dirty="0" err="1">
                <a:latin typeface="Arial Narrow" panose="020B0604020202020204" pitchFamily="34" charset="0"/>
                <a:cs typeface="Arial Narrow" panose="020B0604020202020204" pitchFamily="34" charset="0"/>
              </a:rPr>
              <a:t>CitizenScience</a:t>
            </a:r>
            <a:r>
              <a:rPr lang="en-US" sz="800" dirty="0">
                <a:latin typeface="Arial Narrow" panose="020B0604020202020204" pitchFamily="34" charset="0"/>
                <a:cs typeface="Arial Narrow" panose="020B0604020202020204" pitchFamily="34" charset="0"/>
              </a:rPr>
              <a:t> #education #</a:t>
            </a:r>
            <a:r>
              <a:rPr lang="en-US" sz="800" dirty="0" err="1">
                <a:latin typeface="Arial Narrow" panose="020B0604020202020204" pitchFamily="34" charset="0"/>
                <a:cs typeface="Arial Narrow" panose="020B0604020202020204" pitchFamily="34" charset="0"/>
              </a:rPr>
              <a:t>professionaldevelopment</a:t>
            </a:r>
            <a:r>
              <a:rPr lang="en-US" sz="800" dirty="0">
                <a:latin typeface="Arial Narrow" panose="020B0604020202020204" pitchFamily="34" charset="0"/>
                <a:cs typeface="Arial Narrow" panose="020B0604020202020204" pitchFamily="34" charset="0"/>
              </a:rPr>
              <a:t> #</a:t>
            </a:r>
            <a:r>
              <a:rPr lang="en-US" sz="800" dirty="0" err="1">
                <a:latin typeface="Arial Narrow" panose="020B0604020202020204" pitchFamily="34" charset="0"/>
                <a:cs typeface="Arial Narrow" panose="020B0604020202020204" pitchFamily="34" charset="0"/>
              </a:rPr>
              <a:t>greatbarrierreef</a:t>
            </a:r>
            <a:r>
              <a:rPr lang="en-US" sz="800" dirty="0">
                <a:latin typeface="Arial Narrow" panose="020B0604020202020204" pitchFamily="34" charset="0"/>
                <a:cs typeface="Arial Narrow" panose="020B0604020202020204" pitchFamily="34" charset="0"/>
              </a:rPr>
              <a:t> #wetlands #mangroves #conservation #teachers #STEM #</a:t>
            </a:r>
            <a:r>
              <a:rPr lang="en-US" sz="800" dirty="0" err="1">
                <a:latin typeface="Arial Narrow" panose="020B0604020202020204" pitchFamily="34" charset="0"/>
                <a:cs typeface="Arial Narrow" panose="020B0604020202020204" pitchFamily="34" charset="0"/>
              </a:rPr>
              <a:t>stemeducation</a:t>
            </a:r>
            <a:r>
              <a:rPr lang="en-US" sz="800" dirty="0">
                <a:latin typeface="Arial Narrow" panose="020B0604020202020204" pitchFamily="34" charset="0"/>
                <a:cs typeface="Arial Narrow" panose="020B0604020202020204" pitchFamily="34" charset="0"/>
              </a:rPr>
              <a:t> #environment #conservation #</a:t>
            </a:r>
            <a:r>
              <a:rPr lang="en-US" sz="800" dirty="0" err="1">
                <a:latin typeface="Arial Narrow" panose="020B0604020202020204" pitchFamily="34" charset="0"/>
                <a:cs typeface="Arial Narrow" panose="020B0604020202020204" pitchFamily="34" charset="0"/>
              </a:rPr>
              <a:t>benanddiphotography</a:t>
            </a:r>
            <a:r>
              <a:rPr lang="en-US" sz="800" dirty="0">
                <a:latin typeface="Arial Narrow" panose="020B0604020202020204" pitchFamily="34" charset="0"/>
                <a:cs typeface="Arial Narrow" panose="020B0604020202020204" pitchFamily="34" charset="0"/>
              </a:rPr>
              <a:t> #BIEEC #</a:t>
            </a:r>
            <a:r>
              <a:rPr lang="en-US" sz="800" dirty="0" err="1">
                <a:latin typeface="Arial Narrow" panose="020B0604020202020204" pitchFamily="34" charset="0"/>
                <a:cs typeface="Arial Narrow" panose="020B0604020202020204" pitchFamily="34" charset="0"/>
              </a:rPr>
              <a:t>MarineEducation</a:t>
            </a:r>
            <a:endParaRPr lang="en-US" sz="800" dirty="0">
              <a:latin typeface="Arial Narrow" panose="020B0604020202020204" pitchFamily="34" charset="0"/>
              <a:cs typeface="Arial Narrow" panose="020B0604020202020204" pitchFamily="34" charset="0"/>
            </a:endParaRPr>
          </a:p>
        </p:txBody>
      </p:sp>
      <p:pic>
        <p:nvPicPr>
          <p:cNvPr id="1028" name="Picture 4" descr="MangroveWatch — NSW Landcare Gateway">
            <a:extLst>
              <a:ext uri="{FF2B5EF4-FFF2-40B4-BE49-F238E27FC236}">
                <a16:creationId xmlns:a16="http://schemas.microsoft.com/office/drawing/2014/main" id="{8D96CD7B-DDAE-E0A2-5EEC-7109C1B873B9}"/>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54222" y="7475451"/>
            <a:ext cx="1139842" cy="48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Importance of accuracy</a:t>
            </a:r>
            <a:endParaRPr lang="en-US" sz="1400" dirty="0">
              <a:latin typeface="Arial Narrow" pitchFamily="34" charset="0"/>
            </a:endParaRPr>
          </a:p>
        </p:txBody>
      </p:sp>
      <p:pic>
        <p:nvPicPr>
          <p:cNvPr id="7" name="Picture 6" descr="StemDiameter1_MoB.jpg">
            <a:extLst>
              <a:ext uri="{FF2B5EF4-FFF2-40B4-BE49-F238E27FC236}">
                <a16:creationId xmlns:a16="http://schemas.microsoft.com/office/drawing/2014/main" id="{E07B31B3-EC93-8DFD-C0C9-C65FD89320A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04484" y="1537160"/>
            <a:ext cx="1012779" cy="1956515"/>
          </a:xfrm>
          <a:prstGeom prst="rect">
            <a:avLst/>
          </a:prstGeom>
        </p:spPr>
      </p:pic>
      <p:pic>
        <p:nvPicPr>
          <p:cNvPr id="12" name="Picture 11" descr="A diagram of a tree&#10;&#10;Description automatically generated">
            <a:extLst>
              <a:ext uri="{FF2B5EF4-FFF2-40B4-BE49-F238E27FC236}">
                <a16:creationId xmlns:a16="http://schemas.microsoft.com/office/drawing/2014/main" id="{9DB5DAC6-C9C3-D756-0A96-C80D15F409E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794181" y="1523090"/>
            <a:ext cx="1086609" cy="1991635"/>
          </a:xfrm>
          <a:prstGeom prst="rect">
            <a:avLst/>
          </a:prstGeom>
        </p:spPr>
      </p:pic>
      <p:sp>
        <p:nvSpPr>
          <p:cNvPr id="15" name="Freeform 14">
            <a:extLst>
              <a:ext uri="{FF2B5EF4-FFF2-40B4-BE49-F238E27FC236}">
                <a16:creationId xmlns:a16="http://schemas.microsoft.com/office/drawing/2014/main" id="{9E265383-AC7B-9D8E-8A23-859F09264744}"/>
              </a:ext>
            </a:extLst>
          </p:cNvPr>
          <p:cNvSpPr/>
          <p:nvPr/>
        </p:nvSpPr>
        <p:spPr>
          <a:xfrm>
            <a:off x="1315935" y="1275366"/>
            <a:ext cx="490890" cy="689688"/>
          </a:xfrm>
          <a:custGeom>
            <a:avLst/>
            <a:gdLst>
              <a:gd name="connsiteX0" fmla="*/ 3710 w 490890"/>
              <a:gd name="connsiteY0" fmla="*/ 141 h 689688"/>
              <a:gd name="connsiteX1" fmla="*/ 56175 w 490890"/>
              <a:gd name="connsiteY1" fmla="*/ 7636 h 689688"/>
              <a:gd name="connsiteX2" fmla="*/ 198582 w 490890"/>
              <a:gd name="connsiteY2" fmla="*/ 15131 h 689688"/>
              <a:gd name="connsiteX3" fmla="*/ 243552 w 490890"/>
              <a:gd name="connsiteY3" fmla="*/ 30121 h 689688"/>
              <a:gd name="connsiteX4" fmla="*/ 266038 w 490890"/>
              <a:gd name="connsiteY4" fmla="*/ 37616 h 689688"/>
              <a:gd name="connsiteX5" fmla="*/ 355979 w 490890"/>
              <a:gd name="connsiteY5" fmla="*/ 52606 h 689688"/>
              <a:gd name="connsiteX6" fmla="*/ 400949 w 490890"/>
              <a:gd name="connsiteY6" fmla="*/ 67596 h 689688"/>
              <a:gd name="connsiteX7" fmla="*/ 430929 w 490890"/>
              <a:gd name="connsiteY7" fmla="*/ 105072 h 689688"/>
              <a:gd name="connsiteX8" fmla="*/ 445920 w 490890"/>
              <a:gd name="connsiteY8" fmla="*/ 120062 h 689688"/>
              <a:gd name="connsiteX9" fmla="*/ 453415 w 490890"/>
              <a:gd name="connsiteY9" fmla="*/ 142547 h 689688"/>
              <a:gd name="connsiteX10" fmla="*/ 468405 w 490890"/>
              <a:gd name="connsiteY10" fmla="*/ 165032 h 689688"/>
              <a:gd name="connsiteX11" fmla="*/ 483395 w 490890"/>
              <a:gd name="connsiteY11" fmla="*/ 210003 h 689688"/>
              <a:gd name="connsiteX12" fmla="*/ 490890 w 490890"/>
              <a:gd name="connsiteY12" fmla="*/ 232488 h 689688"/>
              <a:gd name="connsiteX13" fmla="*/ 475900 w 490890"/>
              <a:gd name="connsiteY13" fmla="*/ 562272 h 689688"/>
              <a:gd name="connsiteX14" fmla="*/ 468405 w 490890"/>
              <a:gd name="connsiteY14" fmla="*/ 607242 h 689688"/>
              <a:gd name="connsiteX15" fmla="*/ 453415 w 490890"/>
              <a:gd name="connsiteY15" fmla="*/ 652213 h 689688"/>
              <a:gd name="connsiteX16" fmla="*/ 445920 w 490890"/>
              <a:gd name="connsiteY16" fmla="*/ 674698 h 689688"/>
              <a:gd name="connsiteX17" fmla="*/ 430929 w 490890"/>
              <a:gd name="connsiteY17" fmla="*/ 689688 h 689688"/>
              <a:gd name="connsiteX18" fmla="*/ 408444 w 490890"/>
              <a:gd name="connsiteY18" fmla="*/ 682193 h 689688"/>
              <a:gd name="connsiteX19" fmla="*/ 363474 w 490890"/>
              <a:gd name="connsiteY19" fmla="*/ 637223 h 689688"/>
              <a:gd name="connsiteX20" fmla="*/ 333493 w 490890"/>
              <a:gd name="connsiteY20" fmla="*/ 547282 h 689688"/>
              <a:gd name="connsiteX21" fmla="*/ 318503 w 490890"/>
              <a:gd name="connsiteY21" fmla="*/ 502311 h 689688"/>
              <a:gd name="connsiteX22" fmla="*/ 303513 w 490890"/>
              <a:gd name="connsiteY22" fmla="*/ 479826 h 689688"/>
              <a:gd name="connsiteX23" fmla="*/ 281028 w 490890"/>
              <a:gd name="connsiteY23" fmla="*/ 442350 h 689688"/>
              <a:gd name="connsiteX24" fmla="*/ 258543 w 490890"/>
              <a:gd name="connsiteY24" fmla="*/ 397380 h 689688"/>
              <a:gd name="connsiteX25" fmla="*/ 243552 w 490890"/>
              <a:gd name="connsiteY25" fmla="*/ 352409 h 689688"/>
              <a:gd name="connsiteX26" fmla="*/ 236057 w 490890"/>
              <a:gd name="connsiteY26" fmla="*/ 329924 h 689688"/>
              <a:gd name="connsiteX27" fmla="*/ 221067 w 490890"/>
              <a:gd name="connsiteY27" fmla="*/ 307439 h 689688"/>
              <a:gd name="connsiteX28" fmla="*/ 191087 w 490890"/>
              <a:gd name="connsiteY28" fmla="*/ 247478 h 689688"/>
              <a:gd name="connsiteX29" fmla="*/ 168602 w 490890"/>
              <a:gd name="connsiteY29" fmla="*/ 202508 h 689688"/>
              <a:gd name="connsiteX30" fmla="*/ 123631 w 490890"/>
              <a:gd name="connsiteY30" fmla="*/ 187518 h 689688"/>
              <a:gd name="connsiteX31" fmla="*/ 101146 w 490890"/>
              <a:gd name="connsiteY31" fmla="*/ 180023 h 689688"/>
              <a:gd name="connsiteX32" fmla="*/ 33690 w 490890"/>
              <a:gd name="connsiteY32" fmla="*/ 127557 h 689688"/>
              <a:gd name="connsiteX33" fmla="*/ 18700 w 490890"/>
              <a:gd name="connsiteY33" fmla="*/ 82587 h 689688"/>
              <a:gd name="connsiteX34" fmla="*/ 3710 w 490890"/>
              <a:gd name="connsiteY34" fmla="*/ 15131 h 689688"/>
              <a:gd name="connsiteX35" fmla="*/ 3710 w 490890"/>
              <a:gd name="connsiteY35" fmla="*/ 141 h 6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0890" h="689688">
                <a:moveTo>
                  <a:pt x="3710" y="141"/>
                </a:moveTo>
                <a:cubicBezTo>
                  <a:pt x="12454" y="-1108"/>
                  <a:pt x="38561" y="6281"/>
                  <a:pt x="56175" y="7636"/>
                </a:cubicBezTo>
                <a:cubicBezTo>
                  <a:pt x="103570" y="11282"/>
                  <a:pt x="151386" y="9468"/>
                  <a:pt x="198582" y="15131"/>
                </a:cubicBezTo>
                <a:cubicBezTo>
                  <a:pt x="214270" y="17014"/>
                  <a:pt x="228562" y="25124"/>
                  <a:pt x="243552" y="30121"/>
                </a:cubicBezTo>
                <a:cubicBezTo>
                  <a:pt x="251047" y="32619"/>
                  <a:pt x="258198" y="36636"/>
                  <a:pt x="266038" y="37616"/>
                </a:cubicBezTo>
                <a:cubicBezTo>
                  <a:pt x="308551" y="42930"/>
                  <a:pt x="320608" y="41995"/>
                  <a:pt x="355979" y="52606"/>
                </a:cubicBezTo>
                <a:cubicBezTo>
                  <a:pt x="371113" y="57146"/>
                  <a:pt x="400949" y="67596"/>
                  <a:pt x="400949" y="67596"/>
                </a:cubicBezTo>
                <a:cubicBezTo>
                  <a:pt x="437152" y="103801"/>
                  <a:pt x="393098" y="57785"/>
                  <a:pt x="430929" y="105072"/>
                </a:cubicBezTo>
                <a:cubicBezTo>
                  <a:pt x="435344" y="110590"/>
                  <a:pt x="440923" y="115065"/>
                  <a:pt x="445920" y="120062"/>
                </a:cubicBezTo>
                <a:cubicBezTo>
                  <a:pt x="448418" y="127557"/>
                  <a:pt x="449882" y="135481"/>
                  <a:pt x="453415" y="142547"/>
                </a:cubicBezTo>
                <a:cubicBezTo>
                  <a:pt x="457443" y="150604"/>
                  <a:pt x="464747" y="156800"/>
                  <a:pt x="468405" y="165032"/>
                </a:cubicBezTo>
                <a:cubicBezTo>
                  <a:pt x="474822" y="179471"/>
                  <a:pt x="478398" y="195013"/>
                  <a:pt x="483395" y="210003"/>
                </a:cubicBezTo>
                <a:lnTo>
                  <a:pt x="490890" y="232488"/>
                </a:lnTo>
                <a:cubicBezTo>
                  <a:pt x="480030" y="656022"/>
                  <a:pt x="502907" y="413734"/>
                  <a:pt x="475900" y="562272"/>
                </a:cubicBezTo>
                <a:cubicBezTo>
                  <a:pt x="473182" y="577224"/>
                  <a:pt x="472091" y="592499"/>
                  <a:pt x="468405" y="607242"/>
                </a:cubicBezTo>
                <a:cubicBezTo>
                  <a:pt x="464573" y="622571"/>
                  <a:pt x="458412" y="637223"/>
                  <a:pt x="453415" y="652213"/>
                </a:cubicBezTo>
                <a:cubicBezTo>
                  <a:pt x="450917" y="659708"/>
                  <a:pt x="451507" y="669112"/>
                  <a:pt x="445920" y="674698"/>
                </a:cubicBezTo>
                <a:lnTo>
                  <a:pt x="430929" y="689688"/>
                </a:lnTo>
                <a:cubicBezTo>
                  <a:pt x="423434" y="687190"/>
                  <a:pt x="414680" y="687043"/>
                  <a:pt x="408444" y="682193"/>
                </a:cubicBezTo>
                <a:cubicBezTo>
                  <a:pt x="391710" y="669178"/>
                  <a:pt x="363474" y="637223"/>
                  <a:pt x="363474" y="637223"/>
                </a:cubicBezTo>
                <a:lnTo>
                  <a:pt x="333493" y="547282"/>
                </a:lnTo>
                <a:cubicBezTo>
                  <a:pt x="333493" y="547281"/>
                  <a:pt x="318504" y="502312"/>
                  <a:pt x="318503" y="502311"/>
                </a:cubicBezTo>
                <a:cubicBezTo>
                  <a:pt x="313506" y="494816"/>
                  <a:pt x="307541" y="487883"/>
                  <a:pt x="303513" y="479826"/>
                </a:cubicBezTo>
                <a:cubicBezTo>
                  <a:pt x="284053" y="440906"/>
                  <a:pt x="310308" y="471632"/>
                  <a:pt x="281028" y="442350"/>
                </a:cubicBezTo>
                <a:cubicBezTo>
                  <a:pt x="253696" y="360353"/>
                  <a:pt x="297286" y="484549"/>
                  <a:pt x="258543" y="397380"/>
                </a:cubicBezTo>
                <a:cubicBezTo>
                  <a:pt x="252125" y="382941"/>
                  <a:pt x="248549" y="367399"/>
                  <a:pt x="243552" y="352409"/>
                </a:cubicBezTo>
                <a:cubicBezTo>
                  <a:pt x="241054" y="344914"/>
                  <a:pt x="240439" y="336498"/>
                  <a:pt x="236057" y="329924"/>
                </a:cubicBezTo>
                <a:cubicBezTo>
                  <a:pt x="231060" y="322429"/>
                  <a:pt x="224725" y="315670"/>
                  <a:pt x="221067" y="307439"/>
                </a:cubicBezTo>
                <a:cubicBezTo>
                  <a:pt x="193507" y="245429"/>
                  <a:pt x="221872" y="278265"/>
                  <a:pt x="191087" y="247478"/>
                </a:cubicBezTo>
                <a:cubicBezTo>
                  <a:pt x="187003" y="235227"/>
                  <a:pt x="180837" y="210155"/>
                  <a:pt x="168602" y="202508"/>
                </a:cubicBezTo>
                <a:cubicBezTo>
                  <a:pt x="155203" y="194134"/>
                  <a:pt x="138621" y="192515"/>
                  <a:pt x="123631" y="187518"/>
                </a:cubicBezTo>
                <a:lnTo>
                  <a:pt x="101146" y="180023"/>
                </a:lnTo>
                <a:cubicBezTo>
                  <a:pt x="47356" y="144162"/>
                  <a:pt x="68914" y="162781"/>
                  <a:pt x="33690" y="127557"/>
                </a:cubicBezTo>
                <a:lnTo>
                  <a:pt x="18700" y="82587"/>
                </a:lnTo>
                <a:cubicBezTo>
                  <a:pt x="12495" y="63973"/>
                  <a:pt x="779" y="32717"/>
                  <a:pt x="3710" y="15131"/>
                </a:cubicBezTo>
                <a:cubicBezTo>
                  <a:pt x="4531" y="10202"/>
                  <a:pt x="-5034" y="1390"/>
                  <a:pt x="3710" y="14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temDiameter1_MoB.jpg">
            <a:extLst>
              <a:ext uri="{FF2B5EF4-FFF2-40B4-BE49-F238E27FC236}">
                <a16:creationId xmlns:a16="http://schemas.microsoft.com/office/drawing/2014/main" id="{1C6A1A1B-D1BA-A9D1-93BB-AC6E7D69B04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709095" y="3971150"/>
            <a:ext cx="1036927" cy="1795741"/>
          </a:xfrm>
          <a:prstGeom prst="rect">
            <a:avLst/>
          </a:prstGeom>
        </p:spPr>
      </p:pic>
      <p:cxnSp>
        <p:nvCxnSpPr>
          <p:cNvPr id="17" name="Straight Connector 16">
            <a:extLst>
              <a:ext uri="{FF2B5EF4-FFF2-40B4-BE49-F238E27FC236}">
                <a16:creationId xmlns:a16="http://schemas.microsoft.com/office/drawing/2014/main" id="{515604EB-ABFB-0833-A8B8-AC98A5ABA1FB}"/>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D5138B8-89C2-5039-7063-AEBF40F7A0F7}"/>
              </a:ext>
            </a:extLst>
          </p:cNvPr>
          <p:cNvSpPr/>
          <p:nvPr/>
        </p:nvSpPr>
        <p:spPr>
          <a:xfrm>
            <a:off x="556047" y="1046553"/>
            <a:ext cx="5677820" cy="3575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477D760-492E-0C5A-E0EA-370A0469C2A2}"/>
              </a:ext>
            </a:extLst>
          </p:cNvPr>
          <p:cNvSpPr txBox="1"/>
          <p:nvPr/>
        </p:nvSpPr>
        <p:spPr>
          <a:xfrm>
            <a:off x="563626" y="1076032"/>
            <a:ext cx="5670241"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To estimate biomass as accurately as possible, it is important to measure girth correctly</a:t>
            </a:r>
          </a:p>
        </p:txBody>
      </p:sp>
      <p:sp>
        <p:nvSpPr>
          <p:cNvPr id="22" name="Rectangle 21">
            <a:extLst>
              <a:ext uri="{FF2B5EF4-FFF2-40B4-BE49-F238E27FC236}">
                <a16:creationId xmlns:a16="http://schemas.microsoft.com/office/drawing/2014/main" id="{5BE9118F-E847-351B-940D-76FAB5B685F5}"/>
              </a:ext>
            </a:extLst>
          </p:cNvPr>
          <p:cNvSpPr/>
          <p:nvPr/>
        </p:nvSpPr>
        <p:spPr>
          <a:xfrm>
            <a:off x="2656655" y="1619672"/>
            <a:ext cx="288032"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DF123B-E1D8-0EAB-D03B-8381FC444323}"/>
              </a:ext>
            </a:extLst>
          </p:cNvPr>
          <p:cNvSpPr/>
          <p:nvPr/>
        </p:nvSpPr>
        <p:spPr>
          <a:xfrm>
            <a:off x="3387021" y="1580011"/>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5B2A71-92BF-7541-A02C-3F6721E42AD9}"/>
              </a:ext>
            </a:extLst>
          </p:cNvPr>
          <p:cNvSpPr/>
          <p:nvPr/>
        </p:nvSpPr>
        <p:spPr>
          <a:xfrm>
            <a:off x="3655310" y="2911965"/>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diagram of a tree&#10;&#10;Description automatically generated">
            <a:extLst>
              <a:ext uri="{FF2B5EF4-FFF2-40B4-BE49-F238E27FC236}">
                <a16:creationId xmlns:a16="http://schemas.microsoft.com/office/drawing/2014/main" id="{4197FFAB-B3F0-51F3-1132-F527F610170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730190" y="1638055"/>
            <a:ext cx="1147082" cy="1876670"/>
          </a:xfrm>
          <a:prstGeom prst="rect">
            <a:avLst/>
          </a:prstGeom>
        </p:spPr>
      </p:pic>
      <p:pic>
        <p:nvPicPr>
          <p:cNvPr id="26" name="Picture 25" descr="A diagram of a tree&#10;&#10;Description automatically generated">
            <a:extLst>
              <a:ext uri="{FF2B5EF4-FFF2-40B4-BE49-F238E27FC236}">
                <a16:creationId xmlns:a16="http://schemas.microsoft.com/office/drawing/2014/main" id="{447D7A89-BC87-2F40-B380-61CFE4D5929F}"/>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2993951" y="6050602"/>
            <a:ext cx="862309" cy="1916594"/>
          </a:xfrm>
          <a:prstGeom prst="rect">
            <a:avLst/>
          </a:prstGeom>
        </p:spPr>
      </p:pic>
      <p:sp>
        <p:nvSpPr>
          <p:cNvPr id="27" name="Rectangle 26">
            <a:extLst>
              <a:ext uri="{FF2B5EF4-FFF2-40B4-BE49-F238E27FC236}">
                <a16:creationId xmlns:a16="http://schemas.microsoft.com/office/drawing/2014/main" id="{78F817BB-AF12-041D-1111-5972C07F085E}"/>
              </a:ext>
            </a:extLst>
          </p:cNvPr>
          <p:cNvSpPr/>
          <p:nvPr/>
        </p:nvSpPr>
        <p:spPr>
          <a:xfrm>
            <a:off x="3525176" y="6060333"/>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8154CE4-CB3D-08BA-BBA6-887F8663DDF6}"/>
              </a:ext>
            </a:extLst>
          </p:cNvPr>
          <p:cNvSpPr/>
          <p:nvPr/>
        </p:nvSpPr>
        <p:spPr>
          <a:xfrm>
            <a:off x="5311494" y="1599451"/>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temDiameter1_MoB.jpg">
            <a:extLst>
              <a:ext uri="{FF2B5EF4-FFF2-40B4-BE49-F238E27FC236}">
                <a16:creationId xmlns:a16="http://schemas.microsoft.com/office/drawing/2014/main" id="{BB5469B8-FDF6-15C5-C876-CEDF5BD2C6A6}"/>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725144" y="6372200"/>
            <a:ext cx="1251643" cy="1560995"/>
          </a:xfrm>
          <a:prstGeom prst="rect">
            <a:avLst/>
          </a:prstGeom>
        </p:spPr>
      </p:pic>
      <p:sp>
        <p:nvSpPr>
          <p:cNvPr id="31" name="Rectangle 30">
            <a:extLst>
              <a:ext uri="{FF2B5EF4-FFF2-40B4-BE49-F238E27FC236}">
                <a16:creationId xmlns:a16="http://schemas.microsoft.com/office/drawing/2014/main" id="{1DD89B06-9E33-4105-0A39-4CD1F375165B}"/>
              </a:ext>
            </a:extLst>
          </p:cNvPr>
          <p:cNvSpPr/>
          <p:nvPr/>
        </p:nvSpPr>
        <p:spPr>
          <a:xfrm>
            <a:off x="356598" y="3738030"/>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diagram of a tree&#10;&#10;Description automatically generated">
            <a:extLst>
              <a:ext uri="{FF2B5EF4-FFF2-40B4-BE49-F238E27FC236}">
                <a16:creationId xmlns:a16="http://schemas.microsoft.com/office/drawing/2014/main" id="{347B0958-D82F-3B38-B1B3-C31B4D28FCF3}"/>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2636912" y="4033101"/>
            <a:ext cx="514342" cy="1734309"/>
          </a:xfrm>
          <a:prstGeom prst="rect">
            <a:avLst/>
          </a:prstGeom>
        </p:spPr>
      </p:pic>
      <p:sp>
        <p:nvSpPr>
          <p:cNvPr id="36" name="Rectangle 35">
            <a:extLst>
              <a:ext uri="{FF2B5EF4-FFF2-40B4-BE49-F238E27FC236}">
                <a16:creationId xmlns:a16="http://schemas.microsoft.com/office/drawing/2014/main" id="{27F32F6F-3D0E-8213-D23C-785FE6190261}"/>
              </a:ext>
            </a:extLst>
          </p:cNvPr>
          <p:cNvSpPr/>
          <p:nvPr/>
        </p:nvSpPr>
        <p:spPr>
          <a:xfrm rot="1581599">
            <a:off x="3081408" y="4142357"/>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0C38-88AC-059D-3685-7395EA6DF1EB}"/>
              </a:ext>
            </a:extLst>
          </p:cNvPr>
          <p:cNvSpPr/>
          <p:nvPr/>
        </p:nvSpPr>
        <p:spPr>
          <a:xfrm rot="5400000">
            <a:off x="3006234" y="4971265"/>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78408FD-E319-B37B-7639-CFA9E14EC4A6}"/>
              </a:ext>
            </a:extLst>
          </p:cNvPr>
          <p:cNvSpPr/>
          <p:nvPr/>
        </p:nvSpPr>
        <p:spPr>
          <a:xfrm rot="1581599">
            <a:off x="6032301" y="4457351"/>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StemDiameter1_MoB.jpg">
            <a:extLst>
              <a:ext uri="{FF2B5EF4-FFF2-40B4-BE49-F238E27FC236}">
                <a16:creationId xmlns:a16="http://schemas.microsoft.com/office/drawing/2014/main" id="{D059C17D-F3B8-4E49-4887-6E29B6F7B2EA}"/>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48680" y="6180115"/>
            <a:ext cx="1564311" cy="1778089"/>
          </a:xfrm>
          <a:prstGeom prst="rect">
            <a:avLst/>
          </a:prstGeom>
        </p:spPr>
      </p:pic>
      <p:pic>
        <p:nvPicPr>
          <p:cNvPr id="40" name="Picture 39" descr="StemDiameter1_MoB.jpg">
            <a:extLst>
              <a:ext uri="{FF2B5EF4-FFF2-40B4-BE49-F238E27FC236}">
                <a16:creationId xmlns:a16="http://schemas.microsoft.com/office/drawing/2014/main" id="{DFD034EC-7056-CCAA-5533-514A3C1E21B0}"/>
              </a:ext>
            </a:extLst>
          </p:cNvPr>
          <p:cNvPicPr>
            <a:picLocks noChangeAspect="1"/>
          </p:cNvPicPr>
          <p:nvPr/>
        </p:nvPicPr>
        <p:blipFill rotWithShape="1">
          <a:blip r:embed="rId19" cstate="email">
            <a:extLst>
              <a:ext uri="{BEBA8EAE-BF5A-486C-A8C5-ECC9F3942E4B}">
                <a14:imgProps xmlns:a14="http://schemas.microsoft.com/office/drawing/2010/main">
                  <a14:imgLayer r:embed="rId2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4199603" y="4034133"/>
            <a:ext cx="1972160" cy="1778089"/>
          </a:xfrm>
          <a:prstGeom prst="rect">
            <a:avLst/>
          </a:prstGeom>
        </p:spPr>
      </p:pic>
      <p:sp>
        <p:nvSpPr>
          <p:cNvPr id="41" name="Rectangle 40">
            <a:extLst>
              <a:ext uri="{FF2B5EF4-FFF2-40B4-BE49-F238E27FC236}">
                <a16:creationId xmlns:a16="http://schemas.microsoft.com/office/drawing/2014/main" id="{C93A948A-0CBF-EF97-0151-62CEAF9928C2}"/>
              </a:ext>
            </a:extLst>
          </p:cNvPr>
          <p:cNvSpPr/>
          <p:nvPr/>
        </p:nvSpPr>
        <p:spPr>
          <a:xfrm rot="1581599">
            <a:off x="5876053" y="3890826"/>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C363BB9-1C45-1F79-9949-048F7CED4A2A}"/>
              </a:ext>
            </a:extLst>
          </p:cNvPr>
          <p:cNvSpPr/>
          <p:nvPr/>
        </p:nvSpPr>
        <p:spPr>
          <a:xfrm>
            <a:off x="549664" y="8392579"/>
            <a:ext cx="5677820" cy="3575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98291E04-2E7B-555E-97F5-DA0B881C1E48}"/>
              </a:ext>
            </a:extLst>
          </p:cNvPr>
          <p:cNvSpPr txBox="1"/>
          <p:nvPr/>
        </p:nvSpPr>
        <p:spPr>
          <a:xfrm>
            <a:off x="557243" y="8422058"/>
            <a:ext cx="5670241"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Remember, measure tree thickness ABOVE the roots and BELOW the lowest branch </a:t>
            </a:r>
          </a:p>
        </p:txBody>
      </p:sp>
      <p:sp>
        <p:nvSpPr>
          <p:cNvPr id="44" name="Left Arrow 43">
            <a:extLst>
              <a:ext uri="{FF2B5EF4-FFF2-40B4-BE49-F238E27FC236}">
                <a16:creationId xmlns:a16="http://schemas.microsoft.com/office/drawing/2014/main" id="{1322617C-8799-C971-1A35-596F2D8BEE2E}"/>
              </a:ext>
            </a:extLst>
          </p:cNvPr>
          <p:cNvSpPr/>
          <p:nvPr/>
        </p:nvSpPr>
        <p:spPr>
          <a:xfrm>
            <a:off x="1588277" y="2164651"/>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Left Arrow 44">
            <a:extLst>
              <a:ext uri="{FF2B5EF4-FFF2-40B4-BE49-F238E27FC236}">
                <a16:creationId xmlns:a16="http://schemas.microsoft.com/office/drawing/2014/main" id="{576DB5D8-3C37-B874-8D26-5F4A131B9006}"/>
              </a:ext>
            </a:extLst>
          </p:cNvPr>
          <p:cNvSpPr/>
          <p:nvPr/>
        </p:nvSpPr>
        <p:spPr>
          <a:xfrm>
            <a:off x="3653859" y="2059296"/>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Left Arrow 45">
            <a:extLst>
              <a:ext uri="{FF2B5EF4-FFF2-40B4-BE49-F238E27FC236}">
                <a16:creationId xmlns:a16="http://schemas.microsoft.com/office/drawing/2014/main" id="{21EAB681-E4F3-CD45-804E-95C98A8CB691}"/>
              </a:ext>
            </a:extLst>
          </p:cNvPr>
          <p:cNvSpPr/>
          <p:nvPr/>
        </p:nvSpPr>
        <p:spPr>
          <a:xfrm>
            <a:off x="5440177" y="1801689"/>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Left Arrow 46">
            <a:extLst>
              <a:ext uri="{FF2B5EF4-FFF2-40B4-BE49-F238E27FC236}">
                <a16:creationId xmlns:a16="http://schemas.microsoft.com/office/drawing/2014/main" id="{A291E342-BF6E-944D-3F74-0DA8EB36FA86}"/>
              </a:ext>
            </a:extLst>
          </p:cNvPr>
          <p:cNvSpPr/>
          <p:nvPr/>
        </p:nvSpPr>
        <p:spPr>
          <a:xfrm>
            <a:off x="3685403" y="7008899"/>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Left Arrow 47">
            <a:extLst>
              <a:ext uri="{FF2B5EF4-FFF2-40B4-BE49-F238E27FC236}">
                <a16:creationId xmlns:a16="http://schemas.microsoft.com/office/drawing/2014/main" id="{02CD2A3C-059A-0486-4CBA-5F7B0E021A3B}"/>
              </a:ext>
            </a:extLst>
          </p:cNvPr>
          <p:cNvSpPr/>
          <p:nvPr/>
        </p:nvSpPr>
        <p:spPr>
          <a:xfrm>
            <a:off x="3142066" y="4711908"/>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Left Arrow 48">
            <a:extLst>
              <a:ext uri="{FF2B5EF4-FFF2-40B4-BE49-F238E27FC236}">
                <a16:creationId xmlns:a16="http://schemas.microsoft.com/office/drawing/2014/main" id="{E484CDDB-A121-3C7A-FC02-E4B3997338F0}"/>
              </a:ext>
            </a:extLst>
          </p:cNvPr>
          <p:cNvSpPr/>
          <p:nvPr/>
        </p:nvSpPr>
        <p:spPr>
          <a:xfrm>
            <a:off x="1760151" y="4378519"/>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Left Arrow 49">
            <a:extLst>
              <a:ext uri="{FF2B5EF4-FFF2-40B4-BE49-F238E27FC236}">
                <a16:creationId xmlns:a16="http://schemas.microsoft.com/office/drawing/2014/main" id="{F76F7199-65E9-0D68-4941-FF463F574338}"/>
              </a:ext>
            </a:extLst>
          </p:cNvPr>
          <p:cNvSpPr/>
          <p:nvPr/>
        </p:nvSpPr>
        <p:spPr>
          <a:xfrm>
            <a:off x="2050691" y="6890469"/>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Left Arrow 50">
            <a:extLst>
              <a:ext uri="{FF2B5EF4-FFF2-40B4-BE49-F238E27FC236}">
                <a16:creationId xmlns:a16="http://schemas.microsoft.com/office/drawing/2014/main" id="{03D0E231-5047-A251-2F3E-96E256125FF1}"/>
              </a:ext>
            </a:extLst>
          </p:cNvPr>
          <p:cNvSpPr/>
          <p:nvPr/>
        </p:nvSpPr>
        <p:spPr>
          <a:xfrm>
            <a:off x="5597271" y="5368190"/>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Left Arrow 51">
            <a:extLst>
              <a:ext uri="{FF2B5EF4-FFF2-40B4-BE49-F238E27FC236}">
                <a16:creationId xmlns:a16="http://schemas.microsoft.com/office/drawing/2014/main" id="{1F4960C4-5079-D2BE-9E46-7A894555C5E1}"/>
              </a:ext>
            </a:extLst>
          </p:cNvPr>
          <p:cNvSpPr/>
          <p:nvPr/>
        </p:nvSpPr>
        <p:spPr>
          <a:xfrm>
            <a:off x="5758239" y="7622563"/>
            <a:ext cx="437095" cy="432048"/>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E8FBB96-99A3-1148-0CFF-DE56B271C9BB}"/>
              </a:ext>
            </a:extLst>
          </p:cNvPr>
          <p:cNvSpPr/>
          <p:nvPr/>
        </p:nvSpPr>
        <p:spPr>
          <a:xfrm rot="1327542">
            <a:off x="4358514" y="6569687"/>
            <a:ext cx="565778" cy="345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503E192-432A-BAA4-96DF-73C227AEE7C4}"/>
              </a:ext>
            </a:extLst>
          </p:cNvPr>
          <p:cNvSpPr txBox="1"/>
          <p:nvPr/>
        </p:nvSpPr>
        <p:spPr>
          <a:xfrm>
            <a:off x="884780" y="5741977"/>
            <a:ext cx="8623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Multi-stem tree</a:t>
            </a:r>
          </a:p>
        </p:txBody>
      </p:sp>
      <p:sp>
        <p:nvSpPr>
          <p:cNvPr id="55" name="TextBox 54">
            <a:extLst>
              <a:ext uri="{FF2B5EF4-FFF2-40B4-BE49-F238E27FC236}">
                <a16:creationId xmlns:a16="http://schemas.microsoft.com/office/drawing/2014/main" id="{B7F3B2D5-7079-1585-8A00-C26B8303A065}"/>
              </a:ext>
            </a:extLst>
          </p:cNvPr>
          <p:cNvSpPr txBox="1"/>
          <p:nvPr/>
        </p:nvSpPr>
        <p:spPr>
          <a:xfrm>
            <a:off x="2906330" y="3498867"/>
            <a:ext cx="8623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Buttress roots</a:t>
            </a:r>
          </a:p>
        </p:txBody>
      </p:sp>
      <p:sp>
        <p:nvSpPr>
          <p:cNvPr id="56" name="TextBox 55">
            <a:extLst>
              <a:ext uri="{FF2B5EF4-FFF2-40B4-BE49-F238E27FC236}">
                <a16:creationId xmlns:a16="http://schemas.microsoft.com/office/drawing/2014/main" id="{D26B58A7-ACCC-E8E5-4230-5F30F5822C3D}"/>
              </a:ext>
            </a:extLst>
          </p:cNvPr>
          <p:cNvSpPr txBox="1"/>
          <p:nvPr/>
        </p:nvSpPr>
        <p:spPr>
          <a:xfrm>
            <a:off x="4973906" y="3484100"/>
            <a:ext cx="862309"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Stilt-like roots</a:t>
            </a:r>
          </a:p>
        </p:txBody>
      </p:sp>
      <p:sp>
        <p:nvSpPr>
          <p:cNvPr id="57" name="TextBox 56">
            <a:extLst>
              <a:ext uri="{FF2B5EF4-FFF2-40B4-BE49-F238E27FC236}">
                <a16:creationId xmlns:a16="http://schemas.microsoft.com/office/drawing/2014/main" id="{C7C49E5F-2075-2851-0BC0-EC553FC8D869}"/>
              </a:ext>
            </a:extLst>
          </p:cNvPr>
          <p:cNvSpPr txBox="1"/>
          <p:nvPr/>
        </p:nvSpPr>
        <p:spPr>
          <a:xfrm>
            <a:off x="4754528" y="5794966"/>
            <a:ext cx="862309" cy="215444"/>
          </a:xfrm>
          <a:prstGeom prst="rect">
            <a:avLst/>
          </a:prstGeom>
          <a:noFill/>
        </p:spPr>
        <p:txBody>
          <a:bodyPr wrap="square" rtlCol="0">
            <a:spAutoFit/>
          </a:bodyPr>
          <a:lstStyle/>
          <a:p>
            <a:pPr algn="ctr"/>
            <a:r>
              <a:rPr lang="en-US" sz="800" dirty="0">
                <a:latin typeface="Arial Narrow" panose="020B0604020202020204" pitchFamily="34" charset="0"/>
                <a:cs typeface="Arial Narrow" panose="020B0604020202020204" pitchFamily="34" charset="0"/>
              </a:rPr>
              <a:t>Shrub</a:t>
            </a:r>
          </a:p>
        </p:txBody>
      </p:sp>
      <p:sp>
        <p:nvSpPr>
          <p:cNvPr id="58" name="TextBox 57">
            <a:extLst>
              <a:ext uri="{FF2B5EF4-FFF2-40B4-BE49-F238E27FC236}">
                <a16:creationId xmlns:a16="http://schemas.microsoft.com/office/drawing/2014/main" id="{B01209AD-E005-3AFE-08EF-1E1F8044264D}"/>
              </a:ext>
            </a:extLst>
          </p:cNvPr>
          <p:cNvSpPr txBox="1"/>
          <p:nvPr/>
        </p:nvSpPr>
        <p:spPr>
          <a:xfrm>
            <a:off x="428134" y="8028384"/>
            <a:ext cx="1856423" cy="215444"/>
          </a:xfrm>
          <a:prstGeom prst="rect">
            <a:avLst/>
          </a:prstGeom>
          <a:noFill/>
        </p:spPr>
        <p:txBody>
          <a:bodyPr wrap="square" rtlCol="0">
            <a:spAutoFit/>
          </a:bodyPr>
          <a:lstStyle/>
          <a:p>
            <a:pPr algn="ctr"/>
            <a:r>
              <a:rPr lang="en-US" sz="800" dirty="0">
                <a:latin typeface="Arial Narrow" panose="020B0604020202020204" pitchFamily="34" charset="0"/>
                <a:cs typeface="Arial Narrow" panose="020B0604020202020204" pitchFamily="34" charset="0"/>
              </a:rPr>
              <a:t>Sprawling Rhizophora (stilted red mangrove)</a:t>
            </a:r>
          </a:p>
        </p:txBody>
      </p:sp>
      <p:sp>
        <p:nvSpPr>
          <p:cNvPr id="59" name="TextBox 58">
            <a:extLst>
              <a:ext uri="{FF2B5EF4-FFF2-40B4-BE49-F238E27FC236}">
                <a16:creationId xmlns:a16="http://schemas.microsoft.com/office/drawing/2014/main" id="{CCAD99B7-C5D1-6EA2-9B5B-698FFA296C30}"/>
              </a:ext>
            </a:extLst>
          </p:cNvPr>
          <p:cNvSpPr txBox="1"/>
          <p:nvPr/>
        </p:nvSpPr>
        <p:spPr>
          <a:xfrm>
            <a:off x="2929458" y="8036680"/>
            <a:ext cx="862309" cy="215444"/>
          </a:xfrm>
          <a:prstGeom prst="rect">
            <a:avLst/>
          </a:prstGeom>
          <a:noFill/>
        </p:spPr>
        <p:txBody>
          <a:bodyPr wrap="square" rtlCol="0">
            <a:spAutoFit/>
          </a:bodyPr>
          <a:lstStyle/>
          <a:p>
            <a:pPr algn="ctr"/>
            <a:r>
              <a:rPr lang="en-US" sz="800" dirty="0">
                <a:latin typeface="Arial Narrow" panose="020B0604020202020204" pitchFamily="34" charset="0"/>
                <a:cs typeface="Arial Narrow" panose="020B0604020202020204" pitchFamily="34" charset="0"/>
              </a:rPr>
              <a:t>Low branching</a:t>
            </a:r>
          </a:p>
        </p:txBody>
      </p:sp>
      <p:sp>
        <p:nvSpPr>
          <p:cNvPr id="60" name="TextBox 59">
            <a:extLst>
              <a:ext uri="{FF2B5EF4-FFF2-40B4-BE49-F238E27FC236}">
                <a16:creationId xmlns:a16="http://schemas.microsoft.com/office/drawing/2014/main" id="{F7DD0AAC-2946-8279-2011-0292606B0DF2}"/>
              </a:ext>
            </a:extLst>
          </p:cNvPr>
          <p:cNvSpPr txBox="1"/>
          <p:nvPr/>
        </p:nvSpPr>
        <p:spPr>
          <a:xfrm>
            <a:off x="4511965" y="8044158"/>
            <a:ext cx="1856423" cy="338554"/>
          </a:xfrm>
          <a:prstGeom prst="rect">
            <a:avLst/>
          </a:prstGeom>
          <a:noFill/>
        </p:spPr>
        <p:txBody>
          <a:bodyPr wrap="square" rtlCol="0">
            <a:spAutoFit/>
          </a:bodyPr>
          <a:lstStyle/>
          <a:p>
            <a:pPr algn="ctr"/>
            <a:r>
              <a:rPr lang="en-US" sz="800" dirty="0">
                <a:latin typeface="Arial Narrow" panose="020B0604020202020204" pitchFamily="34" charset="0"/>
                <a:cs typeface="Arial Narrow" panose="020B0604020202020204" pitchFamily="34" charset="0"/>
              </a:rPr>
              <a:t>Sprouting foliage at base of dead stump – use stem below</a:t>
            </a:r>
          </a:p>
        </p:txBody>
      </p:sp>
      <p:sp>
        <p:nvSpPr>
          <p:cNvPr id="61" name="TextBox 60">
            <a:extLst>
              <a:ext uri="{FF2B5EF4-FFF2-40B4-BE49-F238E27FC236}">
                <a16:creationId xmlns:a16="http://schemas.microsoft.com/office/drawing/2014/main" id="{A53D419C-6E3C-0956-2980-2DA2758A89DA}"/>
              </a:ext>
            </a:extLst>
          </p:cNvPr>
          <p:cNvSpPr txBox="1"/>
          <p:nvPr/>
        </p:nvSpPr>
        <p:spPr>
          <a:xfrm>
            <a:off x="2366465" y="5747444"/>
            <a:ext cx="1158712" cy="215444"/>
          </a:xfrm>
          <a:prstGeom prst="rect">
            <a:avLst/>
          </a:prstGeom>
          <a:noFill/>
        </p:spPr>
        <p:txBody>
          <a:bodyPr wrap="square" rtlCol="0">
            <a:spAutoFit/>
          </a:bodyPr>
          <a:lstStyle/>
          <a:p>
            <a:pPr algn="ctr"/>
            <a:r>
              <a:rPr lang="en-US" sz="800" dirty="0">
                <a:latin typeface="Arial Narrow" panose="020B0604020202020204" pitchFamily="34" charset="0"/>
                <a:cs typeface="Arial Narrow" panose="020B0604020202020204" pitchFamily="34" charset="0"/>
              </a:rPr>
              <a:t>Tapered stem</a:t>
            </a:r>
          </a:p>
        </p:txBody>
      </p:sp>
      <p:sp>
        <p:nvSpPr>
          <p:cNvPr id="62" name="TextBox 61">
            <a:extLst>
              <a:ext uri="{FF2B5EF4-FFF2-40B4-BE49-F238E27FC236}">
                <a16:creationId xmlns:a16="http://schemas.microsoft.com/office/drawing/2014/main" id="{A165F3B2-75C2-3172-4709-CD5DC5D44198}"/>
              </a:ext>
            </a:extLst>
          </p:cNvPr>
          <p:cNvSpPr txBox="1"/>
          <p:nvPr/>
        </p:nvSpPr>
        <p:spPr>
          <a:xfrm>
            <a:off x="697670" y="3498867"/>
            <a:ext cx="862309" cy="215444"/>
          </a:xfrm>
          <a:prstGeom prst="rect">
            <a:avLst/>
          </a:prstGeom>
          <a:noFill/>
        </p:spPr>
        <p:txBody>
          <a:bodyPr wrap="square" rtlCol="0">
            <a:spAutoFit/>
          </a:bodyPr>
          <a:lstStyle/>
          <a:p>
            <a:pPr algn="ctr"/>
            <a:r>
              <a:rPr lang="en-US" sz="800" dirty="0">
                <a:latin typeface="Arial Narrow" panose="020B0604020202020204" pitchFamily="34" charset="0"/>
                <a:cs typeface="Arial Narrow" panose="020B0604020202020204" pitchFamily="34" charset="0"/>
              </a:rPr>
              <a:t>High stem</a:t>
            </a:r>
          </a:p>
        </p:txBody>
      </p:sp>
    </p:spTree>
    <p:extLst>
      <p:ext uri="{BB962C8B-B14F-4D97-AF65-F5344CB8AC3E}">
        <p14:creationId xmlns:p14="http://schemas.microsoft.com/office/powerpoint/2010/main" val="66217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7" name="Rectangle 16">
            <a:extLst>
              <a:ext uri="{FF2B5EF4-FFF2-40B4-BE49-F238E27FC236}">
                <a16:creationId xmlns:a16="http://schemas.microsoft.com/office/drawing/2014/main" id="{C6EAA4C5-EFFE-DA48-6E4F-BB31D9E42684}"/>
              </a:ext>
            </a:extLst>
          </p:cNvPr>
          <p:cNvSpPr/>
          <p:nvPr/>
        </p:nvSpPr>
        <p:spPr>
          <a:xfrm>
            <a:off x="564550" y="1062868"/>
            <a:ext cx="5677820" cy="3533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F282AF8-7313-4BC4-2BEC-07350DFB7829}"/>
              </a:ext>
            </a:extLst>
          </p:cNvPr>
          <p:cNvSpPr txBox="1"/>
          <p:nvPr/>
        </p:nvSpPr>
        <p:spPr>
          <a:xfrm>
            <a:off x="616214" y="1062867"/>
            <a:ext cx="5404116"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11: Measure the height of the tree</a:t>
            </a:r>
            <a:endParaRPr lang="en-US" sz="1050" b="1" dirty="0">
              <a:solidFill>
                <a:schemeClr val="bg1"/>
              </a:solidFill>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9BBF803F-C0A2-A5EC-D6B4-0A2A4C2E9199}"/>
              </a:ext>
            </a:extLst>
          </p:cNvPr>
          <p:cNvSpPr txBox="1"/>
          <p:nvPr/>
        </p:nvSpPr>
        <p:spPr>
          <a:xfrm>
            <a:off x="499142" y="1469860"/>
            <a:ext cx="5866140" cy="830997"/>
          </a:xfrm>
          <a:prstGeom prst="rect">
            <a:avLst/>
          </a:prstGeom>
          <a:noFill/>
        </p:spPr>
        <p:txBody>
          <a:bodyPr wrap="square" rtlCol="0">
            <a:spAutoFit/>
          </a:bodyPr>
          <a:lstStyle/>
          <a:p>
            <a:r>
              <a:rPr lang="en-US" sz="1200" dirty="0"/>
              <a:t>How do you to calculate the height of the tree when it’s all the way up there? It MUST be as accurate as possible, and exact to one decimal of a meter, for Jock to get his biomass estimates correct. If you have a ruler or pole (of known length) high enough to reach, great! Otherwise, use your protractor and apply some </a:t>
            </a:r>
            <a:r>
              <a:rPr lang="en-US" sz="1200" dirty="0" err="1"/>
              <a:t>maths</a:t>
            </a:r>
            <a:r>
              <a:rPr lang="en-US" sz="1200" dirty="0"/>
              <a:t> to calculate tree height. See below: </a:t>
            </a:r>
          </a:p>
        </p:txBody>
      </p:sp>
      <p:sp>
        <p:nvSpPr>
          <p:cNvPr id="21" name="Rectangle 20">
            <a:extLst>
              <a:ext uri="{FF2B5EF4-FFF2-40B4-BE49-F238E27FC236}">
                <a16:creationId xmlns:a16="http://schemas.microsoft.com/office/drawing/2014/main" id="{178DF771-D57A-995C-5158-5378F87E533E}"/>
              </a:ext>
            </a:extLst>
          </p:cNvPr>
          <p:cNvSpPr/>
          <p:nvPr/>
        </p:nvSpPr>
        <p:spPr>
          <a:xfrm>
            <a:off x="552034" y="7898314"/>
            <a:ext cx="5677820" cy="3533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641CDB4-4146-714D-1782-94E82FADB8CF}"/>
              </a:ext>
            </a:extLst>
          </p:cNvPr>
          <p:cNvSpPr txBox="1"/>
          <p:nvPr/>
        </p:nvSpPr>
        <p:spPr>
          <a:xfrm>
            <a:off x="556610" y="7926526"/>
            <a:ext cx="5755699"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12: Decide if the tree is sub-canopy (short) canopy (forest roof) or emergent (extra tall)</a:t>
            </a:r>
          </a:p>
        </p:txBody>
      </p:sp>
      <p:sp>
        <p:nvSpPr>
          <p:cNvPr id="12" name="Rectangle 11">
            <a:extLst>
              <a:ext uri="{FF2B5EF4-FFF2-40B4-BE49-F238E27FC236}">
                <a16:creationId xmlns:a16="http://schemas.microsoft.com/office/drawing/2014/main" id="{9E6E2F88-C697-0999-5897-EE20C97F0AEA}"/>
              </a:ext>
            </a:extLst>
          </p:cNvPr>
          <p:cNvSpPr/>
          <p:nvPr/>
        </p:nvSpPr>
        <p:spPr>
          <a:xfrm>
            <a:off x="520699" y="7381587"/>
            <a:ext cx="5709156"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3" name="TextBox 12">
            <a:extLst>
              <a:ext uri="{FF2B5EF4-FFF2-40B4-BE49-F238E27FC236}">
                <a16:creationId xmlns:a16="http://schemas.microsoft.com/office/drawing/2014/main" id="{052F3BFE-86EE-CF81-B096-0721FD0BB179}"/>
              </a:ext>
            </a:extLst>
          </p:cNvPr>
          <p:cNvSpPr txBox="1"/>
          <p:nvPr/>
        </p:nvSpPr>
        <p:spPr>
          <a:xfrm>
            <a:off x="543148" y="7446725"/>
            <a:ext cx="472115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HEIGHT of Tree N</a:t>
            </a:r>
            <a:r>
              <a:rPr lang="en-US" sz="1200" b="1" baseline="30000" dirty="0">
                <a:solidFill>
                  <a:schemeClr val="bg1"/>
                </a:solidFill>
                <a:latin typeface="Arial Narrow" panose="020B0604020202020204" pitchFamily="34" charset="0"/>
                <a:cs typeface="Arial Narrow" panose="020B0604020202020204" pitchFamily="34" charset="0"/>
              </a:rPr>
              <a:t>o</a:t>
            </a:r>
            <a:r>
              <a:rPr lang="en-US" sz="1200" b="1" dirty="0">
                <a:solidFill>
                  <a:schemeClr val="bg1"/>
                </a:solidFill>
                <a:latin typeface="Arial Narrow" panose="020B0604020202020204" pitchFamily="34" charset="0"/>
                <a:cs typeface="Arial Narrow" panose="020B0604020202020204" pitchFamily="34" charset="0"/>
              </a:rPr>
              <a:t>. 1? Ans. (to one decimal point)</a:t>
            </a:r>
          </a:p>
        </p:txBody>
      </p:sp>
      <p:sp>
        <p:nvSpPr>
          <p:cNvPr id="14" name="Rectangle 13">
            <a:extLst>
              <a:ext uri="{FF2B5EF4-FFF2-40B4-BE49-F238E27FC236}">
                <a16:creationId xmlns:a16="http://schemas.microsoft.com/office/drawing/2014/main" id="{41AE118D-1B84-596A-3C07-B2310A6C8351}"/>
              </a:ext>
            </a:extLst>
          </p:cNvPr>
          <p:cNvSpPr/>
          <p:nvPr/>
        </p:nvSpPr>
        <p:spPr>
          <a:xfrm>
            <a:off x="4509120" y="7406460"/>
            <a:ext cx="1656184"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C5A1680-972F-84B1-E451-E378F57C6C26}"/>
              </a:ext>
            </a:extLst>
          </p:cNvPr>
          <p:cNvPicPr>
            <a:picLocks noChangeAspect="1"/>
          </p:cNvPicPr>
          <p:nvPr/>
        </p:nvPicPr>
        <p:blipFill>
          <a:blip r:embed="rId3" cstate="email">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46692" y="2273241"/>
            <a:ext cx="5716500" cy="2954441"/>
          </a:xfrm>
          <a:prstGeom prst="rect">
            <a:avLst/>
          </a:prstGeom>
        </p:spPr>
      </p:pic>
      <p:sp>
        <p:nvSpPr>
          <p:cNvPr id="6" name="TextBox 5">
            <a:extLst>
              <a:ext uri="{FF2B5EF4-FFF2-40B4-BE49-F238E27FC236}">
                <a16:creationId xmlns:a16="http://schemas.microsoft.com/office/drawing/2014/main" id="{9274525E-D32E-4E51-11EA-47E5C323884D}"/>
              </a:ext>
            </a:extLst>
          </p:cNvPr>
          <p:cNvSpPr txBox="1"/>
          <p:nvPr/>
        </p:nvSpPr>
        <p:spPr>
          <a:xfrm>
            <a:off x="468680" y="5140339"/>
            <a:ext cx="6040369" cy="117724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How to calculate tree height when your measuring stick doesn’t reach…</a:t>
            </a:r>
          </a:p>
          <a:p>
            <a:pPr marL="228600" indent="-228600">
              <a:buAutoNum type="arabicPeriod"/>
            </a:pPr>
            <a:r>
              <a:rPr lang="en-US" sz="1200" dirty="0">
                <a:latin typeface="Arial Narrow" panose="020B0604020202020204" pitchFamily="34" charset="0"/>
                <a:cs typeface="Arial Narrow" panose="020B0604020202020204" pitchFamily="34" charset="0"/>
              </a:rPr>
              <a:t>Determine the highest point of the tree (you may need to shake the tree to see it). </a:t>
            </a:r>
          </a:p>
          <a:p>
            <a:pPr marL="228600" indent="-228600">
              <a:buAutoNum type="arabicPeriod"/>
            </a:pPr>
            <a:r>
              <a:rPr lang="en-US" sz="1200" dirty="0">
                <a:latin typeface="Arial Narrow" panose="020B0604020202020204" pitchFamily="34" charset="0"/>
                <a:cs typeface="Arial Narrow" panose="020B0604020202020204" pitchFamily="34" charset="0"/>
              </a:rPr>
              <a:t>Measure the distance (d) from you and the point directly beneath the tree’s highest point.</a:t>
            </a:r>
          </a:p>
          <a:p>
            <a:pPr marL="228600" indent="-228600">
              <a:buAutoNum type="arabicPeriod"/>
            </a:pPr>
            <a:r>
              <a:rPr lang="en-US" sz="1200" dirty="0">
                <a:latin typeface="Arial Narrow" panose="020B0604020202020204" pitchFamily="34" charset="0"/>
                <a:cs typeface="Arial Narrow" panose="020B0604020202020204" pitchFamily="34" charset="0"/>
              </a:rPr>
              <a:t>Measure the angle (a) between your eye level and the top of the tree (use your protractor).</a:t>
            </a:r>
          </a:p>
          <a:p>
            <a:pPr marL="228600" indent="-228600">
              <a:buAutoNum type="arabicPeriod"/>
            </a:pPr>
            <a:r>
              <a:rPr lang="en-US" sz="1200" dirty="0">
                <a:latin typeface="Arial Narrow" panose="020B0604020202020204" pitchFamily="34" charset="0"/>
                <a:cs typeface="Arial Narrow" panose="020B0604020202020204" pitchFamily="34" charset="0"/>
              </a:rPr>
              <a:t>Apply the formula above*, not forgetting to add your own height (h). </a:t>
            </a:r>
          </a:p>
          <a:p>
            <a:r>
              <a:rPr lang="en-US" sz="1050" i="1" dirty="0">
                <a:latin typeface="Arial Narrow" panose="020B0604020202020204" pitchFamily="34" charset="0"/>
                <a:cs typeface="Arial Narrow" panose="020B0604020202020204" pitchFamily="34" charset="0"/>
              </a:rPr>
              <a:t>*Hint: </a:t>
            </a:r>
            <a:r>
              <a:rPr lang="en-US" sz="1050" dirty="0">
                <a:latin typeface="Arial Narrow" panose="020B0604020202020204" pitchFamily="34" charset="0"/>
                <a:cs typeface="Arial Narrow" panose="020B0604020202020204" pitchFamily="34" charset="0"/>
              </a:rPr>
              <a:t>record d and a on your data sheet, and do the calculations when you return to school.</a:t>
            </a:r>
          </a:p>
        </p:txBody>
      </p:sp>
      <p:sp>
        <p:nvSpPr>
          <p:cNvPr id="7" name="Rectangle 6">
            <a:extLst>
              <a:ext uri="{FF2B5EF4-FFF2-40B4-BE49-F238E27FC236}">
                <a16:creationId xmlns:a16="http://schemas.microsoft.com/office/drawing/2014/main" id="{C417D18C-855A-00A4-F977-6CADC727803F}"/>
              </a:ext>
            </a:extLst>
          </p:cNvPr>
          <p:cNvSpPr/>
          <p:nvPr/>
        </p:nvSpPr>
        <p:spPr>
          <a:xfrm>
            <a:off x="546877" y="8341187"/>
            <a:ext cx="5709156"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8" name="TextBox 7">
            <a:extLst>
              <a:ext uri="{FF2B5EF4-FFF2-40B4-BE49-F238E27FC236}">
                <a16:creationId xmlns:a16="http://schemas.microsoft.com/office/drawing/2014/main" id="{72F971BB-3E73-EEAD-F1F5-294C0E7BDA2B}"/>
              </a:ext>
            </a:extLst>
          </p:cNvPr>
          <p:cNvSpPr txBox="1"/>
          <p:nvPr/>
        </p:nvSpPr>
        <p:spPr>
          <a:xfrm>
            <a:off x="569326" y="8406325"/>
            <a:ext cx="472115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Is the tree a sub-canopy, canopy or emergent tree? Ans.</a:t>
            </a:r>
          </a:p>
        </p:txBody>
      </p:sp>
      <p:sp>
        <p:nvSpPr>
          <p:cNvPr id="9" name="Rectangle 8">
            <a:extLst>
              <a:ext uri="{FF2B5EF4-FFF2-40B4-BE49-F238E27FC236}">
                <a16:creationId xmlns:a16="http://schemas.microsoft.com/office/drawing/2014/main" id="{AEEE9D2B-CBFD-932B-603D-D4E20F34EC58}"/>
              </a:ext>
            </a:extLst>
          </p:cNvPr>
          <p:cNvSpPr/>
          <p:nvPr/>
        </p:nvSpPr>
        <p:spPr>
          <a:xfrm>
            <a:off x="4221088" y="8366060"/>
            <a:ext cx="1970394"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D114E5-6AAE-ECB7-2420-3248BAD17AF6}"/>
              </a:ext>
            </a:extLst>
          </p:cNvPr>
          <p:cNvSpPr/>
          <p:nvPr/>
        </p:nvSpPr>
        <p:spPr>
          <a:xfrm>
            <a:off x="537036" y="6350154"/>
            <a:ext cx="5654446" cy="886142"/>
          </a:xfrm>
          <a:custGeom>
            <a:avLst/>
            <a:gdLst>
              <a:gd name="connsiteX0" fmla="*/ 0 w 5654446"/>
              <a:gd name="connsiteY0" fmla="*/ 0 h 886142"/>
              <a:gd name="connsiteX1" fmla="*/ 508900 w 5654446"/>
              <a:gd name="connsiteY1" fmla="*/ 0 h 886142"/>
              <a:gd name="connsiteX2" fmla="*/ 904711 w 5654446"/>
              <a:gd name="connsiteY2" fmla="*/ 0 h 886142"/>
              <a:gd name="connsiteX3" fmla="*/ 1583245 w 5654446"/>
              <a:gd name="connsiteY3" fmla="*/ 0 h 886142"/>
              <a:gd name="connsiteX4" fmla="*/ 2092145 w 5654446"/>
              <a:gd name="connsiteY4" fmla="*/ 0 h 886142"/>
              <a:gd name="connsiteX5" fmla="*/ 2601045 w 5654446"/>
              <a:gd name="connsiteY5" fmla="*/ 0 h 886142"/>
              <a:gd name="connsiteX6" fmla="*/ 3279579 w 5654446"/>
              <a:gd name="connsiteY6" fmla="*/ 0 h 886142"/>
              <a:gd name="connsiteX7" fmla="*/ 3731934 w 5654446"/>
              <a:gd name="connsiteY7" fmla="*/ 0 h 886142"/>
              <a:gd name="connsiteX8" fmla="*/ 4410468 w 5654446"/>
              <a:gd name="connsiteY8" fmla="*/ 0 h 886142"/>
              <a:gd name="connsiteX9" fmla="*/ 5089001 w 5654446"/>
              <a:gd name="connsiteY9" fmla="*/ 0 h 886142"/>
              <a:gd name="connsiteX10" fmla="*/ 5654446 w 5654446"/>
              <a:gd name="connsiteY10" fmla="*/ 0 h 886142"/>
              <a:gd name="connsiteX11" fmla="*/ 5654446 w 5654446"/>
              <a:gd name="connsiteY11" fmla="*/ 460794 h 886142"/>
              <a:gd name="connsiteX12" fmla="*/ 5654446 w 5654446"/>
              <a:gd name="connsiteY12" fmla="*/ 886142 h 886142"/>
              <a:gd name="connsiteX13" fmla="*/ 5258635 w 5654446"/>
              <a:gd name="connsiteY13" fmla="*/ 886142 h 886142"/>
              <a:gd name="connsiteX14" fmla="*/ 4580101 w 5654446"/>
              <a:gd name="connsiteY14" fmla="*/ 886142 h 886142"/>
              <a:gd name="connsiteX15" fmla="*/ 4127746 w 5654446"/>
              <a:gd name="connsiteY15" fmla="*/ 886142 h 886142"/>
              <a:gd name="connsiteX16" fmla="*/ 3562301 w 5654446"/>
              <a:gd name="connsiteY16" fmla="*/ 886142 h 886142"/>
              <a:gd name="connsiteX17" fmla="*/ 2883767 w 5654446"/>
              <a:gd name="connsiteY17" fmla="*/ 886142 h 886142"/>
              <a:gd name="connsiteX18" fmla="*/ 2318323 w 5654446"/>
              <a:gd name="connsiteY18" fmla="*/ 886142 h 886142"/>
              <a:gd name="connsiteX19" fmla="*/ 1922512 w 5654446"/>
              <a:gd name="connsiteY19" fmla="*/ 886142 h 886142"/>
              <a:gd name="connsiteX20" fmla="*/ 1470156 w 5654446"/>
              <a:gd name="connsiteY20" fmla="*/ 886142 h 886142"/>
              <a:gd name="connsiteX21" fmla="*/ 791622 w 5654446"/>
              <a:gd name="connsiteY21" fmla="*/ 886142 h 886142"/>
              <a:gd name="connsiteX22" fmla="*/ 0 w 5654446"/>
              <a:gd name="connsiteY22" fmla="*/ 886142 h 886142"/>
              <a:gd name="connsiteX23" fmla="*/ 0 w 5654446"/>
              <a:gd name="connsiteY23" fmla="*/ 460794 h 886142"/>
              <a:gd name="connsiteX24" fmla="*/ 0 w 5654446"/>
              <a:gd name="connsiteY24" fmla="*/ 0 h 88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54446" h="886142" extrusionOk="0">
                <a:moveTo>
                  <a:pt x="0" y="0"/>
                </a:moveTo>
                <a:cubicBezTo>
                  <a:pt x="223013" y="-14569"/>
                  <a:pt x="287862" y="33947"/>
                  <a:pt x="508900" y="0"/>
                </a:cubicBezTo>
                <a:cubicBezTo>
                  <a:pt x="729938" y="-33947"/>
                  <a:pt x="817742" y="36519"/>
                  <a:pt x="904711" y="0"/>
                </a:cubicBezTo>
                <a:cubicBezTo>
                  <a:pt x="991680" y="-36519"/>
                  <a:pt x="1382715" y="64829"/>
                  <a:pt x="1583245" y="0"/>
                </a:cubicBezTo>
                <a:cubicBezTo>
                  <a:pt x="1783775" y="-64829"/>
                  <a:pt x="1955283" y="2913"/>
                  <a:pt x="2092145" y="0"/>
                </a:cubicBezTo>
                <a:cubicBezTo>
                  <a:pt x="2229007" y="-2913"/>
                  <a:pt x="2355125" y="48997"/>
                  <a:pt x="2601045" y="0"/>
                </a:cubicBezTo>
                <a:cubicBezTo>
                  <a:pt x="2846965" y="-48997"/>
                  <a:pt x="3061043" y="33819"/>
                  <a:pt x="3279579" y="0"/>
                </a:cubicBezTo>
                <a:cubicBezTo>
                  <a:pt x="3498115" y="-33819"/>
                  <a:pt x="3613293" y="28213"/>
                  <a:pt x="3731934" y="0"/>
                </a:cubicBezTo>
                <a:cubicBezTo>
                  <a:pt x="3850576" y="-28213"/>
                  <a:pt x="4264182" y="67426"/>
                  <a:pt x="4410468" y="0"/>
                </a:cubicBezTo>
                <a:cubicBezTo>
                  <a:pt x="4556754" y="-67426"/>
                  <a:pt x="4884744" y="40553"/>
                  <a:pt x="5089001" y="0"/>
                </a:cubicBezTo>
                <a:cubicBezTo>
                  <a:pt x="5293258" y="-40553"/>
                  <a:pt x="5520652" y="22085"/>
                  <a:pt x="5654446" y="0"/>
                </a:cubicBezTo>
                <a:cubicBezTo>
                  <a:pt x="5697438" y="113865"/>
                  <a:pt x="5611216" y="338159"/>
                  <a:pt x="5654446" y="460794"/>
                </a:cubicBezTo>
                <a:cubicBezTo>
                  <a:pt x="5697676" y="583429"/>
                  <a:pt x="5639875" y="774657"/>
                  <a:pt x="5654446" y="886142"/>
                </a:cubicBezTo>
                <a:cubicBezTo>
                  <a:pt x="5546604" y="894145"/>
                  <a:pt x="5379332" y="839631"/>
                  <a:pt x="5258635" y="886142"/>
                </a:cubicBezTo>
                <a:cubicBezTo>
                  <a:pt x="5137938" y="932653"/>
                  <a:pt x="4854732" y="841471"/>
                  <a:pt x="4580101" y="886142"/>
                </a:cubicBezTo>
                <a:cubicBezTo>
                  <a:pt x="4305470" y="930813"/>
                  <a:pt x="4233019" y="853920"/>
                  <a:pt x="4127746" y="886142"/>
                </a:cubicBezTo>
                <a:cubicBezTo>
                  <a:pt x="4022474" y="918364"/>
                  <a:pt x="3831978" y="820059"/>
                  <a:pt x="3562301" y="886142"/>
                </a:cubicBezTo>
                <a:cubicBezTo>
                  <a:pt x="3292624" y="952225"/>
                  <a:pt x="3057596" y="851562"/>
                  <a:pt x="2883767" y="886142"/>
                </a:cubicBezTo>
                <a:cubicBezTo>
                  <a:pt x="2709938" y="920722"/>
                  <a:pt x="2575963" y="861994"/>
                  <a:pt x="2318323" y="886142"/>
                </a:cubicBezTo>
                <a:cubicBezTo>
                  <a:pt x="2060683" y="910290"/>
                  <a:pt x="2059649" y="849008"/>
                  <a:pt x="1922512" y="886142"/>
                </a:cubicBezTo>
                <a:cubicBezTo>
                  <a:pt x="1785375" y="923276"/>
                  <a:pt x="1629460" y="839208"/>
                  <a:pt x="1470156" y="886142"/>
                </a:cubicBezTo>
                <a:cubicBezTo>
                  <a:pt x="1310852" y="933076"/>
                  <a:pt x="1028233" y="843220"/>
                  <a:pt x="791622" y="886142"/>
                </a:cubicBezTo>
                <a:cubicBezTo>
                  <a:pt x="555011" y="929064"/>
                  <a:pt x="167151" y="864484"/>
                  <a:pt x="0" y="886142"/>
                </a:cubicBezTo>
                <a:cubicBezTo>
                  <a:pt x="-8162" y="754048"/>
                  <a:pt x="28870" y="571334"/>
                  <a:pt x="0" y="460794"/>
                </a:cubicBezTo>
                <a:cubicBezTo>
                  <a:pt x="-28870" y="350254"/>
                  <a:pt x="44938" y="220995"/>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DC5E3B1-325E-757D-9C7C-8149962167B5}"/>
              </a:ext>
            </a:extLst>
          </p:cNvPr>
          <p:cNvSpPr txBox="1"/>
          <p:nvPr/>
        </p:nvSpPr>
        <p:spPr>
          <a:xfrm>
            <a:off x="564236" y="6342459"/>
            <a:ext cx="1745182" cy="276999"/>
          </a:xfrm>
          <a:prstGeom prst="rect">
            <a:avLst/>
          </a:prstGeom>
          <a:noFill/>
        </p:spPr>
        <p:txBody>
          <a:bodyPr wrap="square" rtlCol="0">
            <a:spAutoFit/>
          </a:bodyPr>
          <a:lstStyle/>
          <a:p>
            <a:r>
              <a:rPr lang="en-US" sz="1200" dirty="0">
                <a:latin typeface="Bradley Hand" pitchFamily="2" charset="77"/>
              </a:rPr>
              <a:t>Working area:</a:t>
            </a:r>
          </a:p>
        </p:txBody>
      </p:sp>
      <p:sp>
        <p:nvSpPr>
          <p:cNvPr id="16" name="TextBox 15">
            <a:extLst>
              <a:ext uri="{FF2B5EF4-FFF2-40B4-BE49-F238E27FC236}">
                <a16:creationId xmlns:a16="http://schemas.microsoft.com/office/drawing/2014/main" id="{98CA1F3B-E275-BF36-7628-1EC42241420F}"/>
              </a:ext>
            </a:extLst>
          </p:cNvPr>
          <p:cNvSpPr txBox="1"/>
          <p:nvPr/>
        </p:nvSpPr>
        <p:spPr>
          <a:xfrm>
            <a:off x="1268694" y="277793"/>
            <a:ext cx="4191130" cy="523220"/>
          </a:xfrm>
          <a:prstGeom prst="rect">
            <a:avLst/>
          </a:prstGeom>
          <a:noFill/>
        </p:spPr>
        <p:txBody>
          <a:bodyPr wrap="square" rtlCol="0">
            <a:spAutoFit/>
          </a:bodyPr>
          <a:lstStyle/>
          <a:p>
            <a:pPr algn="ctr"/>
            <a:r>
              <a:rPr lang="en-US" sz="2800" b="1" dirty="0">
                <a:latin typeface="Arial Narrow" pitchFamily="34" charset="0"/>
              </a:rPr>
              <a:t>Measure tree HEIGHT</a:t>
            </a:r>
          </a:p>
        </p:txBody>
      </p:sp>
    </p:spTree>
    <p:extLst>
      <p:ext uri="{BB962C8B-B14F-4D97-AF65-F5344CB8AC3E}">
        <p14:creationId xmlns:p14="http://schemas.microsoft.com/office/powerpoint/2010/main" val="426405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05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4" name="Rectangle 3">
            <a:extLst>
              <a:ext uri="{FF2B5EF4-FFF2-40B4-BE49-F238E27FC236}">
                <a16:creationId xmlns:a16="http://schemas.microsoft.com/office/drawing/2014/main" id="{8EF4F41D-14DE-5314-03C3-3B0A399A5155}"/>
              </a:ext>
            </a:extLst>
          </p:cNvPr>
          <p:cNvSpPr/>
          <p:nvPr/>
        </p:nvSpPr>
        <p:spPr>
          <a:xfrm>
            <a:off x="556047" y="1046551"/>
            <a:ext cx="5677820" cy="717017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0D9FA8A-9B72-ABFE-61A8-939B63ED4644}"/>
              </a:ext>
            </a:extLst>
          </p:cNvPr>
          <p:cNvSpPr txBox="1"/>
          <p:nvPr/>
        </p:nvSpPr>
        <p:spPr>
          <a:xfrm>
            <a:off x="563626" y="1056047"/>
            <a:ext cx="5670241" cy="461665"/>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12: Measure the lean (off vertical) of tree 1. How much is it leaning over? Estimate the lean between the base of the tree (looking straight up) and the top of the tree, in degrees. </a:t>
            </a:r>
          </a:p>
        </p:txBody>
      </p:sp>
      <p:sp>
        <p:nvSpPr>
          <p:cNvPr id="7" name="Rectangle 6">
            <a:extLst>
              <a:ext uri="{FF2B5EF4-FFF2-40B4-BE49-F238E27FC236}">
                <a16:creationId xmlns:a16="http://schemas.microsoft.com/office/drawing/2014/main" id="{3F26E8E4-06EC-B703-4F49-78FBEAFE8C7E}"/>
              </a:ext>
            </a:extLst>
          </p:cNvPr>
          <p:cNvSpPr/>
          <p:nvPr/>
        </p:nvSpPr>
        <p:spPr>
          <a:xfrm>
            <a:off x="548679" y="8316416"/>
            <a:ext cx="569339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8" name="TextBox 7">
            <a:extLst>
              <a:ext uri="{FF2B5EF4-FFF2-40B4-BE49-F238E27FC236}">
                <a16:creationId xmlns:a16="http://schemas.microsoft.com/office/drawing/2014/main" id="{FFF92784-A650-DE7D-1E6C-7DC10BEB0530}"/>
              </a:ext>
            </a:extLst>
          </p:cNvPr>
          <p:cNvSpPr txBox="1"/>
          <p:nvPr/>
        </p:nvSpPr>
        <p:spPr>
          <a:xfrm>
            <a:off x="571129" y="8381554"/>
            <a:ext cx="336192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average LEAN on tree 1? Ans.</a:t>
            </a:r>
          </a:p>
        </p:txBody>
      </p:sp>
      <p:sp>
        <p:nvSpPr>
          <p:cNvPr id="9" name="Rectangle 8">
            <a:extLst>
              <a:ext uri="{FF2B5EF4-FFF2-40B4-BE49-F238E27FC236}">
                <a16:creationId xmlns:a16="http://schemas.microsoft.com/office/drawing/2014/main" id="{EA8202E1-38BE-7753-FAC4-89FC77F141A1}"/>
              </a:ext>
            </a:extLst>
          </p:cNvPr>
          <p:cNvSpPr/>
          <p:nvPr/>
        </p:nvSpPr>
        <p:spPr>
          <a:xfrm>
            <a:off x="3573017" y="8341289"/>
            <a:ext cx="2592288"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284B4DE-A002-67BA-7D41-7AFC0FA63F36}"/>
              </a:ext>
            </a:extLst>
          </p:cNvPr>
          <p:cNvSpPr txBox="1"/>
          <p:nvPr/>
        </p:nvSpPr>
        <p:spPr>
          <a:xfrm>
            <a:off x="1299392" y="262856"/>
            <a:ext cx="4191130" cy="523220"/>
          </a:xfrm>
          <a:prstGeom prst="rect">
            <a:avLst/>
          </a:prstGeom>
          <a:noFill/>
        </p:spPr>
        <p:txBody>
          <a:bodyPr wrap="square" rtlCol="0">
            <a:spAutoFit/>
          </a:bodyPr>
          <a:lstStyle/>
          <a:p>
            <a:pPr algn="ctr"/>
            <a:r>
              <a:rPr lang="en-US" sz="2800" b="1" dirty="0">
                <a:latin typeface="Arial Narrow" pitchFamily="34" charset="0"/>
              </a:rPr>
              <a:t>Measure tree LEAN</a:t>
            </a:r>
          </a:p>
        </p:txBody>
      </p:sp>
      <p:pic>
        <p:nvPicPr>
          <p:cNvPr id="2050" name="Picture 2" descr="Dancing Mangrove Trees 2, Nature, JEFFLIN · Photographies d'art ·  YellowKorner">
            <a:extLst>
              <a:ext uri="{FF2B5EF4-FFF2-40B4-BE49-F238E27FC236}">
                <a16:creationId xmlns:a16="http://schemas.microsoft.com/office/drawing/2014/main" id="{4EEF324B-27FE-2354-315F-BFDCB0806BE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7140" y="1813872"/>
            <a:ext cx="5498164" cy="424542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8AA440B5-64E3-8292-586D-C6DFF5F0443B}"/>
              </a:ext>
            </a:extLst>
          </p:cNvPr>
          <p:cNvCxnSpPr>
            <a:cxnSpLocks/>
          </p:cNvCxnSpPr>
          <p:nvPr/>
        </p:nvCxnSpPr>
        <p:spPr>
          <a:xfrm flipV="1">
            <a:off x="2060848" y="2157033"/>
            <a:ext cx="1656184" cy="31463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9E0E7D-DB16-19AA-96BB-0B524E3EB0B8}"/>
              </a:ext>
            </a:extLst>
          </p:cNvPr>
          <p:cNvCxnSpPr>
            <a:cxnSpLocks/>
          </p:cNvCxnSpPr>
          <p:nvPr/>
        </p:nvCxnSpPr>
        <p:spPr>
          <a:xfrm flipV="1">
            <a:off x="2103930" y="1938861"/>
            <a:ext cx="0" cy="33645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AAAC45-BDAD-0788-F01B-CC4BD6B7E719}"/>
              </a:ext>
            </a:extLst>
          </p:cNvPr>
          <p:cNvSpPr txBox="1"/>
          <p:nvPr/>
        </p:nvSpPr>
        <p:spPr>
          <a:xfrm>
            <a:off x="624133" y="5837947"/>
            <a:ext cx="3524947" cy="246221"/>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Photo: Clyde Butcher @ Black and White Fine Art Photography</a:t>
            </a:r>
          </a:p>
        </p:txBody>
      </p:sp>
      <p:pic>
        <p:nvPicPr>
          <p:cNvPr id="2056" name="Picture 8" descr="Collaborative Action for the Future of Indonesia's">
            <a:extLst>
              <a:ext uri="{FF2B5EF4-FFF2-40B4-BE49-F238E27FC236}">
                <a16:creationId xmlns:a16="http://schemas.microsoft.com/office/drawing/2014/main" id="{C36009C0-3D9D-DC90-BC52-C436DE77F81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667140" y="6179340"/>
            <a:ext cx="5478403" cy="1940321"/>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5B8AF45F-EF8C-4229-433B-45AD8AC599EF}"/>
              </a:ext>
            </a:extLst>
          </p:cNvPr>
          <p:cNvSpPr/>
          <p:nvPr/>
        </p:nvSpPr>
        <p:spPr>
          <a:xfrm>
            <a:off x="5064387" y="7252216"/>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B57AD74-DB7F-69BB-BC60-116D9186CEF4}"/>
              </a:ext>
            </a:extLst>
          </p:cNvPr>
          <p:cNvSpPr txBox="1"/>
          <p:nvPr/>
        </p:nvSpPr>
        <p:spPr>
          <a:xfrm>
            <a:off x="5064387" y="7309914"/>
            <a:ext cx="725021" cy="369332"/>
          </a:xfrm>
          <a:prstGeom prst="rect">
            <a:avLst/>
          </a:prstGeom>
          <a:noFill/>
        </p:spPr>
        <p:txBody>
          <a:bodyPr wrap="square" rtlCol="0">
            <a:spAutoFit/>
          </a:bodyPr>
          <a:lstStyle/>
          <a:p>
            <a:r>
              <a:rPr lang="en-US" dirty="0"/>
              <a:t>75°</a:t>
            </a:r>
          </a:p>
        </p:txBody>
      </p:sp>
      <p:sp>
        <p:nvSpPr>
          <p:cNvPr id="30" name="Oval 29">
            <a:extLst>
              <a:ext uri="{FF2B5EF4-FFF2-40B4-BE49-F238E27FC236}">
                <a16:creationId xmlns:a16="http://schemas.microsoft.com/office/drawing/2014/main" id="{9AFA7A0C-57F8-9C24-94B2-FCB124E07F9E}"/>
              </a:ext>
            </a:extLst>
          </p:cNvPr>
          <p:cNvSpPr/>
          <p:nvPr/>
        </p:nvSpPr>
        <p:spPr>
          <a:xfrm>
            <a:off x="2185460" y="3713074"/>
            <a:ext cx="478160" cy="4808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80DE8BA-ED1C-5ED6-4DB7-EA65D10BC544}"/>
              </a:ext>
            </a:extLst>
          </p:cNvPr>
          <p:cNvSpPr txBox="1"/>
          <p:nvPr/>
        </p:nvSpPr>
        <p:spPr>
          <a:xfrm>
            <a:off x="2185460" y="3770772"/>
            <a:ext cx="725021" cy="369332"/>
          </a:xfrm>
          <a:prstGeom prst="rect">
            <a:avLst/>
          </a:prstGeom>
          <a:noFill/>
        </p:spPr>
        <p:txBody>
          <a:bodyPr wrap="square" rtlCol="0">
            <a:spAutoFit/>
          </a:bodyPr>
          <a:lstStyle/>
          <a:p>
            <a:r>
              <a:rPr lang="en-US" dirty="0"/>
              <a:t>35°</a:t>
            </a:r>
          </a:p>
        </p:txBody>
      </p:sp>
      <p:cxnSp>
        <p:nvCxnSpPr>
          <p:cNvPr id="32" name="Straight Arrow Connector 31">
            <a:extLst>
              <a:ext uri="{FF2B5EF4-FFF2-40B4-BE49-F238E27FC236}">
                <a16:creationId xmlns:a16="http://schemas.microsoft.com/office/drawing/2014/main" id="{92257BDB-4CBC-0694-A23B-C7DA7FEE9A97}"/>
              </a:ext>
            </a:extLst>
          </p:cNvPr>
          <p:cNvCxnSpPr>
            <a:cxnSpLocks/>
          </p:cNvCxnSpPr>
          <p:nvPr/>
        </p:nvCxnSpPr>
        <p:spPr>
          <a:xfrm flipH="1" flipV="1">
            <a:off x="3389557" y="7412692"/>
            <a:ext cx="2297587" cy="60299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35F96C-2D09-0F65-8469-1EB4C79701E6}"/>
              </a:ext>
            </a:extLst>
          </p:cNvPr>
          <p:cNvCxnSpPr>
            <a:cxnSpLocks/>
          </p:cNvCxnSpPr>
          <p:nvPr/>
        </p:nvCxnSpPr>
        <p:spPr>
          <a:xfrm flipV="1">
            <a:off x="5700046" y="6852955"/>
            <a:ext cx="10606" cy="118706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63A45EFC-7020-2C66-3AB4-4D5EA5AC5310}"/>
              </a:ext>
            </a:extLst>
          </p:cNvPr>
          <p:cNvSpPr/>
          <p:nvPr/>
        </p:nvSpPr>
        <p:spPr>
          <a:xfrm rot="17202121">
            <a:off x="5545807" y="7699866"/>
            <a:ext cx="353013" cy="582157"/>
          </a:xfrm>
          <a:prstGeom prst="arc">
            <a:avLst>
              <a:gd name="adj1" fmla="val 16200000"/>
              <a:gd name="adj2" fmla="val 1962491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EA721CAC-98C1-C98F-8A7F-38F6D6FE3F27}"/>
              </a:ext>
            </a:extLst>
          </p:cNvPr>
          <p:cNvSpPr txBox="1"/>
          <p:nvPr/>
        </p:nvSpPr>
        <p:spPr>
          <a:xfrm>
            <a:off x="4590354" y="6902460"/>
            <a:ext cx="1041493"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For example…</a:t>
            </a:r>
          </a:p>
        </p:txBody>
      </p:sp>
      <p:sp>
        <p:nvSpPr>
          <p:cNvPr id="45" name="TextBox 44">
            <a:extLst>
              <a:ext uri="{FF2B5EF4-FFF2-40B4-BE49-F238E27FC236}">
                <a16:creationId xmlns:a16="http://schemas.microsoft.com/office/drawing/2014/main" id="{69C1918C-27FD-705E-C682-4FBBEE571049}"/>
              </a:ext>
            </a:extLst>
          </p:cNvPr>
          <p:cNvSpPr txBox="1"/>
          <p:nvPr/>
        </p:nvSpPr>
        <p:spPr>
          <a:xfrm>
            <a:off x="1103202" y="3531251"/>
            <a:ext cx="104149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For example…</a:t>
            </a:r>
          </a:p>
        </p:txBody>
      </p:sp>
      <p:pic>
        <p:nvPicPr>
          <p:cNvPr id="11" name="Picture 10" descr="A table with numbers and text&#10;&#10;Description automatically generated">
            <a:extLst>
              <a:ext uri="{FF2B5EF4-FFF2-40B4-BE49-F238E27FC236}">
                <a16:creationId xmlns:a16="http://schemas.microsoft.com/office/drawing/2014/main" id="{2166A0C4-7DD4-95CA-10CF-150CCF54090E}"/>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064387" y="2020140"/>
            <a:ext cx="1041490" cy="1469658"/>
          </a:xfrm>
          <a:prstGeom prst="rect">
            <a:avLst/>
          </a:prstGeom>
        </p:spPr>
      </p:pic>
      <p:sp>
        <p:nvSpPr>
          <p:cNvPr id="12" name="TextBox 11">
            <a:extLst>
              <a:ext uri="{FF2B5EF4-FFF2-40B4-BE49-F238E27FC236}">
                <a16:creationId xmlns:a16="http://schemas.microsoft.com/office/drawing/2014/main" id="{A6ABB7BE-973F-F37E-0B9A-A44D0F5A9098}"/>
              </a:ext>
            </a:extLst>
          </p:cNvPr>
          <p:cNvSpPr txBox="1"/>
          <p:nvPr/>
        </p:nvSpPr>
        <p:spPr>
          <a:xfrm>
            <a:off x="5244166" y="1787569"/>
            <a:ext cx="904166"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Example</a:t>
            </a:r>
          </a:p>
        </p:txBody>
      </p:sp>
      <p:sp>
        <p:nvSpPr>
          <p:cNvPr id="13" name="TextBox 12">
            <a:extLst>
              <a:ext uri="{FF2B5EF4-FFF2-40B4-BE49-F238E27FC236}">
                <a16:creationId xmlns:a16="http://schemas.microsoft.com/office/drawing/2014/main" id="{B9774F9B-98BF-E165-5532-933C04EBA06C}"/>
              </a:ext>
            </a:extLst>
          </p:cNvPr>
          <p:cNvSpPr txBox="1"/>
          <p:nvPr/>
        </p:nvSpPr>
        <p:spPr>
          <a:xfrm>
            <a:off x="594273" y="1597064"/>
            <a:ext cx="5478403" cy="215444"/>
          </a:xfrm>
          <a:prstGeom prst="rect">
            <a:avLst/>
          </a:prstGeom>
          <a:noFill/>
        </p:spPr>
        <p:txBody>
          <a:bodyPr wrap="square" rtlCol="0">
            <a:spAutoFit/>
          </a:bodyPr>
          <a:lstStyle/>
          <a:p>
            <a:r>
              <a:rPr lang="en-US" sz="800" i="1" dirty="0">
                <a:solidFill>
                  <a:schemeClr val="bg1"/>
                </a:solidFill>
                <a:latin typeface="Arial Narrow" panose="020B0604020202020204" pitchFamily="34" charset="0"/>
                <a:cs typeface="Arial Narrow" panose="020B0604020202020204" pitchFamily="34" charset="0"/>
              </a:rPr>
              <a:t>Note: </a:t>
            </a:r>
            <a:r>
              <a:rPr lang="en-US" sz="800" dirty="0">
                <a:solidFill>
                  <a:schemeClr val="bg1"/>
                </a:solidFill>
                <a:latin typeface="Arial Narrow" panose="020B0604020202020204" pitchFamily="34" charset="0"/>
                <a:cs typeface="Arial Narrow" panose="020B0604020202020204" pitchFamily="34" charset="0"/>
              </a:rPr>
              <a:t>overall percent lean is measured to adjust any trigonometric calculations related to (height and thus) biomass </a:t>
            </a:r>
          </a:p>
        </p:txBody>
      </p:sp>
    </p:spTree>
    <p:extLst>
      <p:ext uri="{BB962C8B-B14F-4D97-AF65-F5344CB8AC3E}">
        <p14:creationId xmlns:p14="http://schemas.microsoft.com/office/powerpoint/2010/main" val="4070819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487716" y="8820472"/>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WHY measure these?</a:t>
            </a:r>
            <a:endParaRPr lang="en-US" sz="1400" dirty="0">
              <a:latin typeface="Arial Narrow" pitchFamily="34" charset="0"/>
            </a:endParaRPr>
          </a:p>
        </p:txBody>
      </p:sp>
      <p:sp>
        <p:nvSpPr>
          <p:cNvPr id="4" name="TextBox 3">
            <a:extLst>
              <a:ext uri="{FF2B5EF4-FFF2-40B4-BE49-F238E27FC236}">
                <a16:creationId xmlns:a16="http://schemas.microsoft.com/office/drawing/2014/main" id="{BC60C829-AC37-536B-6332-2155B2AEA97E}"/>
              </a:ext>
            </a:extLst>
          </p:cNvPr>
          <p:cNvSpPr txBox="1"/>
          <p:nvPr/>
        </p:nvSpPr>
        <p:spPr>
          <a:xfrm>
            <a:off x="491677" y="1331640"/>
            <a:ext cx="5730993" cy="2308324"/>
          </a:xfrm>
          <a:prstGeom prst="rect">
            <a:avLst/>
          </a:prstGeom>
          <a:noFill/>
        </p:spPr>
        <p:txBody>
          <a:bodyPr wrap="square" rtlCol="0">
            <a:spAutoFit/>
          </a:bodyPr>
          <a:lstStyle/>
          <a:p>
            <a:r>
              <a:rPr lang="en-AU" sz="1000" b="1" dirty="0">
                <a:latin typeface="Arial Narrow" panose="020B0604020202020204" pitchFamily="34" charset="0"/>
                <a:ea typeface="Cambria" panose="02040503050406030204" pitchFamily="18" charset="0"/>
                <a:cs typeface="Arial Narrow" panose="020B0604020202020204" pitchFamily="34" charset="0"/>
              </a:rPr>
              <a:t>Tree girth and stem diameter</a:t>
            </a:r>
            <a:endParaRPr lang="en-AU" sz="1000" dirty="0">
              <a:latin typeface="Arial Narrow" panose="020B0604020202020204" pitchFamily="34" charset="0"/>
              <a:ea typeface="Cambria" panose="02040503050406030204" pitchFamily="18" charset="0"/>
              <a:cs typeface="Arial Narrow" panose="020B0604020202020204" pitchFamily="34" charset="0"/>
            </a:endParaRPr>
          </a:p>
          <a:p>
            <a:r>
              <a:rPr lang="en-AU" sz="1000" dirty="0">
                <a:latin typeface="Arial Narrow" panose="020B0604020202020204" pitchFamily="34" charset="0"/>
                <a:ea typeface="Cambria" panose="02040503050406030204" pitchFamily="18" charset="0"/>
                <a:cs typeface="Arial Narrow" panose="020B0604020202020204" pitchFamily="34" charset="0"/>
              </a:rPr>
              <a:t>The reason for measuring the stem diameter of trees and shrubs is to use those measurements as proxies of their standing biomass (to estimate the mass of all the wood and leaves etc. in the forest). The standing biomass is directly related to the amount of carbon stored in the trees and below the ground.</a:t>
            </a:r>
          </a:p>
          <a:p>
            <a:endParaRPr lang="en-AU" sz="600" dirty="0">
              <a:latin typeface="Arial Narrow" panose="020B0604020202020204" pitchFamily="34" charset="0"/>
              <a:ea typeface="Cambria" panose="02040503050406030204" pitchFamily="18" charset="0"/>
              <a:cs typeface="Arial Narrow" panose="020B0604020202020204" pitchFamily="34" charset="0"/>
            </a:endParaRPr>
          </a:p>
          <a:p>
            <a:r>
              <a:rPr lang="en-AU" sz="1000" b="1" dirty="0">
                <a:latin typeface="Arial Narrow" panose="020B0604020202020204" pitchFamily="34" charset="0"/>
                <a:ea typeface="Cambria" panose="02040503050406030204" pitchFamily="18" charset="0"/>
                <a:cs typeface="Arial Narrow" panose="020B0604020202020204" pitchFamily="34" charset="0"/>
              </a:rPr>
              <a:t>Tree height </a:t>
            </a:r>
          </a:p>
          <a:p>
            <a:r>
              <a:rPr lang="en-AU" sz="1000" dirty="0">
                <a:latin typeface="Arial Narrow" panose="020B0604020202020204" pitchFamily="34" charset="0"/>
                <a:ea typeface="Cambria" panose="02040503050406030204" pitchFamily="18" charset="0"/>
                <a:cs typeface="Arial Narrow" panose="020B0604020202020204" pitchFamily="34" charset="0"/>
              </a:rPr>
              <a:t>Height data is used to verify (check) biomass calculations, particularly for species</a:t>
            </a:r>
            <a:r>
              <a:rPr lang="en-AU" sz="1000" i="1" dirty="0">
                <a:latin typeface="Arial Narrow" panose="020B0604020202020204" pitchFamily="34" charset="0"/>
                <a:ea typeface="Cambria" panose="02040503050406030204" pitchFamily="18" charset="0"/>
                <a:cs typeface="Arial Narrow" panose="020B0604020202020204" pitchFamily="34" charset="0"/>
              </a:rPr>
              <a:t> without </a:t>
            </a:r>
            <a:r>
              <a:rPr lang="en-AU" sz="1000" dirty="0">
                <a:latin typeface="Arial Narrow" panose="020B0604020202020204" pitchFamily="34" charset="0"/>
                <a:ea typeface="Cambria" panose="02040503050406030204" pitchFamily="18" charset="0"/>
                <a:cs typeface="Arial Narrow" panose="020B0604020202020204" pitchFamily="34" charset="0"/>
              </a:rPr>
              <a:t>specific allometric equations (that estimate biomass using tree girth and diameter), and for small trees. Tree height, therefore, like tree girth and diameter, should be determined with as much accuracy as possible. Up to 5 metres in height, a height pole is the best method. For taller trees, trigonometric methods or a laser device is useful. </a:t>
            </a:r>
          </a:p>
          <a:p>
            <a:endParaRPr lang="en-AU" sz="500" dirty="0">
              <a:latin typeface="Arial Narrow" panose="020B0604020202020204" pitchFamily="34" charset="0"/>
              <a:ea typeface="Cambria" panose="02040503050406030204" pitchFamily="18" charset="0"/>
              <a:cs typeface="Arial Narrow" panose="020B0604020202020204" pitchFamily="34" charset="0"/>
            </a:endParaRPr>
          </a:p>
          <a:p>
            <a:r>
              <a:rPr lang="en-AU" sz="1000" b="1" dirty="0">
                <a:latin typeface="Arial Narrow" panose="020B0604020202020204" pitchFamily="34" charset="0"/>
                <a:ea typeface="Cambria" panose="02040503050406030204" pitchFamily="18" charset="0"/>
                <a:cs typeface="Arial Narrow" panose="020B0604020202020204" pitchFamily="34" charset="0"/>
              </a:rPr>
              <a:t>Tree lean</a:t>
            </a:r>
          </a:p>
          <a:p>
            <a:r>
              <a:rPr lang="en-AU" sz="1000" dirty="0">
                <a:latin typeface="Arial Narrow" panose="020B0604020202020204" pitchFamily="34" charset="0"/>
                <a:ea typeface="Cambria" panose="02040503050406030204" pitchFamily="18" charset="0"/>
                <a:cs typeface="Arial Narrow" panose="020B0604020202020204" pitchFamily="34" charset="0"/>
              </a:rPr>
              <a:t>If trees are leaning over, the height measurement could be misleading (i.e. biomass estimate comes up short). Therefore, the overall percent lean is measured to adjust any trigonometric calculations related to biomass. E.g. tree lean is recorded to enable calculation of the total length of the trunk.</a:t>
            </a:r>
          </a:p>
        </p:txBody>
      </p:sp>
      <p:sp>
        <p:nvSpPr>
          <p:cNvPr id="5" name="Rectangle 4">
            <a:extLst>
              <a:ext uri="{FF2B5EF4-FFF2-40B4-BE49-F238E27FC236}">
                <a16:creationId xmlns:a16="http://schemas.microsoft.com/office/drawing/2014/main" id="{DDC25660-2F69-D219-FEEC-6E359542985A}"/>
              </a:ext>
            </a:extLst>
          </p:cNvPr>
          <p:cNvSpPr/>
          <p:nvPr/>
        </p:nvSpPr>
        <p:spPr>
          <a:xfrm>
            <a:off x="556047" y="1046553"/>
            <a:ext cx="5677820" cy="2844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A75B29A-BA33-061E-5650-A6BC885A3430}"/>
              </a:ext>
            </a:extLst>
          </p:cNvPr>
          <p:cNvSpPr txBox="1"/>
          <p:nvPr/>
        </p:nvSpPr>
        <p:spPr>
          <a:xfrm>
            <a:off x="556047" y="1036826"/>
            <a:ext cx="5670241"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Tree girth, height and lean are used to calculate total standing biomass (carbon capture)</a:t>
            </a:r>
          </a:p>
        </p:txBody>
      </p:sp>
      <p:sp>
        <p:nvSpPr>
          <p:cNvPr id="7" name="Rectangle 6">
            <a:extLst>
              <a:ext uri="{FF2B5EF4-FFF2-40B4-BE49-F238E27FC236}">
                <a16:creationId xmlns:a16="http://schemas.microsoft.com/office/drawing/2014/main" id="{29B44747-FEF5-9799-5773-6FF691A77E05}"/>
              </a:ext>
            </a:extLst>
          </p:cNvPr>
          <p:cNvSpPr/>
          <p:nvPr/>
        </p:nvSpPr>
        <p:spPr>
          <a:xfrm>
            <a:off x="548468" y="3570906"/>
            <a:ext cx="5677820" cy="27699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451C5B3-8FEB-6341-7148-D1E9124721AA}"/>
              </a:ext>
            </a:extLst>
          </p:cNvPr>
          <p:cNvSpPr txBox="1"/>
          <p:nvPr/>
        </p:nvSpPr>
        <p:spPr>
          <a:xfrm>
            <a:off x="548468" y="3563888"/>
            <a:ext cx="5670241"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Below are graphs that highlight the importance of your work towards protecting mangroves</a:t>
            </a:r>
          </a:p>
        </p:txBody>
      </p:sp>
      <p:pic>
        <p:nvPicPr>
          <p:cNvPr id="9" name="Picture 8">
            <a:extLst>
              <a:ext uri="{FF2B5EF4-FFF2-40B4-BE49-F238E27FC236}">
                <a16:creationId xmlns:a16="http://schemas.microsoft.com/office/drawing/2014/main" id="{BECE8D91-1ADC-212A-B971-A65BFB60E2BF}"/>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34920" y="3923928"/>
            <a:ext cx="3182112" cy="2178652"/>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919420C0-D737-A9CF-307B-FF1AC817411A}"/>
              </a:ext>
            </a:extLst>
          </p:cNvPr>
          <p:cNvSpPr txBox="1"/>
          <p:nvPr/>
        </p:nvSpPr>
        <p:spPr>
          <a:xfrm>
            <a:off x="435070" y="6156176"/>
            <a:ext cx="5807008" cy="707886"/>
          </a:xfrm>
          <a:prstGeom prst="rect">
            <a:avLst/>
          </a:prstGeom>
          <a:noFill/>
        </p:spPr>
        <p:txBody>
          <a:bodyPr wrap="square">
            <a:spAutoFit/>
          </a:bodyPr>
          <a:lstStyle/>
          <a:p>
            <a:pPr algn="just"/>
            <a:r>
              <a:rPr lang="en-AU" sz="1000" dirty="0">
                <a:effectLst/>
                <a:latin typeface="Arial Narrow" panose="020B0604020202020204" pitchFamily="34" charset="0"/>
                <a:cs typeface="Arial Narrow" panose="020B0604020202020204" pitchFamily="34" charset="0"/>
              </a:rPr>
              <a:t>Mangroves are one of the most carbon-rich ecosystems on earth. In order for mangroves to be included in carbon offsets, it is necessary to know how much carbon they store and sequester. Mangroves use atmospheric carbon to grow. Some carbon is locked up in their trunks, branches and roots. But even more is isolated in the forest soils. The deep muddy soils that mangroves live in provide ideal conditions for preventing decomposition of carbon, keeping it locked up for millennia.</a:t>
            </a:r>
          </a:p>
        </p:txBody>
      </p:sp>
      <p:sp>
        <p:nvSpPr>
          <p:cNvPr id="12" name="Rectangle 11">
            <a:extLst>
              <a:ext uri="{FF2B5EF4-FFF2-40B4-BE49-F238E27FC236}">
                <a16:creationId xmlns:a16="http://schemas.microsoft.com/office/drawing/2014/main" id="{8BE136B5-05EF-A3ED-1AA3-6AF56ABF4AA0}"/>
              </a:ext>
            </a:extLst>
          </p:cNvPr>
          <p:cNvSpPr/>
          <p:nvPr/>
        </p:nvSpPr>
        <p:spPr>
          <a:xfrm>
            <a:off x="527341" y="6889629"/>
            <a:ext cx="5677820" cy="2729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4F9EAB-9874-2032-A83E-442C9104A0B1}"/>
              </a:ext>
            </a:extLst>
          </p:cNvPr>
          <p:cNvSpPr txBox="1"/>
          <p:nvPr/>
        </p:nvSpPr>
        <p:spPr>
          <a:xfrm>
            <a:off x="491677" y="6872432"/>
            <a:ext cx="5670241"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Below are some ideas of what you can do with YOUR data to help save the mangroves</a:t>
            </a:r>
          </a:p>
        </p:txBody>
      </p:sp>
      <p:pic>
        <p:nvPicPr>
          <p:cNvPr id="17" name="Picture 16" descr="A graph of a number of biomass&#10;&#10;Description automatically generated">
            <a:extLst>
              <a:ext uri="{FF2B5EF4-FFF2-40B4-BE49-F238E27FC236}">
                <a16:creationId xmlns:a16="http://schemas.microsoft.com/office/drawing/2014/main" id="{22F35E53-B01A-9ECD-4F5B-9EB0A2B003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9040" y="3933114"/>
            <a:ext cx="2416121" cy="2176109"/>
          </a:xfrm>
          <a:prstGeom prst="rect">
            <a:avLst/>
          </a:prstGeom>
          <a:ln>
            <a:solidFill>
              <a:schemeClr val="tx1"/>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330E8C0C-1614-40E5-0626-16DC84E98BB0}"/>
              </a:ext>
            </a:extLst>
          </p:cNvPr>
          <p:cNvSpPr txBox="1"/>
          <p:nvPr/>
        </p:nvSpPr>
        <p:spPr>
          <a:xfrm>
            <a:off x="4725144" y="5976330"/>
            <a:ext cx="360040" cy="174407"/>
          </a:xfrm>
          <a:prstGeom prst="rect">
            <a:avLst/>
          </a:prstGeom>
          <a:noFill/>
        </p:spPr>
        <p:txBody>
          <a:bodyPr wrap="square" rtlCol="0">
            <a:spAutoFit/>
          </a:bodyPr>
          <a:lstStyle/>
          <a:p>
            <a:r>
              <a:rPr lang="en-US" sz="800" baseline="30000" dirty="0">
                <a:latin typeface="Arial Narrow" panose="020B0604020202020204" pitchFamily="34" charset="0"/>
                <a:cs typeface="Arial Narrow" panose="020B0604020202020204" pitchFamily="34" charset="0"/>
              </a:rPr>
              <a:t>[1]</a:t>
            </a:r>
          </a:p>
        </p:txBody>
      </p:sp>
      <p:sp>
        <p:nvSpPr>
          <p:cNvPr id="19" name="TextBox 18">
            <a:extLst>
              <a:ext uri="{FF2B5EF4-FFF2-40B4-BE49-F238E27FC236}">
                <a16:creationId xmlns:a16="http://schemas.microsoft.com/office/drawing/2014/main" id="{7CFC3771-3805-1FDF-6279-79F3E282AC5F}"/>
              </a:ext>
            </a:extLst>
          </p:cNvPr>
          <p:cNvSpPr txBox="1"/>
          <p:nvPr/>
        </p:nvSpPr>
        <p:spPr>
          <a:xfrm>
            <a:off x="448344" y="8656049"/>
            <a:ext cx="5754537" cy="184666"/>
          </a:xfrm>
          <a:prstGeom prst="rect">
            <a:avLst/>
          </a:prstGeom>
          <a:noFill/>
        </p:spPr>
        <p:txBody>
          <a:bodyPr wrap="square" rtlCol="0">
            <a:spAutoFit/>
          </a:bodyPr>
          <a:lstStyle/>
          <a:p>
            <a:r>
              <a:rPr lang="en-US" sz="600" baseline="30000" dirty="0">
                <a:latin typeface="Arial Narrow" panose="020B0604020202020204" pitchFamily="34" charset="0"/>
                <a:cs typeface="Arial Narrow" panose="020B0604020202020204" pitchFamily="34" charset="0"/>
              </a:rPr>
              <a:t>[1] </a:t>
            </a:r>
            <a:r>
              <a:rPr lang="en-US" sz="600" dirty="0">
                <a:latin typeface="Arial Narrow" panose="020B0604020202020204" pitchFamily="34" charset="0"/>
                <a:cs typeface="Arial Narrow" panose="020B0604020202020204" pitchFamily="34" charset="0"/>
              </a:rPr>
              <a:t>Comley, B. W. T. and McGuinness, K. A. (2005 ). </a:t>
            </a:r>
            <a:r>
              <a:rPr lang="en-US" sz="600" i="1" dirty="0">
                <a:latin typeface="Arial Narrow" panose="020B0604020202020204" pitchFamily="34" charset="0"/>
                <a:cs typeface="Arial Narrow" panose="020B0604020202020204" pitchFamily="34" charset="0"/>
              </a:rPr>
              <a:t>Above- and below-ground biomass, and allometry, of four common northern Australian mangroves</a:t>
            </a:r>
            <a:r>
              <a:rPr lang="en-US" sz="600" dirty="0">
                <a:latin typeface="Arial Narrow" panose="020B0604020202020204" pitchFamily="34" charset="0"/>
                <a:cs typeface="Arial Narrow" panose="020B0604020202020204" pitchFamily="34" charset="0"/>
              </a:rPr>
              <a:t>. Australian Journal of Botany. 53, 431–436. </a:t>
            </a:r>
          </a:p>
        </p:txBody>
      </p:sp>
      <p:sp>
        <p:nvSpPr>
          <p:cNvPr id="21" name="Rectangle 20">
            <a:extLst>
              <a:ext uri="{FF2B5EF4-FFF2-40B4-BE49-F238E27FC236}">
                <a16:creationId xmlns:a16="http://schemas.microsoft.com/office/drawing/2014/main" id="{5FCAD05F-C3C6-5122-8865-997F2469F5D1}"/>
              </a:ext>
            </a:extLst>
          </p:cNvPr>
          <p:cNvSpPr/>
          <p:nvPr/>
        </p:nvSpPr>
        <p:spPr>
          <a:xfrm>
            <a:off x="527341" y="7173591"/>
            <a:ext cx="5677820" cy="148245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73EB33D-BE5C-9424-B83B-2D15EA71D7A4}"/>
              </a:ext>
            </a:extLst>
          </p:cNvPr>
          <p:cNvSpPr txBox="1"/>
          <p:nvPr/>
        </p:nvSpPr>
        <p:spPr>
          <a:xfrm>
            <a:off x="3429000" y="7179057"/>
            <a:ext cx="2881585" cy="1523494"/>
          </a:xfrm>
          <a:prstGeom prst="rect">
            <a:avLst/>
          </a:prstGeom>
          <a:noFill/>
        </p:spPr>
        <p:txBody>
          <a:bodyPr wrap="square">
            <a:spAutoFit/>
          </a:bodyPr>
          <a:lstStyle/>
          <a:p>
            <a:r>
              <a:rPr lang="en-AU" sz="800" dirty="0">
                <a:latin typeface="Arial Narrow" panose="020B0604020202020204" pitchFamily="34" charset="0"/>
                <a:ea typeface="Cambria" panose="02040503050406030204" pitchFamily="18" charset="0"/>
                <a:cs typeface="Arial Narrow" panose="020B0604020202020204" pitchFamily="34" charset="0"/>
              </a:rPr>
              <a:t>During this study you will be helping to answer the following questions:</a:t>
            </a:r>
          </a:p>
          <a:p>
            <a:endParaRPr lang="en-AU" sz="300" dirty="0">
              <a:latin typeface="Arial Narrow" panose="020B0604020202020204" pitchFamily="34" charset="0"/>
              <a:ea typeface="Cambria" panose="02040503050406030204" pitchFamily="18" charset="0"/>
              <a:cs typeface="Arial Narrow" panose="020B0604020202020204" pitchFamily="34" charset="0"/>
            </a:endParaRPr>
          </a:p>
          <a:p>
            <a:pPr marL="228600" indent="-228600">
              <a:buFont typeface="+mj-lt"/>
              <a:buAutoNum type="arabicPeriod"/>
            </a:pPr>
            <a:r>
              <a:rPr lang="en-AU" sz="800" dirty="0">
                <a:latin typeface="Arial Narrow" panose="020B0604020202020204" pitchFamily="34" charset="0"/>
                <a:ea typeface="Cambria" panose="02040503050406030204" pitchFamily="18" charset="0"/>
                <a:cs typeface="Arial Narrow" panose="020B0604020202020204" pitchFamily="34" charset="0"/>
              </a:rPr>
              <a:t>Do field observations of mangrove forest structure and condition match previous assessments?</a:t>
            </a:r>
          </a:p>
          <a:p>
            <a:pPr marL="228600" indent="-228600">
              <a:buFont typeface="+mj-lt"/>
              <a:buAutoNum type="arabicPeriod"/>
            </a:pPr>
            <a:r>
              <a:rPr lang="en-AU" sz="800" dirty="0">
                <a:latin typeface="Arial Narrow" panose="020B0604020202020204" pitchFamily="34" charset="0"/>
                <a:ea typeface="Cambria" panose="02040503050406030204" pitchFamily="18" charset="0"/>
                <a:cs typeface="Arial Narrow" panose="020B0604020202020204" pitchFamily="34" charset="0"/>
              </a:rPr>
              <a:t>Is the condition of fringing mangrove forest representative of overall forest condition?</a:t>
            </a:r>
          </a:p>
          <a:p>
            <a:pPr marL="228600" indent="-228600">
              <a:buFont typeface="+mj-lt"/>
              <a:buAutoNum type="arabicPeriod"/>
            </a:pPr>
            <a:r>
              <a:rPr lang="en-AU" sz="800" dirty="0">
                <a:latin typeface="Arial Narrow" panose="020B0604020202020204" pitchFamily="34" charset="0"/>
                <a:ea typeface="Cambria" panose="02040503050406030204" pitchFamily="18" charset="0"/>
                <a:cs typeface="Arial Narrow" panose="020B0604020202020204" pitchFamily="34" charset="0"/>
              </a:rPr>
              <a:t>Which mangrove zone has the greatest mangrove biomass (carbon storage)?</a:t>
            </a:r>
          </a:p>
          <a:p>
            <a:pPr marL="228600" indent="-228600">
              <a:buFont typeface="+mj-lt"/>
              <a:buAutoNum type="arabicPeriod"/>
            </a:pPr>
            <a:r>
              <a:rPr lang="en-AU" sz="800" dirty="0">
                <a:latin typeface="Arial Narrow" panose="020B0604020202020204" pitchFamily="34" charset="0"/>
                <a:ea typeface="Cambria" panose="02040503050406030204" pitchFamily="18" charset="0"/>
                <a:cs typeface="Arial Narrow" panose="020B0604020202020204" pitchFamily="34" charset="0"/>
              </a:rPr>
              <a:t>Has mangrove biomass and forest condition changed over time? </a:t>
            </a:r>
            <a:br>
              <a:rPr lang="en-AU" sz="800" dirty="0">
                <a:latin typeface="Arial Narrow" panose="020B0604020202020204" pitchFamily="34" charset="0"/>
                <a:ea typeface="Cambria" panose="02040503050406030204" pitchFamily="18" charset="0"/>
                <a:cs typeface="Arial Narrow" panose="020B0604020202020204" pitchFamily="34" charset="0"/>
              </a:rPr>
            </a:br>
            <a:r>
              <a:rPr lang="en-AU" sz="800" dirty="0">
                <a:latin typeface="Arial Narrow" panose="020B0604020202020204" pitchFamily="34" charset="0"/>
                <a:ea typeface="Cambria" panose="02040503050406030204" pitchFamily="18" charset="0"/>
                <a:cs typeface="Arial Narrow" panose="020B0604020202020204" pitchFamily="34" charset="0"/>
              </a:rPr>
              <a:t>If so, how? </a:t>
            </a:r>
          </a:p>
          <a:p>
            <a:endParaRPr lang="en-AU" sz="700" dirty="0">
              <a:latin typeface="Arial Narrow" panose="020B0604020202020204" pitchFamily="34" charset="0"/>
              <a:ea typeface="Cambria" panose="02040503050406030204" pitchFamily="18" charset="0"/>
              <a:cs typeface="Arial Narrow" panose="020B0604020202020204" pitchFamily="34" charset="0"/>
            </a:endParaRPr>
          </a:p>
          <a:p>
            <a:r>
              <a:rPr lang="en-AU" sz="800" dirty="0">
                <a:latin typeface="Arial Narrow" panose="020B0604020202020204" pitchFamily="34" charset="0"/>
                <a:ea typeface="Cambria" panose="02040503050406030204" pitchFamily="18" charset="0"/>
                <a:cs typeface="Arial Narrow" panose="020B0604020202020204" pitchFamily="34" charset="0"/>
              </a:rPr>
              <a:t>	         </a:t>
            </a:r>
            <a:r>
              <a:rPr lang="en-AU" sz="1000" b="1" dirty="0">
                <a:latin typeface="Arial Narrow" panose="020B0604020202020204" pitchFamily="34" charset="0"/>
                <a:ea typeface="Cambria" panose="02040503050406030204" pitchFamily="18" charset="0"/>
                <a:cs typeface="Arial Narrow" panose="020B0604020202020204" pitchFamily="34" charset="0"/>
              </a:rPr>
              <a:t>LET’s KEEP GOING!!!</a:t>
            </a:r>
            <a:endParaRPr lang="en-AU" sz="800" b="1" dirty="0">
              <a:latin typeface="Arial Narrow" panose="020B0604020202020204" pitchFamily="34" charset="0"/>
              <a:ea typeface="Cambria" panose="02040503050406030204" pitchFamily="18" charset="0"/>
              <a:cs typeface="Arial Narrow" panose="020B0604020202020204" pitchFamily="34" charset="0"/>
            </a:endParaRPr>
          </a:p>
        </p:txBody>
      </p:sp>
      <p:sp>
        <p:nvSpPr>
          <p:cNvPr id="23" name="TextBox 22">
            <a:extLst>
              <a:ext uri="{FF2B5EF4-FFF2-40B4-BE49-F238E27FC236}">
                <a16:creationId xmlns:a16="http://schemas.microsoft.com/office/drawing/2014/main" id="{E267E67C-5981-5D30-604B-65D621CF37D9}"/>
              </a:ext>
            </a:extLst>
          </p:cNvPr>
          <p:cNvSpPr txBox="1"/>
          <p:nvPr/>
        </p:nvSpPr>
        <p:spPr>
          <a:xfrm>
            <a:off x="503191" y="7179514"/>
            <a:ext cx="2997817" cy="1323439"/>
          </a:xfrm>
          <a:prstGeom prst="rect">
            <a:avLst/>
          </a:prstGeom>
          <a:noFill/>
        </p:spPr>
        <p:txBody>
          <a:bodyPr wrap="square">
            <a:spAutoFit/>
          </a:bodyPr>
          <a:lstStyle/>
          <a:p>
            <a:r>
              <a:rPr lang="en-AU" sz="800" dirty="0">
                <a:latin typeface="Arial Narrow" panose="020B0604020202020204" pitchFamily="34" charset="0"/>
                <a:ea typeface="Cambria" panose="02040503050406030204" pitchFamily="18" charset="0"/>
                <a:cs typeface="Arial Narrow" panose="020B0604020202020204" pitchFamily="34" charset="0"/>
              </a:rPr>
              <a:t>AIM: The aim of this study is to assess mangrove forest condition and forest structure within the fringing mangroves of [your location]. </a:t>
            </a:r>
          </a:p>
          <a:p>
            <a:r>
              <a:rPr lang="en-AU" sz="800" dirty="0">
                <a:latin typeface="Arial Narrow" panose="020B0604020202020204" pitchFamily="34" charset="0"/>
                <a:ea typeface="Cambria" panose="02040503050406030204" pitchFamily="18" charset="0"/>
                <a:cs typeface="Arial Narrow" panose="020B0604020202020204" pitchFamily="34" charset="0"/>
              </a:rPr>
              <a:t>Data collected during this study will contribute to three long-term outcomes;</a:t>
            </a:r>
          </a:p>
          <a:p>
            <a:pPr marL="171450" indent="-171450">
              <a:buFont typeface="Arial" panose="020B0604020202020204" pitchFamily="34" charset="0"/>
              <a:buChar char="•"/>
            </a:pPr>
            <a:r>
              <a:rPr lang="en-AU" sz="800" dirty="0">
                <a:latin typeface="Arial Narrow" panose="020B0604020202020204" pitchFamily="34" charset="0"/>
                <a:ea typeface="Cambria" panose="02040503050406030204" pitchFamily="18" charset="0"/>
                <a:cs typeface="Arial Narrow" panose="020B0604020202020204" pitchFamily="34" charset="0"/>
              </a:rPr>
              <a:t>Development of a map of [your location’s] mangrove biomass to contribute to assessment of mangrove values (needed as justification for their protection). </a:t>
            </a:r>
          </a:p>
          <a:p>
            <a:pPr marL="171450" indent="-171450">
              <a:buFont typeface="Arial" panose="020B0604020202020204" pitchFamily="34" charset="0"/>
              <a:buChar char="•"/>
            </a:pPr>
            <a:r>
              <a:rPr lang="en-AU" sz="800" dirty="0">
                <a:latin typeface="Arial Narrow" panose="020B0604020202020204" pitchFamily="34" charset="0"/>
                <a:ea typeface="Cambria" panose="02040503050406030204" pitchFamily="18" charset="0"/>
                <a:cs typeface="Arial Narrow" panose="020B0604020202020204" pitchFamily="34" charset="0"/>
              </a:rPr>
              <a:t>Monitoring mangrove condition in different mangrove zones in [your location] over time.</a:t>
            </a:r>
          </a:p>
          <a:p>
            <a:pPr marL="171450" indent="-171450">
              <a:buFont typeface="Arial" panose="020B0604020202020204" pitchFamily="34" charset="0"/>
              <a:buChar char="•"/>
            </a:pPr>
            <a:r>
              <a:rPr lang="en-AU" sz="800" dirty="0">
                <a:latin typeface="Arial Narrow" panose="020B0604020202020204" pitchFamily="34" charset="0"/>
                <a:ea typeface="Cambria" panose="02040503050406030204" pitchFamily="18" charset="0"/>
                <a:cs typeface="Arial Narrow" panose="020B0604020202020204" pitchFamily="34" charset="0"/>
              </a:rPr>
              <a:t>Validation of </a:t>
            </a:r>
            <a:r>
              <a:rPr lang="en-AU" sz="800" dirty="0" err="1">
                <a:latin typeface="Arial Narrow" panose="020B0604020202020204" pitchFamily="34" charset="0"/>
                <a:ea typeface="Cambria" panose="02040503050406030204" pitchFamily="18" charset="0"/>
                <a:cs typeface="Arial Narrow" panose="020B0604020202020204" pitchFamily="34" charset="0"/>
              </a:rPr>
              <a:t>MangroveWatch</a:t>
            </a:r>
            <a:r>
              <a:rPr lang="en-AU" sz="800" dirty="0">
                <a:latin typeface="Arial Narrow" panose="020B0604020202020204" pitchFamily="34" charset="0"/>
                <a:ea typeface="Cambria" panose="02040503050406030204" pitchFamily="18" charset="0"/>
                <a:cs typeface="Arial Narrow" panose="020B0604020202020204" pitchFamily="34" charset="0"/>
              </a:rPr>
              <a:t> shoreline condition data collected previously.</a:t>
            </a:r>
          </a:p>
        </p:txBody>
      </p:sp>
    </p:spTree>
    <p:extLst>
      <p:ext uri="{BB962C8B-B14F-4D97-AF65-F5344CB8AC3E}">
        <p14:creationId xmlns:p14="http://schemas.microsoft.com/office/powerpoint/2010/main" val="984632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a:cxnSpLocks/>
          </p:cNvCxnSpPr>
          <p:nvPr/>
        </p:nvCxnSpPr>
        <p:spPr>
          <a:xfrm flipH="1">
            <a:off x="564258" y="984989"/>
            <a:ext cx="58170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7" name="Rectangle 6">
            <a:extLst>
              <a:ext uri="{FF2B5EF4-FFF2-40B4-BE49-F238E27FC236}">
                <a16:creationId xmlns:a16="http://schemas.microsoft.com/office/drawing/2014/main" id="{3F26E8E4-06EC-B703-4F49-78FBEAFE8C7E}"/>
              </a:ext>
            </a:extLst>
          </p:cNvPr>
          <p:cNvSpPr/>
          <p:nvPr/>
        </p:nvSpPr>
        <p:spPr>
          <a:xfrm>
            <a:off x="548679" y="8341187"/>
            <a:ext cx="5816603"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8" name="TextBox 7">
            <a:extLst>
              <a:ext uri="{FF2B5EF4-FFF2-40B4-BE49-F238E27FC236}">
                <a16:creationId xmlns:a16="http://schemas.microsoft.com/office/drawing/2014/main" id="{FFF92784-A650-DE7D-1E6C-7DC10BEB0530}"/>
              </a:ext>
            </a:extLst>
          </p:cNvPr>
          <p:cNvSpPr txBox="1"/>
          <p:nvPr/>
        </p:nvSpPr>
        <p:spPr>
          <a:xfrm>
            <a:off x="571129" y="8406325"/>
            <a:ext cx="336192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tree damage code/s for tree 1? Ans.</a:t>
            </a:r>
          </a:p>
        </p:txBody>
      </p:sp>
      <p:sp>
        <p:nvSpPr>
          <p:cNvPr id="9" name="Rectangle 8">
            <a:extLst>
              <a:ext uri="{FF2B5EF4-FFF2-40B4-BE49-F238E27FC236}">
                <a16:creationId xmlns:a16="http://schemas.microsoft.com/office/drawing/2014/main" id="{EA8202E1-38BE-7753-FAC4-89FC77F141A1}"/>
              </a:ext>
            </a:extLst>
          </p:cNvPr>
          <p:cNvSpPr/>
          <p:nvPr/>
        </p:nvSpPr>
        <p:spPr>
          <a:xfrm>
            <a:off x="3789040" y="8366060"/>
            <a:ext cx="2453037"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73D112C-A54B-2CCE-E99C-06F99D82D879}"/>
              </a:ext>
            </a:extLst>
          </p:cNvPr>
          <p:cNvSpPr txBox="1"/>
          <p:nvPr/>
        </p:nvSpPr>
        <p:spPr>
          <a:xfrm>
            <a:off x="1299392" y="262856"/>
            <a:ext cx="4191130" cy="523220"/>
          </a:xfrm>
          <a:prstGeom prst="rect">
            <a:avLst/>
          </a:prstGeom>
          <a:noFill/>
        </p:spPr>
        <p:txBody>
          <a:bodyPr wrap="square" rtlCol="0">
            <a:spAutoFit/>
          </a:bodyPr>
          <a:lstStyle/>
          <a:p>
            <a:pPr algn="ctr"/>
            <a:r>
              <a:rPr lang="en-US" sz="2800" b="1" dirty="0">
                <a:latin typeface="Arial Narrow" pitchFamily="34" charset="0"/>
              </a:rPr>
              <a:t>Measure tree HEALTH</a:t>
            </a:r>
          </a:p>
        </p:txBody>
      </p:sp>
      <p:sp>
        <p:nvSpPr>
          <p:cNvPr id="13" name="Rectangle 12">
            <a:extLst>
              <a:ext uri="{FF2B5EF4-FFF2-40B4-BE49-F238E27FC236}">
                <a16:creationId xmlns:a16="http://schemas.microsoft.com/office/drawing/2014/main" id="{861A879E-491F-7F9A-2443-5DBC58D04D3A}"/>
              </a:ext>
            </a:extLst>
          </p:cNvPr>
          <p:cNvSpPr/>
          <p:nvPr/>
        </p:nvSpPr>
        <p:spPr>
          <a:xfrm>
            <a:off x="564549" y="1062868"/>
            <a:ext cx="5800731" cy="3533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B53079-253B-C8F9-6477-BF6641E4603E}"/>
              </a:ext>
            </a:extLst>
          </p:cNvPr>
          <p:cNvSpPr txBox="1"/>
          <p:nvPr/>
        </p:nvSpPr>
        <p:spPr>
          <a:xfrm>
            <a:off x="616214" y="1094564"/>
            <a:ext cx="573601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13: Measure tree health (1-5) for the </a:t>
            </a:r>
            <a:r>
              <a:rPr lang="en-US" sz="1200" b="1" i="1" dirty="0">
                <a:solidFill>
                  <a:schemeClr val="bg1"/>
                </a:solidFill>
                <a:latin typeface="Arial Narrow" panose="020B0604020202020204" pitchFamily="34" charset="0"/>
                <a:cs typeface="Arial Narrow" panose="020B0604020202020204" pitchFamily="34" charset="0"/>
              </a:rPr>
              <a:t>entire</a:t>
            </a:r>
            <a:r>
              <a:rPr lang="en-US" sz="1200" b="1" dirty="0">
                <a:solidFill>
                  <a:schemeClr val="bg1"/>
                </a:solidFill>
                <a:latin typeface="Arial Narrow" panose="020B0604020202020204" pitchFamily="34" charset="0"/>
                <a:cs typeface="Arial Narrow" panose="020B0604020202020204" pitchFamily="34" charset="0"/>
              </a:rPr>
              <a:t> tree. For example, 5 is healthy, 3 is </a:t>
            </a:r>
            <a:r>
              <a:rPr lang="en-US" sz="1200" b="1" i="1" dirty="0">
                <a:solidFill>
                  <a:schemeClr val="bg1"/>
                </a:solidFill>
                <a:latin typeface="Arial Narrow" panose="020B0604020202020204" pitchFamily="34" charset="0"/>
                <a:cs typeface="Arial Narrow" panose="020B0604020202020204" pitchFamily="34" charset="0"/>
              </a:rPr>
              <a:t>half</a:t>
            </a:r>
            <a:r>
              <a:rPr lang="en-US" sz="1200" b="1" dirty="0">
                <a:solidFill>
                  <a:schemeClr val="bg1"/>
                </a:solidFill>
                <a:latin typeface="Arial Narrow" panose="020B0604020202020204" pitchFamily="34" charset="0"/>
                <a:cs typeface="Arial Narrow" panose="020B0604020202020204" pitchFamily="34" charset="0"/>
              </a:rPr>
              <a:t> dead </a:t>
            </a:r>
            <a:endParaRPr lang="en-US" sz="1050" b="1" dirty="0">
              <a:solidFill>
                <a:schemeClr val="bg1"/>
              </a:solidFill>
              <a:latin typeface="Arial Narrow" panose="020B0604020202020204" pitchFamily="34" charset="0"/>
              <a:cs typeface="Arial Narrow" panose="020B0604020202020204" pitchFamily="34" charset="0"/>
            </a:endParaRPr>
          </a:p>
        </p:txBody>
      </p:sp>
      <p:sp>
        <p:nvSpPr>
          <p:cNvPr id="15" name="Rectangle 14">
            <a:extLst>
              <a:ext uri="{FF2B5EF4-FFF2-40B4-BE49-F238E27FC236}">
                <a16:creationId xmlns:a16="http://schemas.microsoft.com/office/drawing/2014/main" id="{5454996E-CBA8-7FF7-D5AB-D517C49F1EB1}"/>
              </a:ext>
            </a:extLst>
          </p:cNvPr>
          <p:cNvSpPr/>
          <p:nvPr/>
        </p:nvSpPr>
        <p:spPr>
          <a:xfrm>
            <a:off x="571129" y="4133744"/>
            <a:ext cx="5781095"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6" name="TextBox 15">
            <a:extLst>
              <a:ext uri="{FF2B5EF4-FFF2-40B4-BE49-F238E27FC236}">
                <a16:creationId xmlns:a16="http://schemas.microsoft.com/office/drawing/2014/main" id="{29428A3A-7148-6F5C-40B2-9CD6AACB8FF9}"/>
              </a:ext>
            </a:extLst>
          </p:cNvPr>
          <p:cNvSpPr txBox="1"/>
          <p:nvPr/>
        </p:nvSpPr>
        <p:spPr>
          <a:xfrm>
            <a:off x="593579" y="4198882"/>
            <a:ext cx="336192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tree health code for tree 1? Ans.</a:t>
            </a:r>
          </a:p>
        </p:txBody>
      </p:sp>
      <p:sp>
        <p:nvSpPr>
          <p:cNvPr id="17" name="Rectangle 16">
            <a:extLst>
              <a:ext uri="{FF2B5EF4-FFF2-40B4-BE49-F238E27FC236}">
                <a16:creationId xmlns:a16="http://schemas.microsoft.com/office/drawing/2014/main" id="{B01A595F-E723-E331-ADDF-AAE7C6BC7431}"/>
              </a:ext>
            </a:extLst>
          </p:cNvPr>
          <p:cNvSpPr/>
          <p:nvPr/>
        </p:nvSpPr>
        <p:spPr>
          <a:xfrm>
            <a:off x="3683410" y="4166311"/>
            <a:ext cx="2592288"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F92110-55D4-EA90-CC49-6D665904B1C8}"/>
              </a:ext>
            </a:extLst>
          </p:cNvPr>
          <p:cNvSpPr/>
          <p:nvPr/>
        </p:nvSpPr>
        <p:spPr>
          <a:xfrm>
            <a:off x="584186" y="4646657"/>
            <a:ext cx="5781095" cy="3533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D9702B0-E338-CD95-FE58-C458F8C3FEEF}"/>
              </a:ext>
            </a:extLst>
          </p:cNvPr>
          <p:cNvSpPr txBox="1"/>
          <p:nvPr/>
        </p:nvSpPr>
        <p:spPr>
          <a:xfrm>
            <a:off x="623031" y="4675964"/>
            <a:ext cx="5404116"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14: Measure tree damage (see codes below). You can choose more than one code.</a:t>
            </a:r>
            <a:endParaRPr lang="en-US" sz="1050" b="1" dirty="0">
              <a:solidFill>
                <a:schemeClr val="bg1"/>
              </a:solidFill>
              <a:latin typeface="Arial Narrow" panose="020B0604020202020204" pitchFamily="34" charset="0"/>
              <a:cs typeface="Arial Narrow" panose="020B0604020202020204" pitchFamily="34" charset="0"/>
            </a:endParaRPr>
          </a:p>
        </p:txBody>
      </p:sp>
      <p:graphicFrame>
        <p:nvGraphicFramePr>
          <p:cNvPr id="25" name="Table 25">
            <a:extLst>
              <a:ext uri="{FF2B5EF4-FFF2-40B4-BE49-F238E27FC236}">
                <a16:creationId xmlns:a16="http://schemas.microsoft.com/office/drawing/2014/main" id="{D553227C-2C0E-1A8E-E353-E495A82CB33A}"/>
              </a:ext>
            </a:extLst>
          </p:cNvPr>
          <p:cNvGraphicFramePr>
            <a:graphicFrameLocks noGrp="1"/>
          </p:cNvGraphicFramePr>
          <p:nvPr>
            <p:extLst>
              <p:ext uri="{D42A27DB-BD31-4B8C-83A1-F6EECF244321}">
                <p14:modId xmlns:p14="http://schemas.microsoft.com/office/powerpoint/2010/main" val="3656613960"/>
              </p:ext>
            </p:extLst>
          </p:nvPr>
        </p:nvGraphicFramePr>
        <p:xfrm>
          <a:off x="571128" y="5074895"/>
          <a:ext cx="5794156" cy="2646923"/>
        </p:xfrm>
        <a:graphic>
          <a:graphicData uri="http://schemas.openxmlformats.org/drawingml/2006/table">
            <a:tbl>
              <a:tblPr firstRow="1" bandRow="1">
                <a:tableStyleId>{5940675A-B579-460E-94D1-54222C63F5DA}</a:tableStyleId>
              </a:tblPr>
              <a:tblGrid>
                <a:gridCol w="553616">
                  <a:extLst>
                    <a:ext uri="{9D8B030D-6E8A-4147-A177-3AD203B41FA5}">
                      <a16:colId xmlns:a16="http://schemas.microsoft.com/office/drawing/2014/main" val="1336266434"/>
                    </a:ext>
                  </a:extLst>
                </a:gridCol>
                <a:gridCol w="2448272">
                  <a:extLst>
                    <a:ext uri="{9D8B030D-6E8A-4147-A177-3AD203B41FA5}">
                      <a16:colId xmlns:a16="http://schemas.microsoft.com/office/drawing/2014/main" val="3906237904"/>
                    </a:ext>
                  </a:extLst>
                </a:gridCol>
                <a:gridCol w="576064">
                  <a:extLst>
                    <a:ext uri="{9D8B030D-6E8A-4147-A177-3AD203B41FA5}">
                      <a16:colId xmlns:a16="http://schemas.microsoft.com/office/drawing/2014/main" val="3770913423"/>
                    </a:ext>
                  </a:extLst>
                </a:gridCol>
                <a:gridCol w="2216204">
                  <a:extLst>
                    <a:ext uri="{9D8B030D-6E8A-4147-A177-3AD203B41FA5}">
                      <a16:colId xmlns:a16="http://schemas.microsoft.com/office/drawing/2014/main" val="2063576687"/>
                    </a:ext>
                  </a:extLst>
                </a:gridCol>
              </a:tblGrid>
              <a:tr h="322795">
                <a:tc gridSpan="2">
                  <a:txBody>
                    <a:bodyPr/>
                    <a:lstStyle/>
                    <a:p>
                      <a:pPr algn="ctr"/>
                      <a:r>
                        <a:rPr lang="en-US" sz="1400" b="1" i="0" dirty="0">
                          <a:latin typeface="Arial Narrow" panose="020B0604020202020204" pitchFamily="34" charset="0"/>
                          <a:cs typeface="Arial Narrow" panose="020B0604020202020204" pitchFamily="34" charset="0"/>
                        </a:rPr>
                        <a:t>Live Trees </a:t>
                      </a:r>
                    </a:p>
                  </a:txBody>
                  <a:tcPr>
                    <a:solidFill>
                      <a:schemeClr val="bg1">
                        <a:lumMod val="85000"/>
                      </a:schemeClr>
                    </a:solidFill>
                  </a:tcPr>
                </a:tc>
                <a:tc hMerge="1">
                  <a:txBody>
                    <a:bodyPr/>
                    <a:lstStyle/>
                    <a:p>
                      <a:endParaRPr lang="en-US" sz="1200" b="0" i="0" dirty="0">
                        <a:latin typeface="Arial Narrow" panose="020B0604020202020204" pitchFamily="34" charset="0"/>
                        <a:cs typeface="Arial Narrow" panose="020B0604020202020204" pitchFamily="34" charset="0"/>
                      </a:endParaRPr>
                    </a:p>
                  </a:txBody>
                  <a:tcPr/>
                </a:tc>
                <a:tc gridSpan="2">
                  <a:txBody>
                    <a:bodyPr/>
                    <a:lstStyle/>
                    <a:p>
                      <a:pPr algn="ctr"/>
                      <a:r>
                        <a:rPr lang="en-US" sz="1400" b="1" i="0" dirty="0">
                          <a:latin typeface="Arial Narrow" panose="020B0604020202020204" pitchFamily="34" charset="0"/>
                          <a:cs typeface="Arial Narrow" panose="020B0604020202020204" pitchFamily="34" charset="0"/>
                        </a:rPr>
                        <a:t>Dead Trees</a:t>
                      </a:r>
                    </a:p>
                  </a:txBody>
                  <a:tcPr>
                    <a:solidFill>
                      <a:schemeClr val="bg1">
                        <a:lumMod val="85000"/>
                      </a:schemeClr>
                    </a:solidFill>
                  </a:tcPr>
                </a:tc>
                <a:tc hMerge="1">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890481163"/>
                  </a:ext>
                </a:extLst>
              </a:tr>
              <a:tr h="290516">
                <a:tc>
                  <a:txBody>
                    <a:bodyPr/>
                    <a:lstStyle/>
                    <a:p>
                      <a:r>
                        <a:rPr lang="en-US" sz="1200" b="0" i="0" dirty="0">
                          <a:latin typeface="Arial Narrow" panose="020B0604020202020204" pitchFamily="34" charset="0"/>
                          <a:cs typeface="Arial Narrow" panose="020B0604020202020204" pitchFamily="34" charset="0"/>
                        </a:rPr>
                        <a:t>LTW</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with dead twigs</a:t>
                      </a:r>
                    </a:p>
                  </a:txBody>
                  <a:tcPr/>
                </a:tc>
                <a:tc>
                  <a:txBody>
                    <a:bodyPr/>
                    <a:lstStyle/>
                    <a:p>
                      <a:r>
                        <a:rPr lang="en-US" sz="1200" b="0" i="0" dirty="0">
                          <a:latin typeface="Arial Narrow" panose="020B0604020202020204" pitchFamily="34" charset="0"/>
                          <a:cs typeface="Arial Narrow" panose="020B0604020202020204" pitchFamily="34" charset="0"/>
                        </a:rPr>
                        <a:t>DTW</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with twigs</a:t>
                      </a:r>
                    </a:p>
                  </a:txBody>
                  <a:tcPr/>
                </a:tc>
                <a:extLst>
                  <a:ext uri="{0D108BD9-81ED-4DB2-BD59-A6C34878D82A}">
                    <a16:rowId xmlns:a16="http://schemas.microsoft.com/office/drawing/2014/main" val="4000776749"/>
                  </a:ext>
                </a:extLst>
              </a:tr>
              <a:tr h="290516">
                <a:tc>
                  <a:txBody>
                    <a:bodyPr/>
                    <a:lstStyle/>
                    <a:p>
                      <a:r>
                        <a:rPr lang="en-US" sz="1200" b="0" i="0" dirty="0">
                          <a:latin typeface="Arial Narrow" panose="020B0604020202020204" pitchFamily="34" charset="0"/>
                          <a:cs typeface="Arial Narrow" panose="020B0604020202020204" pitchFamily="34" charset="0"/>
                        </a:rPr>
                        <a:t>LDB</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with dead branches</a:t>
                      </a:r>
                    </a:p>
                  </a:txBody>
                  <a:tcPr/>
                </a:tc>
                <a:tc>
                  <a:txBody>
                    <a:bodyPr/>
                    <a:lstStyle/>
                    <a:p>
                      <a:r>
                        <a:rPr lang="en-US" sz="1200" b="0" i="0" dirty="0">
                          <a:latin typeface="Arial Narrow" panose="020B0604020202020204" pitchFamily="34" charset="0"/>
                          <a:cs typeface="Arial Narrow" panose="020B0604020202020204" pitchFamily="34" charset="0"/>
                        </a:rPr>
                        <a:t>DB</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with branches</a:t>
                      </a:r>
                    </a:p>
                  </a:txBody>
                  <a:tcPr/>
                </a:tc>
                <a:extLst>
                  <a:ext uri="{0D108BD9-81ED-4DB2-BD59-A6C34878D82A}">
                    <a16:rowId xmlns:a16="http://schemas.microsoft.com/office/drawing/2014/main" val="680883300"/>
                  </a:ext>
                </a:extLst>
              </a:tr>
              <a:tr h="290516">
                <a:tc>
                  <a:txBody>
                    <a:bodyPr/>
                    <a:lstStyle/>
                    <a:p>
                      <a:r>
                        <a:rPr lang="en-US" sz="1200" b="0" i="0" dirty="0">
                          <a:latin typeface="Arial Narrow" panose="020B0604020202020204" pitchFamily="34" charset="0"/>
                          <a:cs typeface="Arial Narrow" panose="020B0604020202020204" pitchFamily="34" charset="0"/>
                        </a:rPr>
                        <a:t>LC</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with low canopy cover</a:t>
                      </a:r>
                    </a:p>
                  </a:txBody>
                  <a:tcPr/>
                </a:tc>
                <a:tc>
                  <a:txBody>
                    <a:bodyPr/>
                    <a:lstStyle/>
                    <a:p>
                      <a:r>
                        <a:rPr lang="en-US" sz="1200" b="0" i="0" dirty="0">
                          <a:latin typeface="Arial Narrow" panose="020B0604020202020204" pitchFamily="34" charset="0"/>
                          <a:cs typeface="Arial Narrow" panose="020B0604020202020204" pitchFamily="34" charset="0"/>
                        </a:rPr>
                        <a:t>DT</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trunk (no branches)</a:t>
                      </a:r>
                    </a:p>
                  </a:txBody>
                  <a:tcPr/>
                </a:tc>
                <a:extLst>
                  <a:ext uri="{0D108BD9-81ED-4DB2-BD59-A6C34878D82A}">
                    <a16:rowId xmlns:a16="http://schemas.microsoft.com/office/drawing/2014/main" val="2064380158"/>
                  </a:ext>
                </a:extLst>
              </a:tr>
              <a:tr h="290516">
                <a:tc>
                  <a:txBody>
                    <a:bodyPr/>
                    <a:lstStyle/>
                    <a:p>
                      <a:r>
                        <a:rPr lang="en-US" sz="1200" b="0" i="0" dirty="0">
                          <a:latin typeface="Arial Narrow" panose="020B0604020202020204" pitchFamily="34" charset="0"/>
                          <a:cs typeface="Arial Narrow" panose="020B0604020202020204" pitchFamily="34" charset="0"/>
                        </a:rPr>
                        <a:t>ID</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with insect damage (herbivory)</a:t>
                      </a:r>
                    </a:p>
                  </a:txBody>
                  <a:tcPr/>
                </a:tc>
                <a:tc>
                  <a:txBody>
                    <a:bodyPr/>
                    <a:lstStyle/>
                    <a:p>
                      <a:r>
                        <a:rPr lang="en-US" sz="1200" b="0" i="0" dirty="0">
                          <a:latin typeface="Arial Narrow" panose="020B0604020202020204" pitchFamily="34" charset="0"/>
                          <a:cs typeface="Arial Narrow" panose="020B0604020202020204" pitchFamily="34" charset="0"/>
                        </a:rPr>
                        <a:t>ST</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stump (&lt;1m tall)</a:t>
                      </a:r>
                    </a:p>
                  </a:txBody>
                  <a:tcPr/>
                </a:tc>
                <a:extLst>
                  <a:ext uri="{0D108BD9-81ED-4DB2-BD59-A6C34878D82A}">
                    <a16:rowId xmlns:a16="http://schemas.microsoft.com/office/drawing/2014/main" val="3791840286"/>
                  </a:ext>
                </a:extLst>
              </a:tr>
              <a:tr h="290516">
                <a:tc>
                  <a:txBody>
                    <a:bodyPr/>
                    <a:lstStyle/>
                    <a:p>
                      <a:r>
                        <a:rPr lang="en-US" sz="1200" b="0" i="0" dirty="0">
                          <a:latin typeface="Arial Narrow" panose="020B0604020202020204" pitchFamily="34" charset="0"/>
                          <a:cs typeface="Arial Narrow" panose="020B0604020202020204" pitchFamily="34" charset="0"/>
                        </a:rPr>
                        <a:t>LF</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Fallen Tree</a:t>
                      </a:r>
                    </a:p>
                  </a:txBody>
                  <a:tcPr/>
                </a:tc>
                <a:tc>
                  <a:txBody>
                    <a:bodyPr/>
                    <a:lstStyle/>
                    <a:p>
                      <a:r>
                        <a:rPr lang="en-US" sz="1200" b="0" i="0" dirty="0">
                          <a:latin typeface="Arial Narrow" panose="020B0604020202020204" pitchFamily="34" charset="0"/>
                          <a:cs typeface="Arial Narrow" panose="020B0604020202020204" pitchFamily="34" charset="0"/>
                        </a:rPr>
                        <a:t>DF</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fallen</a:t>
                      </a:r>
                    </a:p>
                  </a:txBody>
                  <a:tcPr/>
                </a:tc>
                <a:extLst>
                  <a:ext uri="{0D108BD9-81ED-4DB2-BD59-A6C34878D82A}">
                    <a16:rowId xmlns:a16="http://schemas.microsoft.com/office/drawing/2014/main" val="2293682442"/>
                  </a:ext>
                </a:extLst>
              </a:tr>
              <a:tr h="290516">
                <a:tc>
                  <a:txBody>
                    <a:bodyPr/>
                    <a:lstStyle/>
                    <a:p>
                      <a:r>
                        <a:rPr lang="en-US" sz="1200" b="0" i="0" dirty="0">
                          <a:latin typeface="Arial Narrow" panose="020B0604020202020204" pitchFamily="34" charset="0"/>
                          <a:cs typeface="Arial Narrow" panose="020B0604020202020204" pitchFamily="34" charset="0"/>
                        </a:rPr>
                        <a:t>LBT</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Broken Trunk</a:t>
                      </a:r>
                    </a:p>
                  </a:txBody>
                  <a:tcPr/>
                </a:tc>
                <a:tc>
                  <a:txBody>
                    <a:bodyPr/>
                    <a:lstStyle/>
                    <a:p>
                      <a:r>
                        <a:rPr lang="en-US" sz="1200" b="0" i="0" dirty="0">
                          <a:latin typeface="Arial Narrow" panose="020B0604020202020204" pitchFamily="34" charset="0"/>
                          <a:cs typeface="Arial Narrow" panose="020B0604020202020204" pitchFamily="34" charset="0"/>
                        </a:rPr>
                        <a:t>DC</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cut</a:t>
                      </a:r>
                    </a:p>
                  </a:txBody>
                  <a:tcPr/>
                </a:tc>
                <a:extLst>
                  <a:ext uri="{0D108BD9-81ED-4DB2-BD59-A6C34878D82A}">
                    <a16:rowId xmlns:a16="http://schemas.microsoft.com/office/drawing/2014/main" val="884798688"/>
                  </a:ext>
                </a:extLst>
              </a:tr>
              <a:tr h="290516">
                <a:tc>
                  <a:txBody>
                    <a:bodyPr/>
                    <a:lstStyle/>
                    <a:p>
                      <a:r>
                        <a:rPr lang="en-US" sz="1200" b="0" i="0" dirty="0">
                          <a:latin typeface="Arial Narrow" panose="020B0604020202020204" pitchFamily="34" charset="0"/>
                          <a:cs typeface="Arial Narrow" panose="020B0604020202020204" pitchFamily="34" charset="0"/>
                        </a:rPr>
                        <a:t>LHD</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with Cut or Trimmed Branches</a:t>
                      </a:r>
                    </a:p>
                  </a:txBody>
                  <a:tcPr/>
                </a:tc>
                <a:tc>
                  <a:txBody>
                    <a:bodyPr/>
                    <a:lstStyle/>
                    <a:p>
                      <a:r>
                        <a:rPr lang="en-US" sz="1200" b="0" i="0" dirty="0">
                          <a:latin typeface="Arial Narrow" panose="020B0604020202020204" pitchFamily="34" charset="0"/>
                          <a:cs typeface="Arial Narrow" panose="020B0604020202020204" pitchFamily="34" charset="0"/>
                        </a:rPr>
                        <a:t>STC</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Dead stump cut (&lt;1m tall)</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377272"/>
                  </a:ext>
                </a:extLst>
              </a:tr>
              <a:tr h="290516">
                <a:tc>
                  <a:txBody>
                    <a:bodyPr/>
                    <a:lstStyle/>
                    <a:p>
                      <a:r>
                        <a:rPr lang="en-US" sz="1200" b="0" i="0" dirty="0">
                          <a:latin typeface="Arial Narrow" panose="020B0604020202020204" pitchFamily="34" charset="0"/>
                          <a:cs typeface="Arial Narrow" panose="020B0604020202020204" pitchFamily="34" charset="0"/>
                        </a:rPr>
                        <a:t>LSD</a:t>
                      </a:r>
                    </a:p>
                  </a:txBody>
                  <a:tcPr>
                    <a:solidFill>
                      <a:schemeClr val="bg1">
                        <a:lumMod val="85000"/>
                      </a:schemeClr>
                    </a:solidFill>
                  </a:tcPr>
                </a:tc>
                <a:tc>
                  <a:txBody>
                    <a:bodyPr/>
                    <a:lstStyle/>
                    <a:p>
                      <a:r>
                        <a:rPr lang="en-US" sz="1200" b="0" i="0" dirty="0">
                          <a:latin typeface="Arial Narrow" panose="020B0604020202020204" pitchFamily="34" charset="0"/>
                          <a:cs typeface="Arial Narrow" panose="020B0604020202020204" pitchFamily="34" charset="0"/>
                        </a:rPr>
                        <a:t>Live with grazing damage (e.g. cows)</a:t>
                      </a:r>
                    </a:p>
                  </a:txBody>
                  <a:tcPr>
                    <a:lnR w="12700" cap="flat" cmpd="sng" algn="ctr">
                      <a:solidFill>
                        <a:schemeClr val="tx1"/>
                      </a:solidFill>
                      <a:prstDash val="solid"/>
                      <a:round/>
                      <a:headEnd type="none" w="med" len="med"/>
                      <a:tailEnd type="none" w="med" len="med"/>
                    </a:lnR>
                  </a:tcPr>
                </a:tc>
                <a:tc>
                  <a:txBody>
                    <a:bodyPr/>
                    <a:lstStyle/>
                    <a:p>
                      <a:endParaRPr lang="en-US" sz="1200" b="0" i="0" dirty="0">
                        <a:latin typeface="Arial Narrow" panose="020B0604020202020204" pitchFamily="34" charset="0"/>
                        <a:cs typeface="Arial Narrow"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200" b="0" i="0" dirty="0">
                        <a:latin typeface="Arial Narrow" panose="020B0604020202020204" pitchFamily="34" charset="0"/>
                        <a:cs typeface="Arial Narrow"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5857495"/>
                  </a:ext>
                </a:extLst>
              </a:tr>
            </a:tbl>
          </a:graphicData>
        </a:graphic>
      </p:graphicFrame>
      <p:cxnSp>
        <p:nvCxnSpPr>
          <p:cNvPr id="27" name="Straight Connector 26">
            <a:extLst>
              <a:ext uri="{FF2B5EF4-FFF2-40B4-BE49-F238E27FC236}">
                <a16:creationId xmlns:a16="http://schemas.microsoft.com/office/drawing/2014/main" id="{609EDD33-BEAA-DB92-DEDD-608DFFC080F6}"/>
              </a:ext>
            </a:extLst>
          </p:cNvPr>
          <p:cNvCxnSpPr>
            <a:cxnSpLocks/>
          </p:cNvCxnSpPr>
          <p:nvPr/>
        </p:nvCxnSpPr>
        <p:spPr>
          <a:xfrm flipH="1">
            <a:off x="564258" y="4592622"/>
            <a:ext cx="58170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8211006-7025-C449-86C9-29D7105966F2}"/>
              </a:ext>
            </a:extLst>
          </p:cNvPr>
          <p:cNvSpPr txBox="1"/>
          <p:nvPr/>
        </p:nvSpPr>
        <p:spPr>
          <a:xfrm>
            <a:off x="476150" y="7735395"/>
            <a:ext cx="5905178" cy="577081"/>
          </a:xfrm>
          <a:prstGeom prst="rect">
            <a:avLst/>
          </a:prstGeom>
          <a:noFill/>
        </p:spPr>
        <p:txBody>
          <a:bodyPr wrap="square" rtlCol="0">
            <a:spAutoFit/>
          </a:bodyPr>
          <a:lstStyle/>
          <a:p>
            <a:r>
              <a:rPr lang="en-US" sz="1050" i="1" dirty="0">
                <a:latin typeface="Arial Narrow" panose="020B0604020202020204" pitchFamily="34" charset="0"/>
                <a:cs typeface="Arial Narrow" panose="020B0604020202020204" pitchFamily="34" charset="0"/>
              </a:rPr>
              <a:t>Note: </a:t>
            </a:r>
            <a:r>
              <a:rPr lang="en-US" sz="1050" dirty="0">
                <a:latin typeface="Arial Narrow" panose="020B0604020202020204" pitchFamily="34" charset="0"/>
                <a:cs typeface="Arial Narrow" panose="020B0604020202020204" pitchFamily="34" charset="0"/>
              </a:rPr>
              <a:t>A dead tree (or dead branch) will have NO GREEN. If you’re not sure if the tree (or branch) is dead or alive, take a finger nail and scratch the bark. If you see no green, assume that part of the tree is dead. Green is an indicator of photosynthesis – yes, mangrove trees carry out photosynthesis in their trunks (as well as their leaves). Pretty cool huh. </a:t>
            </a:r>
          </a:p>
        </p:txBody>
      </p:sp>
      <p:pic>
        <p:nvPicPr>
          <p:cNvPr id="5" name="Picture 4" descr="A tree health score chart&#10;&#10;Description automatically generated">
            <a:extLst>
              <a:ext uri="{FF2B5EF4-FFF2-40B4-BE49-F238E27FC236}">
                <a16:creationId xmlns:a16="http://schemas.microsoft.com/office/drawing/2014/main" id="{47EB4B4F-E2ED-CAD6-0E90-3EDC09C3B7C5}"/>
              </a:ext>
            </a:extLst>
          </p:cNvPr>
          <p:cNvPicPr>
            <a:picLocks noChangeAspect="1"/>
          </p:cNvPicPr>
          <p:nvPr/>
        </p:nvPicPr>
        <p:blipFill rotWithShape="1">
          <a:blip r:embed="rId3" cstate="email">
            <a:biLevel thresh="75000"/>
            <a:extLst>
              <a:ext uri="{28A0092B-C50C-407E-A947-70E740481C1C}">
                <a14:useLocalDpi xmlns:a14="http://schemas.microsoft.com/office/drawing/2010/main"/>
              </a:ext>
            </a:extLst>
          </a:blip>
          <a:srcRect/>
          <a:stretch/>
        </p:blipFill>
        <p:spPr>
          <a:xfrm>
            <a:off x="778940" y="1506950"/>
            <a:ext cx="5404116" cy="2541804"/>
          </a:xfrm>
          <a:prstGeom prst="rect">
            <a:avLst/>
          </a:prstGeom>
        </p:spPr>
      </p:pic>
    </p:spTree>
    <p:extLst>
      <p:ext uri="{BB962C8B-B14F-4D97-AF65-F5344CB8AC3E}">
        <p14:creationId xmlns:p14="http://schemas.microsoft.com/office/powerpoint/2010/main" val="114106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696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4" name="Rectangle 3">
            <a:extLst>
              <a:ext uri="{FF2B5EF4-FFF2-40B4-BE49-F238E27FC236}">
                <a16:creationId xmlns:a16="http://schemas.microsoft.com/office/drawing/2014/main" id="{8EF4F41D-14DE-5314-03C3-3B0A399A5155}"/>
              </a:ext>
            </a:extLst>
          </p:cNvPr>
          <p:cNvSpPr/>
          <p:nvPr/>
        </p:nvSpPr>
        <p:spPr>
          <a:xfrm>
            <a:off x="556047" y="1046553"/>
            <a:ext cx="5677820" cy="5161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0D9FA8A-9B72-ABFE-61A8-939B63ED4644}"/>
              </a:ext>
            </a:extLst>
          </p:cNvPr>
          <p:cNvSpPr txBox="1"/>
          <p:nvPr/>
        </p:nvSpPr>
        <p:spPr>
          <a:xfrm>
            <a:off x="563626" y="1056047"/>
            <a:ext cx="5802063" cy="461665"/>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14: Now you know what to do….designate jobs to people in your group so you can complete the remainder of the transect as fast as possible. Complete the table below.</a:t>
            </a:r>
          </a:p>
        </p:txBody>
      </p:sp>
      <p:graphicFrame>
        <p:nvGraphicFramePr>
          <p:cNvPr id="10" name="Table 10">
            <a:extLst>
              <a:ext uri="{FF2B5EF4-FFF2-40B4-BE49-F238E27FC236}">
                <a16:creationId xmlns:a16="http://schemas.microsoft.com/office/drawing/2014/main" id="{0207484E-A610-3524-BC47-FC8B62422485}"/>
              </a:ext>
            </a:extLst>
          </p:cNvPr>
          <p:cNvGraphicFramePr>
            <a:graphicFrameLocks noGrp="1"/>
          </p:cNvGraphicFramePr>
          <p:nvPr>
            <p:extLst>
              <p:ext uri="{D42A27DB-BD31-4B8C-83A1-F6EECF244321}">
                <p14:modId xmlns:p14="http://schemas.microsoft.com/office/powerpoint/2010/main" val="3341487389"/>
              </p:ext>
            </p:extLst>
          </p:nvPr>
        </p:nvGraphicFramePr>
        <p:xfrm>
          <a:off x="556046" y="1645132"/>
          <a:ext cx="5677820" cy="3328020"/>
        </p:xfrm>
        <a:graphic>
          <a:graphicData uri="http://schemas.openxmlformats.org/drawingml/2006/table">
            <a:tbl>
              <a:tblPr firstRow="1" bandRow="1">
                <a:tableStyleId>{5940675A-B579-460E-94D1-54222C63F5DA}</a:tableStyleId>
              </a:tblPr>
              <a:tblGrid>
                <a:gridCol w="2872954">
                  <a:extLst>
                    <a:ext uri="{9D8B030D-6E8A-4147-A177-3AD203B41FA5}">
                      <a16:colId xmlns:a16="http://schemas.microsoft.com/office/drawing/2014/main" val="272384334"/>
                    </a:ext>
                  </a:extLst>
                </a:gridCol>
                <a:gridCol w="2804866">
                  <a:extLst>
                    <a:ext uri="{9D8B030D-6E8A-4147-A177-3AD203B41FA5}">
                      <a16:colId xmlns:a16="http://schemas.microsoft.com/office/drawing/2014/main" val="830779015"/>
                    </a:ext>
                  </a:extLst>
                </a:gridCol>
              </a:tblGrid>
              <a:tr h="279928">
                <a:tc>
                  <a:txBody>
                    <a:bodyPr/>
                    <a:lstStyle/>
                    <a:p>
                      <a:pPr algn="l"/>
                      <a:r>
                        <a:rPr lang="en-US" sz="1400" b="1" i="0" dirty="0">
                          <a:solidFill>
                            <a:schemeClr val="bg1"/>
                          </a:solidFill>
                          <a:latin typeface="Arial Narrow" panose="020B0604020202020204" pitchFamily="34" charset="0"/>
                          <a:cs typeface="Arial Narrow" panose="020B0604020202020204" pitchFamily="34" charset="0"/>
                        </a:rPr>
                        <a:t>Job</a:t>
                      </a:r>
                    </a:p>
                  </a:txBody>
                  <a:tcPr>
                    <a:solidFill>
                      <a:schemeClr val="tx1">
                        <a:lumMod val="75000"/>
                        <a:lumOff val="25000"/>
                      </a:schemeClr>
                    </a:solidFill>
                  </a:tcPr>
                </a:tc>
                <a:tc>
                  <a:txBody>
                    <a:bodyPr/>
                    <a:lstStyle/>
                    <a:p>
                      <a:pPr algn="ctr"/>
                      <a:r>
                        <a:rPr lang="en-US" sz="1400" b="1" i="0" dirty="0">
                          <a:solidFill>
                            <a:schemeClr val="bg1"/>
                          </a:solidFill>
                          <a:latin typeface="Arial Narrow" panose="020B0604020202020204" pitchFamily="34" charset="0"/>
                          <a:cs typeface="Arial Narrow" panose="020B0604020202020204" pitchFamily="34" charset="0"/>
                        </a:rPr>
                        <a:t>Name of Group Member</a:t>
                      </a:r>
                    </a:p>
                  </a:txBody>
                  <a:tcPr>
                    <a:solidFill>
                      <a:schemeClr val="tx1">
                        <a:lumMod val="75000"/>
                        <a:lumOff val="25000"/>
                      </a:schemeClr>
                    </a:solidFill>
                  </a:tcPr>
                </a:tc>
                <a:extLst>
                  <a:ext uri="{0D108BD9-81ED-4DB2-BD59-A6C34878D82A}">
                    <a16:rowId xmlns:a16="http://schemas.microsoft.com/office/drawing/2014/main" val="564630460"/>
                  </a:ext>
                </a:extLst>
              </a:tr>
              <a:tr h="251935">
                <a:tc>
                  <a:txBody>
                    <a:bodyPr/>
                    <a:lstStyle/>
                    <a:p>
                      <a:r>
                        <a:rPr lang="en-US" sz="1050" b="0" i="0" dirty="0">
                          <a:latin typeface="Arial Narrow" panose="020B0604020202020204" pitchFamily="34" charset="0"/>
                          <a:cs typeface="Arial Narrow" panose="020B0604020202020204" pitchFamily="34" charset="0"/>
                        </a:rPr>
                        <a:t>Record data on data sheet (and be the boss person)</a:t>
                      </a:r>
                    </a:p>
                  </a:txBody>
                  <a:tcPr/>
                </a:tc>
                <a:tc>
                  <a:txBody>
                    <a:bodyPr/>
                    <a:lstStyle/>
                    <a:p>
                      <a:endParaRPr lang="en-US" sz="105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575598084"/>
                  </a:ext>
                </a:extLst>
              </a:tr>
              <a:tr h="251935">
                <a:tc>
                  <a:txBody>
                    <a:bodyPr/>
                    <a:lstStyle/>
                    <a:p>
                      <a:r>
                        <a:rPr lang="en-US" sz="1050" b="0" i="0" dirty="0">
                          <a:latin typeface="Arial Narrow" panose="020B0604020202020204" pitchFamily="34" charset="0"/>
                          <a:cs typeface="Arial Narrow" panose="020B0604020202020204" pitchFamily="34" charset="0"/>
                        </a:rPr>
                        <a:t>Write tree number (and letter) on tree with chalk</a:t>
                      </a:r>
                    </a:p>
                  </a:txBody>
                  <a:tcPr>
                    <a:solidFill>
                      <a:schemeClr val="bg1">
                        <a:lumMod val="85000"/>
                      </a:schemeClr>
                    </a:solidFill>
                  </a:tcPr>
                </a:tc>
                <a:tc rowSpan="4">
                  <a:txBody>
                    <a:bodyPr/>
                    <a:lstStyle/>
                    <a:p>
                      <a:endParaRPr lang="en-US" sz="105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582308317"/>
                  </a:ext>
                </a:extLst>
              </a:tr>
              <a:tr h="251935">
                <a:tc>
                  <a:txBody>
                    <a:bodyPr/>
                    <a:lstStyle/>
                    <a:p>
                      <a:r>
                        <a:rPr lang="en-US" sz="1050" b="0" i="0" dirty="0">
                          <a:latin typeface="Arial Narrow" panose="020B0604020202020204" pitchFamily="34" charset="0"/>
                          <a:cs typeface="Arial Narrow" panose="020B0604020202020204" pitchFamily="34" charset="0"/>
                        </a:rPr>
                        <a:t>Measure distance </a:t>
                      </a:r>
                      <a:r>
                        <a:rPr lang="en-US" sz="1050" b="0" i="1" dirty="0">
                          <a:latin typeface="Arial Narrow" panose="020B0604020202020204" pitchFamily="34" charset="0"/>
                          <a:cs typeface="Arial Narrow" panose="020B0604020202020204" pitchFamily="34" charset="0"/>
                        </a:rPr>
                        <a:t>along</a:t>
                      </a:r>
                      <a:r>
                        <a:rPr lang="en-US" sz="1050" b="0" i="0" dirty="0">
                          <a:latin typeface="Arial Narrow" panose="020B0604020202020204" pitchFamily="34" charset="0"/>
                          <a:cs typeface="Arial Narrow" panose="020B0604020202020204" pitchFamily="34" charset="0"/>
                        </a:rPr>
                        <a:t> tape</a:t>
                      </a:r>
                    </a:p>
                  </a:txBody>
                  <a:tcPr>
                    <a:solidFill>
                      <a:schemeClr val="bg1">
                        <a:lumMod val="85000"/>
                      </a:schemeClr>
                    </a:solidFill>
                  </a:tcPr>
                </a:tc>
                <a:tc vMerge="1">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54246347"/>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Measure distance</a:t>
                      </a:r>
                      <a:r>
                        <a:rPr lang="en-US" sz="1050" b="0" i="1" dirty="0">
                          <a:latin typeface="Arial Narrow" panose="020B0604020202020204" pitchFamily="34" charset="0"/>
                          <a:cs typeface="Arial Narrow" panose="020B0604020202020204" pitchFamily="34" charset="0"/>
                        </a:rPr>
                        <a:t> from </a:t>
                      </a:r>
                      <a:r>
                        <a:rPr lang="en-US" sz="1050" b="0" i="0" dirty="0">
                          <a:latin typeface="Arial Narrow" panose="020B0604020202020204" pitchFamily="34" charset="0"/>
                          <a:cs typeface="Arial Narrow" panose="020B0604020202020204" pitchFamily="34" charset="0"/>
                        </a:rPr>
                        <a:t>tape</a:t>
                      </a:r>
                    </a:p>
                  </a:txBody>
                  <a:tcPr>
                    <a:solidFill>
                      <a:schemeClr val="bg1">
                        <a:lumMod val="85000"/>
                      </a:schemeClr>
                    </a:solidFill>
                  </a:tcPr>
                </a:tc>
                <a:tc vMerge="1">
                  <a:txBody>
                    <a:bodyPr/>
                    <a:lstStyle/>
                    <a:p>
                      <a:endParaRPr lang="en-US"/>
                    </a:p>
                  </a:txBody>
                  <a:tcPr/>
                </a:tc>
                <a:extLst>
                  <a:ext uri="{0D108BD9-81ED-4DB2-BD59-A6C34878D82A}">
                    <a16:rowId xmlns:a16="http://schemas.microsoft.com/office/drawing/2014/main" val="3431589986"/>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Determine LEFT or RIGHT side</a:t>
                      </a:r>
                    </a:p>
                  </a:txBody>
                  <a:tcPr>
                    <a:solidFill>
                      <a:schemeClr val="bg1">
                        <a:lumMod val="85000"/>
                      </a:schemeClr>
                    </a:solidFill>
                  </a:tcPr>
                </a:tc>
                <a:tc vMerge="1">
                  <a:txBody>
                    <a:bodyPr/>
                    <a:lstStyle/>
                    <a:p>
                      <a:endParaRPr lang="en-US"/>
                    </a:p>
                  </a:txBody>
                  <a:tcPr/>
                </a:tc>
                <a:extLst>
                  <a:ext uri="{0D108BD9-81ED-4DB2-BD59-A6C34878D82A}">
                    <a16:rowId xmlns:a16="http://schemas.microsoft.com/office/drawing/2014/main" val="2037753565"/>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Measure girth or diameter</a:t>
                      </a:r>
                    </a:p>
                  </a:txBody>
                  <a:tcPr/>
                </a:tc>
                <a:tc rowSpan="4">
                  <a:txBody>
                    <a:bodyPr/>
                    <a:lstStyle/>
                    <a:p>
                      <a:endParaRPr lang="en-US" sz="105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229157485"/>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Measure tree HIEGHT</a:t>
                      </a:r>
                    </a:p>
                  </a:txBody>
                  <a:tcPr/>
                </a:tc>
                <a:tc vMerge="1">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64234782"/>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Measure tree LEAN</a:t>
                      </a:r>
                    </a:p>
                  </a:txBody>
                  <a:tcPr/>
                </a:tc>
                <a:tc vMerge="1">
                  <a:txBody>
                    <a:bodyPr/>
                    <a:lstStyle/>
                    <a:p>
                      <a:endParaRPr lang="en-US"/>
                    </a:p>
                  </a:txBody>
                  <a:tcPr/>
                </a:tc>
                <a:extLst>
                  <a:ext uri="{0D108BD9-81ED-4DB2-BD59-A6C34878D82A}">
                    <a16:rowId xmlns:a16="http://schemas.microsoft.com/office/drawing/2014/main" val="3832643449"/>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Decide on Position (canopy, sub-canopy, emergent)</a:t>
                      </a:r>
                    </a:p>
                  </a:txBody>
                  <a:tcPr/>
                </a:tc>
                <a:tc vMerge="1">
                  <a:txBody>
                    <a:bodyPr/>
                    <a:lstStyle/>
                    <a:p>
                      <a:endParaRPr lang="en-US"/>
                    </a:p>
                  </a:txBody>
                  <a:tcPr/>
                </a:tc>
                <a:extLst>
                  <a:ext uri="{0D108BD9-81ED-4DB2-BD59-A6C34878D82A}">
                    <a16:rowId xmlns:a16="http://schemas.microsoft.com/office/drawing/2014/main" val="1442546020"/>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Identify the tree (Genus species code)</a:t>
                      </a:r>
                    </a:p>
                  </a:txBody>
                  <a:tcPr>
                    <a:solidFill>
                      <a:schemeClr val="bg1">
                        <a:lumMod val="85000"/>
                      </a:schemeClr>
                    </a:solidFill>
                  </a:tcPr>
                </a:tc>
                <a:tc rowSpan="3">
                  <a:txBody>
                    <a:bodyPr/>
                    <a:lstStyle/>
                    <a:p>
                      <a:endParaRPr lang="en-US" sz="1400" dirty="0"/>
                    </a:p>
                  </a:txBody>
                  <a:tcPr/>
                </a:tc>
                <a:extLst>
                  <a:ext uri="{0D108BD9-81ED-4DB2-BD59-A6C34878D82A}">
                    <a16:rowId xmlns:a16="http://schemas.microsoft.com/office/drawing/2014/main" val="2243797141"/>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Determine the HEALTH score (0-5)</a:t>
                      </a:r>
                    </a:p>
                  </a:txBody>
                  <a:tcPr>
                    <a:solidFill>
                      <a:schemeClr val="bg1">
                        <a:lumMod val="85000"/>
                      </a:schemeClr>
                    </a:solidFill>
                  </a:tcPr>
                </a:tc>
                <a:tc vMerge="1">
                  <a:txBody>
                    <a:bodyPr/>
                    <a:lstStyle/>
                    <a:p>
                      <a:endParaRPr lang="en-US"/>
                    </a:p>
                  </a:txBody>
                  <a:tcPr/>
                </a:tc>
                <a:extLst>
                  <a:ext uri="{0D108BD9-81ED-4DB2-BD59-A6C34878D82A}">
                    <a16:rowId xmlns:a16="http://schemas.microsoft.com/office/drawing/2014/main" val="2704593384"/>
                  </a:ext>
                </a:extLst>
              </a:tr>
              <a:tr h="25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dirty="0">
                          <a:latin typeface="Arial Narrow" panose="020B0604020202020204" pitchFamily="34" charset="0"/>
                          <a:cs typeface="Arial Narrow" panose="020B0604020202020204" pitchFamily="34" charset="0"/>
                        </a:rPr>
                        <a:t>Determine the TREE DAMAGE CODE</a:t>
                      </a:r>
                    </a:p>
                  </a:txBody>
                  <a:tcPr>
                    <a:solidFill>
                      <a:schemeClr val="bg1">
                        <a:lumMod val="85000"/>
                      </a:schemeClr>
                    </a:solidFill>
                  </a:tcPr>
                </a:tc>
                <a:tc vMerge="1">
                  <a:txBody>
                    <a:bodyPr/>
                    <a:lstStyle/>
                    <a:p>
                      <a:endParaRPr lang="en-US" sz="12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4247631861"/>
                  </a:ext>
                </a:extLst>
              </a:tr>
            </a:tbl>
          </a:graphicData>
        </a:graphic>
      </p:graphicFrame>
      <p:sp>
        <p:nvSpPr>
          <p:cNvPr id="6" name="TextBox 5">
            <a:extLst>
              <a:ext uri="{FF2B5EF4-FFF2-40B4-BE49-F238E27FC236}">
                <a16:creationId xmlns:a16="http://schemas.microsoft.com/office/drawing/2014/main" id="{9B08DCAD-8C22-800C-64C5-60899D616339}"/>
              </a:ext>
            </a:extLst>
          </p:cNvPr>
          <p:cNvSpPr txBox="1"/>
          <p:nvPr/>
        </p:nvSpPr>
        <p:spPr>
          <a:xfrm>
            <a:off x="1299392" y="262856"/>
            <a:ext cx="4191130" cy="523220"/>
          </a:xfrm>
          <a:prstGeom prst="rect">
            <a:avLst/>
          </a:prstGeom>
          <a:noFill/>
        </p:spPr>
        <p:txBody>
          <a:bodyPr wrap="square" rtlCol="0">
            <a:spAutoFit/>
          </a:bodyPr>
          <a:lstStyle/>
          <a:p>
            <a:pPr algn="ctr"/>
            <a:r>
              <a:rPr lang="en-US" sz="2800" b="1" dirty="0">
                <a:latin typeface="Arial Narrow" pitchFamily="34" charset="0"/>
              </a:rPr>
              <a:t>Designate Roles</a:t>
            </a:r>
          </a:p>
        </p:txBody>
      </p:sp>
      <p:pic>
        <p:nvPicPr>
          <p:cNvPr id="1026" name="Picture 2" descr="Teamwork Makes The Dream Work Images – Browse 1,428 Stock Photos, Vectors,  and Video | Adobe Stock">
            <a:extLst>
              <a:ext uri="{FF2B5EF4-FFF2-40B4-BE49-F238E27FC236}">
                <a16:creationId xmlns:a16="http://schemas.microsoft.com/office/drawing/2014/main" id="{4CCC8275-ACAB-F582-553D-588831C6181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7037" y="5061207"/>
            <a:ext cx="5696830" cy="367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3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latin typeface="Arial Narrow" pitchFamily="34" charset="0"/>
              </a:rPr>
              <a:t>Name:</a:t>
            </a:r>
          </a:p>
          <a:p>
            <a:endParaRPr lang="en-US" sz="1200" b="1">
              <a:latin typeface="Arial Narrow" pitchFamily="34" charset="0"/>
            </a:endParaRPr>
          </a:p>
          <a:p>
            <a:r>
              <a:rPr lang="en-US" sz="1200" b="1">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8EF4F41D-14DE-5314-03C3-3B0A399A5155}"/>
              </a:ext>
            </a:extLst>
          </p:cNvPr>
          <p:cNvSpPr/>
          <p:nvPr/>
        </p:nvSpPr>
        <p:spPr>
          <a:xfrm>
            <a:off x="556047" y="1046553"/>
            <a:ext cx="5677820" cy="3575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0D9FA8A-9B72-ABFE-61A8-939B63ED4644}"/>
              </a:ext>
            </a:extLst>
          </p:cNvPr>
          <p:cNvSpPr txBox="1"/>
          <p:nvPr/>
        </p:nvSpPr>
        <p:spPr>
          <a:xfrm>
            <a:off x="563626" y="1076032"/>
            <a:ext cx="5670241"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15: Select your next (closest) tree (&gt;10cm girth)…label it with chalk as tree number ‘2’ </a:t>
            </a:r>
          </a:p>
        </p:txBody>
      </p:sp>
      <p:pic>
        <p:nvPicPr>
          <p:cNvPr id="7" name="Picture 6" descr="A diagram of a long plot&#10;&#10;Description automatically generated">
            <a:extLst>
              <a:ext uri="{FF2B5EF4-FFF2-40B4-BE49-F238E27FC236}">
                <a16:creationId xmlns:a16="http://schemas.microsoft.com/office/drawing/2014/main" id="{48CC622F-50C5-D198-7750-B79BC313D9BA}"/>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43292" y="1997887"/>
            <a:ext cx="5690575" cy="1318823"/>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B7AC5EE-156F-2DC7-BB9C-24CDFD30AFCE}"/>
              </a:ext>
            </a:extLst>
          </p:cNvPr>
          <p:cNvSpPr txBox="1"/>
          <p:nvPr/>
        </p:nvSpPr>
        <p:spPr>
          <a:xfrm>
            <a:off x="491677" y="1444073"/>
            <a:ext cx="5931540" cy="523220"/>
          </a:xfrm>
          <a:prstGeom prst="rect">
            <a:avLst/>
          </a:prstGeom>
          <a:noFill/>
        </p:spPr>
        <p:txBody>
          <a:bodyPr wrap="square" rtlCol="0">
            <a:spAutoFit/>
          </a:bodyPr>
          <a:lstStyle/>
          <a:p>
            <a:pPr algn="just"/>
            <a:r>
              <a:rPr lang="en-US" sz="1600" b="1" dirty="0">
                <a:latin typeface="Arial Narrow" panose="020B0604020202020204" pitchFamily="34" charset="0"/>
                <a:cs typeface="Arial Narrow" panose="020B0604020202020204" pitchFamily="34" charset="0"/>
              </a:rPr>
              <a:t>IN or OUT? </a:t>
            </a:r>
          </a:p>
          <a:p>
            <a:pPr algn="just"/>
            <a:r>
              <a:rPr lang="en-US" sz="1200" dirty="0">
                <a:latin typeface="Arial Narrow" panose="020B0604020202020204" pitchFamily="34" charset="0"/>
                <a:cs typeface="Arial Narrow" panose="020B0604020202020204" pitchFamily="34" charset="0"/>
              </a:rPr>
              <a:t>Only measure trees </a:t>
            </a:r>
            <a:r>
              <a:rPr lang="en-US" sz="1200" i="1" dirty="0">
                <a:latin typeface="Arial Narrow" panose="020B0604020202020204" pitchFamily="34" charset="0"/>
                <a:cs typeface="Arial Narrow" panose="020B0604020202020204" pitchFamily="34" charset="0"/>
              </a:rPr>
              <a:t>inside</a:t>
            </a:r>
            <a:r>
              <a:rPr lang="en-US" sz="1200" dirty="0">
                <a:latin typeface="Arial Narrow" panose="020B0604020202020204" pitchFamily="34" charset="0"/>
                <a:cs typeface="Arial Narrow" panose="020B0604020202020204" pitchFamily="34" charset="0"/>
              </a:rPr>
              <a:t> the long plot area. More than 50% of it’s stem must be </a:t>
            </a:r>
            <a:r>
              <a:rPr lang="en-US" sz="1200" i="1" dirty="0">
                <a:latin typeface="Arial Narrow" panose="020B0604020202020204" pitchFamily="34" charset="0"/>
                <a:cs typeface="Arial Narrow" panose="020B0604020202020204" pitchFamily="34" charset="0"/>
              </a:rPr>
              <a:t>inside </a:t>
            </a:r>
            <a:r>
              <a:rPr lang="en-US" sz="1200" dirty="0">
                <a:latin typeface="Arial Narrow" panose="020B0604020202020204" pitchFamily="34" charset="0"/>
                <a:cs typeface="Arial Narrow" panose="020B0604020202020204" pitchFamily="34" charset="0"/>
              </a:rPr>
              <a:t>the long plot.</a:t>
            </a:r>
          </a:p>
        </p:txBody>
      </p:sp>
      <p:sp>
        <p:nvSpPr>
          <p:cNvPr id="6" name="TextBox 5">
            <a:extLst>
              <a:ext uri="{FF2B5EF4-FFF2-40B4-BE49-F238E27FC236}">
                <a16:creationId xmlns:a16="http://schemas.microsoft.com/office/drawing/2014/main" id="{5CED0136-6DBC-5C7A-E586-EA68CCAB8C31}"/>
              </a:ext>
            </a:extLst>
          </p:cNvPr>
          <p:cNvSpPr txBox="1"/>
          <p:nvPr/>
        </p:nvSpPr>
        <p:spPr>
          <a:xfrm>
            <a:off x="1412776" y="262856"/>
            <a:ext cx="4191130" cy="523220"/>
          </a:xfrm>
          <a:prstGeom prst="rect">
            <a:avLst/>
          </a:prstGeom>
          <a:noFill/>
        </p:spPr>
        <p:txBody>
          <a:bodyPr wrap="square" rtlCol="0">
            <a:spAutoFit/>
          </a:bodyPr>
          <a:lstStyle/>
          <a:p>
            <a:pPr algn="ctr"/>
            <a:r>
              <a:rPr lang="en-US" sz="2800" b="1" dirty="0">
                <a:latin typeface="Arial Narrow" pitchFamily="34" charset="0"/>
              </a:rPr>
              <a:t>Complete the data sheet</a:t>
            </a:r>
          </a:p>
        </p:txBody>
      </p:sp>
      <p:sp>
        <p:nvSpPr>
          <p:cNvPr id="8" name="Rectangle 7">
            <a:extLst>
              <a:ext uri="{FF2B5EF4-FFF2-40B4-BE49-F238E27FC236}">
                <a16:creationId xmlns:a16="http://schemas.microsoft.com/office/drawing/2014/main" id="{1DAE3C5B-072B-0706-52B5-989B6944B20D}"/>
              </a:ext>
            </a:extLst>
          </p:cNvPr>
          <p:cNvSpPr/>
          <p:nvPr/>
        </p:nvSpPr>
        <p:spPr>
          <a:xfrm>
            <a:off x="548468" y="3404160"/>
            <a:ext cx="5677820" cy="7148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2B39D88-8B95-4BBB-F57E-A951286BB411}"/>
              </a:ext>
            </a:extLst>
          </p:cNvPr>
          <p:cNvSpPr txBox="1"/>
          <p:nvPr/>
        </p:nvSpPr>
        <p:spPr>
          <a:xfrm>
            <a:off x="556047" y="3433639"/>
            <a:ext cx="5670241" cy="630942"/>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16: Complete the remainder of the data sheet (remember to add tree #1 data). </a:t>
            </a:r>
          </a:p>
          <a:p>
            <a:endParaRPr lang="en-US" sz="500" b="1" dirty="0">
              <a:solidFill>
                <a:schemeClr val="bg1"/>
              </a:solidFill>
              <a:latin typeface="Arial Narrow" panose="020B0604020202020204" pitchFamily="34" charset="0"/>
              <a:cs typeface="Arial Narrow" panose="020B0604020202020204" pitchFamily="34" charset="0"/>
            </a:endParaRPr>
          </a:p>
          <a:p>
            <a:pPr algn="ctr"/>
            <a:r>
              <a:rPr lang="en-US" sz="1200" b="1" dirty="0">
                <a:solidFill>
                  <a:schemeClr val="bg1"/>
                </a:solidFill>
                <a:latin typeface="Arial Narrow" panose="020B0604020202020204" pitchFamily="34" charset="0"/>
                <a:cs typeface="Arial Narrow" panose="020B0604020202020204" pitchFamily="34" charset="0"/>
              </a:rPr>
              <a:t>Record at least </a:t>
            </a:r>
            <a:r>
              <a:rPr lang="en-US" b="1" dirty="0">
                <a:solidFill>
                  <a:schemeClr val="bg1"/>
                </a:solidFill>
                <a:latin typeface="Arial Narrow" panose="020B0604020202020204" pitchFamily="34" charset="0"/>
                <a:cs typeface="Arial Narrow" panose="020B0604020202020204" pitchFamily="34" charset="0"/>
              </a:rPr>
              <a:t>30 </a:t>
            </a:r>
            <a:r>
              <a:rPr lang="en-US" sz="1200" b="1" dirty="0">
                <a:solidFill>
                  <a:schemeClr val="bg1"/>
                </a:solidFill>
                <a:latin typeface="Arial Narrow" panose="020B0604020202020204" pitchFamily="34" charset="0"/>
                <a:cs typeface="Arial Narrow" panose="020B0604020202020204" pitchFamily="34" charset="0"/>
              </a:rPr>
              <a:t>live trees, including at least </a:t>
            </a:r>
            <a:r>
              <a:rPr lang="en-US" b="1" dirty="0">
                <a:solidFill>
                  <a:schemeClr val="bg1"/>
                </a:solidFill>
                <a:latin typeface="Arial Narrow" panose="020B0604020202020204" pitchFamily="34" charset="0"/>
                <a:cs typeface="Arial Narrow" panose="020B0604020202020204" pitchFamily="34" charset="0"/>
              </a:rPr>
              <a:t>25 </a:t>
            </a:r>
            <a:r>
              <a:rPr lang="en-US" sz="1200" b="1" dirty="0">
                <a:solidFill>
                  <a:schemeClr val="bg1"/>
                </a:solidFill>
                <a:latin typeface="Arial Narrow" panose="020B0604020202020204" pitchFamily="34" charset="0"/>
                <a:cs typeface="Arial Narrow" panose="020B0604020202020204" pitchFamily="34" charset="0"/>
              </a:rPr>
              <a:t>live </a:t>
            </a:r>
            <a:r>
              <a:rPr lang="en-US" b="1" i="1" dirty="0">
                <a:solidFill>
                  <a:schemeClr val="bg1"/>
                </a:solidFill>
                <a:latin typeface="Arial Narrow" panose="020B0604020202020204" pitchFamily="34" charset="0"/>
                <a:cs typeface="Arial Narrow" panose="020B0604020202020204" pitchFamily="34" charset="0"/>
              </a:rPr>
              <a:t>canopy</a:t>
            </a:r>
            <a:r>
              <a:rPr lang="en-US" sz="1200" b="1" dirty="0">
                <a:solidFill>
                  <a:schemeClr val="bg1"/>
                </a:solidFill>
                <a:latin typeface="Arial Narrow" panose="020B0604020202020204" pitchFamily="34" charset="0"/>
                <a:cs typeface="Arial Narrow" panose="020B0604020202020204" pitchFamily="34" charset="0"/>
              </a:rPr>
              <a:t> trees.  </a:t>
            </a:r>
          </a:p>
        </p:txBody>
      </p:sp>
      <p:pic>
        <p:nvPicPr>
          <p:cNvPr id="32" name="Picture 18" descr="Free Apple Camera Icon - Download in Flat Style">
            <a:extLst>
              <a:ext uri="{FF2B5EF4-FFF2-40B4-BE49-F238E27FC236}">
                <a16:creationId xmlns:a16="http://schemas.microsoft.com/office/drawing/2014/main" id="{FC68BCD9-519F-9809-2810-0805A87E82F9}"/>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45575" y="4188756"/>
            <a:ext cx="1399353" cy="139935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4F41F14F-E13D-1764-717F-ECBEE9F3BCEE}"/>
              </a:ext>
            </a:extLst>
          </p:cNvPr>
          <p:cNvSpPr txBox="1"/>
          <p:nvPr/>
        </p:nvSpPr>
        <p:spPr>
          <a:xfrm>
            <a:off x="601296" y="5581370"/>
            <a:ext cx="1213112" cy="646331"/>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Take photos of transect </a:t>
            </a:r>
            <a:r>
              <a:rPr lang="en-US" sz="1200" i="1" dirty="0">
                <a:latin typeface="Arial Narrow" panose="020B0604020202020204" pitchFamily="34" charset="0"/>
                <a:cs typeface="Arial Narrow" panose="020B0604020202020204" pitchFamily="34" charset="0"/>
              </a:rPr>
              <a:t>and</a:t>
            </a:r>
            <a:r>
              <a:rPr lang="en-US" sz="1200" dirty="0">
                <a:latin typeface="Arial Narrow" panose="020B0604020202020204" pitchFamily="34" charset="0"/>
                <a:cs typeface="Arial Narrow" panose="020B0604020202020204" pitchFamily="34" charset="0"/>
              </a:rPr>
              <a:t> canopy every 10m</a:t>
            </a:r>
          </a:p>
        </p:txBody>
      </p:sp>
      <p:pic>
        <p:nvPicPr>
          <p:cNvPr id="44" name="Picture 43" descr="A blank form with a number and text&#10;&#10;Description automatically generated with medium confidence">
            <a:extLst>
              <a:ext uri="{FF2B5EF4-FFF2-40B4-BE49-F238E27FC236}">
                <a16:creationId xmlns:a16="http://schemas.microsoft.com/office/drawing/2014/main" id="{32CD12E6-EF09-728D-D2A5-67768BB04F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64066" y="4260122"/>
            <a:ext cx="1399353" cy="1963323"/>
          </a:xfrm>
          <a:prstGeom prst="rect">
            <a:avLst/>
          </a:prstGeom>
          <a:ln>
            <a:solidFill>
              <a:schemeClr val="tx1"/>
            </a:solidFill>
          </a:ln>
          <a:effectLst>
            <a:outerShdw blurRad="50800" dist="38100" dir="2700000" algn="tl" rotWithShape="0">
              <a:prstClr val="black">
                <a:alpha val="40000"/>
              </a:prstClr>
            </a:outerShdw>
          </a:effectLst>
        </p:spPr>
      </p:pic>
      <p:pic>
        <p:nvPicPr>
          <p:cNvPr id="45" name="Picture 44" descr="A white sheet with black text&#10;&#10;Description automatically generated">
            <a:extLst>
              <a:ext uri="{FF2B5EF4-FFF2-40B4-BE49-F238E27FC236}">
                <a16:creationId xmlns:a16="http://schemas.microsoft.com/office/drawing/2014/main" id="{EE378708-3239-3632-44EC-EC39EEF231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0096" y="4249152"/>
            <a:ext cx="2681982" cy="773793"/>
          </a:xfrm>
          <a:prstGeom prst="rect">
            <a:avLst/>
          </a:prstGeom>
        </p:spPr>
      </p:pic>
      <p:sp>
        <p:nvSpPr>
          <p:cNvPr id="46" name="Rectangle 45">
            <a:extLst>
              <a:ext uri="{FF2B5EF4-FFF2-40B4-BE49-F238E27FC236}">
                <a16:creationId xmlns:a16="http://schemas.microsoft.com/office/drawing/2014/main" id="{92563F24-6286-158F-BD61-00297C65DEA6}"/>
              </a:ext>
            </a:extLst>
          </p:cNvPr>
          <p:cNvSpPr/>
          <p:nvPr/>
        </p:nvSpPr>
        <p:spPr>
          <a:xfrm>
            <a:off x="3630443" y="5075698"/>
            <a:ext cx="2611636" cy="114773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9462AA9-F297-9EDB-82B9-3CCBDFDB0FD9}"/>
              </a:ext>
            </a:extLst>
          </p:cNvPr>
          <p:cNvSpPr txBox="1"/>
          <p:nvPr/>
        </p:nvSpPr>
        <p:spPr>
          <a:xfrm>
            <a:off x="3636785" y="5093028"/>
            <a:ext cx="2589503" cy="1092607"/>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At the end, remember to measure…</a:t>
            </a:r>
          </a:p>
          <a:p>
            <a:endParaRPr lang="en-US" sz="500" b="1" dirty="0">
              <a:solidFill>
                <a:schemeClr val="bg1"/>
              </a:solidFill>
              <a:latin typeface="Arial Narrow" panose="020B0604020202020204" pitchFamily="34" charset="0"/>
              <a:cs typeface="Arial Narrow" panose="020B0604020202020204" pitchFamily="34" charset="0"/>
            </a:endParaRPr>
          </a:p>
          <a:p>
            <a:pPr marL="171450" indent="-171450">
              <a:buFont typeface="Arial" panose="020B0604020202020204" pitchFamily="34" charset="0"/>
              <a:buChar char="•"/>
            </a:pPr>
            <a:r>
              <a:rPr lang="en-US" sz="1200" b="1" dirty="0">
                <a:solidFill>
                  <a:schemeClr val="bg1"/>
                </a:solidFill>
                <a:latin typeface="Arial Narrow" panose="020B0604020202020204" pitchFamily="34" charset="0"/>
                <a:cs typeface="Arial Narrow" panose="020B0604020202020204" pitchFamily="34" charset="0"/>
              </a:rPr>
              <a:t>Length of entire transect (plot length) </a:t>
            </a:r>
          </a:p>
          <a:p>
            <a:pPr marL="171450" indent="-171450">
              <a:buFont typeface="Arial" panose="020B0604020202020204" pitchFamily="34" charset="0"/>
              <a:buChar char="•"/>
            </a:pPr>
            <a:r>
              <a:rPr lang="en-US" sz="1200" b="1" dirty="0">
                <a:solidFill>
                  <a:schemeClr val="bg1"/>
                </a:solidFill>
                <a:latin typeface="Arial Narrow" panose="020B0604020202020204" pitchFamily="34" charset="0"/>
                <a:cs typeface="Arial Narrow" panose="020B0604020202020204" pitchFamily="34" charset="0"/>
              </a:rPr>
              <a:t>GPS coordinates at the very last tree</a:t>
            </a:r>
          </a:p>
          <a:p>
            <a:pPr marL="171450" indent="-171450">
              <a:buFont typeface="Arial" panose="020B0604020202020204" pitchFamily="34" charset="0"/>
              <a:buChar char="•"/>
            </a:pPr>
            <a:r>
              <a:rPr lang="en-US" sz="1200" b="1" dirty="0">
                <a:solidFill>
                  <a:schemeClr val="bg1"/>
                </a:solidFill>
                <a:latin typeface="Arial Narrow" panose="020B0604020202020204" pitchFamily="34" charset="0"/>
                <a:cs typeface="Arial Narrow" panose="020B0604020202020204" pitchFamily="34" charset="0"/>
              </a:rPr>
              <a:t>Tally the number of dead trees</a:t>
            </a:r>
          </a:p>
          <a:p>
            <a:pPr marL="171450" indent="-171450">
              <a:buFont typeface="Arial" panose="020B0604020202020204" pitchFamily="34" charset="0"/>
              <a:buChar char="•"/>
            </a:pPr>
            <a:r>
              <a:rPr lang="en-US" sz="1200" b="1" dirty="0">
                <a:solidFill>
                  <a:schemeClr val="bg1"/>
                </a:solidFill>
                <a:latin typeface="Arial Narrow" panose="020B0604020202020204" pitchFamily="34" charset="0"/>
                <a:cs typeface="Arial Narrow" panose="020B0604020202020204" pitchFamily="34" charset="0"/>
              </a:rPr>
              <a:t>Tally the number of live canopy trees</a:t>
            </a:r>
          </a:p>
        </p:txBody>
      </p:sp>
      <p:sp>
        <p:nvSpPr>
          <p:cNvPr id="48" name="Left Arrow 47">
            <a:extLst>
              <a:ext uri="{FF2B5EF4-FFF2-40B4-BE49-F238E27FC236}">
                <a16:creationId xmlns:a16="http://schemas.microsoft.com/office/drawing/2014/main" id="{44115844-B76F-3AE2-9D26-1EBEC1D2AD04}"/>
              </a:ext>
            </a:extLst>
          </p:cNvPr>
          <p:cNvSpPr/>
          <p:nvPr/>
        </p:nvSpPr>
        <p:spPr>
          <a:xfrm>
            <a:off x="4581128" y="4688312"/>
            <a:ext cx="216024" cy="172416"/>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Left Arrow 48">
            <a:extLst>
              <a:ext uri="{FF2B5EF4-FFF2-40B4-BE49-F238E27FC236}">
                <a16:creationId xmlns:a16="http://schemas.microsoft.com/office/drawing/2014/main" id="{2D344D2E-31B2-DB39-BED0-DF8837D2F8B1}"/>
              </a:ext>
            </a:extLst>
          </p:cNvPr>
          <p:cNvSpPr/>
          <p:nvPr/>
        </p:nvSpPr>
        <p:spPr>
          <a:xfrm>
            <a:off x="4268427" y="4870264"/>
            <a:ext cx="216024" cy="172416"/>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Left Arrow 49">
            <a:extLst>
              <a:ext uri="{FF2B5EF4-FFF2-40B4-BE49-F238E27FC236}">
                <a16:creationId xmlns:a16="http://schemas.microsoft.com/office/drawing/2014/main" id="{6DEB4752-DCCC-ED39-37AD-2A87D6AAB7C5}"/>
              </a:ext>
            </a:extLst>
          </p:cNvPr>
          <p:cNvSpPr/>
          <p:nvPr/>
        </p:nvSpPr>
        <p:spPr>
          <a:xfrm>
            <a:off x="5818184" y="4865539"/>
            <a:ext cx="216024" cy="172416"/>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Left Arrow 50">
            <a:extLst>
              <a:ext uri="{FF2B5EF4-FFF2-40B4-BE49-F238E27FC236}">
                <a16:creationId xmlns:a16="http://schemas.microsoft.com/office/drawing/2014/main" id="{3D46192A-B6D8-01BD-2F2B-6FC7BFDCD8BB}"/>
              </a:ext>
            </a:extLst>
          </p:cNvPr>
          <p:cNvSpPr/>
          <p:nvPr/>
        </p:nvSpPr>
        <p:spPr>
          <a:xfrm>
            <a:off x="5387882" y="4707711"/>
            <a:ext cx="216024" cy="172416"/>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C9D3054C-D305-B36E-7B90-EC8F277669D5}"/>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36">
            <a:extLst>
              <a:ext uri="{FF2B5EF4-FFF2-40B4-BE49-F238E27FC236}">
                <a16:creationId xmlns:a16="http://schemas.microsoft.com/office/drawing/2014/main" id="{8371316D-E7CD-730A-814C-717D8D0D360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64" name="Rectangle 63">
            <a:extLst>
              <a:ext uri="{FF2B5EF4-FFF2-40B4-BE49-F238E27FC236}">
                <a16:creationId xmlns:a16="http://schemas.microsoft.com/office/drawing/2014/main" id="{616DF2A4-C25F-3F28-5F15-3CAC19D2403E}"/>
              </a:ext>
            </a:extLst>
          </p:cNvPr>
          <p:cNvSpPr/>
          <p:nvPr/>
        </p:nvSpPr>
        <p:spPr>
          <a:xfrm>
            <a:off x="543660" y="6916397"/>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65" name="TextBox 64">
            <a:extLst>
              <a:ext uri="{FF2B5EF4-FFF2-40B4-BE49-F238E27FC236}">
                <a16:creationId xmlns:a16="http://schemas.microsoft.com/office/drawing/2014/main" id="{C0254DBD-1428-FA8E-AD05-94A8BA4ABA99}"/>
              </a:ext>
            </a:extLst>
          </p:cNvPr>
          <p:cNvSpPr txBox="1"/>
          <p:nvPr/>
        </p:nvSpPr>
        <p:spPr>
          <a:xfrm>
            <a:off x="566109" y="6981535"/>
            <a:ext cx="57946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LATITUDE of the last tree? Ans.                                                                             S         </a:t>
            </a:r>
          </a:p>
        </p:txBody>
      </p:sp>
      <p:sp>
        <p:nvSpPr>
          <p:cNvPr id="66" name="Rectangle 65">
            <a:extLst>
              <a:ext uri="{FF2B5EF4-FFF2-40B4-BE49-F238E27FC236}">
                <a16:creationId xmlns:a16="http://schemas.microsoft.com/office/drawing/2014/main" id="{5D76083C-1B2E-DF1F-18FD-461215EB098C}"/>
              </a:ext>
            </a:extLst>
          </p:cNvPr>
          <p:cNvSpPr/>
          <p:nvPr/>
        </p:nvSpPr>
        <p:spPr>
          <a:xfrm>
            <a:off x="3775883" y="6941270"/>
            <a:ext cx="2232250"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2D0F95CC-475D-4F84-BF42-B55458B2474D}"/>
              </a:ext>
            </a:extLst>
          </p:cNvPr>
          <p:cNvSpPr/>
          <p:nvPr/>
        </p:nvSpPr>
        <p:spPr>
          <a:xfrm>
            <a:off x="537036" y="7382259"/>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68" name="TextBox 67">
            <a:extLst>
              <a:ext uri="{FF2B5EF4-FFF2-40B4-BE49-F238E27FC236}">
                <a16:creationId xmlns:a16="http://schemas.microsoft.com/office/drawing/2014/main" id="{807530A8-079C-06D3-1EB7-CB0A724C6909}"/>
              </a:ext>
            </a:extLst>
          </p:cNvPr>
          <p:cNvSpPr txBox="1"/>
          <p:nvPr/>
        </p:nvSpPr>
        <p:spPr>
          <a:xfrm>
            <a:off x="559485" y="7447397"/>
            <a:ext cx="57946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LONGITUDE of the last tree? Ans.                                                                         E    </a:t>
            </a:r>
          </a:p>
        </p:txBody>
      </p:sp>
      <p:sp>
        <p:nvSpPr>
          <p:cNvPr id="69" name="Rectangle 68">
            <a:extLst>
              <a:ext uri="{FF2B5EF4-FFF2-40B4-BE49-F238E27FC236}">
                <a16:creationId xmlns:a16="http://schemas.microsoft.com/office/drawing/2014/main" id="{B6413D77-F238-9DF5-082C-FEF3A1B1CC60}"/>
              </a:ext>
            </a:extLst>
          </p:cNvPr>
          <p:cNvSpPr/>
          <p:nvPr/>
        </p:nvSpPr>
        <p:spPr>
          <a:xfrm>
            <a:off x="3769259" y="7407132"/>
            <a:ext cx="2232249"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19D4B289-BFE9-DDB0-4023-18662843828D}"/>
              </a:ext>
            </a:extLst>
          </p:cNvPr>
          <p:cNvSpPr/>
          <p:nvPr/>
        </p:nvSpPr>
        <p:spPr>
          <a:xfrm>
            <a:off x="542182" y="6444208"/>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3" name="TextBox 72">
            <a:extLst>
              <a:ext uri="{FF2B5EF4-FFF2-40B4-BE49-F238E27FC236}">
                <a16:creationId xmlns:a16="http://schemas.microsoft.com/office/drawing/2014/main" id="{F71B7269-9B84-85EC-C926-B8A181DC6801}"/>
              </a:ext>
            </a:extLst>
          </p:cNvPr>
          <p:cNvSpPr txBox="1"/>
          <p:nvPr/>
        </p:nvSpPr>
        <p:spPr>
          <a:xfrm>
            <a:off x="564631" y="6509346"/>
            <a:ext cx="57946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length of the entire transect? Ans.         </a:t>
            </a:r>
          </a:p>
        </p:txBody>
      </p:sp>
      <p:sp>
        <p:nvSpPr>
          <p:cNvPr id="74" name="Rectangle 73">
            <a:extLst>
              <a:ext uri="{FF2B5EF4-FFF2-40B4-BE49-F238E27FC236}">
                <a16:creationId xmlns:a16="http://schemas.microsoft.com/office/drawing/2014/main" id="{0B7E1E59-92B0-46E9-8F7E-FD5C05D8DCA3}"/>
              </a:ext>
            </a:extLst>
          </p:cNvPr>
          <p:cNvSpPr/>
          <p:nvPr/>
        </p:nvSpPr>
        <p:spPr>
          <a:xfrm>
            <a:off x="3774405" y="6469081"/>
            <a:ext cx="2518964"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1457710-A492-6831-6150-DCFB32721C0D}"/>
              </a:ext>
            </a:extLst>
          </p:cNvPr>
          <p:cNvSpPr/>
          <p:nvPr/>
        </p:nvSpPr>
        <p:spPr>
          <a:xfrm>
            <a:off x="543660" y="7854733"/>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6" name="TextBox 75">
            <a:extLst>
              <a:ext uri="{FF2B5EF4-FFF2-40B4-BE49-F238E27FC236}">
                <a16:creationId xmlns:a16="http://schemas.microsoft.com/office/drawing/2014/main" id="{13341DCB-2F2A-5AA5-3550-E586C975E5F8}"/>
              </a:ext>
            </a:extLst>
          </p:cNvPr>
          <p:cNvSpPr txBox="1"/>
          <p:nvPr/>
        </p:nvSpPr>
        <p:spPr>
          <a:xfrm>
            <a:off x="566108" y="7919871"/>
            <a:ext cx="3064335"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number of DEAD trees? Ans.                                                                                            </a:t>
            </a:r>
          </a:p>
        </p:txBody>
      </p:sp>
      <p:sp>
        <p:nvSpPr>
          <p:cNvPr id="77" name="Rectangle 76">
            <a:extLst>
              <a:ext uri="{FF2B5EF4-FFF2-40B4-BE49-F238E27FC236}">
                <a16:creationId xmlns:a16="http://schemas.microsoft.com/office/drawing/2014/main" id="{93EE7821-E730-AA67-7156-5AA21E08BF16}"/>
              </a:ext>
            </a:extLst>
          </p:cNvPr>
          <p:cNvSpPr/>
          <p:nvPr/>
        </p:nvSpPr>
        <p:spPr>
          <a:xfrm>
            <a:off x="3775883" y="7879606"/>
            <a:ext cx="2538457"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6501A4FF-3A9F-1332-2987-5B35D1E7DD81}"/>
              </a:ext>
            </a:extLst>
          </p:cNvPr>
          <p:cNvSpPr/>
          <p:nvPr/>
        </p:nvSpPr>
        <p:spPr>
          <a:xfrm>
            <a:off x="543660" y="8324399"/>
            <a:ext cx="5817069" cy="407277"/>
          </a:xfrm>
          <a:prstGeom prst="rect">
            <a:avLst/>
          </a:prstGeom>
          <a:solidFill>
            <a:schemeClr val="bg1">
              <a:lumMod val="50000"/>
            </a:schemeClr>
          </a:solidFill>
          <a:effectLst>
            <a:outerShdw blurRad="50800" dist="38100" dir="2700000" algn="tl" rotWithShape="0">
              <a:prstClr val="black">
                <a:alpha val="40000"/>
              </a:prstClr>
            </a:outerShdw>
          </a:effectLst>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9" name="TextBox 78">
            <a:extLst>
              <a:ext uri="{FF2B5EF4-FFF2-40B4-BE49-F238E27FC236}">
                <a16:creationId xmlns:a16="http://schemas.microsoft.com/office/drawing/2014/main" id="{ED99A292-F661-CAC4-077C-E3D9AD7202C2}"/>
              </a:ext>
            </a:extLst>
          </p:cNvPr>
          <p:cNvSpPr txBox="1"/>
          <p:nvPr/>
        </p:nvSpPr>
        <p:spPr>
          <a:xfrm>
            <a:off x="566109" y="8389537"/>
            <a:ext cx="3582971"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 What is the number of live canopy trees? Ans.                                                                            </a:t>
            </a:r>
          </a:p>
        </p:txBody>
      </p:sp>
      <p:sp>
        <p:nvSpPr>
          <p:cNvPr id="80" name="Rectangle 79">
            <a:extLst>
              <a:ext uri="{FF2B5EF4-FFF2-40B4-BE49-F238E27FC236}">
                <a16:creationId xmlns:a16="http://schemas.microsoft.com/office/drawing/2014/main" id="{0ED5C663-6991-375A-6ADC-7C747AEC0B40}"/>
              </a:ext>
            </a:extLst>
          </p:cNvPr>
          <p:cNvSpPr/>
          <p:nvPr/>
        </p:nvSpPr>
        <p:spPr>
          <a:xfrm>
            <a:off x="3775883" y="8349272"/>
            <a:ext cx="2538457" cy="342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41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477825" y="8820472"/>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What happens next?</a:t>
            </a:r>
            <a:endParaRPr lang="en-US" sz="1400" dirty="0">
              <a:latin typeface="Arial Narrow" pitchFamily="34" charset="0"/>
            </a:endParaRPr>
          </a:p>
        </p:txBody>
      </p:sp>
      <p:pic>
        <p:nvPicPr>
          <p:cNvPr id="7" name="Picture 6" descr="A screenshot of a spreadsheet&#10;&#10;Description automatically generated">
            <a:extLst>
              <a:ext uri="{FF2B5EF4-FFF2-40B4-BE49-F238E27FC236}">
                <a16:creationId xmlns:a16="http://schemas.microsoft.com/office/drawing/2014/main" id="{52058F41-BBF1-3DD0-16CD-D0AF7E038772}"/>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54545" y="1483990"/>
            <a:ext cx="5682767" cy="2793456"/>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A0F39E90-5B46-D3DE-32FD-C3F47D81A94A}"/>
              </a:ext>
            </a:extLst>
          </p:cNvPr>
          <p:cNvSpPr/>
          <p:nvPr/>
        </p:nvSpPr>
        <p:spPr>
          <a:xfrm>
            <a:off x="557018" y="1043608"/>
            <a:ext cx="5677820" cy="3575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A0760CE-64C2-D536-9662-933581D517D4}"/>
              </a:ext>
            </a:extLst>
          </p:cNvPr>
          <p:cNvSpPr txBox="1"/>
          <p:nvPr/>
        </p:nvSpPr>
        <p:spPr>
          <a:xfrm>
            <a:off x="564597" y="1073087"/>
            <a:ext cx="5670241"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Examples of processed data &amp; results kindly shared by students at Pioneer Valley (Mackay) </a:t>
            </a:r>
          </a:p>
        </p:txBody>
      </p:sp>
      <p:pic>
        <p:nvPicPr>
          <p:cNvPr id="12" name="Picture 11" descr="A spreadsheet with numbers and a number&#10;&#10;Description automatically generated">
            <a:extLst>
              <a:ext uri="{FF2B5EF4-FFF2-40B4-BE49-F238E27FC236}">
                <a16:creationId xmlns:a16="http://schemas.microsoft.com/office/drawing/2014/main" id="{77631A14-D7C5-2382-36E3-AE470F1E9CBC}"/>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54545" y="4352368"/>
            <a:ext cx="5682767" cy="1265940"/>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descr="A graph of carbon storage in the pioneer valley&#10;&#10;Description automatically generated">
            <a:extLst>
              <a:ext uri="{FF2B5EF4-FFF2-40B4-BE49-F238E27FC236}">
                <a16:creationId xmlns:a16="http://schemas.microsoft.com/office/drawing/2014/main" id="{FA9F43B9-9085-E0E8-4086-AE227A6D351A}"/>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43939" y="5711370"/>
            <a:ext cx="2495899" cy="1399046"/>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D0D25EA6-2B41-AB15-1CDC-5F666C7EE14F}"/>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3159787" y="5807557"/>
            <a:ext cx="2079749" cy="2349527"/>
          </a:xfrm>
          <a:prstGeom prst="rect">
            <a:avLst/>
          </a:prstGeom>
          <a:ln>
            <a:solidFill>
              <a:schemeClr val="tx1"/>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2FF04172-983D-F035-1902-DAB68037250E}"/>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54545" y="7288649"/>
            <a:ext cx="2485293" cy="1411672"/>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descr="A white text on a white background&#10;&#10;Description automatically generated">
            <a:extLst>
              <a:ext uri="{FF2B5EF4-FFF2-40B4-BE49-F238E27FC236}">
                <a16:creationId xmlns:a16="http://schemas.microsoft.com/office/drawing/2014/main" id="{610500DD-A57D-B1A2-8A69-B90FC1ED6F1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47249" y="7450923"/>
            <a:ext cx="1386332" cy="1265940"/>
          </a:xfrm>
          <a:prstGeom prst="rect">
            <a:avLst/>
          </a:prstGeom>
          <a:ln>
            <a:solidFill>
              <a:schemeClr val="tx1"/>
            </a:solidFill>
          </a:ln>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482DA70E-C247-09C2-AB84-81F9C8D6A6DF}"/>
              </a:ext>
            </a:extLst>
          </p:cNvPr>
          <p:cNvSpPr txBox="1"/>
          <p:nvPr/>
        </p:nvSpPr>
        <p:spPr>
          <a:xfrm>
            <a:off x="2367699" y="7450923"/>
            <a:ext cx="792088" cy="276999"/>
          </a:xfrm>
          <a:prstGeom prst="rect">
            <a:avLst/>
          </a:prstGeom>
          <a:noFill/>
        </p:spPr>
        <p:txBody>
          <a:bodyPr wrap="square" rtlCol="0">
            <a:spAutoFit/>
          </a:bodyPr>
          <a:lstStyle/>
          <a:p>
            <a:r>
              <a:rPr lang="en-US" sz="1200" dirty="0"/>
              <a:t>SE Asia</a:t>
            </a:r>
          </a:p>
        </p:txBody>
      </p:sp>
      <p:sp>
        <p:nvSpPr>
          <p:cNvPr id="27" name="TextBox 26">
            <a:extLst>
              <a:ext uri="{FF2B5EF4-FFF2-40B4-BE49-F238E27FC236}">
                <a16:creationId xmlns:a16="http://schemas.microsoft.com/office/drawing/2014/main" id="{8B0671CE-4DCE-11D7-C0C4-8FF2AE6B3E62}"/>
              </a:ext>
            </a:extLst>
          </p:cNvPr>
          <p:cNvSpPr txBox="1"/>
          <p:nvPr/>
        </p:nvSpPr>
        <p:spPr>
          <a:xfrm>
            <a:off x="627065" y="7969942"/>
            <a:ext cx="789155" cy="461665"/>
          </a:xfrm>
          <a:prstGeom prst="rect">
            <a:avLst/>
          </a:prstGeom>
          <a:noFill/>
        </p:spPr>
        <p:txBody>
          <a:bodyPr wrap="square" rtlCol="0">
            <a:spAutoFit/>
          </a:bodyPr>
          <a:lstStyle/>
          <a:p>
            <a:pPr algn="r"/>
            <a:r>
              <a:rPr lang="en-US" sz="1200" dirty="0"/>
              <a:t>South America</a:t>
            </a:r>
          </a:p>
        </p:txBody>
      </p:sp>
      <p:sp>
        <p:nvSpPr>
          <p:cNvPr id="29" name="TextBox 28">
            <a:extLst>
              <a:ext uri="{FF2B5EF4-FFF2-40B4-BE49-F238E27FC236}">
                <a16:creationId xmlns:a16="http://schemas.microsoft.com/office/drawing/2014/main" id="{614E55EA-C6F6-A8F7-514D-718E3DA38E28}"/>
              </a:ext>
            </a:extLst>
          </p:cNvPr>
          <p:cNvSpPr txBox="1"/>
          <p:nvPr/>
        </p:nvSpPr>
        <p:spPr>
          <a:xfrm rot="21000628">
            <a:off x="4372422" y="6255634"/>
            <a:ext cx="905836" cy="1015663"/>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Soil Abiotic factors: </a:t>
            </a:r>
          </a:p>
          <a:p>
            <a:pPr marL="171450" indent="-171450">
              <a:buFont typeface="Arial" panose="020B0604020202020204" pitchFamily="34" charset="0"/>
              <a:buChar char="•"/>
            </a:pPr>
            <a:r>
              <a:rPr lang="en-US" sz="800" dirty="0">
                <a:latin typeface="Arial Narrow" panose="020B0604020202020204" pitchFamily="34" charset="0"/>
                <a:cs typeface="Arial Narrow" panose="020B0604020202020204" pitchFamily="34" charset="0"/>
              </a:rPr>
              <a:t>pH </a:t>
            </a:r>
          </a:p>
          <a:p>
            <a:pPr marL="171450" indent="-171450">
              <a:buFont typeface="Arial" panose="020B0604020202020204" pitchFamily="34" charset="0"/>
              <a:buChar char="•"/>
            </a:pPr>
            <a:r>
              <a:rPr lang="en-US" sz="800" dirty="0">
                <a:latin typeface="Arial Narrow" panose="020B0604020202020204" pitchFamily="34" charset="0"/>
                <a:cs typeface="Arial Narrow" panose="020B0604020202020204" pitchFamily="34" charset="0"/>
              </a:rPr>
              <a:t>Salinity</a:t>
            </a:r>
          </a:p>
          <a:p>
            <a:pPr marL="171450" indent="-171450">
              <a:buFont typeface="Arial" panose="020B0604020202020204" pitchFamily="34" charset="0"/>
              <a:buChar char="•"/>
            </a:pPr>
            <a:r>
              <a:rPr lang="en-US" sz="800" dirty="0">
                <a:latin typeface="Arial Narrow" panose="020B0604020202020204" pitchFamily="34" charset="0"/>
                <a:cs typeface="Arial Narrow" panose="020B0604020202020204" pitchFamily="34" charset="0"/>
              </a:rPr>
              <a:t>Temperature</a:t>
            </a:r>
          </a:p>
          <a:p>
            <a:pPr marL="171450" indent="-171450">
              <a:buFont typeface="Arial" panose="020B0604020202020204" pitchFamily="34" charset="0"/>
              <a:buChar char="•"/>
            </a:pPr>
            <a:r>
              <a:rPr lang="en-US" sz="800" dirty="0">
                <a:latin typeface="Arial Narrow" panose="020B0604020202020204" pitchFamily="34" charset="0"/>
                <a:cs typeface="Arial Narrow" panose="020B0604020202020204" pitchFamily="34" charset="0"/>
              </a:rPr>
              <a:t>Dissolved Oxygen (DO)</a:t>
            </a:r>
          </a:p>
          <a:p>
            <a:endParaRPr lang="en-US" sz="1200" dirty="0"/>
          </a:p>
        </p:txBody>
      </p:sp>
      <p:pic>
        <p:nvPicPr>
          <p:cNvPr id="11" name="Picture 10" descr="A screenshot of a table&#10;&#10;Description automatically generated">
            <a:extLst>
              <a:ext uri="{FF2B5EF4-FFF2-40B4-BE49-F238E27FC236}">
                <a16:creationId xmlns:a16="http://schemas.microsoft.com/office/drawing/2014/main" id="{F279C3E7-91B6-8653-685F-7C231DCADA73}"/>
              </a:ext>
            </a:extLst>
          </p:cNvPr>
          <p:cNvPicPr>
            <a:picLocks noChangeAspect="1"/>
          </p:cNvPicPr>
          <p:nvPr/>
        </p:nvPicPr>
        <p:blipFill>
          <a:blip r:embed="rId14" cstate="email">
            <a:extLst>
              <a:ext uri="{BEBA8EAE-BF5A-486C-A8C5-ECC9F3942E4B}">
                <a14:imgProps xmlns:a14="http://schemas.microsoft.com/office/drawing/2010/main">
                  <a14:imgLayer r:embed="rId15">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359485" y="5262245"/>
            <a:ext cx="814680" cy="20389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123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Email Jock Mackenzie</a:t>
            </a:r>
            <a:endParaRPr lang="en-US" sz="14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8"/>
            <a:ext cx="5677820" cy="7673249"/>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l" fontAlgn="ctr"/>
            <a:endParaRPr lang="en-AU" sz="1200" b="0" i="0" dirty="0">
              <a:effectLst/>
              <a:latin typeface="-apple-system"/>
            </a:endParaRPr>
          </a:p>
        </p:txBody>
      </p:sp>
      <p:sp>
        <p:nvSpPr>
          <p:cNvPr id="12" name="TextBox 11">
            <a:extLst>
              <a:ext uri="{FF2B5EF4-FFF2-40B4-BE49-F238E27FC236}">
                <a16:creationId xmlns:a16="http://schemas.microsoft.com/office/drawing/2014/main" id="{3BC543A1-F5E4-97A2-1D92-7F664AAD251B}"/>
              </a:ext>
            </a:extLst>
          </p:cNvPr>
          <p:cNvSpPr txBox="1"/>
          <p:nvPr/>
        </p:nvSpPr>
        <p:spPr>
          <a:xfrm>
            <a:off x="664443" y="4287837"/>
            <a:ext cx="5517156" cy="1769715"/>
          </a:xfrm>
          <a:prstGeom prst="rect">
            <a:avLst/>
          </a:prstGeom>
          <a:noFill/>
        </p:spPr>
        <p:txBody>
          <a:bodyPr wrap="square" rtlCol="0">
            <a:spAutoFit/>
          </a:bodyPr>
          <a:lstStyle/>
          <a:p>
            <a:pPr algn="ctr"/>
            <a:r>
              <a:rPr lang="en-US" sz="1400" b="1" dirty="0">
                <a:solidFill>
                  <a:schemeClr val="bg1"/>
                </a:solidFill>
                <a:latin typeface="Arial Narrow" panose="020B0604020202020204" pitchFamily="34" charset="0"/>
                <a:cs typeface="Arial Narrow" panose="020B0604020202020204" pitchFamily="34" charset="0"/>
              </a:rPr>
              <a:t>Last step: Email your datasheet and photos to… </a:t>
            </a:r>
            <a:r>
              <a:rPr lang="en-US" sz="2400" b="1" dirty="0" err="1">
                <a:solidFill>
                  <a:schemeClr val="bg1"/>
                </a:solidFill>
                <a:latin typeface="Arial Narrow" panose="020B0604020202020204" pitchFamily="34" charset="0"/>
                <a:cs typeface="Arial Narrow" panose="020B0604020202020204" pitchFamily="34" charset="0"/>
              </a:rPr>
              <a:t>jmackenzie@earthwatch.org.au</a:t>
            </a:r>
            <a:endParaRPr lang="en-US" sz="2400" b="1" dirty="0">
              <a:solidFill>
                <a:schemeClr val="bg1"/>
              </a:solidFill>
              <a:latin typeface="Arial Narrow" panose="020B0604020202020204" pitchFamily="34" charset="0"/>
              <a:cs typeface="Arial Narrow" panose="020B0604020202020204" pitchFamily="34" charset="0"/>
            </a:endParaRPr>
          </a:p>
          <a:p>
            <a:pPr algn="ctr"/>
            <a:endParaRPr lang="en-US" sz="1600" b="1" dirty="0">
              <a:solidFill>
                <a:schemeClr val="bg1"/>
              </a:solidFill>
              <a:latin typeface="Arial Narrow" panose="020B0604020202020204" pitchFamily="34" charset="0"/>
              <a:cs typeface="Arial Narrow" panose="020B0604020202020204" pitchFamily="34" charset="0"/>
            </a:endParaRPr>
          </a:p>
          <a:p>
            <a:pPr algn="ctr"/>
            <a:r>
              <a:rPr lang="en-US" sz="1100" b="1" dirty="0">
                <a:solidFill>
                  <a:schemeClr val="bg1"/>
                </a:solidFill>
                <a:latin typeface="Arial Narrow" panose="020B0604020202020204" pitchFamily="34" charset="0"/>
                <a:cs typeface="Arial Narrow" panose="020B0604020202020204" pitchFamily="34" charset="0"/>
              </a:rPr>
              <a:t>Jock will send you an excel spreadsheet that will include pre-filled formulas used to calculate: Stem Above Ground Biomass (kg), Stem Below Ground Biomass (kg), Stem Total Biomass (kg), Stem Carbon Content (kg C) and Stem CO</a:t>
            </a:r>
            <a:r>
              <a:rPr lang="en-US" sz="1100" b="1" baseline="-25000" dirty="0">
                <a:solidFill>
                  <a:schemeClr val="bg1"/>
                </a:solidFill>
                <a:latin typeface="Arial Narrow" panose="020B0604020202020204" pitchFamily="34" charset="0"/>
                <a:cs typeface="Arial Narrow" panose="020B0604020202020204" pitchFamily="34" charset="0"/>
              </a:rPr>
              <a:t>2</a:t>
            </a:r>
            <a:r>
              <a:rPr lang="en-US" sz="1100" b="1" dirty="0">
                <a:solidFill>
                  <a:schemeClr val="bg1"/>
                </a:solidFill>
                <a:latin typeface="Arial Narrow" panose="020B0604020202020204" pitchFamily="34" charset="0"/>
                <a:cs typeface="Arial Narrow" panose="020B0604020202020204" pitchFamily="34" charset="0"/>
              </a:rPr>
              <a:t> Storage Equivalent (</a:t>
            </a:r>
            <a:r>
              <a:rPr lang="en-US" sz="1100" b="1" dirty="0" err="1">
                <a:solidFill>
                  <a:schemeClr val="bg1"/>
                </a:solidFill>
                <a:latin typeface="Arial Narrow" panose="020B0604020202020204" pitchFamily="34" charset="0"/>
                <a:cs typeface="Arial Narrow" panose="020B0604020202020204" pitchFamily="34" charset="0"/>
              </a:rPr>
              <a:t>tonnes</a:t>
            </a:r>
            <a:r>
              <a:rPr lang="en-US" sz="1100" b="1" dirty="0">
                <a:solidFill>
                  <a:schemeClr val="bg1"/>
                </a:solidFill>
                <a:latin typeface="Arial Narrow" panose="020B0604020202020204" pitchFamily="34" charset="0"/>
                <a:cs typeface="Arial Narrow" panose="020B0604020202020204" pitchFamily="34" charset="0"/>
              </a:rPr>
              <a:t>). </a:t>
            </a:r>
          </a:p>
          <a:p>
            <a:pPr algn="ctr"/>
            <a:r>
              <a:rPr lang="en-US" sz="1100" b="1" dirty="0">
                <a:solidFill>
                  <a:schemeClr val="bg1"/>
                </a:solidFill>
                <a:latin typeface="Arial Narrow" panose="020B0604020202020204" pitchFamily="34" charset="0"/>
                <a:cs typeface="Arial Narrow" panose="020B0604020202020204" pitchFamily="34" charset="0"/>
              </a:rPr>
              <a:t>From there, you can make any graph you need!</a:t>
            </a:r>
          </a:p>
          <a:p>
            <a:pPr algn="ctr"/>
            <a:r>
              <a:rPr lang="en-US" sz="1050" b="1" dirty="0">
                <a:solidFill>
                  <a:schemeClr val="bg1"/>
                </a:solidFill>
                <a:latin typeface="Arial Narrow" panose="020B0604020202020204" pitchFamily="34" charset="0"/>
                <a:cs typeface="Arial Narrow" panose="020B0604020202020204" pitchFamily="34" charset="0"/>
              </a:rPr>
              <a:t>For example: </a:t>
            </a:r>
            <a:endParaRPr lang="en-US" sz="500" b="1" dirty="0">
              <a:solidFill>
                <a:schemeClr val="bg1"/>
              </a:solidFill>
              <a:latin typeface="Arial Narrow" panose="020B0604020202020204" pitchFamily="34" charset="0"/>
              <a:cs typeface="Arial Narrow" panose="020B0604020202020204" pitchFamily="34" charset="0"/>
            </a:endParaRPr>
          </a:p>
        </p:txBody>
      </p:sp>
      <p:pic>
        <p:nvPicPr>
          <p:cNvPr id="7" name="Picture 6" descr="A group of crabs on the sand&#10;&#10;Description automatically generated">
            <a:extLst>
              <a:ext uri="{FF2B5EF4-FFF2-40B4-BE49-F238E27FC236}">
                <a16:creationId xmlns:a16="http://schemas.microsoft.com/office/drawing/2014/main" id="{CC67EDDE-7287-2AED-5B34-5007FF124DD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670422" y="1147494"/>
            <a:ext cx="5517156" cy="3042496"/>
          </a:xfrm>
          <a:prstGeom prst="rect">
            <a:avLst/>
          </a:prstGeom>
        </p:spPr>
      </p:pic>
      <p:sp>
        <p:nvSpPr>
          <p:cNvPr id="11" name="TextBox 10">
            <a:extLst>
              <a:ext uri="{FF2B5EF4-FFF2-40B4-BE49-F238E27FC236}">
                <a16:creationId xmlns:a16="http://schemas.microsoft.com/office/drawing/2014/main" id="{04AFB39D-12BC-13E6-2A31-3B3A1C3C93EB}"/>
              </a:ext>
            </a:extLst>
          </p:cNvPr>
          <p:cNvSpPr txBox="1"/>
          <p:nvPr/>
        </p:nvSpPr>
        <p:spPr>
          <a:xfrm rot="20957285">
            <a:off x="975252" y="1335358"/>
            <a:ext cx="2465457" cy="369332"/>
          </a:xfrm>
          <a:prstGeom prst="rect">
            <a:avLst/>
          </a:prstGeom>
          <a:noFill/>
        </p:spPr>
        <p:txBody>
          <a:bodyPr wrap="square" rtlCol="0">
            <a:spAutoFit/>
          </a:bodyPr>
          <a:lstStyle/>
          <a:p>
            <a:r>
              <a:rPr lang="en-US" dirty="0">
                <a:latin typeface="Bradley Hand" pitchFamily="2" charset="77"/>
              </a:rPr>
              <a:t>Thank you!</a:t>
            </a:r>
          </a:p>
        </p:txBody>
      </p:sp>
      <p:pic>
        <p:nvPicPr>
          <p:cNvPr id="13" name="Picture 12">
            <a:extLst>
              <a:ext uri="{FF2B5EF4-FFF2-40B4-BE49-F238E27FC236}">
                <a16:creationId xmlns:a16="http://schemas.microsoft.com/office/drawing/2014/main" id="{25ED1E58-4404-B25E-45FC-4BBFB5AA8E2F}"/>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23936" y="6092630"/>
            <a:ext cx="5157192" cy="1252774"/>
          </a:xfrm>
          <a:prstGeom prst="rect">
            <a:avLst/>
          </a:prstGeom>
        </p:spPr>
      </p:pic>
      <p:sp>
        <p:nvSpPr>
          <p:cNvPr id="15" name="TextBox 14">
            <a:extLst>
              <a:ext uri="{FF2B5EF4-FFF2-40B4-BE49-F238E27FC236}">
                <a16:creationId xmlns:a16="http://schemas.microsoft.com/office/drawing/2014/main" id="{5AE497C3-DF6C-0FD8-D0E2-455CBDB6C6F2}"/>
              </a:ext>
            </a:extLst>
          </p:cNvPr>
          <p:cNvSpPr txBox="1"/>
          <p:nvPr/>
        </p:nvSpPr>
        <p:spPr>
          <a:xfrm>
            <a:off x="823936" y="7380482"/>
            <a:ext cx="5198170" cy="1323439"/>
          </a:xfrm>
          <a:prstGeom prst="rect">
            <a:avLst/>
          </a:prstGeom>
          <a:noFill/>
        </p:spPr>
        <p:txBody>
          <a:bodyPr wrap="square">
            <a:spAutoFit/>
          </a:bodyPr>
          <a:lstStyle/>
          <a:p>
            <a:pPr algn="ctr"/>
            <a:r>
              <a:rPr lang="en-US" sz="800" dirty="0">
                <a:solidFill>
                  <a:schemeClr val="bg1"/>
                </a:solidFill>
                <a:latin typeface="Arial Narrow" panose="020B0604020202020204" pitchFamily="34" charset="0"/>
                <a:cs typeface="Arial Narrow" panose="020B0604020202020204" pitchFamily="34" charset="0"/>
              </a:rPr>
              <a:t>This booklet was created by Gail Riches following a teacher PD at Boyne Island Environmental Education Centre in August 2023 as part of </a:t>
            </a:r>
            <a:r>
              <a:rPr lang="en-US" sz="800" dirty="0" err="1">
                <a:solidFill>
                  <a:schemeClr val="bg1"/>
                </a:solidFill>
                <a:latin typeface="Arial Narrow" panose="020B0604020202020204" pitchFamily="34" charset="0"/>
                <a:cs typeface="Arial Narrow" panose="020B0604020202020204" pitchFamily="34" charset="0"/>
              </a:rPr>
              <a:t>EarthWatch</a:t>
            </a:r>
            <a:r>
              <a:rPr lang="en-US" sz="800" dirty="0">
                <a:solidFill>
                  <a:schemeClr val="bg1"/>
                </a:solidFill>
                <a:latin typeface="Arial Narrow" panose="020B0604020202020204" pitchFamily="34" charset="0"/>
                <a:cs typeface="Arial Narrow" panose="020B0604020202020204" pitchFamily="34" charset="0"/>
              </a:rPr>
              <a:t> Australia’s ‘</a:t>
            </a:r>
            <a:r>
              <a:rPr lang="en-US" sz="800" i="1" dirty="0">
                <a:solidFill>
                  <a:schemeClr val="bg1"/>
                </a:solidFill>
                <a:latin typeface="Arial Narrow" panose="020B0604020202020204" pitchFamily="34" charset="0"/>
                <a:cs typeface="Arial Narrow" panose="020B0604020202020204" pitchFamily="34" charset="0"/>
              </a:rPr>
              <a:t>Protecting Wetlands for the Future</a:t>
            </a:r>
            <a:r>
              <a:rPr lang="en-US" sz="800" dirty="0">
                <a:solidFill>
                  <a:schemeClr val="bg1"/>
                </a:solidFill>
                <a:latin typeface="Arial Narrow" panose="020B0604020202020204" pitchFamily="34" charset="0"/>
                <a:cs typeface="Arial Narrow" panose="020B0604020202020204" pitchFamily="34" charset="0"/>
              </a:rPr>
              <a:t>’ program </a:t>
            </a:r>
          </a:p>
          <a:p>
            <a:pPr algn="ctr"/>
            <a:r>
              <a:rPr lang="en-US" sz="800" dirty="0">
                <a:solidFill>
                  <a:schemeClr val="bg1"/>
                </a:solidFill>
                <a:latin typeface="Arial Narrow" panose="020B0604020202020204" pitchFamily="34" charset="0"/>
                <a:cs typeface="Arial Narrow" panose="020B0604020202020204" pitchFamily="34" charset="0"/>
              </a:rPr>
              <a:t>@</a:t>
            </a:r>
            <a:r>
              <a:rPr lang="en-US" sz="800" dirty="0" err="1">
                <a:solidFill>
                  <a:schemeClr val="bg1"/>
                </a:solidFill>
                <a:latin typeface="Arial Narrow" panose="020B0604020202020204" pitchFamily="34" charset="0"/>
                <a:cs typeface="Arial Narrow" panose="020B0604020202020204" pitchFamily="34" charset="0"/>
              </a:rPr>
              <a:t>mangrovewatch</a:t>
            </a:r>
            <a:r>
              <a:rPr lang="en-US" sz="800" dirty="0">
                <a:solidFill>
                  <a:schemeClr val="bg1"/>
                </a:solidFill>
                <a:latin typeface="Arial Narrow" panose="020B0604020202020204" pitchFamily="34" charset="0"/>
                <a:cs typeface="Arial Narrow" panose="020B0604020202020204" pitchFamily="34" charset="0"/>
              </a:rPr>
              <a:t> @</a:t>
            </a:r>
            <a:r>
              <a:rPr lang="en-US" sz="800" dirty="0" err="1">
                <a:solidFill>
                  <a:schemeClr val="bg1"/>
                </a:solidFill>
                <a:latin typeface="Arial Narrow" panose="020B0604020202020204" pitchFamily="34" charset="0"/>
                <a:cs typeface="Arial Narrow" panose="020B0604020202020204" pitchFamily="34" charset="0"/>
              </a:rPr>
              <a:t>earthwatch_aus</a:t>
            </a:r>
            <a:r>
              <a:rPr lang="en-US" sz="800" dirty="0">
                <a:solidFill>
                  <a:schemeClr val="bg1"/>
                </a:solidFill>
                <a:latin typeface="Arial Narrow" panose="020B0604020202020204" pitchFamily="34" charset="0"/>
                <a:cs typeface="Arial Narrow" panose="020B0604020202020204" pitchFamily="34" charset="0"/>
              </a:rPr>
              <a:t> @</a:t>
            </a:r>
            <a:r>
              <a:rPr lang="en-US" sz="800" dirty="0" err="1">
                <a:solidFill>
                  <a:schemeClr val="bg1"/>
                </a:solidFill>
                <a:latin typeface="Arial Narrow" panose="020B0604020202020204" pitchFamily="34" charset="0"/>
                <a:cs typeface="Arial Narrow" panose="020B0604020202020204" pitchFamily="34" charset="0"/>
              </a:rPr>
              <a:t>GreatBarrierReefFoundation</a:t>
            </a:r>
            <a:r>
              <a:rPr lang="en-US" sz="800" dirty="0">
                <a:solidFill>
                  <a:schemeClr val="bg1"/>
                </a:solidFill>
                <a:latin typeface="Arial Narrow" panose="020B0604020202020204" pitchFamily="34" charset="0"/>
                <a:cs typeface="Arial Narrow" panose="020B0604020202020204" pitchFamily="34" charset="0"/>
              </a:rPr>
              <a:t>. Department of Climate Change, Energy and Water. </a:t>
            </a:r>
          </a:p>
          <a:p>
            <a:pPr algn="ctr"/>
            <a:endParaRPr lang="en-US" sz="800" dirty="0">
              <a:solidFill>
                <a:schemeClr val="bg1"/>
              </a:solidFill>
              <a:latin typeface="Arial Narrow" panose="020B0604020202020204" pitchFamily="34" charset="0"/>
              <a:cs typeface="Arial Narrow" panose="020B0604020202020204" pitchFamily="34" charset="0"/>
            </a:endParaRPr>
          </a:p>
          <a:p>
            <a:pPr algn="ctr"/>
            <a:r>
              <a:rPr lang="en-US" sz="800" dirty="0">
                <a:solidFill>
                  <a:schemeClr val="bg1"/>
                </a:solidFill>
                <a:latin typeface="Arial Narrow" panose="020B0604020202020204" pitchFamily="34" charset="0"/>
                <a:cs typeface="Arial Narrow" panose="020B0604020202020204" pitchFamily="34" charset="0"/>
              </a:rPr>
              <a:t>The ‘</a:t>
            </a:r>
            <a:r>
              <a:rPr lang="en-US" sz="800" i="1" dirty="0">
                <a:solidFill>
                  <a:schemeClr val="bg1"/>
                </a:solidFill>
                <a:latin typeface="Arial Narrow" panose="020B0604020202020204" pitchFamily="34" charset="0"/>
                <a:cs typeface="Arial Narrow" panose="020B0604020202020204" pitchFamily="34" charset="0"/>
              </a:rPr>
              <a:t>Protecting Wetlands for the Future</a:t>
            </a:r>
            <a:r>
              <a:rPr lang="en-US" sz="800" dirty="0">
                <a:solidFill>
                  <a:schemeClr val="bg1"/>
                </a:solidFill>
                <a:latin typeface="Arial Narrow" panose="020B0604020202020204" pitchFamily="34" charset="0"/>
                <a:cs typeface="Arial Narrow" panose="020B0604020202020204" pitchFamily="34" charset="0"/>
              </a:rPr>
              <a:t>’ program is proudly supported by partnerships between the Australian Government Reef Trust and the Great Barrier Reef Foundation Citizen Science for Change Grants. </a:t>
            </a:r>
          </a:p>
          <a:p>
            <a:pPr algn="ctr"/>
            <a:endParaRPr lang="en-US" sz="800" dirty="0">
              <a:solidFill>
                <a:schemeClr val="bg1"/>
              </a:solidFill>
              <a:latin typeface="Arial Narrow" panose="020B0604020202020204" pitchFamily="34" charset="0"/>
              <a:cs typeface="Arial Narrow" panose="020B0604020202020204" pitchFamily="34" charset="0"/>
            </a:endParaRPr>
          </a:p>
          <a:p>
            <a:pPr algn="ctr"/>
            <a:r>
              <a:rPr lang="en-US" sz="800" dirty="0">
                <a:solidFill>
                  <a:schemeClr val="bg1"/>
                </a:solidFill>
                <a:latin typeface="Arial Narrow" panose="020B0604020202020204" pitchFamily="34" charset="0"/>
                <a:cs typeface="Arial Narrow" panose="020B0604020202020204" pitchFamily="34" charset="0"/>
              </a:rPr>
              <a:t>#</a:t>
            </a:r>
            <a:r>
              <a:rPr lang="en-US" sz="800" dirty="0" err="1">
                <a:solidFill>
                  <a:schemeClr val="bg1"/>
                </a:solidFill>
                <a:latin typeface="Arial Narrow" panose="020B0604020202020204" pitchFamily="34" charset="0"/>
                <a:cs typeface="Arial Narrow" panose="020B0604020202020204" pitchFamily="34" charset="0"/>
              </a:rPr>
              <a:t>lovethe</a:t>
            </a:r>
            <a:r>
              <a:rPr lang="en-US" sz="800" dirty="0">
                <a:solidFill>
                  <a:schemeClr val="bg1"/>
                </a:solidFill>
                <a:latin typeface="Arial Narrow" panose="020B0604020202020204" pitchFamily="34" charset="0"/>
                <a:cs typeface="Arial Narrow" panose="020B0604020202020204" pitchFamily="34" charset="0"/>
              </a:rPr>
              <a:t> reef #</a:t>
            </a:r>
            <a:r>
              <a:rPr lang="en-US" sz="800" dirty="0" err="1">
                <a:solidFill>
                  <a:schemeClr val="bg1"/>
                </a:solidFill>
                <a:latin typeface="Arial Narrow" panose="020B0604020202020204" pitchFamily="34" charset="0"/>
                <a:cs typeface="Arial Narrow" panose="020B0604020202020204" pitchFamily="34" charset="0"/>
              </a:rPr>
              <a:t>ReefTrust</a:t>
            </a:r>
            <a:r>
              <a:rPr lang="en-US" sz="800" dirty="0">
                <a:solidFill>
                  <a:schemeClr val="bg1"/>
                </a:solidFill>
                <a:latin typeface="Arial Narrow" panose="020B0604020202020204" pitchFamily="34" charset="0"/>
                <a:cs typeface="Arial Narrow" panose="020B0604020202020204" pitchFamily="34" charset="0"/>
              </a:rPr>
              <a:t> #</a:t>
            </a:r>
            <a:r>
              <a:rPr lang="en-US" sz="800" dirty="0" err="1">
                <a:solidFill>
                  <a:schemeClr val="bg1"/>
                </a:solidFill>
                <a:latin typeface="Arial Narrow" panose="020B0604020202020204" pitchFamily="34" charset="0"/>
                <a:cs typeface="Arial Narrow" panose="020B0604020202020204" pitchFamily="34" charset="0"/>
              </a:rPr>
              <a:t>TeachLive</a:t>
            </a:r>
            <a:r>
              <a:rPr lang="en-US" sz="800" dirty="0">
                <a:solidFill>
                  <a:schemeClr val="bg1"/>
                </a:solidFill>
                <a:latin typeface="Arial Narrow" panose="020B0604020202020204" pitchFamily="34" charset="0"/>
                <a:cs typeface="Arial Narrow" panose="020B0604020202020204" pitchFamily="34" charset="0"/>
              </a:rPr>
              <a:t> #</a:t>
            </a:r>
            <a:r>
              <a:rPr lang="en-US" sz="800" dirty="0" err="1">
                <a:solidFill>
                  <a:schemeClr val="bg1"/>
                </a:solidFill>
                <a:latin typeface="Arial Narrow" panose="020B0604020202020204" pitchFamily="34" charset="0"/>
                <a:cs typeface="Arial Narrow" panose="020B0604020202020204" pitchFamily="34" charset="0"/>
              </a:rPr>
              <a:t>ProtectingWetlandsForTheFuture</a:t>
            </a:r>
            <a:r>
              <a:rPr lang="en-US" sz="800" dirty="0">
                <a:solidFill>
                  <a:schemeClr val="bg1"/>
                </a:solidFill>
                <a:latin typeface="Arial Narrow" panose="020B0604020202020204" pitchFamily="34" charset="0"/>
                <a:cs typeface="Arial Narrow" panose="020B0604020202020204" pitchFamily="34" charset="0"/>
              </a:rPr>
              <a:t> #mangrove #</a:t>
            </a:r>
            <a:r>
              <a:rPr lang="en-US" sz="800" dirty="0" err="1">
                <a:solidFill>
                  <a:schemeClr val="bg1"/>
                </a:solidFill>
                <a:latin typeface="Arial Narrow" panose="020B0604020202020204" pitchFamily="34" charset="0"/>
                <a:cs typeface="Arial Narrow" panose="020B0604020202020204" pitchFamily="34" charset="0"/>
              </a:rPr>
              <a:t>CitizenScience</a:t>
            </a:r>
            <a:r>
              <a:rPr lang="en-US" sz="800" dirty="0">
                <a:solidFill>
                  <a:schemeClr val="bg1"/>
                </a:solidFill>
                <a:latin typeface="Arial Narrow" panose="020B0604020202020204" pitchFamily="34" charset="0"/>
                <a:cs typeface="Arial Narrow" panose="020B0604020202020204" pitchFamily="34" charset="0"/>
              </a:rPr>
              <a:t> #education #</a:t>
            </a:r>
            <a:r>
              <a:rPr lang="en-US" sz="800" dirty="0" err="1">
                <a:solidFill>
                  <a:schemeClr val="bg1"/>
                </a:solidFill>
                <a:latin typeface="Arial Narrow" panose="020B0604020202020204" pitchFamily="34" charset="0"/>
                <a:cs typeface="Arial Narrow" panose="020B0604020202020204" pitchFamily="34" charset="0"/>
              </a:rPr>
              <a:t>professionaldevelopment</a:t>
            </a:r>
            <a:r>
              <a:rPr lang="en-US" sz="800" dirty="0">
                <a:solidFill>
                  <a:schemeClr val="bg1"/>
                </a:solidFill>
                <a:latin typeface="Arial Narrow" panose="020B0604020202020204" pitchFamily="34" charset="0"/>
                <a:cs typeface="Arial Narrow" panose="020B0604020202020204" pitchFamily="34" charset="0"/>
              </a:rPr>
              <a:t> #</a:t>
            </a:r>
            <a:r>
              <a:rPr lang="en-US" sz="800" dirty="0" err="1">
                <a:solidFill>
                  <a:schemeClr val="bg1"/>
                </a:solidFill>
                <a:latin typeface="Arial Narrow" panose="020B0604020202020204" pitchFamily="34" charset="0"/>
                <a:cs typeface="Arial Narrow" panose="020B0604020202020204" pitchFamily="34" charset="0"/>
              </a:rPr>
              <a:t>greatbarrierreef</a:t>
            </a:r>
            <a:r>
              <a:rPr lang="en-US" sz="800" dirty="0">
                <a:solidFill>
                  <a:schemeClr val="bg1"/>
                </a:solidFill>
                <a:latin typeface="Arial Narrow" panose="020B0604020202020204" pitchFamily="34" charset="0"/>
                <a:cs typeface="Arial Narrow" panose="020B0604020202020204" pitchFamily="34" charset="0"/>
              </a:rPr>
              <a:t> #wetlands #mangroves #conservation #teachers #STEM #</a:t>
            </a:r>
            <a:r>
              <a:rPr lang="en-US" sz="800" dirty="0" err="1">
                <a:solidFill>
                  <a:schemeClr val="bg1"/>
                </a:solidFill>
                <a:latin typeface="Arial Narrow" panose="020B0604020202020204" pitchFamily="34" charset="0"/>
                <a:cs typeface="Arial Narrow" panose="020B0604020202020204" pitchFamily="34" charset="0"/>
              </a:rPr>
              <a:t>stemeducation</a:t>
            </a:r>
            <a:r>
              <a:rPr lang="en-US" sz="800" dirty="0">
                <a:solidFill>
                  <a:schemeClr val="bg1"/>
                </a:solidFill>
                <a:latin typeface="Arial Narrow" panose="020B0604020202020204" pitchFamily="34" charset="0"/>
                <a:cs typeface="Arial Narrow" panose="020B0604020202020204" pitchFamily="34" charset="0"/>
              </a:rPr>
              <a:t> #environment #conservation #</a:t>
            </a:r>
            <a:r>
              <a:rPr lang="en-US" sz="800" dirty="0" err="1">
                <a:solidFill>
                  <a:schemeClr val="bg1"/>
                </a:solidFill>
                <a:latin typeface="Arial Narrow" panose="020B0604020202020204" pitchFamily="34" charset="0"/>
                <a:cs typeface="Arial Narrow" panose="020B0604020202020204" pitchFamily="34" charset="0"/>
              </a:rPr>
              <a:t>benanddiphotography</a:t>
            </a:r>
            <a:r>
              <a:rPr lang="en-US" sz="800" dirty="0">
                <a:solidFill>
                  <a:schemeClr val="bg1"/>
                </a:solidFill>
                <a:latin typeface="Arial Narrow" panose="020B0604020202020204" pitchFamily="34" charset="0"/>
                <a:cs typeface="Arial Narrow" panose="020B0604020202020204" pitchFamily="34" charset="0"/>
              </a:rPr>
              <a:t> #BIEEC #</a:t>
            </a:r>
            <a:r>
              <a:rPr lang="en-US" sz="800" dirty="0" err="1">
                <a:solidFill>
                  <a:schemeClr val="bg1"/>
                </a:solidFill>
                <a:latin typeface="Arial Narrow" panose="020B0604020202020204" pitchFamily="34" charset="0"/>
                <a:cs typeface="Arial Narrow" panose="020B0604020202020204" pitchFamily="34" charset="0"/>
              </a:rPr>
              <a:t>MarineEducation</a:t>
            </a:r>
            <a:endParaRPr lang="en-US" sz="8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3295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BCA1E4C-114A-F796-F955-D1E2197980F4}"/>
              </a:ext>
            </a:extLst>
          </p:cNvPr>
          <p:cNvPicPr>
            <a:picLocks noChangeAspect="1"/>
          </p:cNvPicPr>
          <p:nvPr/>
        </p:nvPicPr>
        <p:blipFill>
          <a:blip r:embed="rId3" cstate="email">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489611" y="3742164"/>
            <a:ext cx="3803485" cy="1965743"/>
          </a:xfrm>
          <a:prstGeom prst="rect">
            <a:avLst/>
          </a:prstGeom>
        </p:spPr>
      </p:pic>
      <p:cxnSp>
        <p:nvCxnSpPr>
          <p:cNvPr id="28" name="Straight Connector 27">
            <a:extLst>
              <a:ext uri="{FF2B5EF4-FFF2-40B4-BE49-F238E27FC236}">
                <a16:creationId xmlns:a16="http://schemas.microsoft.com/office/drawing/2014/main" id="{96754998-334E-C08D-21A9-A16729C91EE0}"/>
              </a:ext>
            </a:extLst>
          </p:cNvPr>
          <p:cNvCxnSpPr>
            <a:cxnSpLocks/>
          </p:cNvCxnSpPr>
          <p:nvPr/>
        </p:nvCxnSpPr>
        <p:spPr>
          <a:xfrm flipH="1">
            <a:off x="564258" y="984989"/>
            <a:ext cx="5906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17">
            <a:extLst>
              <a:ext uri="{FF2B5EF4-FFF2-40B4-BE49-F238E27FC236}">
                <a16:creationId xmlns:a16="http://schemas.microsoft.com/office/drawing/2014/main" id="{DCF35B2F-E130-0627-486E-2D1A7175F3A1}"/>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0" name="TextBox 29">
            <a:extLst>
              <a:ext uri="{FF2B5EF4-FFF2-40B4-BE49-F238E27FC236}">
                <a16:creationId xmlns:a16="http://schemas.microsoft.com/office/drawing/2014/main" id="{562E0570-025B-A25B-9B02-EFA8C5E81C7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1" name="TextBox 30">
            <a:extLst>
              <a:ext uri="{FF2B5EF4-FFF2-40B4-BE49-F238E27FC236}">
                <a16:creationId xmlns:a16="http://schemas.microsoft.com/office/drawing/2014/main" id="{0CDF69EC-37E6-2041-C14F-77D822A7B10D}"/>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sp>
        <p:nvSpPr>
          <p:cNvPr id="32" name="TextBox 31">
            <a:extLst>
              <a:ext uri="{FF2B5EF4-FFF2-40B4-BE49-F238E27FC236}">
                <a16:creationId xmlns:a16="http://schemas.microsoft.com/office/drawing/2014/main" id="{CBB67CCB-F95C-2AFC-88EB-C292FF0D588E}"/>
              </a:ext>
            </a:extLst>
          </p:cNvPr>
          <p:cNvSpPr txBox="1"/>
          <p:nvPr/>
        </p:nvSpPr>
        <p:spPr>
          <a:xfrm>
            <a:off x="1356346" y="198262"/>
            <a:ext cx="4191130" cy="769441"/>
          </a:xfrm>
          <a:prstGeom prst="rect">
            <a:avLst/>
          </a:prstGeom>
          <a:noFill/>
        </p:spPr>
        <p:txBody>
          <a:bodyPr wrap="square" rtlCol="0">
            <a:spAutoFit/>
          </a:bodyPr>
          <a:lstStyle/>
          <a:p>
            <a:pPr algn="ctr"/>
            <a:r>
              <a:rPr lang="en-US" sz="2800" b="1" dirty="0" err="1">
                <a:latin typeface="Arial Narrow" pitchFamily="34" charset="0"/>
              </a:rPr>
              <a:t>Marvellous</a:t>
            </a:r>
            <a:r>
              <a:rPr lang="en-US" sz="2800" b="1" dirty="0">
                <a:latin typeface="Arial Narrow" pitchFamily="34" charset="0"/>
              </a:rPr>
              <a:t> Mangroves</a:t>
            </a:r>
          </a:p>
          <a:p>
            <a:pPr algn="ctr"/>
            <a:r>
              <a:rPr lang="en-US" sz="1600" dirty="0">
                <a:latin typeface="Arial Narrow" pitchFamily="34" charset="0"/>
              </a:rPr>
              <a:t>Cheat sheet</a:t>
            </a:r>
            <a:endParaRPr lang="en-US" sz="1000" dirty="0">
              <a:latin typeface="Arial Narrow" pitchFamily="34" charset="0"/>
            </a:endParaRPr>
          </a:p>
        </p:txBody>
      </p:sp>
      <p:pic>
        <p:nvPicPr>
          <p:cNvPr id="33" name="Picture 32" descr="A tree health score chart&#10;&#10;Description automatically generated">
            <a:extLst>
              <a:ext uri="{FF2B5EF4-FFF2-40B4-BE49-F238E27FC236}">
                <a16:creationId xmlns:a16="http://schemas.microsoft.com/office/drawing/2014/main" id="{7AF24174-1CC9-220A-CB9B-88712D4C35F5}"/>
              </a:ext>
            </a:extLst>
          </p:cNvPr>
          <p:cNvPicPr>
            <a:picLocks noChangeAspect="1"/>
          </p:cNvPicPr>
          <p:nvPr/>
        </p:nvPicPr>
        <p:blipFill rotWithShape="1">
          <a:blip r:embed="rId5" cstate="email">
            <a:biLevel thresh="75000"/>
            <a:extLst>
              <a:ext uri="{28A0092B-C50C-407E-A947-70E740481C1C}">
                <a14:useLocalDpi xmlns:a14="http://schemas.microsoft.com/office/drawing/2010/main"/>
              </a:ext>
            </a:extLst>
          </a:blip>
          <a:srcRect/>
          <a:stretch/>
        </p:blipFill>
        <p:spPr>
          <a:xfrm>
            <a:off x="580692" y="5772552"/>
            <a:ext cx="3679948" cy="1730848"/>
          </a:xfrm>
          <a:prstGeom prst="rect">
            <a:avLst/>
          </a:prstGeom>
          <a:ln>
            <a:solidFill>
              <a:schemeClr val="tx1"/>
            </a:solidFill>
          </a:ln>
        </p:spPr>
      </p:pic>
      <p:pic>
        <p:nvPicPr>
          <p:cNvPr id="35" name="Picture 34" descr="A drawing of a person measuring a tall pole&#10;&#10;Description automatically generated">
            <a:extLst>
              <a:ext uri="{FF2B5EF4-FFF2-40B4-BE49-F238E27FC236}">
                <a16:creationId xmlns:a16="http://schemas.microsoft.com/office/drawing/2014/main" id="{8C4FD403-A43A-A0F3-1EE0-17080DAC2D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3928" y="1150615"/>
            <a:ext cx="877343" cy="1301864"/>
          </a:xfrm>
          <a:prstGeom prst="rect">
            <a:avLst/>
          </a:prstGeom>
        </p:spPr>
      </p:pic>
      <p:pic>
        <p:nvPicPr>
          <p:cNvPr id="37" name="Picture 36" descr="A drawing of a person holding a stem tree&#10;&#10;Description automatically generated">
            <a:extLst>
              <a:ext uri="{FF2B5EF4-FFF2-40B4-BE49-F238E27FC236}">
                <a16:creationId xmlns:a16="http://schemas.microsoft.com/office/drawing/2014/main" id="{3A294409-5075-11A7-4059-5BA54B31E7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3761" y="2449340"/>
            <a:ext cx="1100943" cy="1238561"/>
          </a:xfrm>
          <a:prstGeom prst="rect">
            <a:avLst/>
          </a:prstGeom>
        </p:spPr>
      </p:pic>
      <p:pic>
        <p:nvPicPr>
          <p:cNvPr id="39" name="Picture 38" descr="A diagram of a plant&#10;&#10;Description automatically generated">
            <a:extLst>
              <a:ext uri="{FF2B5EF4-FFF2-40B4-BE49-F238E27FC236}">
                <a16:creationId xmlns:a16="http://schemas.microsoft.com/office/drawing/2014/main" id="{70ED4D15-26D1-F3F0-D3C0-7556F75C70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816" y="1041360"/>
            <a:ext cx="4719588" cy="2700804"/>
          </a:xfrm>
          <a:prstGeom prst="rect">
            <a:avLst/>
          </a:prstGeom>
        </p:spPr>
      </p:pic>
      <p:pic>
        <p:nvPicPr>
          <p:cNvPr id="40" name="Picture 39" descr="A diagram of a long plot&#10;&#10;Description automatically generated">
            <a:extLst>
              <a:ext uri="{FF2B5EF4-FFF2-40B4-BE49-F238E27FC236}">
                <a16:creationId xmlns:a16="http://schemas.microsoft.com/office/drawing/2014/main" id="{A62A49A6-16AB-CD8D-1031-DFEC413EAD1C}"/>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571729" y="7652321"/>
            <a:ext cx="3688911" cy="854926"/>
          </a:xfrm>
          <a:prstGeom prst="rect">
            <a:avLst/>
          </a:prstGeom>
          <a:ln>
            <a:solidFill>
              <a:schemeClr val="tx1"/>
            </a:solidFill>
          </a:ln>
          <a:effectLst>
            <a:outerShdw blurRad="50800" dist="38100" dir="2700000" algn="tl" rotWithShape="0">
              <a:prstClr val="black">
                <a:alpha val="40000"/>
              </a:prstClr>
            </a:outerShdw>
          </a:effectLst>
        </p:spPr>
      </p:pic>
      <p:cxnSp>
        <p:nvCxnSpPr>
          <p:cNvPr id="41" name="Straight Connector 40">
            <a:extLst>
              <a:ext uri="{FF2B5EF4-FFF2-40B4-BE49-F238E27FC236}">
                <a16:creationId xmlns:a16="http://schemas.microsoft.com/office/drawing/2014/main" id="{94838484-04F6-59B3-2E57-AE77C262FD50}"/>
              </a:ext>
            </a:extLst>
          </p:cNvPr>
          <p:cNvCxnSpPr>
            <a:cxnSpLocks/>
          </p:cNvCxnSpPr>
          <p:nvPr/>
        </p:nvCxnSpPr>
        <p:spPr>
          <a:xfrm flipH="1">
            <a:off x="537036" y="8820473"/>
            <a:ext cx="59339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6">
            <a:extLst>
              <a:ext uri="{FF2B5EF4-FFF2-40B4-BE49-F238E27FC236}">
                <a16:creationId xmlns:a16="http://schemas.microsoft.com/office/drawing/2014/main" id="{7EA53F5F-174B-7FA9-9EF4-818C00F0CA3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44" name="Picture 43" descr="A white square with a black and grey camera icon&#10;&#10;Description automatically generated">
            <a:extLst>
              <a:ext uri="{FF2B5EF4-FFF2-40B4-BE49-F238E27FC236}">
                <a16:creationId xmlns:a16="http://schemas.microsoft.com/office/drawing/2014/main" id="{49403212-27B3-E6B8-A56E-D3077A46A3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0501" y="7294293"/>
            <a:ext cx="864166" cy="1253040"/>
          </a:xfrm>
          <a:prstGeom prst="rect">
            <a:avLst/>
          </a:prstGeom>
        </p:spPr>
      </p:pic>
      <p:pic>
        <p:nvPicPr>
          <p:cNvPr id="48" name="Picture 47" descr="A table with text on it&#10;&#10;Description automatically generated">
            <a:extLst>
              <a:ext uri="{FF2B5EF4-FFF2-40B4-BE49-F238E27FC236}">
                <a16:creationId xmlns:a16="http://schemas.microsoft.com/office/drawing/2014/main" id="{80E95B03-1E35-8071-3B38-8FFE014713AF}"/>
              </a:ext>
            </a:extLst>
          </p:cNvPr>
          <p:cNvPicPr>
            <a:picLocks noChangeAspect="1"/>
          </p:cNvPicPr>
          <p:nvPr/>
        </p:nvPicPr>
        <p:blipFill rotWithShape="1">
          <a:blip r:embed="rId12">
            <a:extLst>
              <a:ext uri="{28A0092B-C50C-407E-A947-70E740481C1C}">
                <a14:useLocalDpi xmlns:a14="http://schemas.microsoft.com/office/drawing/2010/main" val="0"/>
              </a:ext>
            </a:extLst>
          </a:blip>
          <a:srcRect r="53101"/>
          <a:stretch/>
        </p:blipFill>
        <p:spPr>
          <a:xfrm>
            <a:off x="4452314" y="3819382"/>
            <a:ext cx="1739701" cy="1736139"/>
          </a:xfrm>
          <a:prstGeom prst="rect">
            <a:avLst/>
          </a:prstGeom>
        </p:spPr>
      </p:pic>
      <p:pic>
        <p:nvPicPr>
          <p:cNvPr id="50" name="Picture 49" descr="A white background with black text&#10;&#10;Description automatically generated">
            <a:extLst>
              <a:ext uri="{FF2B5EF4-FFF2-40B4-BE49-F238E27FC236}">
                <a16:creationId xmlns:a16="http://schemas.microsoft.com/office/drawing/2014/main" id="{3EA0F118-A4B9-5C5B-85B3-000FD825F5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2314" y="7347949"/>
            <a:ext cx="1269986" cy="1210917"/>
          </a:xfrm>
          <a:prstGeom prst="rect">
            <a:avLst/>
          </a:prstGeom>
        </p:spPr>
      </p:pic>
      <p:pic>
        <p:nvPicPr>
          <p:cNvPr id="51" name="Picture 50" descr="A table with text on it&#10;&#10;Description automatically generated">
            <a:extLst>
              <a:ext uri="{FF2B5EF4-FFF2-40B4-BE49-F238E27FC236}">
                <a16:creationId xmlns:a16="http://schemas.microsoft.com/office/drawing/2014/main" id="{F2391B92-76E8-99C0-2402-C04E3D299645}"/>
              </a:ext>
            </a:extLst>
          </p:cNvPr>
          <p:cNvPicPr>
            <a:picLocks noChangeAspect="1"/>
          </p:cNvPicPr>
          <p:nvPr/>
        </p:nvPicPr>
        <p:blipFill rotWithShape="1">
          <a:blip r:embed="rId12">
            <a:extLst>
              <a:ext uri="{28A0092B-C50C-407E-A947-70E740481C1C}">
                <a14:useLocalDpi xmlns:a14="http://schemas.microsoft.com/office/drawing/2010/main" val="0"/>
              </a:ext>
            </a:extLst>
          </a:blip>
          <a:srcRect l="51081" r="2171" b="9145"/>
          <a:stretch/>
        </p:blipFill>
        <p:spPr>
          <a:xfrm>
            <a:off x="4452314" y="5590186"/>
            <a:ext cx="1739701" cy="1582462"/>
          </a:xfrm>
          <a:prstGeom prst="rect">
            <a:avLst/>
          </a:prstGeom>
        </p:spPr>
      </p:pic>
    </p:spTree>
    <p:extLst>
      <p:ext uri="{BB962C8B-B14F-4D97-AF65-F5344CB8AC3E}">
        <p14:creationId xmlns:p14="http://schemas.microsoft.com/office/powerpoint/2010/main" val="239861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Multi disciplinary</a:t>
            </a:r>
            <a:endParaRPr lang="en-US" sz="14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9"/>
            <a:ext cx="5677820" cy="3339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B88FAB-1265-F573-2734-E65B02372F4D}"/>
              </a:ext>
            </a:extLst>
          </p:cNvPr>
          <p:cNvSpPr txBox="1"/>
          <p:nvPr/>
        </p:nvSpPr>
        <p:spPr>
          <a:xfrm>
            <a:off x="457440" y="1042823"/>
            <a:ext cx="5890184" cy="307777"/>
          </a:xfrm>
          <a:prstGeom prst="rect">
            <a:avLst/>
          </a:prstGeom>
          <a:noFill/>
        </p:spPr>
        <p:txBody>
          <a:bodyPr wrap="square" rtlCol="0">
            <a:spAutoFit/>
          </a:bodyPr>
          <a:lstStyle/>
          <a:p>
            <a:pPr algn="ctr"/>
            <a:r>
              <a:rPr lang="en-US" sz="1400" b="1" dirty="0">
                <a:solidFill>
                  <a:schemeClr val="bg1"/>
                </a:solidFill>
                <a:latin typeface="Arial Narrow" panose="020B0604020202020204" pitchFamily="34" charset="0"/>
                <a:cs typeface="Arial Narrow" panose="020B0604020202020204" pitchFamily="34" charset="0"/>
              </a:rPr>
              <a:t>This booklet is used to teach science and math, plus many more subjects</a:t>
            </a:r>
          </a:p>
        </p:txBody>
      </p:sp>
      <p:pic>
        <p:nvPicPr>
          <p:cNvPr id="2050" name="Picture 2" descr="Environmental science Icon - Free PNG &amp; SVG 3315793 - Noun Project">
            <a:extLst>
              <a:ext uri="{FF2B5EF4-FFF2-40B4-BE49-F238E27FC236}">
                <a16:creationId xmlns:a16="http://schemas.microsoft.com/office/drawing/2014/main" id="{ED19FAD7-33D3-7A39-E147-69F9275500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081" y="1510251"/>
            <a:ext cx="1342008" cy="13420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is &quot;math&quot; Icon Consists Of A Perfect Square Divided - Math Icon  Transparent PNG - 1600x1600 - Free Download on NicePNG">
            <a:extLst>
              <a:ext uri="{FF2B5EF4-FFF2-40B4-BE49-F238E27FC236}">
                <a16:creationId xmlns:a16="http://schemas.microsoft.com/office/drawing/2014/main" id="{BD9619D5-6655-2C15-DC86-C8280C43BE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3089" y="1667975"/>
            <a:ext cx="1010654" cy="10600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oat - Free people icons">
            <a:extLst>
              <a:ext uri="{FF2B5EF4-FFF2-40B4-BE49-F238E27FC236}">
                <a16:creationId xmlns:a16="http://schemas.microsoft.com/office/drawing/2014/main" id="{94D869C6-ADAA-300D-633D-AAF5C25252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8358" y="3318492"/>
            <a:ext cx="1244226" cy="12442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Vectors | Coral reef and fish">
            <a:extLst>
              <a:ext uri="{FF2B5EF4-FFF2-40B4-BE49-F238E27FC236}">
                <a16:creationId xmlns:a16="http://schemas.microsoft.com/office/drawing/2014/main" id="{8EB56851-39B0-AFA0-06BD-A83E00BBA3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8439" y="3379523"/>
            <a:ext cx="1223412" cy="12198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868667-1A57-5BB1-6A25-E6440CF29ED1}"/>
              </a:ext>
            </a:extLst>
          </p:cNvPr>
          <p:cNvSpPr txBox="1"/>
          <p:nvPr/>
        </p:nvSpPr>
        <p:spPr>
          <a:xfrm>
            <a:off x="537036" y="2873875"/>
            <a:ext cx="1440160"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Science (yr5-10)</a:t>
            </a:r>
          </a:p>
        </p:txBody>
      </p:sp>
      <p:sp>
        <p:nvSpPr>
          <p:cNvPr id="6" name="TextBox 5">
            <a:extLst>
              <a:ext uri="{FF2B5EF4-FFF2-40B4-BE49-F238E27FC236}">
                <a16:creationId xmlns:a16="http://schemas.microsoft.com/office/drawing/2014/main" id="{A6E3A0F4-29B3-AAD5-6EE3-14E1E3657943}"/>
              </a:ext>
            </a:extLst>
          </p:cNvPr>
          <p:cNvSpPr txBox="1"/>
          <p:nvPr/>
        </p:nvSpPr>
        <p:spPr>
          <a:xfrm>
            <a:off x="1844824" y="2881938"/>
            <a:ext cx="1440160"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Mathematics</a:t>
            </a:r>
          </a:p>
        </p:txBody>
      </p:sp>
      <p:sp>
        <p:nvSpPr>
          <p:cNvPr id="7" name="TextBox 6">
            <a:extLst>
              <a:ext uri="{FF2B5EF4-FFF2-40B4-BE49-F238E27FC236}">
                <a16:creationId xmlns:a16="http://schemas.microsoft.com/office/drawing/2014/main" id="{105056C4-FA92-F756-BE75-CB57DE047193}"/>
              </a:ext>
            </a:extLst>
          </p:cNvPr>
          <p:cNvSpPr txBox="1"/>
          <p:nvPr/>
        </p:nvSpPr>
        <p:spPr>
          <a:xfrm>
            <a:off x="4517936" y="4550947"/>
            <a:ext cx="1873512" cy="461665"/>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Aquatic Practices </a:t>
            </a:r>
          </a:p>
          <a:p>
            <a:pPr algn="ctr"/>
            <a:r>
              <a:rPr lang="en-US" sz="1200" dirty="0">
                <a:latin typeface="Arial Narrow" panose="020B0604020202020204" pitchFamily="34" charset="0"/>
                <a:cs typeface="Arial Narrow" panose="020B0604020202020204" pitchFamily="34" charset="0"/>
              </a:rPr>
              <a:t>(yr11&amp;12)</a:t>
            </a:r>
          </a:p>
        </p:txBody>
      </p:sp>
      <p:sp>
        <p:nvSpPr>
          <p:cNvPr id="11" name="TextBox 10">
            <a:extLst>
              <a:ext uri="{FF2B5EF4-FFF2-40B4-BE49-F238E27FC236}">
                <a16:creationId xmlns:a16="http://schemas.microsoft.com/office/drawing/2014/main" id="{ECC8E092-81D9-8EF5-DA07-B347C919750B}"/>
              </a:ext>
            </a:extLst>
          </p:cNvPr>
          <p:cNvSpPr txBox="1"/>
          <p:nvPr/>
        </p:nvSpPr>
        <p:spPr>
          <a:xfrm>
            <a:off x="3573015" y="4565513"/>
            <a:ext cx="1148932" cy="461665"/>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Marine Science </a:t>
            </a:r>
          </a:p>
          <a:p>
            <a:pPr algn="ctr"/>
            <a:r>
              <a:rPr lang="en-US" sz="1200" dirty="0">
                <a:latin typeface="Arial Narrow" panose="020B0604020202020204" pitchFamily="34" charset="0"/>
                <a:cs typeface="Arial Narrow" panose="020B0604020202020204" pitchFamily="34" charset="0"/>
              </a:rPr>
              <a:t>(yr11&amp;12)</a:t>
            </a:r>
          </a:p>
        </p:txBody>
      </p:sp>
      <p:pic>
        <p:nvPicPr>
          <p:cNvPr id="2062" name="Picture 14" descr="Biology Icon - Free PNG &amp; SVG 2451125 - Noun Project">
            <a:extLst>
              <a:ext uri="{FF2B5EF4-FFF2-40B4-BE49-F238E27FC236}">
                <a16:creationId xmlns:a16="http://schemas.microsoft.com/office/drawing/2014/main" id="{F806AADE-E23A-B604-E667-CA2D583B8B8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7036" y="3377408"/>
            <a:ext cx="1091764" cy="10917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ECECE83-123F-62F4-DA6F-50BBFF1035BD}"/>
              </a:ext>
            </a:extLst>
          </p:cNvPr>
          <p:cNvSpPr txBox="1"/>
          <p:nvPr/>
        </p:nvSpPr>
        <p:spPr>
          <a:xfrm>
            <a:off x="444874" y="4536000"/>
            <a:ext cx="1440160" cy="461665"/>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Biology </a:t>
            </a:r>
          </a:p>
          <a:p>
            <a:pPr algn="ctr"/>
            <a:r>
              <a:rPr lang="en-US" sz="1200" dirty="0">
                <a:latin typeface="Arial Narrow" panose="020B0604020202020204" pitchFamily="34" charset="0"/>
                <a:cs typeface="Arial Narrow" panose="020B0604020202020204" pitchFamily="34" charset="0"/>
              </a:rPr>
              <a:t>(yr11&amp;12)</a:t>
            </a:r>
          </a:p>
        </p:txBody>
      </p:sp>
      <p:pic>
        <p:nvPicPr>
          <p:cNvPr id="2064" name="Picture 16" descr="Environment - Free ecology and environment icons">
            <a:extLst>
              <a:ext uri="{FF2B5EF4-FFF2-40B4-BE49-F238E27FC236}">
                <a16:creationId xmlns:a16="http://schemas.microsoft.com/office/drawing/2014/main" id="{75A96DBF-1660-FA02-B826-59D7CA156EE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57426" y="3405914"/>
            <a:ext cx="1014955" cy="10149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F9721CF-376B-DBC1-60FF-9189A45636BD}"/>
              </a:ext>
            </a:extLst>
          </p:cNvPr>
          <p:cNvSpPr txBox="1"/>
          <p:nvPr/>
        </p:nvSpPr>
        <p:spPr>
          <a:xfrm>
            <a:off x="1607974" y="4554005"/>
            <a:ext cx="1965041" cy="461665"/>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Earth &amp; Environmental Science </a:t>
            </a:r>
          </a:p>
          <a:p>
            <a:pPr algn="ctr"/>
            <a:r>
              <a:rPr lang="en-US" sz="1200" dirty="0">
                <a:latin typeface="Arial Narrow" panose="020B0604020202020204" pitchFamily="34" charset="0"/>
                <a:cs typeface="Arial Narrow" panose="020B0604020202020204" pitchFamily="34" charset="0"/>
              </a:rPr>
              <a:t>(yr11&amp;12)</a:t>
            </a:r>
          </a:p>
        </p:txBody>
      </p:sp>
      <p:pic>
        <p:nvPicPr>
          <p:cNvPr id="2066" name="Picture 18" descr="Cross-curriculum Priorities (Version 8.4) | The Australian Curriculum  (Version 8.4)">
            <a:extLst>
              <a:ext uri="{FF2B5EF4-FFF2-40B4-BE49-F238E27FC236}">
                <a16:creationId xmlns:a16="http://schemas.microsoft.com/office/drawing/2014/main" id="{B510F52F-7756-8333-4976-FBF92E41041C}"/>
              </a:ext>
            </a:extLst>
          </p:cNvPr>
          <p:cNvPicPr>
            <a:picLocks noChangeAspect="1" noChangeArrowheads="1"/>
          </p:cNvPicPr>
          <p:nvPr/>
        </p:nvPicPr>
        <p:blipFill>
          <a:blip r:embed="rId9" cstate="email">
            <a:biLevel thresh="75000"/>
            <a:extLst>
              <a:ext uri="{28A0092B-C50C-407E-A947-70E740481C1C}">
                <a14:useLocalDpi xmlns:a14="http://schemas.microsoft.com/office/drawing/2010/main"/>
              </a:ext>
            </a:extLst>
          </a:blip>
          <a:srcRect/>
          <a:stretch>
            <a:fillRect/>
          </a:stretch>
        </p:blipFill>
        <p:spPr bwMode="auto">
          <a:xfrm>
            <a:off x="2894881" y="1472485"/>
            <a:ext cx="1173213" cy="11544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031530E-0CDC-B42A-3CF0-1F5FE68901F9}"/>
              </a:ext>
            </a:extLst>
          </p:cNvPr>
          <p:cNvSpPr txBox="1"/>
          <p:nvPr/>
        </p:nvSpPr>
        <p:spPr>
          <a:xfrm>
            <a:off x="2766643" y="2699283"/>
            <a:ext cx="2462454" cy="646331"/>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Cross-curriculum priorities: Aboriginal and TS Islander Histories and Culture; and Sustainability</a:t>
            </a:r>
          </a:p>
        </p:txBody>
      </p:sp>
      <p:pic>
        <p:nvPicPr>
          <p:cNvPr id="2068" name="Picture 20" descr="Cross-curriculum Priorities (Version 8.4) | The Australian Curriculum  (Version 8.4)">
            <a:extLst>
              <a:ext uri="{FF2B5EF4-FFF2-40B4-BE49-F238E27FC236}">
                <a16:creationId xmlns:a16="http://schemas.microsoft.com/office/drawing/2014/main" id="{0259ECAF-B7C7-2B12-FE0F-D7487F0F846C}"/>
              </a:ext>
            </a:extLst>
          </p:cNvPr>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4038377" y="1482089"/>
            <a:ext cx="1132666" cy="111227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409C934-3131-5A03-E446-02CAF835A8DB}"/>
              </a:ext>
            </a:extLst>
          </p:cNvPr>
          <p:cNvSpPr/>
          <p:nvPr/>
        </p:nvSpPr>
        <p:spPr>
          <a:xfrm>
            <a:off x="537036" y="5364088"/>
            <a:ext cx="5730993" cy="33843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74" name="Picture 26" descr="Mangrove Jack Ed. 16 of 47 by Lily Hass">
            <a:extLst>
              <a:ext uri="{FF2B5EF4-FFF2-40B4-BE49-F238E27FC236}">
                <a16:creationId xmlns:a16="http://schemas.microsoft.com/office/drawing/2014/main" id="{6BC8D26E-1680-D8A4-BEC0-D286DCF28CB5}"/>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35282" y="5523739"/>
            <a:ext cx="5535831" cy="304631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224FFAD-2AF4-B45C-B32B-50AC2986EADE}"/>
              </a:ext>
            </a:extLst>
          </p:cNvPr>
          <p:cNvSpPr txBox="1"/>
          <p:nvPr/>
        </p:nvSpPr>
        <p:spPr>
          <a:xfrm>
            <a:off x="527545" y="8554616"/>
            <a:ext cx="6296891" cy="215444"/>
          </a:xfrm>
          <a:prstGeom prst="rect">
            <a:avLst/>
          </a:prstGeom>
          <a:noFill/>
        </p:spPr>
        <p:txBody>
          <a:bodyPr wrap="square" rtlCol="0">
            <a:spAutoFit/>
          </a:bodyPr>
          <a:lstStyle/>
          <a:p>
            <a:r>
              <a:rPr lang="en-US" sz="800" dirty="0">
                <a:solidFill>
                  <a:schemeClr val="bg1"/>
                </a:solidFill>
                <a:latin typeface="Arial Narrow" panose="020B0604020202020204" pitchFamily="34" charset="0"/>
                <a:cs typeface="Arial Narrow" panose="020B0604020202020204" pitchFamily="34" charset="0"/>
              </a:rPr>
              <a:t>Artwork by Lily Hass https://</a:t>
            </a:r>
            <a:r>
              <a:rPr lang="en-US" sz="800" dirty="0" err="1">
                <a:solidFill>
                  <a:schemeClr val="bg1"/>
                </a:solidFill>
                <a:latin typeface="Arial Narrow" panose="020B0604020202020204" pitchFamily="34" charset="0"/>
                <a:cs typeface="Arial Narrow" panose="020B0604020202020204" pitchFamily="34" charset="0"/>
              </a:rPr>
              <a:t>bluethumb.com.au</a:t>
            </a:r>
            <a:r>
              <a:rPr lang="en-US" sz="800" dirty="0">
                <a:solidFill>
                  <a:schemeClr val="bg1"/>
                </a:solidFill>
                <a:latin typeface="Arial Narrow" panose="020B0604020202020204" pitchFamily="34" charset="0"/>
                <a:cs typeface="Arial Narrow" panose="020B0604020202020204" pitchFamily="34" charset="0"/>
              </a:rPr>
              <a:t>/lily-</a:t>
            </a:r>
            <a:r>
              <a:rPr lang="en-US" sz="800" dirty="0" err="1">
                <a:solidFill>
                  <a:schemeClr val="bg1"/>
                </a:solidFill>
                <a:latin typeface="Arial Narrow" panose="020B0604020202020204" pitchFamily="34" charset="0"/>
                <a:cs typeface="Arial Narrow" panose="020B0604020202020204" pitchFamily="34" charset="0"/>
              </a:rPr>
              <a:t>hass</a:t>
            </a:r>
            <a:endParaRPr lang="en-US" sz="800" dirty="0">
              <a:solidFill>
                <a:schemeClr val="bg1"/>
              </a:solidFill>
              <a:latin typeface="Arial Narrow" panose="020B0604020202020204" pitchFamily="34" charset="0"/>
              <a:cs typeface="Arial Narrow" panose="020B0604020202020204" pitchFamily="34" charset="0"/>
            </a:endParaRPr>
          </a:p>
        </p:txBody>
      </p:sp>
      <p:pic>
        <p:nvPicPr>
          <p:cNvPr id="2076" name="Picture 28" descr="Art icons for free download | Freepik">
            <a:extLst>
              <a:ext uri="{FF2B5EF4-FFF2-40B4-BE49-F238E27FC236}">
                <a16:creationId xmlns:a16="http://schemas.microsoft.com/office/drawing/2014/main" id="{2C116CD1-03A5-7BED-C825-06AD46ADE210}"/>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41326" y="1690970"/>
            <a:ext cx="1069000" cy="1069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72C09E0-5C3A-EEA4-F34B-1E943EFE0191}"/>
              </a:ext>
            </a:extLst>
          </p:cNvPr>
          <p:cNvSpPr txBox="1"/>
          <p:nvPr/>
        </p:nvSpPr>
        <p:spPr>
          <a:xfrm>
            <a:off x="4662813" y="2938679"/>
            <a:ext cx="1873512" cy="276999"/>
          </a:xfrm>
          <a:prstGeom prst="rect">
            <a:avLst/>
          </a:prstGeom>
          <a:noFill/>
        </p:spPr>
        <p:txBody>
          <a:bodyPr wrap="square" rtlCol="0">
            <a:spAutoFit/>
          </a:bodyPr>
          <a:lstStyle/>
          <a:p>
            <a:pPr algn="ctr"/>
            <a:r>
              <a:rPr lang="en-US" sz="1200" dirty="0">
                <a:latin typeface="Arial Narrow" panose="020B0604020202020204" pitchFamily="34" charset="0"/>
                <a:cs typeface="Arial Narrow" panose="020B0604020202020204" pitchFamily="34" charset="0"/>
              </a:rPr>
              <a:t>ART</a:t>
            </a:r>
          </a:p>
        </p:txBody>
      </p:sp>
    </p:spTree>
    <p:extLst>
      <p:ext uri="{BB962C8B-B14F-4D97-AF65-F5344CB8AC3E}">
        <p14:creationId xmlns:p14="http://schemas.microsoft.com/office/powerpoint/2010/main" val="393721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06967" y="244236"/>
            <a:ext cx="4191130" cy="523220"/>
          </a:xfrm>
          <a:prstGeom prst="rect">
            <a:avLst/>
          </a:prstGeom>
          <a:noFill/>
        </p:spPr>
        <p:txBody>
          <a:bodyPr wrap="square" rtlCol="0">
            <a:spAutoFit/>
          </a:bodyPr>
          <a:lstStyle/>
          <a:p>
            <a:pPr algn="ctr"/>
            <a:r>
              <a:rPr lang="en-US" sz="2800" b="1" dirty="0">
                <a:latin typeface="Arial Narrow" pitchFamily="34" charset="0"/>
              </a:rPr>
              <a:t>Carbon Super Stores</a:t>
            </a:r>
            <a:endParaRPr lang="en-US" sz="14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8"/>
            <a:ext cx="5677820" cy="76732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B88FAB-1265-F573-2734-E65B02372F4D}"/>
              </a:ext>
            </a:extLst>
          </p:cNvPr>
          <p:cNvSpPr txBox="1"/>
          <p:nvPr/>
        </p:nvSpPr>
        <p:spPr>
          <a:xfrm>
            <a:off x="541388" y="6108033"/>
            <a:ext cx="5820397" cy="400110"/>
          </a:xfrm>
          <a:prstGeom prst="rect">
            <a:avLst/>
          </a:prstGeom>
          <a:noFill/>
        </p:spPr>
        <p:txBody>
          <a:bodyPr wrap="square" rtlCol="0">
            <a:spAutoFit/>
          </a:bodyPr>
          <a:lstStyle/>
          <a:p>
            <a:pPr algn="ctr"/>
            <a:r>
              <a:rPr lang="en-US" sz="1100" b="1" dirty="0">
                <a:solidFill>
                  <a:schemeClr val="bg1"/>
                </a:solidFill>
                <a:latin typeface="Arial Narrow" panose="020B0604020202020204" pitchFamily="34" charset="0"/>
                <a:cs typeface="Arial Narrow" panose="020B0604020202020204" pitchFamily="34" charset="0"/>
              </a:rPr>
              <a:t>Hence, </a:t>
            </a:r>
            <a:r>
              <a:rPr lang="en-US" sz="1400" b="1" dirty="0">
                <a:solidFill>
                  <a:schemeClr val="bg1"/>
                </a:solidFill>
                <a:latin typeface="Arial Narrow" panose="020B0604020202020204" pitchFamily="34" charset="0"/>
                <a:cs typeface="Arial Narrow" panose="020B0604020202020204" pitchFamily="34" charset="0"/>
              </a:rPr>
              <a:t>mangrove forests store </a:t>
            </a:r>
            <a:r>
              <a:rPr lang="en-US" sz="2000" b="1" dirty="0">
                <a:solidFill>
                  <a:schemeClr val="bg1"/>
                </a:solidFill>
                <a:latin typeface="Arial Narrow" panose="020B0604020202020204" pitchFamily="34" charset="0"/>
                <a:cs typeface="Arial Narrow" panose="020B0604020202020204" pitchFamily="34" charset="0"/>
              </a:rPr>
              <a:t>4-10</a:t>
            </a:r>
            <a:r>
              <a:rPr lang="en-US" sz="1400" b="1" dirty="0">
                <a:solidFill>
                  <a:schemeClr val="bg1"/>
                </a:solidFill>
                <a:latin typeface="Arial Narrow" panose="020B0604020202020204" pitchFamily="34" charset="0"/>
                <a:cs typeface="Arial Narrow" panose="020B0604020202020204" pitchFamily="34" charset="0"/>
              </a:rPr>
              <a:t> times MORE carbon </a:t>
            </a:r>
            <a:r>
              <a:rPr lang="en-US" sz="1100" b="1" dirty="0">
                <a:solidFill>
                  <a:schemeClr val="bg1"/>
                </a:solidFill>
                <a:latin typeface="Arial Narrow" panose="020B0604020202020204" pitchFamily="34" charset="0"/>
                <a:cs typeface="Arial Narrow" panose="020B0604020202020204" pitchFamily="34" charset="0"/>
              </a:rPr>
              <a:t>than any other forest!</a:t>
            </a:r>
          </a:p>
        </p:txBody>
      </p:sp>
      <p:pic>
        <p:nvPicPr>
          <p:cNvPr id="4" name="Picture 3" descr="A diagram of a tree&#10;&#10;Description automatically generated">
            <a:extLst>
              <a:ext uri="{FF2B5EF4-FFF2-40B4-BE49-F238E27FC236}">
                <a16:creationId xmlns:a16="http://schemas.microsoft.com/office/drawing/2014/main" id="{E0B6DEEB-11CB-FC3B-0365-C1D130CCCD61}"/>
              </a:ext>
            </a:extLst>
          </p:cNvPr>
          <p:cNvPicPr>
            <a:picLocks noChangeAspect="1"/>
          </p:cNvPicPr>
          <p:nvPr/>
        </p:nvPicPr>
        <p:blipFill rotWithShape="1">
          <a:blip r:embed="rId3" cstate="email">
            <a:biLevel thresh="75000"/>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rcRect l="-1"/>
          <a:stretch/>
        </p:blipFill>
        <p:spPr>
          <a:xfrm>
            <a:off x="3147324" y="6553613"/>
            <a:ext cx="2955260" cy="2017278"/>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DCBD9709-F174-ABEF-D146-854D59D54716}"/>
              </a:ext>
            </a:extLst>
          </p:cNvPr>
          <p:cNvSpPr txBox="1"/>
          <p:nvPr/>
        </p:nvSpPr>
        <p:spPr>
          <a:xfrm>
            <a:off x="615922" y="1056286"/>
            <a:ext cx="5530716" cy="1446550"/>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Mangroves trap carbon </a:t>
            </a:r>
            <a:r>
              <a:rPr lang="en-US" sz="2400" b="1" dirty="0">
                <a:solidFill>
                  <a:schemeClr val="bg1"/>
                </a:solidFill>
                <a:latin typeface="Arial Narrow" panose="020B0604020202020204" pitchFamily="34" charset="0"/>
                <a:cs typeface="Arial Narrow" panose="020B0604020202020204" pitchFamily="34" charset="0"/>
              </a:rPr>
              <a:t>50</a:t>
            </a:r>
            <a:r>
              <a:rPr lang="en-US" sz="1600" b="1" dirty="0">
                <a:solidFill>
                  <a:schemeClr val="bg1"/>
                </a:solidFill>
                <a:latin typeface="Arial Narrow" panose="020B0604020202020204" pitchFamily="34" charset="0"/>
                <a:cs typeface="Arial Narrow" panose="020B0604020202020204" pitchFamily="34" charset="0"/>
              </a:rPr>
              <a:t> times faster than any other forest!</a:t>
            </a:r>
          </a:p>
          <a:p>
            <a:pPr algn="ctr"/>
            <a:r>
              <a:rPr lang="en-US" sz="1200" b="1" dirty="0">
                <a:solidFill>
                  <a:schemeClr val="bg1"/>
                </a:solidFill>
                <a:latin typeface="Arial Narrow" panose="020B0604020202020204" pitchFamily="34" charset="0"/>
                <a:cs typeface="Arial Narrow" panose="020B0604020202020204" pitchFamily="34" charset="0"/>
              </a:rPr>
              <a:t>How? </a:t>
            </a:r>
          </a:p>
          <a:p>
            <a:pPr algn="ctr"/>
            <a:r>
              <a:rPr lang="en-US" sz="1400" b="1" dirty="0">
                <a:solidFill>
                  <a:schemeClr val="bg1"/>
                </a:solidFill>
                <a:latin typeface="Arial Narrow" panose="020B0604020202020204" pitchFamily="34" charset="0"/>
                <a:cs typeface="Arial Narrow" panose="020B0604020202020204" pitchFamily="34" charset="0"/>
              </a:rPr>
              <a:t>Mangroves have adapted to living in very salty environments </a:t>
            </a:r>
          </a:p>
          <a:p>
            <a:pPr algn="ctr"/>
            <a:r>
              <a:rPr lang="en-US" sz="1400" b="1" dirty="0">
                <a:solidFill>
                  <a:schemeClr val="bg1"/>
                </a:solidFill>
                <a:latin typeface="Arial Narrow" panose="020B0604020202020204" pitchFamily="34" charset="0"/>
                <a:cs typeface="Arial Narrow" panose="020B0604020202020204" pitchFamily="34" charset="0"/>
              </a:rPr>
              <a:t>by dropping lots of leaves (containing salt) </a:t>
            </a:r>
            <a:r>
              <a:rPr lang="en-US" sz="1400" b="1" i="1" dirty="0">
                <a:solidFill>
                  <a:schemeClr val="bg1"/>
                </a:solidFill>
                <a:latin typeface="Arial Narrow" panose="020B0604020202020204" pitchFamily="34" charset="0"/>
                <a:cs typeface="Arial Narrow" panose="020B0604020202020204" pitchFamily="34" charset="0"/>
              </a:rPr>
              <a:t>all</a:t>
            </a:r>
            <a:r>
              <a:rPr lang="en-US" sz="1400" b="1" dirty="0">
                <a:solidFill>
                  <a:schemeClr val="bg1"/>
                </a:solidFill>
                <a:latin typeface="Arial Narrow" panose="020B0604020202020204" pitchFamily="34" charset="0"/>
                <a:cs typeface="Arial Narrow" panose="020B0604020202020204" pitchFamily="34" charset="0"/>
              </a:rPr>
              <a:t> the time.</a:t>
            </a:r>
          </a:p>
          <a:p>
            <a:pPr algn="ctr"/>
            <a:endParaRPr lang="en-US" sz="1200" b="1" dirty="0">
              <a:solidFill>
                <a:schemeClr val="bg1"/>
              </a:solidFill>
              <a:latin typeface="Arial Narrow" panose="020B0604020202020204" pitchFamily="34" charset="0"/>
              <a:cs typeface="Arial Narrow" panose="020B0604020202020204" pitchFamily="34" charset="0"/>
            </a:endParaRPr>
          </a:p>
          <a:p>
            <a:pPr algn="ctr"/>
            <a:r>
              <a:rPr lang="en-US" sz="1200" b="1" dirty="0">
                <a:solidFill>
                  <a:schemeClr val="bg1"/>
                </a:solidFill>
                <a:latin typeface="Arial Narrow" panose="020B0604020202020204" pitchFamily="34" charset="0"/>
                <a:cs typeface="Arial Narrow" panose="020B0604020202020204" pitchFamily="34" charset="0"/>
              </a:rPr>
              <a:t>This rapid leaf production and leaf turnover rates trap more carbon than any other forest.</a:t>
            </a:r>
          </a:p>
        </p:txBody>
      </p:sp>
      <p:sp>
        <p:nvSpPr>
          <p:cNvPr id="11" name="TextBox 10">
            <a:extLst>
              <a:ext uri="{FF2B5EF4-FFF2-40B4-BE49-F238E27FC236}">
                <a16:creationId xmlns:a16="http://schemas.microsoft.com/office/drawing/2014/main" id="{9F5ABA74-90F2-A147-3753-2E7A6F3A4691}"/>
              </a:ext>
            </a:extLst>
          </p:cNvPr>
          <p:cNvSpPr txBox="1"/>
          <p:nvPr/>
        </p:nvSpPr>
        <p:spPr>
          <a:xfrm>
            <a:off x="754083" y="6538895"/>
            <a:ext cx="2376264" cy="2046714"/>
          </a:xfrm>
          <a:prstGeom prst="rect">
            <a:avLst/>
          </a:prstGeom>
          <a:noFill/>
        </p:spPr>
        <p:txBody>
          <a:bodyPr wrap="square" rtlCol="0">
            <a:spAutoFit/>
          </a:bodyPr>
          <a:lstStyle/>
          <a:p>
            <a:pPr algn="ctr"/>
            <a:r>
              <a:rPr lang="en-US" sz="1400" b="1" dirty="0">
                <a:solidFill>
                  <a:schemeClr val="bg1"/>
                </a:solidFill>
                <a:latin typeface="Arial Narrow" panose="020B0604020202020204" pitchFamily="34" charset="0"/>
                <a:cs typeface="Arial Narrow" panose="020B0604020202020204" pitchFamily="34" charset="0"/>
              </a:rPr>
              <a:t>Walk into a mangrove forest. </a:t>
            </a:r>
          </a:p>
          <a:p>
            <a:pPr algn="ctr"/>
            <a:r>
              <a:rPr lang="en-US" sz="1100" b="1" dirty="0">
                <a:solidFill>
                  <a:schemeClr val="bg1"/>
                </a:solidFill>
                <a:latin typeface="Arial Narrow" panose="020B0604020202020204" pitchFamily="34" charset="0"/>
                <a:cs typeface="Arial Narrow" panose="020B0604020202020204" pitchFamily="34" charset="0"/>
              </a:rPr>
              <a:t>Is there a healthy population of crabs? </a:t>
            </a:r>
          </a:p>
          <a:p>
            <a:pPr algn="ctr"/>
            <a:r>
              <a:rPr lang="en-US" sz="1200" b="1" dirty="0">
                <a:solidFill>
                  <a:schemeClr val="bg1"/>
                </a:solidFill>
                <a:latin typeface="Arial Narrow" panose="020B0604020202020204" pitchFamily="34" charset="0"/>
                <a:cs typeface="Arial Narrow" panose="020B0604020202020204" pitchFamily="34" charset="0"/>
              </a:rPr>
              <a:t>Can you see lots of burrows? </a:t>
            </a:r>
          </a:p>
          <a:p>
            <a:pPr algn="ctr"/>
            <a:r>
              <a:rPr lang="en-US" sz="1200" b="1" dirty="0">
                <a:solidFill>
                  <a:schemeClr val="bg1"/>
                </a:solidFill>
                <a:latin typeface="Arial Narrow" panose="020B0604020202020204" pitchFamily="34" charset="0"/>
                <a:cs typeface="Arial Narrow" panose="020B0604020202020204" pitchFamily="34" charset="0"/>
              </a:rPr>
              <a:t>How many leaves do you see? </a:t>
            </a:r>
          </a:p>
          <a:p>
            <a:pPr algn="ctr"/>
            <a:r>
              <a:rPr lang="en-US" sz="1200" b="1" dirty="0">
                <a:solidFill>
                  <a:schemeClr val="bg1"/>
                </a:solidFill>
                <a:latin typeface="Arial Narrow" panose="020B0604020202020204" pitchFamily="34" charset="0"/>
                <a:cs typeface="Arial Narrow" panose="020B0604020202020204" pitchFamily="34" charset="0"/>
              </a:rPr>
              <a:t>Not many?</a:t>
            </a:r>
          </a:p>
          <a:p>
            <a:pPr algn="ctr"/>
            <a:endParaRPr lang="en-US" sz="200" b="1" dirty="0">
              <a:solidFill>
                <a:schemeClr val="bg1"/>
              </a:solidFill>
              <a:latin typeface="Arial Narrow" panose="020B0604020202020204" pitchFamily="34" charset="0"/>
              <a:cs typeface="Arial Narrow" panose="020B0604020202020204" pitchFamily="34" charset="0"/>
            </a:endParaRPr>
          </a:p>
          <a:p>
            <a:pPr algn="ctr"/>
            <a:r>
              <a:rPr lang="en-US" sz="1400" b="1" dirty="0">
                <a:solidFill>
                  <a:schemeClr val="bg1"/>
                </a:solidFill>
                <a:latin typeface="Arial Narrow" panose="020B0604020202020204" pitchFamily="34" charset="0"/>
                <a:cs typeface="Arial Narrow" panose="020B0604020202020204" pitchFamily="34" charset="0"/>
              </a:rPr>
              <a:t>Crabs are super efficient at burying the leaves.  </a:t>
            </a:r>
          </a:p>
          <a:p>
            <a:pPr algn="ctr"/>
            <a:r>
              <a:rPr lang="en-US" sz="1200" b="1" dirty="0">
                <a:solidFill>
                  <a:schemeClr val="bg1"/>
                </a:solidFill>
                <a:latin typeface="Arial Narrow" panose="020B0604020202020204" pitchFamily="34" charset="0"/>
                <a:cs typeface="Arial Narrow" panose="020B0604020202020204" pitchFamily="34" charset="0"/>
              </a:rPr>
              <a:t>Lots of crabs = very few leaves </a:t>
            </a:r>
          </a:p>
          <a:p>
            <a:pPr algn="ctr"/>
            <a:r>
              <a:rPr lang="en-US" sz="1200" b="1" dirty="0">
                <a:solidFill>
                  <a:schemeClr val="bg1"/>
                </a:solidFill>
                <a:latin typeface="Arial Narrow" panose="020B0604020202020204" pitchFamily="34" charset="0"/>
                <a:cs typeface="Arial Narrow" panose="020B0604020202020204" pitchFamily="34" charset="0"/>
              </a:rPr>
              <a:t>(now buried and stored as carbon under the ground).  </a:t>
            </a:r>
          </a:p>
        </p:txBody>
      </p:sp>
      <p:pic>
        <p:nvPicPr>
          <p:cNvPr id="1026" name="Picture 2" descr="Fiddler crab (genus Uca) – Our Wild World">
            <a:extLst>
              <a:ext uri="{FF2B5EF4-FFF2-40B4-BE49-F238E27FC236}">
                <a16:creationId xmlns:a16="http://schemas.microsoft.com/office/drawing/2014/main" id="{A49D87FD-0225-1493-8BEC-467E54450B5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82064" y="2622289"/>
            <a:ext cx="5242874" cy="34952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844183-C016-5CEE-B96C-BA7F2F011BB8}"/>
              </a:ext>
            </a:extLst>
          </p:cNvPr>
          <p:cNvSpPr txBox="1"/>
          <p:nvPr/>
        </p:nvSpPr>
        <p:spPr>
          <a:xfrm>
            <a:off x="754083" y="5932846"/>
            <a:ext cx="3429000" cy="215444"/>
          </a:xfrm>
          <a:prstGeom prst="rect">
            <a:avLst/>
          </a:prstGeom>
          <a:noFill/>
        </p:spPr>
        <p:txBody>
          <a:bodyPr wrap="square">
            <a:spAutoFit/>
          </a:bodyPr>
          <a:lstStyle/>
          <a:p>
            <a:r>
              <a:rPr lang="en-US" sz="800" dirty="0">
                <a:latin typeface="Arial Narrow" panose="020B0604020202020204" pitchFamily="34" charset="0"/>
                <a:cs typeface="Arial Narrow" panose="020B0604020202020204" pitchFamily="34" charset="0"/>
              </a:rPr>
              <a:t>Photo: Fidler Crab © Our Wild World</a:t>
            </a:r>
          </a:p>
        </p:txBody>
      </p:sp>
    </p:spTree>
    <p:extLst>
      <p:ext uri="{BB962C8B-B14F-4D97-AF65-F5344CB8AC3E}">
        <p14:creationId xmlns:p14="http://schemas.microsoft.com/office/powerpoint/2010/main" val="301624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730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48992" y="161644"/>
            <a:ext cx="4191130" cy="707886"/>
          </a:xfrm>
          <a:prstGeom prst="rect">
            <a:avLst/>
          </a:prstGeom>
          <a:noFill/>
        </p:spPr>
        <p:txBody>
          <a:bodyPr wrap="square" rtlCol="0">
            <a:spAutoFit/>
          </a:bodyPr>
          <a:lstStyle/>
          <a:p>
            <a:pPr algn="ctr"/>
            <a:r>
              <a:rPr lang="en-US" sz="2800" b="1" dirty="0">
                <a:latin typeface="Arial Narrow" pitchFamily="34" charset="0"/>
              </a:rPr>
              <a:t>Jock Mackenzie</a:t>
            </a:r>
          </a:p>
          <a:p>
            <a:pPr algn="ctr"/>
            <a:r>
              <a:rPr lang="en-US" sz="1200" dirty="0">
                <a:latin typeface="Arial Narrow" pitchFamily="34" charset="0"/>
              </a:rPr>
              <a:t>The scientist for this program</a:t>
            </a:r>
            <a:endParaRPr lang="en-US" sz="800" dirty="0">
              <a:latin typeface="Arial Narrow" pitchFamily="34" charset="0"/>
            </a:endParaRPr>
          </a:p>
        </p:txBody>
      </p:sp>
      <p:sp>
        <p:nvSpPr>
          <p:cNvPr id="8" name="Rectangle 7">
            <a:extLst>
              <a:ext uri="{FF2B5EF4-FFF2-40B4-BE49-F238E27FC236}">
                <a16:creationId xmlns:a16="http://schemas.microsoft.com/office/drawing/2014/main" id="{EE27709F-34CA-41DB-D45F-32099CA50F41}"/>
              </a:ext>
            </a:extLst>
          </p:cNvPr>
          <p:cNvSpPr/>
          <p:nvPr/>
        </p:nvSpPr>
        <p:spPr>
          <a:xfrm>
            <a:off x="564258" y="1043608"/>
            <a:ext cx="5677820" cy="7673249"/>
          </a:xfrm>
          <a:prstGeom prst="rect">
            <a:avLst/>
          </a:prstGeom>
          <a:solidFill>
            <a:schemeClr val="bg1">
              <a:lumMod val="8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l" fontAlgn="ctr"/>
            <a:endParaRPr lang="en-AU" sz="1200" b="0" i="0" dirty="0">
              <a:effectLst/>
              <a:latin typeface="-apple-system"/>
            </a:endParaRPr>
          </a:p>
        </p:txBody>
      </p:sp>
      <p:sp>
        <p:nvSpPr>
          <p:cNvPr id="5" name="TextBox 4">
            <a:extLst>
              <a:ext uri="{FF2B5EF4-FFF2-40B4-BE49-F238E27FC236}">
                <a16:creationId xmlns:a16="http://schemas.microsoft.com/office/drawing/2014/main" id="{DCBD9709-F174-ABEF-D146-854D59D54716}"/>
              </a:ext>
            </a:extLst>
          </p:cNvPr>
          <p:cNvSpPr txBox="1"/>
          <p:nvPr/>
        </p:nvSpPr>
        <p:spPr>
          <a:xfrm>
            <a:off x="726942" y="1082612"/>
            <a:ext cx="5404116" cy="338554"/>
          </a:xfrm>
          <a:prstGeom prst="rect">
            <a:avLst/>
          </a:prstGeom>
          <a:noFill/>
        </p:spPr>
        <p:txBody>
          <a:bodyPr wrap="square" rtlCol="0">
            <a:spAutoFit/>
          </a:bodyPr>
          <a:lstStyle/>
          <a:p>
            <a:pPr algn="ctr"/>
            <a:r>
              <a:rPr lang="en-US" sz="1600" b="1" dirty="0">
                <a:latin typeface="Arial Narrow" panose="020B0604020202020204" pitchFamily="34" charset="0"/>
                <a:cs typeface="Arial Narrow" panose="020B0604020202020204" pitchFamily="34" charset="0"/>
              </a:rPr>
              <a:t>HELP JOCK save the mangroves!</a:t>
            </a:r>
            <a:endParaRPr lang="en-US" sz="1200" b="1" dirty="0">
              <a:latin typeface="Arial Narrow" panose="020B0604020202020204" pitchFamily="34" charset="0"/>
              <a:cs typeface="Arial Narrow" panose="020B0604020202020204" pitchFamily="34" charset="0"/>
            </a:endParaRPr>
          </a:p>
        </p:txBody>
      </p:sp>
      <p:sp>
        <p:nvSpPr>
          <p:cNvPr id="12" name="TextBox 11">
            <a:extLst>
              <a:ext uri="{FF2B5EF4-FFF2-40B4-BE49-F238E27FC236}">
                <a16:creationId xmlns:a16="http://schemas.microsoft.com/office/drawing/2014/main" id="{3BC543A1-F5E4-97A2-1D92-7F664AAD251B}"/>
              </a:ext>
            </a:extLst>
          </p:cNvPr>
          <p:cNvSpPr txBox="1"/>
          <p:nvPr/>
        </p:nvSpPr>
        <p:spPr>
          <a:xfrm>
            <a:off x="726942" y="7390414"/>
            <a:ext cx="5404115" cy="1323439"/>
          </a:xfrm>
          <a:prstGeom prst="rect">
            <a:avLst/>
          </a:prstGeom>
          <a:noFill/>
        </p:spPr>
        <p:txBody>
          <a:bodyPr wrap="square" rtlCol="0">
            <a:spAutoFit/>
          </a:bodyPr>
          <a:lstStyle/>
          <a:p>
            <a:pPr algn="ctr"/>
            <a:r>
              <a:rPr lang="en-US" sz="1600" b="1" dirty="0">
                <a:latin typeface="Arial Narrow" panose="020B0604020202020204" pitchFamily="34" charset="0"/>
                <a:cs typeface="Arial Narrow" panose="020B0604020202020204" pitchFamily="34" charset="0"/>
              </a:rPr>
              <a:t>Jock will turn your data into</a:t>
            </a:r>
            <a:r>
              <a:rPr lang="en-US" sz="1600" b="1" i="1" dirty="0">
                <a:latin typeface="Arial Narrow" panose="020B0604020202020204" pitchFamily="34" charset="0"/>
                <a:cs typeface="Arial Narrow" panose="020B0604020202020204" pitchFamily="34" charset="0"/>
              </a:rPr>
              <a:t> meaningful </a:t>
            </a:r>
            <a:r>
              <a:rPr lang="en-US" sz="1600" b="1" dirty="0">
                <a:latin typeface="Arial Narrow" panose="020B0604020202020204" pitchFamily="34" charset="0"/>
                <a:cs typeface="Arial Narrow" panose="020B0604020202020204" pitchFamily="34" charset="0"/>
              </a:rPr>
              <a:t>outcomes for mangroves. But he needs more data. He can’t do it on his own. </a:t>
            </a:r>
          </a:p>
          <a:p>
            <a:pPr algn="ctr"/>
            <a:r>
              <a:rPr lang="en-US" sz="1600" b="1" dirty="0">
                <a:latin typeface="Arial Narrow" panose="020B0604020202020204" pitchFamily="34" charset="0"/>
                <a:cs typeface="Arial Narrow" panose="020B0604020202020204" pitchFamily="34" charset="0"/>
              </a:rPr>
              <a:t>Jock developed this methodology so you can help him collect the data he needs to save the mangroves. It’s easy and it’s fun!  </a:t>
            </a:r>
          </a:p>
          <a:p>
            <a:pPr algn="ctr"/>
            <a:r>
              <a:rPr lang="en-US" sz="1600" b="1" dirty="0">
                <a:latin typeface="Arial Narrow" panose="020B0604020202020204" pitchFamily="34" charset="0"/>
                <a:cs typeface="Arial Narrow" panose="020B0604020202020204" pitchFamily="34" charset="0"/>
              </a:rPr>
              <a:t>Email your data to him directly at: </a:t>
            </a:r>
            <a:r>
              <a:rPr lang="en-US" sz="1600" b="1" dirty="0" err="1">
                <a:latin typeface="Arial Narrow" panose="020B0604020202020204" pitchFamily="34" charset="0"/>
                <a:cs typeface="Arial Narrow" panose="020B0604020202020204" pitchFamily="34" charset="0"/>
              </a:rPr>
              <a:t>jmackenzie@earthwatch.org.au</a:t>
            </a:r>
            <a:endParaRPr lang="en-US" sz="1200" b="1" dirty="0">
              <a:latin typeface="Arial Narrow" panose="020B0604020202020204" pitchFamily="34" charset="0"/>
              <a:cs typeface="Arial Narrow" panose="020B0604020202020204" pitchFamily="34" charset="0"/>
            </a:endParaRPr>
          </a:p>
        </p:txBody>
      </p:sp>
      <p:sp>
        <p:nvSpPr>
          <p:cNvPr id="6" name="Rectangle 5">
            <a:extLst>
              <a:ext uri="{FF2B5EF4-FFF2-40B4-BE49-F238E27FC236}">
                <a16:creationId xmlns:a16="http://schemas.microsoft.com/office/drawing/2014/main" id="{F87C5EE6-5A57-7912-F30A-E3E3C1B28FE5}"/>
              </a:ext>
            </a:extLst>
          </p:cNvPr>
          <p:cNvSpPr/>
          <p:nvPr/>
        </p:nvSpPr>
        <p:spPr>
          <a:xfrm>
            <a:off x="801800" y="1458562"/>
            <a:ext cx="5214001" cy="5894456"/>
          </a:xfrm>
          <a:prstGeom prst="rect">
            <a:avLst/>
          </a:prstGeom>
          <a:solidFill>
            <a:schemeClr val="tx1"/>
          </a:solidFill>
          <a:ln w="31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8EB3B7-D031-46FA-1249-B14B3ECC052C}"/>
              </a:ext>
            </a:extLst>
          </p:cNvPr>
          <p:cNvSpPr txBox="1"/>
          <p:nvPr/>
        </p:nvSpPr>
        <p:spPr>
          <a:xfrm>
            <a:off x="890589" y="5060446"/>
            <a:ext cx="5043381" cy="1031051"/>
          </a:xfrm>
          <a:prstGeom prst="rect">
            <a:avLst/>
          </a:prstGeom>
          <a:noFill/>
        </p:spPr>
        <p:txBody>
          <a:bodyPr wrap="square" rtlCol="0">
            <a:spAutoFit/>
          </a:bodyPr>
          <a:lstStyle/>
          <a:p>
            <a:pPr algn="l" fontAlgn="ctr"/>
            <a:r>
              <a:rPr lang="en-AU" sz="1100" b="1" i="0" dirty="0">
                <a:solidFill>
                  <a:schemeClr val="bg1"/>
                </a:solidFill>
                <a:effectLst/>
                <a:latin typeface="-apple-system"/>
              </a:rPr>
              <a:t>Jock Mackenzie</a:t>
            </a:r>
          </a:p>
          <a:p>
            <a:pPr algn="l" fontAlgn="auto"/>
            <a:r>
              <a:rPr lang="en-AU" sz="1000" b="0" i="0" dirty="0">
                <a:solidFill>
                  <a:schemeClr val="bg1"/>
                </a:solidFill>
                <a:effectLst/>
                <a:latin typeface="-apple-system"/>
              </a:rPr>
              <a:t>Wetlands Program Manager and </a:t>
            </a:r>
            <a:r>
              <a:rPr lang="en-AU" sz="1000" b="0" i="0" dirty="0" err="1">
                <a:solidFill>
                  <a:schemeClr val="bg1"/>
                </a:solidFill>
                <a:effectLst/>
                <a:latin typeface="-apple-system"/>
              </a:rPr>
              <a:t>MangroveWatch</a:t>
            </a:r>
            <a:r>
              <a:rPr lang="en-AU" sz="1000" b="0" i="0" dirty="0">
                <a:solidFill>
                  <a:schemeClr val="bg1"/>
                </a:solidFill>
                <a:effectLst/>
                <a:latin typeface="-apple-system"/>
              </a:rPr>
              <a:t> Coordinator @ </a:t>
            </a:r>
            <a:r>
              <a:rPr lang="en-AU" sz="1000" b="0" i="0" dirty="0" err="1">
                <a:solidFill>
                  <a:schemeClr val="bg1"/>
                </a:solidFill>
                <a:effectLst/>
                <a:latin typeface="-apple-system"/>
              </a:rPr>
              <a:t>Earthwatch</a:t>
            </a:r>
            <a:r>
              <a:rPr lang="en-AU" sz="1000" b="0" i="0" dirty="0">
                <a:solidFill>
                  <a:schemeClr val="bg1"/>
                </a:solidFill>
                <a:effectLst/>
                <a:latin typeface="-apple-system"/>
              </a:rPr>
              <a:t> Institute Australia Mangrove and Saltmarsh Conservation and Management through Citizen Science. </a:t>
            </a:r>
          </a:p>
          <a:p>
            <a:pPr algn="l" fontAlgn="auto"/>
            <a:r>
              <a:rPr lang="en-AU" sz="1000" b="0" i="0" dirty="0">
                <a:solidFill>
                  <a:schemeClr val="bg1"/>
                </a:solidFill>
                <a:effectLst/>
                <a:latin typeface="-apple-system"/>
              </a:rPr>
              <a:t>Founder and Co-Director of </a:t>
            </a:r>
            <a:r>
              <a:rPr lang="en-AU" sz="1000" b="0" i="0" dirty="0" err="1">
                <a:solidFill>
                  <a:schemeClr val="bg1"/>
                </a:solidFill>
                <a:effectLst/>
                <a:latin typeface="-apple-system"/>
              </a:rPr>
              <a:t>MangroveWatch</a:t>
            </a:r>
            <a:r>
              <a:rPr lang="en-AU" sz="1000" b="0" i="0" dirty="0">
                <a:solidFill>
                  <a:schemeClr val="bg1"/>
                </a:solidFill>
                <a:effectLst/>
                <a:latin typeface="-apple-system"/>
              </a:rPr>
              <a:t> - a community science partnership to educate, engage and empower local communities to protect and improve mangrove habitats through local management initiatives. 15+ years playing in the mangrove mud. </a:t>
            </a:r>
          </a:p>
        </p:txBody>
      </p:sp>
      <p:pic>
        <p:nvPicPr>
          <p:cNvPr id="15" name="Picture 14">
            <a:extLst>
              <a:ext uri="{FF2B5EF4-FFF2-40B4-BE49-F238E27FC236}">
                <a16:creationId xmlns:a16="http://schemas.microsoft.com/office/drawing/2014/main" id="{A69A62F2-2092-0C51-1376-42B939E7C96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431853" y="1544622"/>
            <a:ext cx="2440494" cy="3381747"/>
          </a:xfrm>
          <a:prstGeom prst="rect">
            <a:avLst/>
          </a:prstGeom>
          <a:ln>
            <a:solidFill>
              <a:schemeClr val="bg1"/>
            </a:solidFill>
          </a:ln>
        </p:spPr>
      </p:pic>
      <p:pic>
        <p:nvPicPr>
          <p:cNvPr id="16" name="Picture 15">
            <a:extLst>
              <a:ext uri="{FF2B5EF4-FFF2-40B4-BE49-F238E27FC236}">
                <a16:creationId xmlns:a16="http://schemas.microsoft.com/office/drawing/2014/main" id="{09612296-CAFF-DE9D-4F94-B13286C4F0D9}"/>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938597" y="1544622"/>
            <a:ext cx="2288955" cy="3381747"/>
          </a:xfrm>
          <a:prstGeom prst="rect">
            <a:avLst/>
          </a:prstGeom>
          <a:ln>
            <a:solidFill>
              <a:schemeClr val="bg1"/>
            </a:solidFill>
          </a:ln>
        </p:spPr>
      </p:pic>
      <p:pic>
        <p:nvPicPr>
          <p:cNvPr id="17" name="Picture 2" descr="MangroveWatch — NSW Landcare Gateway">
            <a:extLst>
              <a:ext uri="{FF2B5EF4-FFF2-40B4-BE49-F238E27FC236}">
                <a16:creationId xmlns:a16="http://schemas.microsoft.com/office/drawing/2014/main" id="{53168D6F-B6E9-8280-6B8E-ED4FE490D4C6}"/>
              </a:ext>
            </a:extLst>
          </p:cNvPr>
          <p:cNvPicPr>
            <a:picLocks noChangeAspect="1" noChangeArrowheads="1"/>
          </p:cNvPicPr>
          <p:nvPr/>
        </p:nvPicPr>
        <p:blipFill>
          <a:blip r:embed="rId7" cstate="email">
            <a:biLevel thresh="75000"/>
            <a:extLst>
              <a:ext uri="{28A0092B-C50C-407E-A947-70E740481C1C}">
                <a14:useLocalDpi xmlns:a14="http://schemas.microsoft.com/office/drawing/2010/main"/>
              </a:ext>
            </a:extLst>
          </a:blip>
          <a:srcRect/>
          <a:stretch>
            <a:fillRect/>
          </a:stretch>
        </p:blipFill>
        <p:spPr bwMode="auto">
          <a:xfrm>
            <a:off x="940362" y="6255693"/>
            <a:ext cx="2394395" cy="10259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31DD8CA-480C-795A-39C1-70E8798304B4}"/>
              </a:ext>
            </a:extLst>
          </p:cNvPr>
          <p:cNvSpPr/>
          <p:nvPr/>
        </p:nvSpPr>
        <p:spPr>
          <a:xfrm>
            <a:off x="3464148" y="6249362"/>
            <a:ext cx="2469822" cy="10310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descr="Earthwatch Australia">
            <a:extLst>
              <a:ext uri="{FF2B5EF4-FFF2-40B4-BE49-F238E27FC236}">
                <a16:creationId xmlns:a16="http://schemas.microsoft.com/office/drawing/2014/main" id="{306C3B5B-108C-93EF-BD8E-795A731F53D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63325" y="6532290"/>
            <a:ext cx="2309022" cy="49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66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284338" y="242898"/>
            <a:ext cx="4191130" cy="523220"/>
          </a:xfrm>
          <a:prstGeom prst="rect">
            <a:avLst/>
          </a:prstGeom>
          <a:noFill/>
        </p:spPr>
        <p:txBody>
          <a:bodyPr wrap="square" rtlCol="0">
            <a:spAutoFit/>
          </a:bodyPr>
          <a:lstStyle/>
          <a:p>
            <a:pPr algn="ctr"/>
            <a:r>
              <a:rPr lang="en-US" sz="2800" b="1" dirty="0">
                <a:latin typeface="Arial Narrow" pitchFamily="34" charset="0"/>
              </a:rPr>
              <a:t>Equipment</a:t>
            </a:r>
            <a:endParaRPr lang="en-US" sz="1400" dirty="0">
              <a:latin typeface="Arial Narrow" pitchFamily="34" charset="0"/>
            </a:endParaRPr>
          </a:p>
        </p:txBody>
      </p:sp>
      <p:pic>
        <p:nvPicPr>
          <p:cNvPr id="6" name="Picture 6" descr="Suunto A-10 SH Compass - Imported from Suunto by Prospectors.">
            <a:extLst>
              <a:ext uri="{FF2B5EF4-FFF2-40B4-BE49-F238E27FC236}">
                <a16:creationId xmlns:a16="http://schemas.microsoft.com/office/drawing/2014/main" id="{AEAE7B6B-7723-0DC3-3306-AD54E071046E}"/>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043238" y="2134977"/>
            <a:ext cx="871604" cy="17281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C441CFB-38E7-B40A-7769-0A84E04E9A39}"/>
              </a:ext>
            </a:extLst>
          </p:cNvPr>
          <p:cNvSpPr/>
          <p:nvPr/>
        </p:nvSpPr>
        <p:spPr>
          <a:xfrm>
            <a:off x="564258" y="1043609"/>
            <a:ext cx="5677820" cy="3339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5465E8-40DE-D437-4FDF-A20D9C1B214B}"/>
              </a:ext>
            </a:extLst>
          </p:cNvPr>
          <p:cNvSpPr txBox="1"/>
          <p:nvPr/>
        </p:nvSpPr>
        <p:spPr>
          <a:xfrm>
            <a:off x="583022" y="1061418"/>
            <a:ext cx="581904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1: Tick the box to remember what each group has packed in their equipment bag</a:t>
            </a:r>
          </a:p>
        </p:txBody>
      </p:sp>
      <p:pic>
        <p:nvPicPr>
          <p:cNvPr id="5122" name="Picture 2" descr="Soft Ruler 1.5M 60&amp;#034; Measure Tape Sewing Tailor Body Measuring Tape  Flexible | eBay">
            <a:extLst>
              <a:ext uri="{FF2B5EF4-FFF2-40B4-BE49-F238E27FC236}">
                <a16:creationId xmlns:a16="http://schemas.microsoft.com/office/drawing/2014/main" id="{8E8A2B0F-65BB-4EDD-93DA-9AA41E85AEFD}"/>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4293096" y="5920094"/>
            <a:ext cx="1954303" cy="10148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rge Calipers | precise measurement ✓ Willtec measuring technologies |  willtec.de">
            <a:extLst>
              <a:ext uri="{FF2B5EF4-FFF2-40B4-BE49-F238E27FC236}">
                <a16:creationId xmlns:a16="http://schemas.microsoft.com/office/drawing/2014/main" id="{5DED885F-73B7-D5CF-2167-A85076786FFB}"/>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529620" y="4572000"/>
            <a:ext cx="1700808" cy="1219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56D3F5-7033-5B30-48AE-143EB71C789E}"/>
              </a:ext>
            </a:extLst>
          </p:cNvPr>
          <p:cNvSpPr txBox="1"/>
          <p:nvPr/>
        </p:nvSpPr>
        <p:spPr>
          <a:xfrm>
            <a:off x="5257768" y="5614666"/>
            <a:ext cx="531124" cy="369332"/>
          </a:xfrm>
          <a:prstGeom prst="rect">
            <a:avLst/>
          </a:prstGeom>
          <a:noFill/>
        </p:spPr>
        <p:txBody>
          <a:bodyPr wrap="square" rtlCol="0">
            <a:spAutoFit/>
          </a:bodyPr>
          <a:lstStyle/>
          <a:p>
            <a:r>
              <a:rPr lang="en-US" dirty="0"/>
              <a:t>OR</a:t>
            </a:r>
          </a:p>
        </p:txBody>
      </p:sp>
      <p:sp>
        <p:nvSpPr>
          <p:cNvPr id="18" name="TextBox 17">
            <a:extLst>
              <a:ext uri="{FF2B5EF4-FFF2-40B4-BE49-F238E27FC236}">
                <a16:creationId xmlns:a16="http://schemas.microsoft.com/office/drawing/2014/main" id="{58F3A6BF-691C-942F-3823-364DF59C6B75}"/>
              </a:ext>
            </a:extLst>
          </p:cNvPr>
          <p:cNvSpPr txBox="1"/>
          <p:nvPr/>
        </p:nvSpPr>
        <p:spPr>
          <a:xfrm>
            <a:off x="4961905" y="4038080"/>
            <a:ext cx="1440160" cy="646331"/>
          </a:xfrm>
          <a:prstGeom prst="rect">
            <a:avLst/>
          </a:prstGeom>
          <a:noFill/>
        </p:spPr>
        <p:txBody>
          <a:bodyPr wrap="square" rtlCol="0">
            <a:spAutoFit/>
          </a:bodyPr>
          <a:lstStyle/>
          <a:p>
            <a:r>
              <a:rPr lang="en-US" sz="1200" dirty="0" err="1">
                <a:latin typeface="Arial Narrow" panose="020B0604020202020204" pitchFamily="34" charset="0"/>
                <a:cs typeface="Arial Narrow" panose="020B0604020202020204" pitchFamily="34" charset="0"/>
              </a:rPr>
              <a:t>Callipers</a:t>
            </a:r>
            <a:r>
              <a:rPr lang="en-US" sz="1200" dirty="0">
                <a:latin typeface="Arial Narrow" panose="020B0604020202020204" pitchFamily="34" charset="0"/>
                <a:cs typeface="Arial Narrow" panose="020B0604020202020204" pitchFamily="34" charset="0"/>
              </a:rPr>
              <a:t> to measure tree girth (circumference)</a:t>
            </a:r>
          </a:p>
        </p:txBody>
      </p:sp>
      <p:sp>
        <p:nvSpPr>
          <p:cNvPr id="19" name="TextBox 18">
            <a:extLst>
              <a:ext uri="{FF2B5EF4-FFF2-40B4-BE49-F238E27FC236}">
                <a16:creationId xmlns:a16="http://schemas.microsoft.com/office/drawing/2014/main" id="{9E2CFD96-A4DC-A6AA-AF48-60078B62C6DD}"/>
              </a:ext>
            </a:extLst>
          </p:cNvPr>
          <p:cNvSpPr txBox="1"/>
          <p:nvPr/>
        </p:nvSpPr>
        <p:spPr>
          <a:xfrm>
            <a:off x="4921159" y="1547664"/>
            <a:ext cx="1379910" cy="46166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Compass to measure transect direction</a:t>
            </a:r>
          </a:p>
        </p:txBody>
      </p:sp>
      <p:sp>
        <p:nvSpPr>
          <p:cNvPr id="20" name="TextBox 19">
            <a:extLst>
              <a:ext uri="{FF2B5EF4-FFF2-40B4-BE49-F238E27FC236}">
                <a16:creationId xmlns:a16="http://schemas.microsoft.com/office/drawing/2014/main" id="{A9AEF50E-D8DC-E8A3-53FE-9E58212348A5}"/>
              </a:ext>
            </a:extLst>
          </p:cNvPr>
          <p:cNvSpPr txBox="1"/>
          <p:nvPr/>
        </p:nvSpPr>
        <p:spPr>
          <a:xfrm>
            <a:off x="798075" y="1606599"/>
            <a:ext cx="2304256"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Transect (tape measure)</a:t>
            </a:r>
          </a:p>
        </p:txBody>
      </p:sp>
      <p:pic>
        <p:nvPicPr>
          <p:cNvPr id="5128" name="Picture 8" descr="AGORA 330 Feet (100m) Field Tape Measure - Amazon.com">
            <a:extLst>
              <a:ext uri="{FF2B5EF4-FFF2-40B4-BE49-F238E27FC236}">
                <a16:creationId xmlns:a16="http://schemas.microsoft.com/office/drawing/2014/main" id="{AFE4A9B8-DD84-C9F8-B0BA-542B9FC447B9}"/>
              </a:ext>
            </a:extLst>
          </p:cNvPr>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43566" y="2024495"/>
            <a:ext cx="1587649" cy="13169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7455953-D1E1-673D-5B86-C21C5F327514}"/>
              </a:ext>
            </a:extLst>
          </p:cNvPr>
          <p:cNvSpPr txBox="1"/>
          <p:nvPr/>
        </p:nvSpPr>
        <p:spPr>
          <a:xfrm>
            <a:off x="802040" y="3718937"/>
            <a:ext cx="1688998"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GPS to measure location</a:t>
            </a:r>
          </a:p>
        </p:txBody>
      </p:sp>
      <p:pic>
        <p:nvPicPr>
          <p:cNvPr id="5134" name="Picture 14">
            <a:extLst>
              <a:ext uri="{FF2B5EF4-FFF2-40B4-BE49-F238E27FC236}">
                <a16:creationId xmlns:a16="http://schemas.microsoft.com/office/drawing/2014/main" id="{2965AF3C-63B2-FB01-3236-705FACB55E10}"/>
              </a:ext>
            </a:extLst>
          </p:cNvPr>
          <p:cNvPicPr>
            <a:picLocks noChangeAspect="1" noChangeArrowheads="1"/>
          </p:cNvPicPr>
          <p:nvPr/>
        </p:nvPicPr>
        <p:blipFill>
          <a:blip r:embed="rId11" cstate="email">
            <a:biLevel thresh="75000"/>
            <a:extLst>
              <a:ext uri="{28A0092B-C50C-407E-A947-70E740481C1C}">
                <a14:useLocalDpi xmlns:a14="http://schemas.microsoft.com/office/drawing/2010/main"/>
              </a:ext>
            </a:extLst>
          </a:blip>
          <a:srcRect/>
          <a:stretch>
            <a:fillRect/>
          </a:stretch>
        </p:blipFill>
        <p:spPr bwMode="auto">
          <a:xfrm>
            <a:off x="1377456" y="4429938"/>
            <a:ext cx="909870" cy="8190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7E05171-9E7B-D7D7-D030-486E2327BAE3}"/>
              </a:ext>
            </a:extLst>
          </p:cNvPr>
          <p:cNvSpPr txBox="1"/>
          <p:nvPr/>
        </p:nvSpPr>
        <p:spPr>
          <a:xfrm>
            <a:off x="5277763" y="6934951"/>
            <a:ext cx="531124" cy="369332"/>
          </a:xfrm>
          <a:prstGeom prst="rect">
            <a:avLst/>
          </a:prstGeom>
          <a:noFill/>
        </p:spPr>
        <p:txBody>
          <a:bodyPr wrap="square" rtlCol="0">
            <a:spAutoFit/>
          </a:bodyPr>
          <a:lstStyle/>
          <a:p>
            <a:r>
              <a:rPr lang="en-US" dirty="0"/>
              <a:t>OR</a:t>
            </a:r>
          </a:p>
        </p:txBody>
      </p:sp>
      <p:pic>
        <p:nvPicPr>
          <p:cNvPr id="5148" name="Picture 28" descr="Large Print Protractor">
            <a:extLst>
              <a:ext uri="{FF2B5EF4-FFF2-40B4-BE49-F238E27FC236}">
                <a16:creationId xmlns:a16="http://schemas.microsoft.com/office/drawing/2014/main" id="{A68F3BCA-24FD-A830-3021-D66651D25DF4}"/>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5400000">
            <a:off x="534525" y="7086042"/>
            <a:ext cx="1615873" cy="161587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D16387F-BF5F-8D09-75E6-E7E42BCF3B34}"/>
              </a:ext>
            </a:extLst>
          </p:cNvPr>
          <p:cNvSpPr txBox="1"/>
          <p:nvPr/>
        </p:nvSpPr>
        <p:spPr>
          <a:xfrm>
            <a:off x="839674" y="6473286"/>
            <a:ext cx="1510818" cy="46166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Protractor to measure tree height</a:t>
            </a:r>
          </a:p>
        </p:txBody>
      </p:sp>
      <p:sp>
        <p:nvSpPr>
          <p:cNvPr id="43" name="Rectangle 42">
            <a:extLst>
              <a:ext uri="{FF2B5EF4-FFF2-40B4-BE49-F238E27FC236}">
                <a16:creationId xmlns:a16="http://schemas.microsoft.com/office/drawing/2014/main" id="{856C0F98-25AD-3AC2-9D98-AFDA87112710}"/>
              </a:ext>
            </a:extLst>
          </p:cNvPr>
          <p:cNvSpPr/>
          <p:nvPr/>
        </p:nvSpPr>
        <p:spPr>
          <a:xfrm>
            <a:off x="556931" y="1619672"/>
            <a:ext cx="224331" cy="21992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48F3A0E-35C7-E7BB-2B11-D29FB6038F11}"/>
              </a:ext>
            </a:extLst>
          </p:cNvPr>
          <p:cNvSpPr/>
          <p:nvPr/>
        </p:nvSpPr>
        <p:spPr>
          <a:xfrm>
            <a:off x="520653" y="3745380"/>
            <a:ext cx="224331" cy="21992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C11E116-9C38-A7F3-FDC1-28B0DFFB9B0A}"/>
              </a:ext>
            </a:extLst>
          </p:cNvPr>
          <p:cNvSpPr/>
          <p:nvPr/>
        </p:nvSpPr>
        <p:spPr>
          <a:xfrm>
            <a:off x="4661505" y="1634064"/>
            <a:ext cx="250614" cy="216716"/>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4BE6594-C7DB-10EE-8922-5FAA576152D1}"/>
              </a:ext>
            </a:extLst>
          </p:cNvPr>
          <p:cNvSpPr/>
          <p:nvPr/>
        </p:nvSpPr>
        <p:spPr>
          <a:xfrm>
            <a:off x="4649630" y="4128409"/>
            <a:ext cx="250614" cy="216716"/>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5071498-935F-6265-C75D-C14C0277E358}"/>
              </a:ext>
            </a:extLst>
          </p:cNvPr>
          <p:cNvSpPr/>
          <p:nvPr/>
        </p:nvSpPr>
        <p:spPr>
          <a:xfrm>
            <a:off x="522035" y="6587630"/>
            <a:ext cx="250614" cy="216618"/>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50" name="Picture 30" descr="3 Ways to Calculate the Circumference of a Circle - wikiHow">
            <a:extLst>
              <a:ext uri="{FF2B5EF4-FFF2-40B4-BE49-F238E27FC236}">
                <a16:creationId xmlns:a16="http://schemas.microsoft.com/office/drawing/2014/main" id="{7B02C6AC-17B2-00CC-C2E3-691FF73B7FF2}"/>
              </a:ext>
            </a:extLst>
          </p:cNvPr>
          <p:cNvPicPr>
            <a:picLocks noChangeAspect="1" noChangeArrowheads="1"/>
          </p:cNvPicPr>
          <p:nvPr/>
        </p:nvPicPr>
        <p:blipFill>
          <a:blip r:embed="rId13" cstate="email">
            <a:biLevel thresh="75000"/>
            <a:extLst>
              <a:ext uri="{28A0092B-C50C-407E-A947-70E740481C1C}">
                <a14:useLocalDpi xmlns:a14="http://schemas.microsoft.com/office/drawing/2010/main"/>
              </a:ext>
            </a:extLst>
          </a:blip>
          <a:srcRect/>
          <a:stretch>
            <a:fillRect/>
          </a:stretch>
        </p:blipFill>
        <p:spPr bwMode="auto">
          <a:xfrm>
            <a:off x="5444443" y="8054273"/>
            <a:ext cx="796248" cy="59718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58B02579-B2EA-F28C-D4DB-2EC494BADE75}"/>
              </a:ext>
            </a:extLst>
          </p:cNvPr>
          <p:cNvSpPr/>
          <p:nvPr/>
        </p:nvSpPr>
        <p:spPr>
          <a:xfrm flipH="1">
            <a:off x="2417518" y="1496454"/>
            <a:ext cx="2030244" cy="72114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18" descr="Free Apple Camera Icon - Download in Flat Style">
            <a:extLst>
              <a:ext uri="{FF2B5EF4-FFF2-40B4-BE49-F238E27FC236}">
                <a16:creationId xmlns:a16="http://schemas.microsoft.com/office/drawing/2014/main" id="{C8AF1557-D91C-44CE-239F-8107EAA7962D}"/>
              </a:ext>
            </a:extLst>
          </p:cNvPr>
          <p:cNvPicPr>
            <a:picLocks noChangeAspect="1" noChangeArrowheads="1"/>
          </p:cNvPicPr>
          <p:nvPr/>
        </p:nvPicPr>
        <p:blipFill>
          <a:blip r:embed="rId14" cstate="emai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81567" y="4803537"/>
            <a:ext cx="1399353" cy="139935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Clipboard - Free miscellaneous icons">
            <a:extLst>
              <a:ext uri="{FF2B5EF4-FFF2-40B4-BE49-F238E27FC236}">
                <a16:creationId xmlns:a16="http://schemas.microsoft.com/office/drawing/2014/main" id="{F135D5CE-2B72-F795-63DD-914F7EF4FCC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472178" y="2225602"/>
            <a:ext cx="1605348" cy="160534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58157BE2-E14C-2CC2-575E-2F0E4F96F4F9}"/>
              </a:ext>
            </a:extLst>
          </p:cNvPr>
          <p:cNvSpPr txBox="1"/>
          <p:nvPr/>
        </p:nvSpPr>
        <p:spPr>
          <a:xfrm>
            <a:off x="3012994" y="1763937"/>
            <a:ext cx="1200536" cy="46166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Clipboard, pencil and data sheet</a:t>
            </a:r>
          </a:p>
        </p:txBody>
      </p:sp>
      <p:pic>
        <p:nvPicPr>
          <p:cNvPr id="63" name="Picture 24" descr="100,000 Pencil icon Vector Images | Depositphotos">
            <a:extLst>
              <a:ext uri="{FF2B5EF4-FFF2-40B4-BE49-F238E27FC236}">
                <a16:creationId xmlns:a16="http://schemas.microsoft.com/office/drawing/2014/main" id="{CAED6DF6-5C0A-CA71-5A2A-7DBDF2B1BFDD}"/>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rot="10800000">
            <a:off x="4029881" y="2514597"/>
            <a:ext cx="213348" cy="1045186"/>
          </a:xfrm>
          <a:prstGeom prst="rect">
            <a:avLst/>
          </a:prstGeom>
          <a:noFill/>
          <a:extLst>
            <a:ext uri="{909E8E84-426E-40DD-AFC4-6F175D3DCCD1}">
              <a14:hiddenFill xmlns:a14="http://schemas.microsoft.com/office/drawing/2010/main">
                <a:solidFill>
                  <a:srgbClr val="FFFFFF"/>
                </a:solidFill>
              </a14:hiddenFill>
            </a:ext>
          </a:extLst>
        </p:spPr>
      </p:pic>
      <p:sp>
        <p:nvSpPr>
          <p:cNvPr id="5120" name="TextBox 5119">
            <a:extLst>
              <a:ext uri="{FF2B5EF4-FFF2-40B4-BE49-F238E27FC236}">
                <a16:creationId xmlns:a16="http://schemas.microsoft.com/office/drawing/2014/main" id="{DCF4A504-AFC9-6570-70BA-4E23EB2C964F}"/>
              </a:ext>
            </a:extLst>
          </p:cNvPr>
          <p:cNvSpPr txBox="1"/>
          <p:nvPr/>
        </p:nvSpPr>
        <p:spPr>
          <a:xfrm>
            <a:off x="2939330" y="6506489"/>
            <a:ext cx="1502206" cy="830997"/>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Meter ruler </a:t>
            </a:r>
          </a:p>
          <a:p>
            <a:r>
              <a:rPr lang="en-US" sz="1200" dirty="0">
                <a:latin typeface="Arial Narrow" panose="020B0604020202020204" pitchFamily="34" charset="0"/>
                <a:cs typeface="Arial Narrow" panose="020B0604020202020204" pitchFamily="34" charset="0"/>
              </a:rPr>
              <a:t>(or 2m </a:t>
            </a:r>
            <a:r>
              <a:rPr lang="en-US" sz="1200" dirty="0" err="1">
                <a:latin typeface="Arial Narrow" panose="020B0604020202020204" pitchFamily="34" charset="0"/>
                <a:cs typeface="Arial Narrow" panose="020B0604020202020204" pitchFamily="34" charset="0"/>
              </a:rPr>
              <a:t>pvc</a:t>
            </a:r>
            <a:r>
              <a:rPr lang="en-US" sz="1200" dirty="0">
                <a:latin typeface="Arial Narrow" panose="020B0604020202020204" pitchFamily="34" charset="0"/>
                <a:cs typeface="Arial Narrow" panose="020B0604020202020204" pitchFamily="34" charset="0"/>
              </a:rPr>
              <a:t> pipe ruler) </a:t>
            </a:r>
          </a:p>
          <a:p>
            <a:r>
              <a:rPr lang="en-US" sz="1200" dirty="0">
                <a:latin typeface="Arial Narrow" panose="020B0604020202020204" pitchFamily="34" charset="0"/>
                <a:cs typeface="Arial Narrow" panose="020B0604020202020204" pitchFamily="34" charset="0"/>
              </a:rPr>
              <a:t>to measure distance from transect</a:t>
            </a:r>
          </a:p>
        </p:txBody>
      </p:sp>
      <p:sp>
        <p:nvSpPr>
          <p:cNvPr id="5123" name="Rectangle 5122">
            <a:extLst>
              <a:ext uri="{FF2B5EF4-FFF2-40B4-BE49-F238E27FC236}">
                <a16:creationId xmlns:a16="http://schemas.microsoft.com/office/drawing/2014/main" id="{513991AB-ABDC-434D-A689-F0B144502843}"/>
              </a:ext>
            </a:extLst>
          </p:cNvPr>
          <p:cNvSpPr/>
          <p:nvPr/>
        </p:nvSpPr>
        <p:spPr>
          <a:xfrm>
            <a:off x="2714039" y="1803664"/>
            <a:ext cx="224331" cy="219925"/>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5124">
            <a:extLst>
              <a:ext uri="{FF2B5EF4-FFF2-40B4-BE49-F238E27FC236}">
                <a16:creationId xmlns:a16="http://schemas.microsoft.com/office/drawing/2014/main" id="{8C2BF7BE-CD1C-E6D4-865D-D00F2F71262C}"/>
              </a:ext>
            </a:extLst>
          </p:cNvPr>
          <p:cNvSpPr/>
          <p:nvPr/>
        </p:nvSpPr>
        <p:spPr>
          <a:xfrm>
            <a:off x="2656260" y="6595809"/>
            <a:ext cx="250614" cy="216618"/>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Rectangle 5126">
            <a:extLst>
              <a:ext uri="{FF2B5EF4-FFF2-40B4-BE49-F238E27FC236}">
                <a16:creationId xmlns:a16="http://schemas.microsoft.com/office/drawing/2014/main" id="{1CE1A0A4-1F5D-DB19-BDA3-E7ED63F6F9A3}"/>
              </a:ext>
            </a:extLst>
          </p:cNvPr>
          <p:cNvSpPr/>
          <p:nvPr/>
        </p:nvSpPr>
        <p:spPr>
          <a:xfrm>
            <a:off x="2678442" y="4276348"/>
            <a:ext cx="250614" cy="216716"/>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TextBox 5128">
            <a:extLst>
              <a:ext uri="{FF2B5EF4-FFF2-40B4-BE49-F238E27FC236}">
                <a16:creationId xmlns:a16="http://schemas.microsoft.com/office/drawing/2014/main" id="{685938CD-7B4C-92F9-DFBF-E925EB2AE763}"/>
              </a:ext>
            </a:extLst>
          </p:cNvPr>
          <p:cNvSpPr txBox="1"/>
          <p:nvPr/>
        </p:nvSpPr>
        <p:spPr>
          <a:xfrm>
            <a:off x="3004427" y="4202394"/>
            <a:ext cx="1440160" cy="46166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Camera to take photos</a:t>
            </a:r>
          </a:p>
        </p:txBody>
      </p:sp>
      <p:pic>
        <p:nvPicPr>
          <p:cNvPr id="5156" name="Picture 36" descr="Ruler - Free edit tools icons">
            <a:extLst>
              <a:ext uri="{FF2B5EF4-FFF2-40B4-BE49-F238E27FC236}">
                <a16:creationId xmlns:a16="http://schemas.microsoft.com/office/drawing/2014/main" id="{21AEE892-2880-AA58-5FD7-F3A63016EEF0}"/>
              </a:ext>
            </a:extLst>
          </p:cNvPr>
          <p:cNvPicPr>
            <a:picLocks noChangeAspect="1" noChangeArrowheads="1"/>
          </p:cNvPicPr>
          <p:nvPr/>
        </p:nvPicPr>
        <p:blipFill rotWithShape="1">
          <a:blip r:embed="rId18" cstate="email">
            <a:biLevel thresh="50000"/>
            <a:extLst>
              <a:ext uri="{28A0092B-C50C-407E-A947-70E740481C1C}">
                <a14:useLocalDpi xmlns:a14="http://schemas.microsoft.com/office/drawing/2010/main"/>
              </a:ext>
            </a:extLst>
          </a:blip>
          <a:srcRect/>
          <a:stretch/>
        </p:blipFill>
        <p:spPr bwMode="auto">
          <a:xfrm rot="3189979">
            <a:off x="3173110" y="7064053"/>
            <a:ext cx="554336" cy="1664214"/>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36" descr="Ruler - Free edit tools icons">
            <a:extLst>
              <a:ext uri="{FF2B5EF4-FFF2-40B4-BE49-F238E27FC236}">
                <a16:creationId xmlns:a16="http://schemas.microsoft.com/office/drawing/2014/main" id="{3D7F1099-3424-F730-0330-FCDBC49743CD}"/>
              </a:ext>
            </a:extLst>
          </p:cNvPr>
          <p:cNvPicPr>
            <a:picLocks noChangeAspect="1" noChangeArrowheads="1"/>
          </p:cNvPicPr>
          <p:nvPr/>
        </p:nvPicPr>
        <p:blipFill rotWithShape="1">
          <a:blip r:embed="rId18" cstate="email">
            <a:biLevel thresh="50000"/>
            <a:extLst>
              <a:ext uri="{28A0092B-C50C-407E-A947-70E740481C1C}">
                <a14:useLocalDpi xmlns:a14="http://schemas.microsoft.com/office/drawing/2010/main"/>
              </a:ext>
            </a:extLst>
          </a:blip>
          <a:srcRect/>
          <a:stretch/>
        </p:blipFill>
        <p:spPr bwMode="auto">
          <a:xfrm rot="3189979">
            <a:off x="5167275" y="7061872"/>
            <a:ext cx="554336" cy="1664214"/>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phone icon, Gps, location, Map, Application, navigation, Communication icon">
            <a:extLst>
              <a:ext uri="{FF2B5EF4-FFF2-40B4-BE49-F238E27FC236}">
                <a16:creationId xmlns:a16="http://schemas.microsoft.com/office/drawing/2014/main" id="{464CF402-362D-F2CC-B062-F928A68E225E}"/>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06771" y="4211960"/>
            <a:ext cx="1255051" cy="125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a:cxnSpLocks/>
          </p:cNvCxnSpPr>
          <p:nvPr/>
        </p:nvCxnSpPr>
        <p:spPr>
          <a:xfrm flipH="1">
            <a:off x="564258" y="984989"/>
            <a:ext cx="5906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9339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38874" y="250314"/>
            <a:ext cx="4191130" cy="523220"/>
          </a:xfrm>
          <a:prstGeom prst="rect">
            <a:avLst/>
          </a:prstGeom>
          <a:noFill/>
        </p:spPr>
        <p:txBody>
          <a:bodyPr wrap="square" rtlCol="0">
            <a:spAutoFit/>
          </a:bodyPr>
          <a:lstStyle/>
          <a:p>
            <a:pPr algn="ctr"/>
            <a:r>
              <a:rPr lang="en-US" sz="2800" b="1" dirty="0">
                <a:latin typeface="Arial Narrow" pitchFamily="34" charset="0"/>
              </a:rPr>
              <a:t>Data SHEET</a:t>
            </a:r>
          </a:p>
        </p:txBody>
      </p:sp>
      <p:graphicFrame>
        <p:nvGraphicFramePr>
          <p:cNvPr id="11" name="Table 11">
            <a:extLst>
              <a:ext uri="{FF2B5EF4-FFF2-40B4-BE49-F238E27FC236}">
                <a16:creationId xmlns:a16="http://schemas.microsoft.com/office/drawing/2014/main" id="{71F1056A-2AFA-1FE6-C695-B08A766A0661}"/>
              </a:ext>
            </a:extLst>
          </p:cNvPr>
          <p:cNvGraphicFramePr>
            <a:graphicFrameLocks noGrp="1"/>
          </p:cNvGraphicFramePr>
          <p:nvPr>
            <p:extLst>
              <p:ext uri="{D42A27DB-BD31-4B8C-83A1-F6EECF244321}">
                <p14:modId xmlns:p14="http://schemas.microsoft.com/office/powerpoint/2010/main" val="2951767261"/>
              </p:ext>
            </p:extLst>
          </p:nvPr>
        </p:nvGraphicFramePr>
        <p:xfrm>
          <a:off x="558326" y="1064452"/>
          <a:ext cx="5912661" cy="1645920"/>
        </p:xfrm>
        <a:graphic>
          <a:graphicData uri="http://schemas.openxmlformats.org/drawingml/2006/table">
            <a:tbl>
              <a:tblPr firstRow="1" bandRow="1">
                <a:tableStyleId>{5940675A-B579-460E-94D1-54222C63F5DA}</a:tableStyleId>
              </a:tblPr>
              <a:tblGrid>
                <a:gridCol w="1182532">
                  <a:extLst>
                    <a:ext uri="{9D8B030D-6E8A-4147-A177-3AD203B41FA5}">
                      <a16:colId xmlns:a16="http://schemas.microsoft.com/office/drawing/2014/main" val="3236111070"/>
                    </a:ext>
                  </a:extLst>
                </a:gridCol>
                <a:gridCol w="1878577">
                  <a:extLst>
                    <a:ext uri="{9D8B030D-6E8A-4147-A177-3AD203B41FA5}">
                      <a16:colId xmlns:a16="http://schemas.microsoft.com/office/drawing/2014/main" val="1832540119"/>
                    </a:ext>
                  </a:extLst>
                </a:gridCol>
                <a:gridCol w="1681685">
                  <a:extLst>
                    <a:ext uri="{9D8B030D-6E8A-4147-A177-3AD203B41FA5}">
                      <a16:colId xmlns:a16="http://schemas.microsoft.com/office/drawing/2014/main" val="297671357"/>
                    </a:ext>
                  </a:extLst>
                </a:gridCol>
                <a:gridCol w="1169867">
                  <a:extLst>
                    <a:ext uri="{9D8B030D-6E8A-4147-A177-3AD203B41FA5}">
                      <a16:colId xmlns:a16="http://schemas.microsoft.com/office/drawing/2014/main" val="3669031741"/>
                    </a:ext>
                  </a:extLst>
                </a:gridCol>
              </a:tblGrid>
              <a:tr h="132817">
                <a:tc rowSpan="2">
                  <a:txBody>
                    <a:bodyPr/>
                    <a:lstStyle/>
                    <a:p>
                      <a:r>
                        <a:rPr lang="en-US" sz="800" b="0" i="0" dirty="0">
                          <a:latin typeface="Arial Narrow" panose="020B0604020202020204" pitchFamily="34" charset="0"/>
                          <a:cs typeface="Arial Narrow" panose="020B0604020202020204" pitchFamily="34" charset="0"/>
                        </a:rPr>
                        <a:t>Date:</a:t>
                      </a:r>
                    </a:p>
                  </a:txBody>
                  <a:tcPr/>
                </a:tc>
                <a:tc rowSpan="2">
                  <a:txBody>
                    <a:bodyPr/>
                    <a:lstStyle/>
                    <a:p>
                      <a:r>
                        <a:rPr lang="en-US" sz="800" b="0" i="0" dirty="0">
                          <a:latin typeface="Arial Narrow" panose="020B0604020202020204" pitchFamily="34" charset="0"/>
                          <a:cs typeface="Arial Narrow" panose="020B0604020202020204" pitchFamily="34" charset="0"/>
                        </a:rPr>
                        <a:t>Start Time:</a:t>
                      </a:r>
                    </a:p>
                    <a:p>
                      <a:endParaRPr lang="en-US" sz="800" b="0" i="0" dirty="0">
                        <a:latin typeface="Arial Narrow" panose="020B0604020202020204" pitchFamily="34" charset="0"/>
                        <a:cs typeface="Arial Narrow" panose="020B0604020202020204" pitchFamily="34" charset="0"/>
                      </a:endParaRPr>
                    </a:p>
                    <a:p>
                      <a:r>
                        <a:rPr lang="en-US" sz="800" b="0" i="0" dirty="0">
                          <a:latin typeface="Arial Narrow" panose="020B0604020202020204" pitchFamily="34" charset="0"/>
                          <a:cs typeface="Arial Narrow" panose="020B0604020202020204" pitchFamily="34" charset="0"/>
                        </a:rPr>
                        <a:t>End Time:</a:t>
                      </a:r>
                    </a:p>
                  </a:txBody>
                  <a:tcPr/>
                </a:tc>
                <a:tc gridSpan="2">
                  <a:txBody>
                    <a:bodyPr/>
                    <a:lstStyle/>
                    <a:p>
                      <a:r>
                        <a:rPr lang="en-US" sz="800" b="0" i="0" dirty="0">
                          <a:latin typeface="Arial Narrow" panose="020B0604020202020204" pitchFamily="34" charset="0"/>
                          <a:cs typeface="Arial Narrow" panose="020B0604020202020204" pitchFamily="34" charset="0"/>
                        </a:rPr>
                        <a:t>Location:</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881382783"/>
                  </a:ext>
                </a:extLst>
              </a:tr>
              <a:tr h="151790">
                <a:tc vMerge="1">
                  <a:txBody>
                    <a:bodyPr/>
                    <a:lstStyle/>
                    <a:p>
                      <a:endParaRPr lang="en-US" sz="800" b="0" i="0" dirty="0">
                        <a:latin typeface="Arial Narrow" panose="020B0604020202020204" pitchFamily="34" charset="0"/>
                        <a:cs typeface="Arial Narrow" panose="020B0604020202020204" pitchFamily="34" charset="0"/>
                      </a:endParaRPr>
                    </a:p>
                  </a:txBody>
                  <a:tcPr/>
                </a:tc>
                <a:tc vMerge="1">
                  <a:txBody>
                    <a:bodyPr/>
                    <a:lstStyle/>
                    <a:p>
                      <a:endParaRPr lang="en-US" sz="800" b="0" i="0" dirty="0">
                        <a:latin typeface="Arial Narrow" panose="020B0604020202020204" pitchFamily="34" charset="0"/>
                        <a:cs typeface="Arial Narrow" panose="020B0604020202020204" pitchFamily="34" charset="0"/>
                      </a:endParaRPr>
                    </a:p>
                  </a:txBody>
                  <a:tcPr/>
                </a:tc>
                <a:tc gridSpan="2">
                  <a:txBody>
                    <a:bodyPr/>
                    <a:lstStyle/>
                    <a:p>
                      <a:r>
                        <a:rPr lang="en-US" sz="800" b="0" i="0" dirty="0">
                          <a:latin typeface="Arial Narrow" panose="020B0604020202020204" pitchFamily="34" charset="0"/>
                          <a:cs typeface="Arial Narrow" panose="020B0604020202020204" pitchFamily="34" charset="0"/>
                        </a:rPr>
                        <a:t>Forest Type:</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4022686556"/>
                  </a:ext>
                </a:extLst>
              </a:tr>
              <a:tr h="208712">
                <a:tc gridSpan="2">
                  <a:txBody>
                    <a:bodyPr/>
                    <a:lstStyle/>
                    <a:p>
                      <a:r>
                        <a:rPr lang="en-US" sz="800" b="0" i="0" dirty="0">
                          <a:latin typeface="Arial Narrow" panose="020B0604020202020204" pitchFamily="34" charset="0"/>
                          <a:cs typeface="Arial Narrow" panose="020B0604020202020204" pitchFamily="34" charset="0"/>
                        </a:rPr>
                        <a:t>Collectors:</a:t>
                      </a:r>
                    </a:p>
                    <a:p>
                      <a:endParaRPr lang="en-US" sz="800" b="0" i="0" dirty="0">
                        <a:latin typeface="Arial Narrow" panose="020B0604020202020204" pitchFamily="34" charset="0"/>
                        <a:cs typeface="Arial Narrow" panose="020B0604020202020204" pitchFamily="34" charset="0"/>
                      </a:endParaRP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tc gridSpan="2">
                  <a:txBody>
                    <a:bodyPr/>
                    <a:lstStyle/>
                    <a:p>
                      <a:r>
                        <a:rPr lang="en-US" sz="800" b="0" i="0" dirty="0">
                          <a:latin typeface="Arial Narrow" panose="020B0604020202020204" pitchFamily="34" charset="0"/>
                          <a:cs typeface="Arial Narrow" panose="020B0604020202020204" pitchFamily="34" charset="0"/>
                        </a:rPr>
                        <a:t>Plot number: </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795449554"/>
                  </a:ext>
                </a:extLst>
              </a:tr>
              <a:tr h="132817">
                <a:tc gridSpan="2">
                  <a:txBody>
                    <a:bodyPr/>
                    <a:lstStyle/>
                    <a:p>
                      <a:r>
                        <a:rPr lang="en-US" sz="800" b="0" i="0" dirty="0">
                          <a:latin typeface="Arial Narrow" panose="020B0604020202020204" pitchFamily="34" charset="0"/>
                          <a:cs typeface="Arial Narrow" panose="020B0604020202020204" pitchFamily="34" charset="0"/>
                        </a:rPr>
                        <a:t>GPS Start Coordinates:</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tc gridSpan="2">
                  <a:txBody>
                    <a:bodyPr/>
                    <a:lstStyle/>
                    <a:p>
                      <a:r>
                        <a:rPr lang="en-US" sz="800" b="0" i="0" dirty="0">
                          <a:latin typeface="Arial Narrow" panose="020B0604020202020204" pitchFamily="34" charset="0"/>
                          <a:cs typeface="Arial Narrow" panose="020B0604020202020204" pitchFamily="34" charset="0"/>
                        </a:rPr>
                        <a:t>Distance to shore:  </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182776955"/>
                  </a:ext>
                </a:extLst>
              </a:tr>
              <a:tr h="132817">
                <a:tc gridSpan="2">
                  <a:txBody>
                    <a:bodyPr/>
                    <a:lstStyle/>
                    <a:p>
                      <a:r>
                        <a:rPr lang="en-US" sz="800" b="0" i="0" dirty="0">
                          <a:latin typeface="Arial Narrow" panose="020B0604020202020204" pitchFamily="34" charset="0"/>
                          <a:cs typeface="Arial Narrow" panose="020B0604020202020204" pitchFamily="34" charset="0"/>
                        </a:rPr>
                        <a:t>GPS End Coordinates:</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tc rowSpan="2">
                  <a:txBody>
                    <a:bodyPr/>
                    <a:lstStyle/>
                    <a:p>
                      <a:r>
                        <a:rPr lang="en-US" sz="800" b="0" i="0" dirty="0">
                          <a:latin typeface="Arial Narrow" panose="020B0604020202020204" pitchFamily="34" charset="0"/>
                          <a:cs typeface="Arial Narrow" panose="020B0604020202020204" pitchFamily="34" charset="0"/>
                        </a:rPr>
                        <a:t>Plot length:  </a:t>
                      </a:r>
                    </a:p>
                  </a:txBody>
                  <a:tcPr/>
                </a:tc>
                <a:tc rowSpan="2">
                  <a:txBody>
                    <a:bodyPr/>
                    <a:lstStyle/>
                    <a:p>
                      <a:r>
                        <a:rPr lang="en-US" sz="800" b="0" i="0" dirty="0">
                          <a:latin typeface="Arial Narrow" panose="020B0604020202020204" pitchFamily="34" charset="0"/>
                          <a:cs typeface="Arial Narrow" panose="020B0604020202020204" pitchFamily="34" charset="0"/>
                        </a:rPr>
                        <a:t>Plot Width</a:t>
                      </a:r>
                    </a:p>
                  </a:txBody>
                  <a:tcPr/>
                </a:tc>
                <a:extLst>
                  <a:ext uri="{0D108BD9-81ED-4DB2-BD59-A6C34878D82A}">
                    <a16:rowId xmlns:a16="http://schemas.microsoft.com/office/drawing/2014/main" val="2887360374"/>
                  </a:ext>
                </a:extLst>
              </a:tr>
              <a:tr h="132817">
                <a:tc gridSpan="2">
                  <a:txBody>
                    <a:bodyPr/>
                    <a:lstStyle/>
                    <a:p>
                      <a:r>
                        <a:rPr lang="en-US" sz="800" b="0" i="0" dirty="0">
                          <a:latin typeface="Arial Narrow" panose="020B0604020202020204" pitchFamily="34" charset="0"/>
                          <a:cs typeface="Arial Narrow" panose="020B0604020202020204" pitchFamily="34" charset="0"/>
                        </a:rPr>
                        <a:t>Compass bearing from START:</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tc vMerge="1">
                  <a:txBody>
                    <a:bodyPr/>
                    <a:lstStyle/>
                    <a:p>
                      <a:endParaRPr lang="en-US" sz="800" b="0" i="0" dirty="0">
                        <a:latin typeface="Arial Narrow" panose="020B0604020202020204" pitchFamily="34" charset="0"/>
                        <a:cs typeface="Arial Narrow" panose="020B0604020202020204" pitchFamily="34" charset="0"/>
                      </a:endParaRPr>
                    </a:p>
                  </a:txBody>
                  <a:tcPr/>
                </a:tc>
                <a:tc vMerge="1">
                  <a:txBody>
                    <a:bodyPr/>
                    <a:lstStyle/>
                    <a:p>
                      <a:endParaRPr lang="en-US" sz="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4225070446"/>
                  </a:ext>
                </a:extLst>
              </a:tr>
              <a:tr h="132817">
                <a:tc gridSpan="2">
                  <a:txBody>
                    <a:bodyPr/>
                    <a:lstStyle/>
                    <a:p>
                      <a:r>
                        <a:rPr lang="en-US" sz="800" b="0" i="0" dirty="0">
                          <a:latin typeface="Arial Narrow" panose="020B0604020202020204" pitchFamily="34" charset="0"/>
                          <a:cs typeface="Arial Narrow" panose="020B0604020202020204" pitchFamily="34" charset="0"/>
                        </a:rPr>
                        <a:t>Dead Tree Tally: </a:t>
                      </a:r>
                    </a:p>
                  </a:txBody>
                  <a:tcPr/>
                </a:tc>
                <a:tc hMerge="1">
                  <a:txBody>
                    <a:bodyPr/>
                    <a:lstStyle/>
                    <a:p>
                      <a:endParaRPr lang="en-US"/>
                    </a:p>
                  </a:txBody>
                  <a:tcPr/>
                </a:tc>
                <a:tc gridSpan="2">
                  <a:txBody>
                    <a:bodyPr/>
                    <a:lstStyle/>
                    <a:p>
                      <a:r>
                        <a:rPr lang="en-US" sz="800" b="0" i="0" dirty="0">
                          <a:latin typeface="Arial Narrow" panose="020B0604020202020204" pitchFamily="34" charset="0"/>
                          <a:cs typeface="Arial Narrow" panose="020B0604020202020204" pitchFamily="34" charset="0"/>
                        </a:rPr>
                        <a:t>Live Canopy Tree Tally: </a:t>
                      </a:r>
                    </a:p>
                  </a:txBody>
                  <a:tcPr/>
                </a:tc>
                <a:tc hMerge="1">
                  <a:txBody>
                    <a:bodyPr/>
                    <a:lstStyle/>
                    <a:p>
                      <a:endParaRPr lang="en-US" sz="8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872657891"/>
                  </a:ext>
                </a:extLst>
              </a:tr>
            </a:tbl>
          </a:graphicData>
        </a:graphic>
      </p:graphicFrame>
      <p:graphicFrame>
        <p:nvGraphicFramePr>
          <p:cNvPr id="12" name="Table 12">
            <a:extLst>
              <a:ext uri="{FF2B5EF4-FFF2-40B4-BE49-F238E27FC236}">
                <a16:creationId xmlns:a16="http://schemas.microsoft.com/office/drawing/2014/main" id="{1270D720-8D5A-8FB1-B608-28A1097F6EAF}"/>
              </a:ext>
            </a:extLst>
          </p:cNvPr>
          <p:cNvGraphicFramePr>
            <a:graphicFrameLocks noGrp="1"/>
          </p:cNvGraphicFramePr>
          <p:nvPr>
            <p:extLst>
              <p:ext uri="{D42A27DB-BD31-4B8C-83A1-F6EECF244321}">
                <p14:modId xmlns:p14="http://schemas.microsoft.com/office/powerpoint/2010/main" val="1265692130"/>
              </p:ext>
            </p:extLst>
          </p:nvPr>
        </p:nvGraphicFramePr>
        <p:xfrm>
          <a:off x="558326" y="2810679"/>
          <a:ext cx="5912658" cy="5884400"/>
        </p:xfrm>
        <a:graphic>
          <a:graphicData uri="http://schemas.openxmlformats.org/drawingml/2006/table">
            <a:tbl>
              <a:tblPr firstRow="1" bandRow="1">
                <a:tableStyleId>{5940675A-B579-460E-94D1-54222C63F5DA}</a:tableStyleId>
              </a:tblPr>
              <a:tblGrid>
                <a:gridCol w="350394">
                  <a:extLst>
                    <a:ext uri="{9D8B030D-6E8A-4147-A177-3AD203B41FA5}">
                      <a16:colId xmlns:a16="http://schemas.microsoft.com/office/drawing/2014/main" val="3330408743"/>
                    </a:ext>
                  </a:extLst>
                </a:gridCol>
                <a:gridCol w="353568">
                  <a:extLst>
                    <a:ext uri="{9D8B030D-6E8A-4147-A177-3AD203B41FA5}">
                      <a16:colId xmlns:a16="http://schemas.microsoft.com/office/drawing/2014/main" val="592436560"/>
                    </a:ext>
                  </a:extLst>
                </a:gridCol>
                <a:gridCol w="285408">
                  <a:extLst>
                    <a:ext uri="{9D8B030D-6E8A-4147-A177-3AD203B41FA5}">
                      <a16:colId xmlns:a16="http://schemas.microsoft.com/office/drawing/2014/main" val="3722331560"/>
                    </a:ext>
                  </a:extLst>
                </a:gridCol>
                <a:gridCol w="356760">
                  <a:extLst>
                    <a:ext uri="{9D8B030D-6E8A-4147-A177-3AD203B41FA5}">
                      <a16:colId xmlns:a16="http://schemas.microsoft.com/office/drawing/2014/main" val="205657787"/>
                    </a:ext>
                  </a:extLst>
                </a:gridCol>
                <a:gridCol w="356760">
                  <a:extLst>
                    <a:ext uri="{9D8B030D-6E8A-4147-A177-3AD203B41FA5}">
                      <a16:colId xmlns:a16="http://schemas.microsoft.com/office/drawing/2014/main" val="682068486"/>
                    </a:ext>
                  </a:extLst>
                </a:gridCol>
                <a:gridCol w="356760">
                  <a:extLst>
                    <a:ext uri="{9D8B030D-6E8A-4147-A177-3AD203B41FA5}">
                      <a16:colId xmlns:a16="http://schemas.microsoft.com/office/drawing/2014/main" val="1423738043"/>
                    </a:ext>
                  </a:extLst>
                </a:gridCol>
                <a:gridCol w="285408">
                  <a:extLst>
                    <a:ext uri="{9D8B030D-6E8A-4147-A177-3AD203B41FA5}">
                      <a16:colId xmlns:a16="http://schemas.microsoft.com/office/drawing/2014/main" val="3367279295"/>
                    </a:ext>
                  </a:extLst>
                </a:gridCol>
                <a:gridCol w="356760">
                  <a:extLst>
                    <a:ext uri="{9D8B030D-6E8A-4147-A177-3AD203B41FA5}">
                      <a16:colId xmlns:a16="http://schemas.microsoft.com/office/drawing/2014/main" val="3277206024"/>
                    </a:ext>
                  </a:extLst>
                </a:gridCol>
                <a:gridCol w="356760">
                  <a:extLst>
                    <a:ext uri="{9D8B030D-6E8A-4147-A177-3AD203B41FA5}">
                      <a16:colId xmlns:a16="http://schemas.microsoft.com/office/drawing/2014/main" val="1832250465"/>
                    </a:ext>
                  </a:extLst>
                </a:gridCol>
                <a:gridCol w="356760">
                  <a:extLst>
                    <a:ext uri="{9D8B030D-6E8A-4147-A177-3AD203B41FA5}">
                      <a16:colId xmlns:a16="http://schemas.microsoft.com/office/drawing/2014/main" val="2697806378"/>
                    </a:ext>
                  </a:extLst>
                </a:gridCol>
                <a:gridCol w="356760">
                  <a:extLst>
                    <a:ext uri="{9D8B030D-6E8A-4147-A177-3AD203B41FA5}">
                      <a16:colId xmlns:a16="http://schemas.microsoft.com/office/drawing/2014/main" val="391760319"/>
                    </a:ext>
                  </a:extLst>
                </a:gridCol>
                <a:gridCol w="356760">
                  <a:extLst>
                    <a:ext uri="{9D8B030D-6E8A-4147-A177-3AD203B41FA5}">
                      <a16:colId xmlns:a16="http://schemas.microsoft.com/office/drawing/2014/main" val="2108657971"/>
                    </a:ext>
                  </a:extLst>
                </a:gridCol>
                <a:gridCol w="356760">
                  <a:extLst>
                    <a:ext uri="{9D8B030D-6E8A-4147-A177-3AD203B41FA5}">
                      <a16:colId xmlns:a16="http://schemas.microsoft.com/office/drawing/2014/main" val="3779673316"/>
                    </a:ext>
                  </a:extLst>
                </a:gridCol>
                <a:gridCol w="356760">
                  <a:extLst>
                    <a:ext uri="{9D8B030D-6E8A-4147-A177-3AD203B41FA5}">
                      <a16:colId xmlns:a16="http://schemas.microsoft.com/office/drawing/2014/main" val="4053308062"/>
                    </a:ext>
                  </a:extLst>
                </a:gridCol>
                <a:gridCol w="356760">
                  <a:extLst>
                    <a:ext uri="{9D8B030D-6E8A-4147-A177-3AD203B41FA5}">
                      <a16:colId xmlns:a16="http://schemas.microsoft.com/office/drawing/2014/main" val="580192085"/>
                    </a:ext>
                  </a:extLst>
                </a:gridCol>
                <a:gridCol w="356760">
                  <a:extLst>
                    <a:ext uri="{9D8B030D-6E8A-4147-A177-3AD203B41FA5}">
                      <a16:colId xmlns:a16="http://schemas.microsoft.com/office/drawing/2014/main" val="1600659087"/>
                    </a:ext>
                  </a:extLst>
                </a:gridCol>
                <a:gridCol w="356760">
                  <a:extLst>
                    <a:ext uri="{9D8B030D-6E8A-4147-A177-3AD203B41FA5}">
                      <a16:colId xmlns:a16="http://schemas.microsoft.com/office/drawing/2014/main" val="3666507733"/>
                    </a:ext>
                  </a:extLst>
                </a:gridCol>
              </a:tblGrid>
              <a:tr h="639593">
                <a:tc rowSpan="2">
                  <a:txBody>
                    <a:bodyPr/>
                    <a:lstStyle/>
                    <a:p>
                      <a:pPr algn="r"/>
                      <a:r>
                        <a:rPr lang="en-US" sz="800" b="0" i="0" dirty="0">
                          <a:latin typeface="Arial Narrow" panose="020B0604020202020204" pitchFamily="34" charset="0"/>
                          <a:cs typeface="Arial Narrow" panose="020B0604020202020204" pitchFamily="34" charset="0"/>
                        </a:rPr>
                        <a:t>Stem Number</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Tree Number</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Multi-stem (</a:t>
                      </a:r>
                      <a:r>
                        <a:rPr lang="en-US" sz="800" b="0" i="0" dirty="0" err="1">
                          <a:latin typeface="Arial Narrow" panose="020B0604020202020204" pitchFamily="34" charset="0"/>
                          <a:cs typeface="Arial Narrow" panose="020B0604020202020204" pitchFamily="34" charset="0"/>
                        </a:rPr>
                        <a:t>a,b</a:t>
                      </a:r>
                      <a:r>
                        <a:rPr lang="en-US" sz="800" b="0" i="0" dirty="0">
                          <a:latin typeface="Arial Narrow" panose="020B0604020202020204" pitchFamily="34" charset="0"/>
                          <a:cs typeface="Arial Narrow" panose="020B0604020202020204" pitchFamily="34" charset="0"/>
                        </a:rPr>
                        <a:t> ?)</a:t>
                      </a:r>
                    </a:p>
                  </a:txBody>
                  <a:tcPr vert="vert270" anchor="ctr"/>
                </a:tc>
                <a:tc rowSpan="2">
                  <a:txBody>
                    <a:bodyPr/>
                    <a:lstStyle/>
                    <a:p>
                      <a:pPr algn="r"/>
                      <a:r>
                        <a:rPr lang="en-US" sz="800" b="0" i="0" dirty="0">
                          <a:latin typeface="Arial Narrow" panose="020B0604020202020204" pitchFamily="34" charset="0"/>
                          <a:cs typeface="Arial Narrow" panose="020B0604020202020204" pitchFamily="34" charset="0"/>
                        </a:rPr>
                        <a:t>Distance </a:t>
                      </a:r>
                      <a:r>
                        <a:rPr lang="en-US" sz="800" b="0" i="1" dirty="0">
                          <a:latin typeface="Arial Narrow" panose="020B0604020202020204" pitchFamily="34" charset="0"/>
                          <a:cs typeface="Arial Narrow" panose="020B0604020202020204" pitchFamily="34" charset="0"/>
                        </a:rPr>
                        <a:t>Along</a:t>
                      </a:r>
                      <a:r>
                        <a:rPr lang="en-US" sz="800" b="0" i="0" dirty="0">
                          <a:latin typeface="Arial Narrow" panose="020B0604020202020204" pitchFamily="34" charset="0"/>
                          <a:cs typeface="Arial Narrow" panose="020B0604020202020204" pitchFamily="34" charset="0"/>
                        </a:rPr>
                        <a:t> Tape (in m)</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Distance </a:t>
                      </a:r>
                      <a:r>
                        <a:rPr lang="en-US" sz="800" b="0" i="1" dirty="0">
                          <a:latin typeface="Arial Narrow" panose="020B0604020202020204" pitchFamily="34" charset="0"/>
                          <a:cs typeface="Arial Narrow" panose="020B0604020202020204" pitchFamily="34" charset="0"/>
                        </a:rPr>
                        <a:t>From</a:t>
                      </a:r>
                      <a:r>
                        <a:rPr lang="en-US" sz="800" b="0" i="0" dirty="0">
                          <a:latin typeface="Arial Narrow" panose="020B0604020202020204" pitchFamily="34" charset="0"/>
                          <a:cs typeface="Arial Narrow" panose="020B0604020202020204" pitchFamily="34" charset="0"/>
                        </a:rPr>
                        <a:t> Tape (in m)</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Side of transect: Left (L) or Right (R)</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Species  code</a:t>
                      </a:r>
                    </a:p>
                  </a:txBody>
                  <a:tcPr vert="vert270"/>
                </a:tc>
                <a:tc gridSpan="2">
                  <a:txBody>
                    <a:bodyPr/>
                    <a:lstStyle/>
                    <a:p>
                      <a:pPr algn="ctr"/>
                      <a:r>
                        <a:rPr lang="en-US" sz="800" b="0" i="0" dirty="0">
                          <a:latin typeface="Arial Narrow" panose="020B0604020202020204" pitchFamily="34" charset="0"/>
                          <a:cs typeface="Arial Narrow" panose="020B0604020202020204" pitchFamily="34" charset="0"/>
                        </a:rPr>
                        <a:t>Tree girth (cm)</a:t>
                      </a:r>
                    </a:p>
                  </a:txBody>
                  <a:tcPr anchor="ctr"/>
                </a:tc>
                <a:tc hMerge="1">
                  <a:txBody>
                    <a:bodyPr/>
                    <a:lstStyle/>
                    <a:p>
                      <a:pPr algn="r"/>
                      <a:endParaRPr lang="en-US" dirty="0"/>
                    </a:p>
                  </a:txBody>
                  <a:tcPr vert="vert270">
                    <a:solidFill>
                      <a:schemeClr val="bg1">
                        <a:lumMod val="85000"/>
                      </a:schemeClr>
                    </a:solidFill>
                  </a:tcPr>
                </a:tc>
                <a:tc gridSpan="4">
                  <a:txBody>
                    <a:bodyPr/>
                    <a:lstStyle/>
                    <a:p>
                      <a:pPr algn="ctr"/>
                      <a:endParaRPr lang="en-US" sz="800" b="0" i="0" dirty="0">
                        <a:latin typeface="Arial Narrow" panose="020B0604020202020204" pitchFamily="34" charset="0"/>
                        <a:cs typeface="Arial Narrow" panose="020B0604020202020204" pitchFamily="34" charset="0"/>
                      </a:endParaRPr>
                    </a:p>
                    <a:p>
                      <a:pPr algn="ctr"/>
                      <a:r>
                        <a:rPr lang="en-US" sz="800" b="0" i="0" dirty="0">
                          <a:latin typeface="Arial Narrow" panose="020B0604020202020204" pitchFamily="34" charset="0"/>
                          <a:cs typeface="Arial Narrow" panose="020B0604020202020204" pitchFamily="34" charset="0"/>
                        </a:rPr>
                        <a:t>Tree height (m)  to 0.1 decimal point</a:t>
                      </a:r>
                    </a:p>
                  </a:txBody>
                  <a:tcPr/>
                </a:tc>
                <a:tc hMerge="1">
                  <a:txBody>
                    <a:bodyPr/>
                    <a:lstStyle/>
                    <a:p>
                      <a:pPr algn="ctr"/>
                      <a:endParaRPr lang="en-US" sz="800" b="0" i="0" dirty="0">
                        <a:latin typeface="Arial Narrow" panose="020B0604020202020204" pitchFamily="34" charset="0"/>
                        <a:cs typeface="Arial Narrow" panose="020B0604020202020204" pitchFamily="34" charset="0"/>
                      </a:endParaRPr>
                    </a:p>
                  </a:txBody>
                  <a:tcPr/>
                </a:tc>
                <a:tc hMerge="1">
                  <a:txBody>
                    <a:bodyPr/>
                    <a:lstStyle/>
                    <a:p>
                      <a:pPr algn="ctr"/>
                      <a:endParaRPr lang="en-US" sz="800" b="0" i="0" dirty="0">
                        <a:latin typeface="Arial Narrow" panose="020B0604020202020204" pitchFamily="34" charset="0"/>
                        <a:cs typeface="Arial Narrow" panose="020B0604020202020204" pitchFamily="34" charset="0"/>
                      </a:endParaRPr>
                    </a:p>
                  </a:txBody>
                  <a:tcPr/>
                </a:tc>
                <a:tc hMerge="1">
                  <a:txBody>
                    <a:bodyPr/>
                    <a:lstStyle/>
                    <a:p>
                      <a:endParaRPr lang="en-US"/>
                    </a:p>
                  </a:txBody>
                  <a:tcPr/>
                </a:tc>
                <a:tc rowSpan="2">
                  <a:txBody>
                    <a:bodyPr/>
                    <a:lstStyle/>
                    <a:p>
                      <a:pPr algn="r"/>
                      <a:r>
                        <a:rPr lang="en-US" sz="800" b="0" i="0" dirty="0">
                          <a:latin typeface="Arial Narrow" panose="020B0604020202020204" pitchFamily="34" charset="0"/>
                          <a:cs typeface="Arial Narrow" panose="020B0604020202020204" pitchFamily="34" charset="0"/>
                        </a:rPr>
                        <a:t>Lean:  (º)</a:t>
                      </a:r>
                    </a:p>
                  </a:txBody>
                  <a:tcPr vert="vert270"/>
                </a:tc>
                <a:tc rowSpan="2">
                  <a:txBody>
                    <a:bodyPr/>
                    <a:lstStyle/>
                    <a:p>
                      <a:pPr algn="r"/>
                      <a:r>
                        <a:rPr lang="en-US" sz="800" b="1" i="0" dirty="0">
                          <a:latin typeface="Arial Narrow" panose="020B0604020202020204" pitchFamily="34" charset="0"/>
                          <a:cs typeface="Arial Narrow" panose="020B0604020202020204" pitchFamily="34" charset="0"/>
                        </a:rPr>
                        <a:t>Position: </a:t>
                      </a:r>
                      <a:r>
                        <a:rPr lang="en-US" sz="800" b="0" i="0" dirty="0">
                          <a:latin typeface="Arial Narrow" panose="020B0604020202020204" pitchFamily="34" charset="0"/>
                          <a:cs typeface="Arial Narrow" panose="020B0604020202020204" pitchFamily="34" charset="0"/>
                        </a:rPr>
                        <a:t>Canopy (C) or Sub-canopy (SC) or Emergent (E)</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Health score (0-5)</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Tree Damage Code</a:t>
                      </a:r>
                    </a:p>
                  </a:txBody>
                  <a:tcPr vert="vert270"/>
                </a:tc>
                <a:extLst>
                  <a:ext uri="{0D108BD9-81ED-4DB2-BD59-A6C34878D82A}">
                    <a16:rowId xmlns:a16="http://schemas.microsoft.com/office/drawing/2014/main" val="3114766861"/>
                  </a:ext>
                </a:extLst>
              </a:tr>
              <a:tr h="17519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a:latin typeface="Arial Narrow" panose="020B0604020202020204" pitchFamily="34" charset="0"/>
                          <a:cs typeface="Arial Narrow" panose="020B0604020202020204" pitchFamily="34" charset="0"/>
                        </a:rPr>
                        <a:t>Diameter (cm)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a:latin typeface="Arial Narrow" panose="020B0604020202020204" pitchFamily="34" charset="0"/>
                          <a:cs typeface="Arial Narrow" panose="020B0604020202020204" pitchFamily="34" charset="0"/>
                        </a:rPr>
                        <a:t>to 0.1 decimal point</a:t>
                      </a:r>
                      <a:endParaRPr lang="en-US" sz="800" b="0" i="0" dirty="0">
                        <a:latin typeface="Arial Narrow" panose="020B0604020202020204" pitchFamily="34" charset="0"/>
                        <a:cs typeface="Arial Narrow" panose="020B0604020202020204" pitchFamily="34" charset="0"/>
                      </a:endParaRPr>
                    </a:p>
                  </a:txBody>
                  <a:tcPr vert="vert270" anchor="ctr"/>
                </a:tc>
                <a:tc>
                  <a:txBody>
                    <a:bodyPr/>
                    <a:lstStyle/>
                    <a:p>
                      <a:pPr algn="r"/>
                      <a:r>
                        <a:rPr lang="en-US" sz="800" dirty="0"/>
                        <a:t>Circumference – calculate in class  </a:t>
                      </a:r>
                    </a:p>
                    <a:p>
                      <a:pPr algn="r"/>
                      <a:r>
                        <a:rPr lang="en-US" sz="800" dirty="0"/>
                        <a:t>(3.14 x D) to 0.1 decimal point</a:t>
                      </a:r>
                    </a:p>
                    <a:p>
                      <a:pPr algn="r"/>
                      <a:endParaRPr lang="en-US" sz="800" dirty="0"/>
                    </a:p>
                  </a:txBody>
                  <a:tcPr vert="vert270">
                    <a:solidFill>
                      <a:schemeClr val="bg1">
                        <a:lumMod val="85000"/>
                      </a:schemeClr>
                    </a:solidFill>
                  </a:tcPr>
                </a:tc>
                <a:tc>
                  <a:txBody>
                    <a:bodyPr/>
                    <a:lstStyle/>
                    <a:p>
                      <a:pPr algn="r"/>
                      <a:r>
                        <a:rPr lang="en-US" sz="800" b="0" i="0" dirty="0">
                          <a:latin typeface="Arial Narrow" panose="020B0604020202020204" pitchFamily="34" charset="0"/>
                          <a:cs typeface="Arial Narrow" panose="020B0604020202020204" pitchFamily="34" charset="0"/>
                        </a:rPr>
                        <a:t>Degrees to top of tree (protractor) </a:t>
                      </a:r>
                    </a:p>
                  </a:txBody>
                  <a:tcPr vert="vert270" anchor="ctr"/>
                </a:tc>
                <a:tc>
                  <a:txBody>
                    <a:bodyPr/>
                    <a:lstStyle/>
                    <a:p>
                      <a:pPr algn="r"/>
                      <a:r>
                        <a:rPr lang="en-US" sz="800" b="0" i="0" dirty="0">
                          <a:latin typeface="Arial Narrow" panose="020B0604020202020204" pitchFamily="34" charset="0"/>
                          <a:cs typeface="Arial Narrow" panose="020B0604020202020204" pitchFamily="34" charset="0"/>
                        </a:rPr>
                        <a:t>Height of person (cm)</a:t>
                      </a:r>
                    </a:p>
                  </a:txBody>
                  <a:tcPr vert="vert270" anchor="ctr"/>
                </a:tc>
                <a:tc>
                  <a:txBody>
                    <a:bodyPr/>
                    <a:lstStyle/>
                    <a:p>
                      <a:pPr algn="r"/>
                      <a:r>
                        <a:rPr lang="en-US" sz="800" b="0" i="0" dirty="0">
                          <a:latin typeface="Arial Narrow" panose="020B0604020202020204" pitchFamily="34" charset="0"/>
                          <a:cs typeface="Arial Narrow" panose="020B0604020202020204" pitchFamily="34" charset="0"/>
                        </a:rPr>
                        <a:t> Distance from person to tree (cm)</a:t>
                      </a:r>
                    </a:p>
                  </a:txBody>
                  <a:tcPr vert="vert270" anchor="ctr"/>
                </a:tc>
                <a:tc>
                  <a:txBody>
                    <a:bodyPr/>
                    <a:lstStyle/>
                    <a:p>
                      <a:pPr algn="r"/>
                      <a:r>
                        <a:rPr lang="en-US" sz="800" b="0" i="0" dirty="0">
                          <a:latin typeface="Arial Narrow" panose="020B0604020202020204" pitchFamily="34" charset="0"/>
                          <a:cs typeface="Arial Narrow" panose="020B0604020202020204" pitchFamily="34" charset="0"/>
                        </a:rPr>
                        <a:t>Tree height (m) – calculate in class</a:t>
                      </a:r>
                    </a:p>
                  </a:txBody>
                  <a:tcPr vert="vert270" anchor="ctr">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38892085"/>
                  </a:ext>
                </a:extLst>
              </a:tr>
              <a:tr h="436607">
                <a:tc>
                  <a:txBody>
                    <a:bodyPr/>
                    <a:lstStyle/>
                    <a:p>
                      <a:r>
                        <a:rPr lang="en-US" sz="1100" b="0" i="0" dirty="0">
                          <a:latin typeface="Arial Narrow" panose="020B0604020202020204" pitchFamily="34" charset="0"/>
                          <a:cs typeface="Arial Narrow" panose="020B0604020202020204" pitchFamily="34" charset="0"/>
                        </a:rPr>
                        <a:t>1</a:t>
                      </a: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699847049"/>
                  </a:ext>
                </a:extLst>
              </a:tr>
              <a:tr h="436607">
                <a:tc>
                  <a:txBody>
                    <a:bodyPr/>
                    <a:lstStyle/>
                    <a:p>
                      <a:r>
                        <a:rPr lang="en-US" sz="1100" b="0" i="0" dirty="0">
                          <a:latin typeface="Arial Narrow" panose="020B0604020202020204" pitchFamily="34" charset="0"/>
                          <a:cs typeface="Arial Narrow" panose="020B0604020202020204" pitchFamily="34" charset="0"/>
                        </a:rPr>
                        <a:t>2</a:t>
                      </a: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269397728"/>
                  </a:ext>
                </a:extLst>
              </a:tr>
              <a:tr h="436607">
                <a:tc>
                  <a:txBody>
                    <a:bodyPr/>
                    <a:lstStyle/>
                    <a:p>
                      <a:r>
                        <a:rPr lang="en-US" sz="1100" b="0" i="0" dirty="0">
                          <a:latin typeface="Arial Narrow" panose="020B0604020202020204" pitchFamily="34" charset="0"/>
                          <a:cs typeface="Arial Narrow" panose="020B0604020202020204" pitchFamily="34" charset="0"/>
                        </a:rPr>
                        <a:t>3</a:t>
                      </a: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971160984"/>
                  </a:ext>
                </a:extLst>
              </a:tr>
              <a:tr h="436607">
                <a:tc>
                  <a:txBody>
                    <a:bodyPr/>
                    <a:lstStyle/>
                    <a:p>
                      <a:r>
                        <a:rPr lang="en-US" sz="1100" b="0" i="0" dirty="0">
                          <a:latin typeface="Arial Narrow" panose="020B0604020202020204" pitchFamily="34" charset="0"/>
                          <a:cs typeface="Arial Narrow" panose="020B0604020202020204" pitchFamily="34" charset="0"/>
                        </a:rPr>
                        <a:t>4</a:t>
                      </a: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599640736"/>
                  </a:ext>
                </a:extLst>
              </a:tr>
              <a:tr h="436607">
                <a:tc>
                  <a:txBody>
                    <a:bodyPr/>
                    <a:lstStyle/>
                    <a:p>
                      <a:r>
                        <a:rPr lang="en-US" sz="1100" b="0" i="0" dirty="0">
                          <a:latin typeface="Arial Narrow" panose="020B0604020202020204" pitchFamily="34" charset="0"/>
                          <a:cs typeface="Arial Narrow" panose="020B0604020202020204" pitchFamily="34" charset="0"/>
                        </a:rPr>
                        <a:t>5</a:t>
                      </a: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574795235"/>
                  </a:ext>
                </a:extLst>
              </a:tr>
              <a:tr h="436607">
                <a:tc>
                  <a:txBody>
                    <a:bodyPr/>
                    <a:lstStyle/>
                    <a:p>
                      <a:r>
                        <a:rPr lang="en-US" sz="1100" b="0" i="0" dirty="0">
                          <a:latin typeface="Arial Narrow" panose="020B0604020202020204" pitchFamily="34" charset="0"/>
                          <a:cs typeface="Arial Narrow" panose="020B0604020202020204" pitchFamily="34" charset="0"/>
                        </a:rPr>
                        <a:t>6</a:t>
                      </a: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577366801"/>
                  </a:ext>
                </a:extLst>
              </a:tr>
              <a:tr h="436607">
                <a:tc>
                  <a:txBody>
                    <a:bodyPr/>
                    <a:lstStyle/>
                    <a:p>
                      <a:r>
                        <a:rPr lang="en-US" sz="1100" b="0" i="0" dirty="0">
                          <a:latin typeface="Arial Narrow" panose="020B0604020202020204" pitchFamily="34" charset="0"/>
                          <a:cs typeface="Arial Narrow" panose="020B0604020202020204" pitchFamily="34" charset="0"/>
                        </a:rPr>
                        <a:t>7</a:t>
                      </a: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4099705958"/>
                  </a:ext>
                </a:extLst>
              </a:tr>
              <a:tr h="436607">
                <a:tc>
                  <a:txBody>
                    <a:bodyPr/>
                    <a:lstStyle/>
                    <a:p>
                      <a:r>
                        <a:rPr lang="en-US" sz="1100" b="0" i="0" dirty="0">
                          <a:latin typeface="Arial Narrow" panose="020B0604020202020204" pitchFamily="34" charset="0"/>
                          <a:cs typeface="Arial Narrow" panose="020B0604020202020204" pitchFamily="34" charset="0"/>
                        </a:rPr>
                        <a:t>8</a:t>
                      </a: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0775370"/>
                  </a:ext>
                </a:extLst>
              </a:tr>
            </a:tbl>
          </a:graphicData>
        </a:graphic>
      </p:graphicFrame>
    </p:spTree>
    <p:extLst>
      <p:ext uri="{BB962C8B-B14F-4D97-AF65-F5344CB8AC3E}">
        <p14:creationId xmlns:p14="http://schemas.microsoft.com/office/powerpoint/2010/main" val="413483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a:cxnSpLocks/>
          </p:cNvCxnSpPr>
          <p:nvPr/>
        </p:nvCxnSpPr>
        <p:spPr>
          <a:xfrm flipH="1">
            <a:off x="564258" y="984989"/>
            <a:ext cx="5906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9339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9">
            <a:extLst>
              <a:ext uri="{FF2B5EF4-FFF2-40B4-BE49-F238E27FC236}">
                <a16:creationId xmlns:a16="http://schemas.microsoft.com/office/drawing/2014/main" id="{2D33C5FD-1534-AC0D-2742-D75198EE2C06}"/>
              </a:ext>
            </a:extLst>
          </p:cNvPr>
          <p:cNvSpPr txBox="1"/>
          <p:nvPr/>
        </p:nvSpPr>
        <p:spPr>
          <a:xfrm>
            <a:off x="1337014" y="170758"/>
            <a:ext cx="4191130" cy="738664"/>
          </a:xfrm>
          <a:prstGeom prst="rect">
            <a:avLst/>
          </a:prstGeom>
          <a:noFill/>
        </p:spPr>
        <p:txBody>
          <a:bodyPr wrap="square" rtlCol="0">
            <a:spAutoFit/>
          </a:bodyPr>
          <a:lstStyle/>
          <a:p>
            <a:pPr algn="ctr"/>
            <a:r>
              <a:rPr lang="en-US" sz="2800" b="1" dirty="0">
                <a:latin typeface="Arial Narrow" pitchFamily="34" charset="0"/>
              </a:rPr>
              <a:t>Data SHEET</a:t>
            </a:r>
          </a:p>
          <a:p>
            <a:pPr algn="ctr"/>
            <a:r>
              <a:rPr lang="en-US" sz="1400" dirty="0">
                <a:latin typeface="Arial Narrow" pitchFamily="34" charset="0"/>
              </a:rPr>
              <a:t>(make enough copies to record 50 stems)</a:t>
            </a:r>
            <a:endParaRPr lang="en-US" sz="1050" dirty="0">
              <a:latin typeface="Arial Narrow" pitchFamily="34" charset="0"/>
            </a:endParaRPr>
          </a:p>
        </p:txBody>
      </p:sp>
      <p:graphicFrame>
        <p:nvGraphicFramePr>
          <p:cNvPr id="12" name="Table 12">
            <a:extLst>
              <a:ext uri="{FF2B5EF4-FFF2-40B4-BE49-F238E27FC236}">
                <a16:creationId xmlns:a16="http://schemas.microsoft.com/office/drawing/2014/main" id="{1270D720-8D5A-8FB1-B608-28A1097F6EAF}"/>
              </a:ext>
            </a:extLst>
          </p:cNvPr>
          <p:cNvGraphicFramePr>
            <a:graphicFrameLocks noGrp="1"/>
          </p:cNvGraphicFramePr>
          <p:nvPr>
            <p:extLst>
              <p:ext uri="{D42A27DB-BD31-4B8C-83A1-F6EECF244321}">
                <p14:modId xmlns:p14="http://schemas.microsoft.com/office/powerpoint/2010/main" val="374013913"/>
              </p:ext>
            </p:extLst>
          </p:nvPr>
        </p:nvGraphicFramePr>
        <p:xfrm>
          <a:off x="558329" y="1088599"/>
          <a:ext cx="5912658" cy="7572011"/>
        </p:xfrm>
        <a:graphic>
          <a:graphicData uri="http://schemas.openxmlformats.org/drawingml/2006/table">
            <a:tbl>
              <a:tblPr firstRow="1" bandRow="1">
                <a:tableStyleId>{5940675A-B579-460E-94D1-54222C63F5DA}</a:tableStyleId>
              </a:tblPr>
              <a:tblGrid>
                <a:gridCol w="350394">
                  <a:extLst>
                    <a:ext uri="{9D8B030D-6E8A-4147-A177-3AD203B41FA5}">
                      <a16:colId xmlns:a16="http://schemas.microsoft.com/office/drawing/2014/main" val="3330408743"/>
                    </a:ext>
                  </a:extLst>
                </a:gridCol>
                <a:gridCol w="353568">
                  <a:extLst>
                    <a:ext uri="{9D8B030D-6E8A-4147-A177-3AD203B41FA5}">
                      <a16:colId xmlns:a16="http://schemas.microsoft.com/office/drawing/2014/main" val="592436560"/>
                    </a:ext>
                  </a:extLst>
                </a:gridCol>
                <a:gridCol w="285408">
                  <a:extLst>
                    <a:ext uri="{9D8B030D-6E8A-4147-A177-3AD203B41FA5}">
                      <a16:colId xmlns:a16="http://schemas.microsoft.com/office/drawing/2014/main" val="3722331560"/>
                    </a:ext>
                  </a:extLst>
                </a:gridCol>
                <a:gridCol w="356760">
                  <a:extLst>
                    <a:ext uri="{9D8B030D-6E8A-4147-A177-3AD203B41FA5}">
                      <a16:colId xmlns:a16="http://schemas.microsoft.com/office/drawing/2014/main" val="205657787"/>
                    </a:ext>
                  </a:extLst>
                </a:gridCol>
                <a:gridCol w="356760">
                  <a:extLst>
                    <a:ext uri="{9D8B030D-6E8A-4147-A177-3AD203B41FA5}">
                      <a16:colId xmlns:a16="http://schemas.microsoft.com/office/drawing/2014/main" val="682068486"/>
                    </a:ext>
                  </a:extLst>
                </a:gridCol>
                <a:gridCol w="356760">
                  <a:extLst>
                    <a:ext uri="{9D8B030D-6E8A-4147-A177-3AD203B41FA5}">
                      <a16:colId xmlns:a16="http://schemas.microsoft.com/office/drawing/2014/main" val="1423738043"/>
                    </a:ext>
                  </a:extLst>
                </a:gridCol>
                <a:gridCol w="285408">
                  <a:extLst>
                    <a:ext uri="{9D8B030D-6E8A-4147-A177-3AD203B41FA5}">
                      <a16:colId xmlns:a16="http://schemas.microsoft.com/office/drawing/2014/main" val="3367279295"/>
                    </a:ext>
                  </a:extLst>
                </a:gridCol>
                <a:gridCol w="356760">
                  <a:extLst>
                    <a:ext uri="{9D8B030D-6E8A-4147-A177-3AD203B41FA5}">
                      <a16:colId xmlns:a16="http://schemas.microsoft.com/office/drawing/2014/main" val="3277206024"/>
                    </a:ext>
                  </a:extLst>
                </a:gridCol>
                <a:gridCol w="356760">
                  <a:extLst>
                    <a:ext uri="{9D8B030D-6E8A-4147-A177-3AD203B41FA5}">
                      <a16:colId xmlns:a16="http://schemas.microsoft.com/office/drawing/2014/main" val="1832250465"/>
                    </a:ext>
                  </a:extLst>
                </a:gridCol>
                <a:gridCol w="356760">
                  <a:extLst>
                    <a:ext uri="{9D8B030D-6E8A-4147-A177-3AD203B41FA5}">
                      <a16:colId xmlns:a16="http://schemas.microsoft.com/office/drawing/2014/main" val="2697806378"/>
                    </a:ext>
                  </a:extLst>
                </a:gridCol>
                <a:gridCol w="356760">
                  <a:extLst>
                    <a:ext uri="{9D8B030D-6E8A-4147-A177-3AD203B41FA5}">
                      <a16:colId xmlns:a16="http://schemas.microsoft.com/office/drawing/2014/main" val="391760319"/>
                    </a:ext>
                  </a:extLst>
                </a:gridCol>
                <a:gridCol w="356760">
                  <a:extLst>
                    <a:ext uri="{9D8B030D-6E8A-4147-A177-3AD203B41FA5}">
                      <a16:colId xmlns:a16="http://schemas.microsoft.com/office/drawing/2014/main" val="2108657971"/>
                    </a:ext>
                  </a:extLst>
                </a:gridCol>
                <a:gridCol w="356760">
                  <a:extLst>
                    <a:ext uri="{9D8B030D-6E8A-4147-A177-3AD203B41FA5}">
                      <a16:colId xmlns:a16="http://schemas.microsoft.com/office/drawing/2014/main" val="3779673316"/>
                    </a:ext>
                  </a:extLst>
                </a:gridCol>
                <a:gridCol w="356760">
                  <a:extLst>
                    <a:ext uri="{9D8B030D-6E8A-4147-A177-3AD203B41FA5}">
                      <a16:colId xmlns:a16="http://schemas.microsoft.com/office/drawing/2014/main" val="4053308062"/>
                    </a:ext>
                  </a:extLst>
                </a:gridCol>
                <a:gridCol w="356760">
                  <a:extLst>
                    <a:ext uri="{9D8B030D-6E8A-4147-A177-3AD203B41FA5}">
                      <a16:colId xmlns:a16="http://schemas.microsoft.com/office/drawing/2014/main" val="580192085"/>
                    </a:ext>
                  </a:extLst>
                </a:gridCol>
                <a:gridCol w="356760">
                  <a:extLst>
                    <a:ext uri="{9D8B030D-6E8A-4147-A177-3AD203B41FA5}">
                      <a16:colId xmlns:a16="http://schemas.microsoft.com/office/drawing/2014/main" val="1600659087"/>
                    </a:ext>
                  </a:extLst>
                </a:gridCol>
                <a:gridCol w="356760">
                  <a:extLst>
                    <a:ext uri="{9D8B030D-6E8A-4147-A177-3AD203B41FA5}">
                      <a16:colId xmlns:a16="http://schemas.microsoft.com/office/drawing/2014/main" val="3666507733"/>
                    </a:ext>
                  </a:extLst>
                </a:gridCol>
              </a:tblGrid>
              <a:tr h="488196">
                <a:tc rowSpan="2">
                  <a:txBody>
                    <a:bodyPr/>
                    <a:lstStyle/>
                    <a:p>
                      <a:pPr algn="r"/>
                      <a:r>
                        <a:rPr lang="en-US" sz="800" b="0" i="0" dirty="0">
                          <a:latin typeface="Arial Narrow" panose="020B0604020202020204" pitchFamily="34" charset="0"/>
                          <a:cs typeface="Arial Narrow" panose="020B0604020202020204" pitchFamily="34" charset="0"/>
                        </a:rPr>
                        <a:t>Stem Number</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Tree Number</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Multi-stem (</a:t>
                      </a:r>
                      <a:r>
                        <a:rPr lang="en-US" sz="800" b="0" i="0" dirty="0" err="1">
                          <a:latin typeface="Arial Narrow" panose="020B0604020202020204" pitchFamily="34" charset="0"/>
                          <a:cs typeface="Arial Narrow" panose="020B0604020202020204" pitchFamily="34" charset="0"/>
                        </a:rPr>
                        <a:t>a,b</a:t>
                      </a:r>
                      <a:r>
                        <a:rPr lang="en-US" sz="800" b="0" i="0" dirty="0">
                          <a:latin typeface="Arial Narrow" panose="020B0604020202020204" pitchFamily="34" charset="0"/>
                          <a:cs typeface="Arial Narrow" panose="020B0604020202020204" pitchFamily="34" charset="0"/>
                        </a:rPr>
                        <a:t> ?)</a:t>
                      </a:r>
                    </a:p>
                  </a:txBody>
                  <a:tcPr vert="vert270" anchor="ctr"/>
                </a:tc>
                <a:tc rowSpan="2">
                  <a:txBody>
                    <a:bodyPr/>
                    <a:lstStyle/>
                    <a:p>
                      <a:pPr algn="r"/>
                      <a:r>
                        <a:rPr lang="en-US" sz="800" b="0" i="0" dirty="0">
                          <a:latin typeface="Arial Narrow" panose="020B0604020202020204" pitchFamily="34" charset="0"/>
                          <a:cs typeface="Arial Narrow" panose="020B0604020202020204" pitchFamily="34" charset="0"/>
                        </a:rPr>
                        <a:t>Distance </a:t>
                      </a:r>
                      <a:r>
                        <a:rPr lang="en-US" sz="800" b="0" i="1" dirty="0">
                          <a:latin typeface="Arial Narrow" panose="020B0604020202020204" pitchFamily="34" charset="0"/>
                          <a:cs typeface="Arial Narrow" panose="020B0604020202020204" pitchFamily="34" charset="0"/>
                        </a:rPr>
                        <a:t>Along</a:t>
                      </a:r>
                      <a:r>
                        <a:rPr lang="en-US" sz="800" b="0" i="0" dirty="0">
                          <a:latin typeface="Arial Narrow" panose="020B0604020202020204" pitchFamily="34" charset="0"/>
                          <a:cs typeface="Arial Narrow" panose="020B0604020202020204" pitchFamily="34" charset="0"/>
                        </a:rPr>
                        <a:t> Tape (in m)</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Distance </a:t>
                      </a:r>
                      <a:r>
                        <a:rPr lang="en-US" sz="800" b="0" i="1" dirty="0">
                          <a:latin typeface="Arial Narrow" panose="020B0604020202020204" pitchFamily="34" charset="0"/>
                          <a:cs typeface="Arial Narrow" panose="020B0604020202020204" pitchFamily="34" charset="0"/>
                        </a:rPr>
                        <a:t>From</a:t>
                      </a:r>
                      <a:r>
                        <a:rPr lang="en-US" sz="800" b="0" i="0" dirty="0">
                          <a:latin typeface="Arial Narrow" panose="020B0604020202020204" pitchFamily="34" charset="0"/>
                          <a:cs typeface="Arial Narrow" panose="020B0604020202020204" pitchFamily="34" charset="0"/>
                        </a:rPr>
                        <a:t> Tape (in m)</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Side of transect: Left (L) or Right (R)</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Species  code</a:t>
                      </a:r>
                    </a:p>
                  </a:txBody>
                  <a:tcPr vert="vert270"/>
                </a:tc>
                <a:tc gridSpan="2">
                  <a:txBody>
                    <a:bodyPr/>
                    <a:lstStyle/>
                    <a:p>
                      <a:pPr algn="ctr"/>
                      <a:r>
                        <a:rPr lang="en-US" sz="800" b="0" i="0" dirty="0">
                          <a:latin typeface="Arial Narrow" panose="020B0604020202020204" pitchFamily="34" charset="0"/>
                          <a:cs typeface="Arial Narrow" panose="020B0604020202020204" pitchFamily="34" charset="0"/>
                        </a:rPr>
                        <a:t>Tree girth (cm)</a:t>
                      </a:r>
                    </a:p>
                  </a:txBody>
                  <a:tcPr anchor="ctr"/>
                </a:tc>
                <a:tc hMerge="1">
                  <a:txBody>
                    <a:bodyPr/>
                    <a:lstStyle/>
                    <a:p>
                      <a:pPr algn="r"/>
                      <a:endParaRPr lang="en-US" dirty="0"/>
                    </a:p>
                  </a:txBody>
                  <a:tcPr vert="vert270">
                    <a:solidFill>
                      <a:schemeClr val="bg1">
                        <a:lumMod val="85000"/>
                      </a:schemeClr>
                    </a:solidFill>
                  </a:tcPr>
                </a:tc>
                <a:tc gridSpan="4">
                  <a:txBody>
                    <a:bodyPr/>
                    <a:lstStyle/>
                    <a:p>
                      <a:pPr algn="ctr"/>
                      <a:r>
                        <a:rPr lang="en-US" sz="800" b="0" i="0" dirty="0">
                          <a:latin typeface="Arial Narrow" panose="020B0604020202020204" pitchFamily="34" charset="0"/>
                          <a:cs typeface="Arial Narrow" panose="020B0604020202020204" pitchFamily="34" charset="0"/>
                        </a:rPr>
                        <a:t>Tree height (m)  to 0.1 decimal point</a:t>
                      </a:r>
                    </a:p>
                  </a:txBody>
                  <a:tcPr/>
                </a:tc>
                <a:tc hMerge="1">
                  <a:txBody>
                    <a:bodyPr/>
                    <a:lstStyle/>
                    <a:p>
                      <a:pPr algn="ctr"/>
                      <a:endParaRPr lang="en-US" sz="800" b="0" i="0" dirty="0">
                        <a:latin typeface="Arial Narrow" panose="020B0604020202020204" pitchFamily="34" charset="0"/>
                        <a:cs typeface="Arial Narrow" panose="020B0604020202020204" pitchFamily="34" charset="0"/>
                      </a:endParaRPr>
                    </a:p>
                  </a:txBody>
                  <a:tcPr/>
                </a:tc>
                <a:tc hMerge="1">
                  <a:txBody>
                    <a:bodyPr/>
                    <a:lstStyle/>
                    <a:p>
                      <a:pPr algn="ctr"/>
                      <a:endParaRPr lang="en-US" sz="800" b="0" i="0" dirty="0">
                        <a:latin typeface="Arial Narrow" panose="020B0604020202020204" pitchFamily="34" charset="0"/>
                        <a:cs typeface="Arial Narrow" panose="020B0604020202020204" pitchFamily="34" charset="0"/>
                      </a:endParaRPr>
                    </a:p>
                  </a:txBody>
                  <a:tcPr/>
                </a:tc>
                <a:tc hMerge="1">
                  <a:txBody>
                    <a:bodyPr/>
                    <a:lstStyle/>
                    <a:p>
                      <a:endParaRPr lang="en-US"/>
                    </a:p>
                  </a:txBody>
                  <a:tcPr/>
                </a:tc>
                <a:tc rowSpan="2">
                  <a:txBody>
                    <a:bodyPr/>
                    <a:lstStyle/>
                    <a:p>
                      <a:pPr algn="r"/>
                      <a:r>
                        <a:rPr lang="en-US" sz="800" b="0" i="0" dirty="0">
                          <a:latin typeface="Arial Narrow" panose="020B0604020202020204" pitchFamily="34" charset="0"/>
                          <a:cs typeface="Arial Narrow" panose="020B0604020202020204" pitchFamily="34" charset="0"/>
                        </a:rPr>
                        <a:t>Lean:  (º)</a:t>
                      </a:r>
                    </a:p>
                  </a:txBody>
                  <a:tcPr vert="vert270"/>
                </a:tc>
                <a:tc rowSpan="2">
                  <a:txBody>
                    <a:bodyPr/>
                    <a:lstStyle/>
                    <a:p>
                      <a:pPr algn="r"/>
                      <a:r>
                        <a:rPr lang="en-US" sz="800" b="1" i="0" dirty="0">
                          <a:latin typeface="Arial Narrow" panose="020B0604020202020204" pitchFamily="34" charset="0"/>
                          <a:cs typeface="Arial Narrow" panose="020B0604020202020204" pitchFamily="34" charset="0"/>
                        </a:rPr>
                        <a:t>Position: </a:t>
                      </a:r>
                      <a:r>
                        <a:rPr lang="en-US" sz="800" b="0" i="0" dirty="0">
                          <a:latin typeface="Arial Narrow" panose="020B0604020202020204" pitchFamily="34" charset="0"/>
                          <a:cs typeface="Arial Narrow" panose="020B0604020202020204" pitchFamily="34" charset="0"/>
                        </a:rPr>
                        <a:t>Canopy (C) or Sub-canopy (SC) or Emergent (E)</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Health score (0-5)</a:t>
                      </a:r>
                    </a:p>
                  </a:txBody>
                  <a:tcPr vert="vert270"/>
                </a:tc>
                <a:tc rowSpan="2">
                  <a:txBody>
                    <a:bodyPr/>
                    <a:lstStyle/>
                    <a:p>
                      <a:pPr algn="r"/>
                      <a:r>
                        <a:rPr lang="en-US" sz="800" b="0" i="0" dirty="0">
                          <a:latin typeface="Arial Narrow" panose="020B0604020202020204" pitchFamily="34" charset="0"/>
                          <a:cs typeface="Arial Narrow" panose="020B0604020202020204" pitchFamily="34" charset="0"/>
                        </a:rPr>
                        <a:t>Tree Damage Code</a:t>
                      </a:r>
                    </a:p>
                  </a:txBody>
                  <a:tcPr vert="vert270"/>
                </a:tc>
                <a:extLst>
                  <a:ext uri="{0D108BD9-81ED-4DB2-BD59-A6C34878D82A}">
                    <a16:rowId xmlns:a16="http://schemas.microsoft.com/office/drawing/2014/main" val="3114766861"/>
                  </a:ext>
                </a:extLst>
              </a:tr>
              <a:tr h="13372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a:latin typeface="Arial Narrow" panose="020B0604020202020204" pitchFamily="34" charset="0"/>
                          <a:cs typeface="Arial Narrow" panose="020B0604020202020204" pitchFamily="34" charset="0"/>
                        </a:rPr>
                        <a:t>Diameter (cm)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a:latin typeface="Arial Narrow" panose="020B0604020202020204" pitchFamily="34" charset="0"/>
                          <a:cs typeface="Arial Narrow" panose="020B0604020202020204" pitchFamily="34" charset="0"/>
                        </a:rPr>
                        <a:t>to 0.1 decimal point</a:t>
                      </a:r>
                      <a:endParaRPr lang="en-US" sz="800" b="0" i="0" dirty="0">
                        <a:latin typeface="Arial Narrow" panose="020B0604020202020204" pitchFamily="34" charset="0"/>
                        <a:cs typeface="Arial Narrow" panose="020B0604020202020204" pitchFamily="34" charset="0"/>
                      </a:endParaRPr>
                    </a:p>
                  </a:txBody>
                  <a:tcPr vert="vert270" anchor="ctr"/>
                </a:tc>
                <a:tc>
                  <a:txBody>
                    <a:bodyPr/>
                    <a:lstStyle/>
                    <a:p>
                      <a:pPr algn="r"/>
                      <a:r>
                        <a:rPr lang="en-US" sz="800" dirty="0"/>
                        <a:t>Circumference – calculate in class  </a:t>
                      </a:r>
                    </a:p>
                    <a:p>
                      <a:pPr algn="r"/>
                      <a:r>
                        <a:rPr lang="en-US" sz="800" dirty="0"/>
                        <a:t>(3.14 x D) to 0.1 decimal point</a:t>
                      </a:r>
                    </a:p>
                    <a:p>
                      <a:pPr algn="r"/>
                      <a:endParaRPr lang="en-US" sz="800" dirty="0"/>
                    </a:p>
                  </a:txBody>
                  <a:tcPr vert="vert270">
                    <a:solidFill>
                      <a:schemeClr val="bg1">
                        <a:lumMod val="85000"/>
                      </a:schemeClr>
                    </a:solidFill>
                  </a:tcPr>
                </a:tc>
                <a:tc>
                  <a:txBody>
                    <a:bodyPr/>
                    <a:lstStyle/>
                    <a:p>
                      <a:pPr algn="r"/>
                      <a:r>
                        <a:rPr lang="en-US" sz="800" b="0" i="0" dirty="0">
                          <a:latin typeface="Arial Narrow" panose="020B0604020202020204" pitchFamily="34" charset="0"/>
                          <a:cs typeface="Arial Narrow" panose="020B0604020202020204" pitchFamily="34" charset="0"/>
                        </a:rPr>
                        <a:t>Degrees to top of tree (protractor) </a:t>
                      </a:r>
                    </a:p>
                  </a:txBody>
                  <a:tcPr vert="vert270" anchor="ctr"/>
                </a:tc>
                <a:tc>
                  <a:txBody>
                    <a:bodyPr/>
                    <a:lstStyle/>
                    <a:p>
                      <a:pPr algn="r"/>
                      <a:r>
                        <a:rPr lang="en-US" sz="800" b="0" i="0" dirty="0">
                          <a:latin typeface="Arial Narrow" panose="020B0604020202020204" pitchFamily="34" charset="0"/>
                          <a:cs typeface="Arial Narrow" panose="020B0604020202020204" pitchFamily="34" charset="0"/>
                        </a:rPr>
                        <a:t>Height of person (cm)</a:t>
                      </a:r>
                    </a:p>
                  </a:txBody>
                  <a:tcPr vert="vert270" anchor="ctr"/>
                </a:tc>
                <a:tc>
                  <a:txBody>
                    <a:bodyPr/>
                    <a:lstStyle/>
                    <a:p>
                      <a:pPr algn="r"/>
                      <a:r>
                        <a:rPr lang="en-US" sz="800" b="0" i="0" dirty="0">
                          <a:latin typeface="Arial Narrow" panose="020B0604020202020204" pitchFamily="34" charset="0"/>
                          <a:cs typeface="Arial Narrow" panose="020B0604020202020204" pitchFamily="34" charset="0"/>
                        </a:rPr>
                        <a:t> Distance from person to tree (cm)</a:t>
                      </a:r>
                    </a:p>
                  </a:txBody>
                  <a:tcPr vert="vert270" anchor="ctr"/>
                </a:tc>
                <a:tc>
                  <a:txBody>
                    <a:bodyPr/>
                    <a:lstStyle/>
                    <a:p>
                      <a:pPr algn="r"/>
                      <a:r>
                        <a:rPr lang="en-US" sz="800" b="0" i="0" dirty="0">
                          <a:latin typeface="Arial Narrow" panose="020B0604020202020204" pitchFamily="34" charset="0"/>
                          <a:cs typeface="Arial Narrow" panose="020B0604020202020204" pitchFamily="34" charset="0"/>
                        </a:rPr>
                        <a:t>Tree height (m) – calculate in class</a:t>
                      </a:r>
                    </a:p>
                  </a:txBody>
                  <a:tcPr vert="vert270" anchor="ctr">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38892085"/>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699847049"/>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269397728"/>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971160984"/>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3599640736"/>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574795235"/>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577366801"/>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4099705958"/>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80775370"/>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407261003"/>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064112256"/>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796059783"/>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007748574"/>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917230613"/>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2292135664"/>
                  </a:ext>
                </a:extLst>
              </a:tr>
              <a:tr h="333258">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a:latin typeface="Arial Narrow" panose="020B0604020202020204" pitchFamily="34" charset="0"/>
                        <a:cs typeface="Arial Narrow" panose="020B0604020202020204" pitchFamily="34" charset="0"/>
                      </a:endParaRPr>
                    </a:p>
                  </a:txBody>
                  <a:tcPr/>
                </a:tc>
                <a:tc>
                  <a:txBody>
                    <a:bodyPr/>
                    <a:lstStyle/>
                    <a:p>
                      <a:endParaRPr lang="en-US" sz="1100" b="0" i="0" dirty="0">
                        <a:latin typeface="Arial Narrow" panose="020B0604020202020204" pitchFamily="34" charset="0"/>
                        <a:cs typeface="Arial Narrow" panose="020B0604020202020204" pitchFamily="34" charset="0"/>
                      </a:endParaRPr>
                    </a:p>
                  </a:txBody>
                  <a:tcPr/>
                </a:tc>
                <a:extLst>
                  <a:ext uri="{0D108BD9-81ED-4DB2-BD59-A6C34878D82A}">
                    <a16:rowId xmlns:a16="http://schemas.microsoft.com/office/drawing/2014/main" val="1908060658"/>
                  </a:ext>
                </a:extLst>
              </a:tr>
            </a:tbl>
          </a:graphicData>
        </a:graphic>
      </p:graphicFrame>
    </p:spTree>
    <p:extLst>
      <p:ext uri="{BB962C8B-B14F-4D97-AF65-F5344CB8AC3E}">
        <p14:creationId xmlns:p14="http://schemas.microsoft.com/office/powerpoint/2010/main" val="302706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517156" y="19242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Name/s:</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a:latin typeface="Arial Narrow" panose="020B0606020202030204" pitchFamily="34" charset="0"/>
              </a:rPr>
              <a:t>M</a:t>
            </a:r>
            <a:r>
              <a:rPr lang="en-AU" sz="1200" b="1">
                <a:latin typeface="Arial Narrow" panose="020B0606020202030204" pitchFamily="34" charset="0"/>
              </a:rPr>
              <a:t>arine</a:t>
            </a:r>
            <a:r>
              <a:rPr lang="en-AU"/>
              <a:t> </a:t>
            </a:r>
          </a:p>
          <a:p>
            <a:r>
              <a:rPr lang="en-AU">
                <a:ln>
                  <a:solidFill>
                    <a:schemeClr val="tx1"/>
                  </a:solidFill>
                </a:ln>
                <a:latin typeface="Arial Narrow" panose="020B0606020202030204" pitchFamily="34" charset="0"/>
              </a:rPr>
              <a:t>E</a:t>
            </a:r>
            <a:r>
              <a:rPr lang="en-AU" sz="120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3F8C05C9-B467-F957-37B7-83B2807BA89A}"/>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9C1AFF4E-1BA1-5910-5950-1026E5D2F3C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a:latin typeface="Arial Narrow" pitchFamily="34" charset="0"/>
              </a:rPr>
              <a:t>© Marine Education 2023 </a:t>
            </a:r>
            <a:r>
              <a:rPr lang="en-AU" sz="1100" b="1">
                <a:solidFill>
                  <a:schemeClr val="bg1"/>
                </a:solidFill>
                <a:highlight>
                  <a:srgbClr val="000000"/>
                </a:highlight>
                <a:latin typeface="Arial Narrow" pitchFamily="34" charset="0"/>
              </a:rPr>
              <a:t>CC BY-NC-SA</a:t>
            </a:r>
            <a:r>
              <a:rPr lang="en-AU" sz="1100">
                <a:latin typeface="Arial Narrow" pitchFamily="34" charset="0"/>
              </a:rPr>
              <a:t>                   </a:t>
            </a:r>
            <a:endParaRPr lang="en-AU" sz="1100" b="1">
              <a:latin typeface="Arial Narrow" pitchFamily="34" charset="0"/>
            </a:endParaRPr>
          </a:p>
        </p:txBody>
      </p:sp>
      <p:sp>
        <p:nvSpPr>
          <p:cNvPr id="4" name="Rectangle 3">
            <a:extLst>
              <a:ext uri="{FF2B5EF4-FFF2-40B4-BE49-F238E27FC236}">
                <a16:creationId xmlns:a16="http://schemas.microsoft.com/office/drawing/2014/main" id="{55489B1E-966B-6B5B-2966-BC40CEA65E47}"/>
              </a:ext>
            </a:extLst>
          </p:cNvPr>
          <p:cNvSpPr/>
          <p:nvPr/>
        </p:nvSpPr>
        <p:spPr>
          <a:xfrm>
            <a:off x="564258" y="1043609"/>
            <a:ext cx="5677820" cy="3339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1B5E42-3F53-04D0-3498-0B4BBBB01A5D}"/>
              </a:ext>
            </a:extLst>
          </p:cNvPr>
          <p:cNvSpPr txBox="1"/>
          <p:nvPr/>
        </p:nvSpPr>
        <p:spPr>
          <a:xfrm>
            <a:off x="537036" y="1043608"/>
            <a:ext cx="5819043"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Step 2: Put on your hat, long-sleeve shirt, long pants &amp; dive booties </a:t>
            </a:r>
            <a:r>
              <a:rPr lang="en-US" sz="1100" b="1" dirty="0">
                <a:solidFill>
                  <a:schemeClr val="bg1"/>
                </a:solidFill>
                <a:latin typeface="Arial Narrow" panose="020B0604020202020204" pitchFamily="34" charset="0"/>
                <a:cs typeface="Arial Narrow" panose="020B0604020202020204" pitchFamily="34" charset="0"/>
              </a:rPr>
              <a:t>(or old full-covered shoes)</a:t>
            </a:r>
            <a:endParaRPr lang="en-US" sz="1200" b="1" dirty="0">
              <a:solidFill>
                <a:schemeClr val="bg1"/>
              </a:solidFill>
              <a:latin typeface="Arial Narrow" panose="020B0604020202020204" pitchFamily="34" charset="0"/>
              <a:cs typeface="Arial Narrow" panose="020B0604020202020204" pitchFamily="34" charset="0"/>
            </a:endParaRPr>
          </a:p>
        </p:txBody>
      </p:sp>
      <p:pic>
        <p:nvPicPr>
          <p:cNvPr id="12" name="Picture 11" descr="A group of people in the forest&#10;&#10;Description automatically generated">
            <a:extLst>
              <a:ext uri="{FF2B5EF4-FFF2-40B4-BE49-F238E27FC236}">
                <a16:creationId xmlns:a16="http://schemas.microsoft.com/office/drawing/2014/main" id="{37C7E3E6-18E4-041F-5B97-2F7E67A840B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a:xfrm>
            <a:off x="564258" y="1496367"/>
            <a:ext cx="5625247" cy="7051297"/>
          </a:xfrm>
          <a:prstGeom prst="rect">
            <a:avLst/>
          </a:prstGeom>
        </p:spPr>
      </p:pic>
      <p:sp>
        <p:nvSpPr>
          <p:cNvPr id="13" name="TextBox 12">
            <a:extLst>
              <a:ext uri="{FF2B5EF4-FFF2-40B4-BE49-F238E27FC236}">
                <a16:creationId xmlns:a16="http://schemas.microsoft.com/office/drawing/2014/main" id="{ABA8FDA9-08C5-6B7C-D75F-83AF4C10C717}"/>
              </a:ext>
            </a:extLst>
          </p:cNvPr>
          <p:cNvSpPr txBox="1"/>
          <p:nvPr/>
        </p:nvSpPr>
        <p:spPr>
          <a:xfrm>
            <a:off x="3640819" y="2109342"/>
            <a:ext cx="648072" cy="369332"/>
          </a:xfrm>
          <a:prstGeom prst="rect">
            <a:avLst/>
          </a:prstGeom>
          <a:noFill/>
        </p:spPr>
        <p:txBody>
          <a:bodyPr wrap="square" rtlCol="0">
            <a:spAutoFit/>
          </a:bodyPr>
          <a:lstStyle/>
          <a:p>
            <a:r>
              <a:rPr lang="en-US" dirty="0">
                <a:solidFill>
                  <a:schemeClr val="bg1"/>
                </a:solidFill>
                <a:highlight>
                  <a:srgbClr val="000000"/>
                </a:highlight>
                <a:latin typeface="Bradley Hand" pitchFamily="2" charset="77"/>
              </a:rPr>
              <a:t>Hat</a:t>
            </a:r>
          </a:p>
        </p:txBody>
      </p:sp>
      <p:sp>
        <p:nvSpPr>
          <p:cNvPr id="14" name="TextBox 13">
            <a:extLst>
              <a:ext uri="{FF2B5EF4-FFF2-40B4-BE49-F238E27FC236}">
                <a16:creationId xmlns:a16="http://schemas.microsoft.com/office/drawing/2014/main" id="{3A85D2E4-5DCE-6017-04B2-00467A58E10A}"/>
              </a:ext>
            </a:extLst>
          </p:cNvPr>
          <p:cNvSpPr txBox="1"/>
          <p:nvPr/>
        </p:nvSpPr>
        <p:spPr>
          <a:xfrm>
            <a:off x="3107433" y="3008820"/>
            <a:ext cx="1224414" cy="923330"/>
          </a:xfrm>
          <a:prstGeom prst="rect">
            <a:avLst/>
          </a:prstGeom>
          <a:noFill/>
        </p:spPr>
        <p:txBody>
          <a:bodyPr wrap="square" rtlCol="0">
            <a:spAutoFit/>
          </a:bodyPr>
          <a:lstStyle/>
          <a:p>
            <a:r>
              <a:rPr lang="en-US" dirty="0">
                <a:solidFill>
                  <a:schemeClr val="bg1"/>
                </a:solidFill>
                <a:highlight>
                  <a:srgbClr val="000000"/>
                </a:highlight>
                <a:latin typeface="Bradley Hand" pitchFamily="2" charset="77"/>
              </a:rPr>
              <a:t>Long sleeve shirt </a:t>
            </a:r>
          </a:p>
        </p:txBody>
      </p:sp>
      <p:sp>
        <p:nvSpPr>
          <p:cNvPr id="15" name="TextBox 14">
            <a:extLst>
              <a:ext uri="{FF2B5EF4-FFF2-40B4-BE49-F238E27FC236}">
                <a16:creationId xmlns:a16="http://schemas.microsoft.com/office/drawing/2014/main" id="{6F8DD37B-9707-E921-D398-D2EF3BCC523F}"/>
              </a:ext>
            </a:extLst>
          </p:cNvPr>
          <p:cNvSpPr txBox="1"/>
          <p:nvPr/>
        </p:nvSpPr>
        <p:spPr>
          <a:xfrm>
            <a:off x="2620797" y="5776258"/>
            <a:ext cx="1512168" cy="369332"/>
          </a:xfrm>
          <a:prstGeom prst="rect">
            <a:avLst/>
          </a:prstGeom>
          <a:noFill/>
        </p:spPr>
        <p:txBody>
          <a:bodyPr wrap="square" rtlCol="0">
            <a:spAutoFit/>
          </a:bodyPr>
          <a:lstStyle/>
          <a:p>
            <a:r>
              <a:rPr lang="en-US" dirty="0">
                <a:solidFill>
                  <a:schemeClr val="bg1"/>
                </a:solidFill>
                <a:highlight>
                  <a:srgbClr val="000000"/>
                </a:highlight>
                <a:latin typeface="Bradley Hand" pitchFamily="2" charset="77"/>
              </a:rPr>
              <a:t>Long plants</a:t>
            </a:r>
          </a:p>
        </p:txBody>
      </p:sp>
      <p:sp>
        <p:nvSpPr>
          <p:cNvPr id="16" name="TextBox 15">
            <a:extLst>
              <a:ext uri="{FF2B5EF4-FFF2-40B4-BE49-F238E27FC236}">
                <a16:creationId xmlns:a16="http://schemas.microsoft.com/office/drawing/2014/main" id="{122548D0-7CFA-B8E9-C9AB-203C3EF27CB3}"/>
              </a:ext>
            </a:extLst>
          </p:cNvPr>
          <p:cNvSpPr txBox="1"/>
          <p:nvPr/>
        </p:nvSpPr>
        <p:spPr>
          <a:xfrm>
            <a:off x="2272528" y="7229734"/>
            <a:ext cx="1660528" cy="923330"/>
          </a:xfrm>
          <a:prstGeom prst="rect">
            <a:avLst/>
          </a:prstGeom>
          <a:noFill/>
        </p:spPr>
        <p:txBody>
          <a:bodyPr wrap="square" rtlCol="0">
            <a:spAutoFit/>
          </a:bodyPr>
          <a:lstStyle/>
          <a:p>
            <a:r>
              <a:rPr lang="en-US" dirty="0">
                <a:solidFill>
                  <a:schemeClr val="bg1"/>
                </a:solidFill>
                <a:highlight>
                  <a:srgbClr val="000000"/>
                </a:highlight>
                <a:latin typeface="Bradley Hand" pitchFamily="2" charset="77"/>
              </a:rPr>
              <a:t>Dive Booties (or old full-covered shoes)</a:t>
            </a:r>
          </a:p>
        </p:txBody>
      </p:sp>
      <p:sp>
        <p:nvSpPr>
          <p:cNvPr id="10" name="TextBox 9">
            <a:extLst>
              <a:ext uri="{FF2B5EF4-FFF2-40B4-BE49-F238E27FC236}">
                <a16:creationId xmlns:a16="http://schemas.microsoft.com/office/drawing/2014/main" id="{2D33C5FD-1534-AC0D-2742-D75198EE2C06}"/>
              </a:ext>
            </a:extLst>
          </p:cNvPr>
          <p:cNvSpPr txBox="1"/>
          <p:nvPr/>
        </p:nvSpPr>
        <p:spPr>
          <a:xfrm>
            <a:off x="1459292" y="242688"/>
            <a:ext cx="4191130" cy="523220"/>
          </a:xfrm>
          <a:prstGeom prst="rect">
            <a:avLst/>
          </a:prstGeom>
          <a:noFill/>
        </p:spPr>
        <p:txBody>
          <a:bodyPr wrap="square" rtlCol="0">
            <a:spAutoFit/>
          </a:bodyPr>
          <a:lstStyle/>
          <a:p>
            <a:pPr algn="ctr"/>
            <a:r>
              <a:rPr lang="en-US" sz="2800" b="1" dirty="0">
                <a:latin typeface="Arial Narrow" pitchFamily="34" charset="0"/>
              </a:rPr>
              <a:t>Look the Part</a:t>
            </a:r>
            <a:endParaRPr lang="en-US" sz="1400" dirty="0">
              <a:latin typeface="Arial Narrow" pitchFamily="34" charset="0"/>
            </a:endParaRPr>
          </a:p>
        </p:txBody>
      </p:sp>
      <p:sp>
        <p:nvSpPr>
          <p:cNvPr id="11" name="TextBox 10">
            <a:extLst>
              <a:ext uri="{FF2B5EF4-FFF2-40B4-BE49-F238E27FC236}">
                <a16:creationId xmlns:a16="http://schemas.microsoft.com/office/drawing/2014/main" id="{B63961E3-04DD-999E-015D-694172300FC8}"/>
              </a:ext>
            </a:extLst>
          </p:cNvPr>
          <p:cNvSpPr txBox="1"/>
          <p:nvPr/>
        </p:nvSpPr>
        <p:spPr>
          <a:xfrm>
            <a:off x="491677" y="8514791"/>
            <a:ext cx="5750401" cy="307777"/>
          </a:xfrm>
          <a:prstGeom prst="rect">
            <a:avLst/>
          </a:prstGeom>
          <a:noFill/>
        </p:spPr>
        <p:txBody>
          <a:bodyPr wrap="square" rtlCol="0">
            <a:spAutoFit/>
          </a:bodyPr>
          <a:lstStyle/>
          <a:p>
            <a:r>
              <a:rPr lang="en-US" sz="700" dirty="0">
                <a:latin typeface="Arial Narrow" panose="020B0604020202020204" pitchFamily="34" charset="0"/>
                <a:cs typeface="Arial Narrow" panose="020B0604020202020204" pitchFamily="34" charset="0"/>
              </a:rPr>
              <a:t>Photo ©  </a:t>
            </a:r>
            <a:r>
              <a:rPr lang="en-US" sz="700" dirty="0" err="1">
                <a:latin typeface="Arial Narrow" panose="020B0604020202020204" pitchFamily="34" charset="0"/>
                <a:cs typeface="Arial Narrow" panose="020B0604020202020204" pitchFamily="34" charset="0"/>
              </a:rPr>
              <a:t>BenAndDi</a:t>
            </a:r>
            <a:r>
              <a:rPr lang="en-US" sz="700" dirty="0">
                <a:latin typeface="Arial Narrow" panose="020B0604020202020204" pitchFamily="34" charset="0"/>
                <a:cs typeface="Arial Narrow" panose="020B0604020202020204" pitchFamily="34" charset="0"/>
              </a:rPr>
              <a:t>. On location in Yellow Mangrove Forest at </a:t>
            </a:r>
            <a:r>
              <a:rPr lang="en-US" sz="700" dirty="0" err="1">
                <a:latin typeface="Arial Narrow" panose="020B0604020202020204" pitchFamily="34" charset="0"/>
                <a:cs typeface="Arial Narrow" panose="020B0604020202020204" pitchFamily="34" charset="0"/>
              </a:rPr>
              <a:t>EarthWatch’s</a:t>
            </a:r>
            <a:r>
              <a:rPr lang="en-US" sz="700" dirty="0">
                <a:latin typeface="Arial Narrow" panose="020B0604020202020204" pitchFamily="34" charset="0"/>
                <a:cs typeface="Arial Narrow" panose="020B0604020202020204" pitchFamily="34" charset="0"/>
              </a:rPr>
              <a:t> ‘Protecting Wetlands for the Future’ program, Boyne Island Environmental Education Centre August 2023.  From left to right: Jock </a:t>
            </a:r>
            <a:r>
              <a:rPr lang="en-US" sz="700" dirty="0" err="1">
                <a:latin typeface="Arial Narrow" panose="020B0604020202020204" pitchFamily="34" charset="0"/>
                <a:cs typeface="Arial Narrow" panose="020B0604020202020204" pitchFamily="34" charset="0"/>
              </a:rPr>
              <a:t>MacKenzie</a:t>
            </a:r>
            <a:r>
              <a:rPr lang="en-US" sz="700" dirty="0">
                <a:latin typeface="Arial Narrow" panose="020B0604020202020204" pitchFamily="34" charset="0"/>
                <a:cs typeface="Arial Narrow" panose="020B0604020202020204" pitchFamily="34" charset="0"/>
              </a:rPr>
              <a:t> (</a:t>
            </a:r>
            <a:r>
              <a:rPr lang="en-US" sz="700" dirty="0" err="1">
                <a:latin typeface="Arial Narrow" panose="020B0604020202020204" pitchFamily="34" charset="0"/>
                <a:cs typeface="Arial Narrow" panose="020B0604020202020204" pitchFamily="34" charset="0"/>
              </a:rPr>
              <a:t>MangroveWatch</a:t>
            </a:r>
            <a:r>
              <a:rPr lang="en-US" sz="700" dirty="0">
                <a:latin typeface="Arial Narrow" panose="020B0604020202020204" pitchFamily="34" charset="0"/>
                <a:cs typeface="Arial Narrow" panose="020B0604020202020204" pitchFamily="34" charset="0"/>
              </a:rPr>
              <a:t>, </a:t>
            </a:r>
            <a:r>
              <a:rPr lang="en-US" sz="700" dirty="0" err="1">
                <a:latin typeface="Arial Narrow" panose="020B0604020202020204" pitchFamily="34" charset="0"/>
                <a:cs typeface="Arial Narrow" panose="020B0604020202020204" pitchFamily="34" charset="0"/>
              </a:rPr>
              <a:t>EarthWatch</a:t>
            </a:r>
            <a:r>
              <a:rPr lang="en-US" sz="700" dirty="0">
                <a:latin typeface="Arial Narrow" panose="020B0604020202020204" pitchFamily="34" charset="0"/>
                <a:cs typeface="Arial Narrow" panose="020B0604020202020204" pitchFamily="34" charset="0"/>
              </a:rPr>
              <a:t>), Liz Irvine (</a:t>
            </a:r>
            <a:r>
              <a:rPr lang="en-US" sz="700" dirty="0" err="1">
                <a:latin typeface="Arial Narrow" panose="020B0604020202020204" pitchFamily="34" charset="0"/>
                <a:cs typeface="Arial Narrow" panose="020B0604020202020204" pitchFamily="34" charset="0"/>
              </a:rPr>
              <a:t>EarthWatch</a:t>
            </a:r>
            <a:r>
              <a:rPr lang="en-US" sz="700" dirty="0">
                <a:latin typeface="Arial Narrow" panose="020B0604020202020204" pitchFamily="34" charset="0"/>
                <a:cs typeface="Arial Narrow" panose="020B0604020202020204" pitchFamily="34" charset="0"/>
              </a:rPr>
              <a:t>) and Danny Hudson (Pioneer Catchment &amp; Landcare Group Inc.)</a:t>
            </a:r>
          </a:p>
        </p:txBody>
      </p:sp>
    </p:spTree>
    <p:extLst>
      <p:ext uri="{BB962C8B-B14F-4D97-AF65-F5344CB8AC3E}">
        <p14:creationId xmlns:p14="http://schemas.microsoft.com/office/powerpoint/2010/main" val="2461540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56695</TotalTime>
  <Words>5240</Words>
  <Application>Microsoft Macintosh PowerPoint</Application>
  <PresentationFormat>On-screen Show (4:3)</PresentationFormat>
  <Paragraphs>664</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-apple-system</vt:lpstr>
      <vt:lpstr>Arial</vt:lpstr>
      <vt:lpstr>Arial Narrow</vt:lpstr>
      <vt:lpstr>Bradley Hand</vt:lpstr>
      <vt:lpstr>Calibri</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6984</cp:revision>
  <cp:lastPrinted>2023-07-12T06:33:19Z</cp:lastPrinted>
  <dcterms:created xsi:type="dcterms:W3CDTF">2011-04-13T05:15:36Z</dcterms:created>
  <dcterms:modified xsi:type="dcterms:W3CDTF">2024-04-26T11:20:47Z</dcterms:modified>
</cp:coreProperties>
</file>